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14"/>
  </p:normalViewPr>
  <p:slideViewPr>
    <p:cSldViewPr>
      <p:cViewPr varScale="1">
        <p:scale>
          <a:sx n="45" d="100"/>
          <a:sy n="45" d="100"/>
        </p:scale>
        <p:origin x="128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C728C-0D9B-1249-A3A7-C590917A9CB1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B723-91AC-B344-A830-4F5965066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1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Normally a program will run in one go from top to bottom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FB723-91AC-B344-A830-4F59650662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6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  <a:p>
            <a:r>
              <a:rPr lang="en-US" dirty="0"/>
              <a:t>explain the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FB723-91AC-B344-A830-4F59650662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51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Summarise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if </a:t>
            </a:r>
          </a:p>
          <a:p>
            <a:r>
              <a:rPr lang="en-US" dirty="0"/>
              <a:t>if else</a:t>
            </a:r>
          </a:p>
          <a:p>
            <a:r>
              <a:rPr lang="en-US" dirty="0"/>
              <a:t>if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else</a:t>
            </a:r>
          </a:p>
          <a:p>
            <a:r>
              <a:rPr lang="en-US" dirty="0"/>
              <a:t>for </a:t>
            </a:r>
          </a:p>
          <a:p>
            <a:r>
              <a:rPr lang="en-US" dirty="0"/>
              <a:t>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FB723-91AC-B344-A830-4F59650662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need to loop out or do conditional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FB723-91AC-B344-A830-4F59650662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2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FB723-91AC-B344-A830-4F59650662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8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else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can exist without else but not vice versa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FB723-91AC-B344-A830-4F59650662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have more than 2 conditional branches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</a:p>
          <a:p>
            <a:r>
              <a:rPr lang="en-US" dirty="0"/>
              <a:t>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FB723-91AC-B344-A830-4F59650662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8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Loops </a:t>
            </a:r>
          </a:p>
          <a:p>
            <a:endParaRPr lang="en-US" dirty="0"/>
          </a:p>
          <a:p>
            <a:r>
              <a:rPr lang="en-US" dirty="0"/>
              <a:t>if we wanted to repeat an action or task fixed number of times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FB723-91AC-B344-A830-4F59650662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FB723-91AC-B344-A830-4F59650662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01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  <a:p>
            <a:r>
              <a:rPr lang="en-US" dirty="0"/>
              <a:t>Make them understand the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FB723-91AC-B344-A830-4F59650662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5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don’t know how many times we need to repeat but we know the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FB723-91AC-B344-A830-4F59650662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6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36700" y="2748279"/>
            <a:ext cx="3683635" cy="548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56500" y="2895600"/>
            <a:ext cx="4159250" cy="572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14400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2570" y="2844800"/>
            <a:ext cx="9979660" cy="5527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9688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A </a:t>
            </a:r>
            <a:r>
              <a:rPr spc="-100" dirty="0"/>
              <a:t>typical </a:t>
            </a:r>
            <a:r>
              <a:rPr spc="-114" dirty="0"/>
              <a:t>Python</a:t>
            </a:r>
            <a:r>
              <a:rPr spc="335" dirty="0"/>
              <a:t> </a:t>
            </a:r>
            <a:r>
              <a:rPr spc="-8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2868777"/>
            <a:ext cx="4961890" cy="57023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2950" spc="-7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function_1(..,..):</a:t>
            </a:r>
            <a:endParaRPr sz="2950">
              <a:latin typeface="Courier New"/>
              <a:cs typeface="Courier New"/>
            </a:endParaRPr>
          </a:p>
          <a:p>
            <a:pPr marL="461009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…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2950" spc="-7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function_2(..,..):</a:t>
            </a:r>
            <a:endParaRPr sz="2950">
              <a:latin typeface="Courier New"/>
              <a:cs typeface="Courier New"/>
            </a:endParaRPr>
          </a:p>
          <a:p>
            <a:pPr marL="461009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…</a:t>
            </a:r>
            <a:endParaRPr sz="2950">
              <a:latin typeface="Courier New"/>
              <a:cs typeface="Courier New"/>
            </a:endParaRPr>
          </a:p>
          <a:p>
            <a:pPr marR="2531110" algn="ctr">
              <a:lnSpc>
                <a:spcPct val="100000"/>
              </a:lnSpc>
              <a:spcBef>
                <a:spcPts val="254"/>
              </a:spcBef>
            </a:pPr>
            <a:r>
              <a:rPr sz="2950" spc="-1140" dirty="0">
                <a:solidFill>
                  <a:srgbClr val="59824B"/>
                </a:solidFill>
                <a:latin typeface="Lucida Sans Unicode"/>
                <a:cs typeface="Lucida Sans Unicode"/>
              </a:rPr>
              <a:t>⋮</a:t>
            </a:r>
            <a:endParaRPr sz="2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2950" spc="-7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function_k(..,..):</a:t>
            </a:r>
            <a:endParaRPr sz="2950">
              <a:latin typeface="Courier New"/>
              <a:cs typeface="Courier New"/>
            </a:endParaRPr>
          </a:p>
          <a:p>
            <a:pPr marL="461009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…</a:t>
            </a:r>
            <a:endParaRPr sz="2950">
              <a:latin typeface="Courier New"/>
              <a:cs typeface="Courier New"/>
            </a:endParaRPr>
          </a:p>
          <a:p>
            <a:pPr marL="12700" marR="2472690">
              <a:lnSpc>
                <a:spcPct val="107300"/>
              </a:lnSpc>
              <a:spcBef>
                <a:spcPts val="2900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statement_1  statement_2</a:t>
            </a:r>
            <a:endParaRPr sz="295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259"/>
              </a:spcBef>
            </a:pPr>
            <a:r>
              <a:rPr sz="2950" spc="-1140" dirty="0">
                <a:solidFill>
                  <a:srgbClr val="59824B"/>
                </a:solidFill>
                <a:latin typeface="Lucida Sans Unicode"/>
                <a:cs typeface="Lucida Sans Unicode"/>
              </a:rPr>
              <a:t>⋮</a:t>
            </a:r>
            <a:endParaRPr sz="2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statement_n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33031" y="3112249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3031" y="5156949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3031" y="7201649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ts val="4300"/>
              </a:lnSpc>
              <a:spcBef>
                <a:spcPts val="260"/>
              </a:spcBef>
            </a:pPr>
            <a:r>
              <a:rPr spc="0" dirty="0"/>
              <a:t>Interpreter </a:t>
            </a:r>
            <a:r>
              <a:rPr spc="10" dirty="0"/>
              <a:t>executes  </a:t>
            </a:r>
            <a:r>
              <a:rPr spc="25" dirty="0"/>
              <a:t>statements from</a:t>
            </a:r>
            <a:r>
              <a:rPr spc="-95" dirty="0"/>
              <a:t> </a:t>
            </a:r>
            <a:r>
              <a:rPr spc="105" dirty="0"/>
              <a:t>top  </a:t>
            </a:r>
            <a:r>
              <a:rPr spc="90" dirty="0"/>
              <a:t>to</a:t>
            </a:r>
            <a:r>
              <a:rPr spc="-10" dirty="0"/>
              <a:t> </a:t>
            </a:r>
            <a:r>
              <a:rPr spc="100" dirty="0"/>
              <a:t>bottom</a:t>
            </a:r>
          </a:p>
          <a:p>
            <a:pPr marL="12700" marR="132715">
              <a:lnSpc>
                <a:spcPts val="4300"/>
              </a:lnSpc>
              <a:spcBef>
                <a:spcPts val="3200"/>
              </a:spcBef>
            </a:pPr>
            <a:r>
              <a:rPr spc="15" dirty="0"/>
              <a:t>Function</a:t>
            </a:r>
            <a:r>
              <a:rPr spc="-15" dirty="0"/>
              <a:t> </a:t>
            </a:r>
            <a:r>
              <a:rPr spc="25" dirty="0"/>
              <a:t>definitions  </a:t>
            </a:r>
            <a:r>
              <a:rPr spc="-70" dirty="0"/>
              <a:t>are </a:t>
            </a:r>
            <a:r>
              <a:rPr spc="90" dirty="0"/>
              <a:t>“digested” </a:t>
            </a:r>
            <a:r>
              <a:rPr spc="35" dirty="0"/>
              <a:t>for  </a:t>
            </a:r>
            <a:r>
              <a:rPr spc="5" dirty="0"/>
              <a:t>future</a:t>
            </a:r>
            <a:r>
              <a:rPr spc="-10" dirty="0"/>
              <a:t> </a:t>
            </a:r>
            <a:r>
              <a:rPr spc="-25" dirty="0"/>
              <a:t>use</a:t>
            </a:r>
          </a:p>
          <a:p>
            <a:pPr marL="12700" marR="149225">
              <a:lnSpc>
                <a:spcPct val="101899"/>
              </a:lnSpc>
              <a:spcBef>
                <a:spcPts val="2955"/>
              </a:spcBef>
            </a:pPr>
            <a:r>
              <a:rPr spc="15" dirty="0"/>
              <a:t>Actual</a:t>
            </a:r>
            <a:r>
              <a:rPr spc="-90" dirty="0"/>
              <a:t> </a:t>
            </a:r>
            <a:r>
              <a:rPr spc="55" dirty="0"/>
              <a:t>computation  </a:t>
            </a:r>
            <a:r>
              <a:rPr spc="25" dirty="0"/>
              <a:t>starts from 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statement_1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594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Loop </a:t>
            </a:r>
            <a:r>
              <a:rPr spc="-85" dirty="0"/>
              <a:t>based </a:t>
            </a:r>
            <a:r>
              <a:rPr spc="-70" dirty="0"/>
              <a:t>on </a:t>
            </a:r>
            <a:r>
              <a:rPr spc="-270" dirty="0"/>
              <a:t>a</a:t>
            </a:r>
            <a:r>
              <a:rPr spc="110" dirty="0"/>
              <a:t> </a:t>
            </a:r>
            <a:r>
              <a:rPr spc="-50" dirty="0"/>
              <a:t>condition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067102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6066410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7044259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8019998"/>
            <a:ext cx="192976" cy="1929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" marR="724535">
              <a:lnSpc>
                <a:spcPts val="4300"/>
              </a:lnSpc>
              <a:spcBef>
                <a:spcPts val="260"/>
              </a:spcBef>
            </a:pPr>
            <a:r>
              <a:rPr spc="5" dirty="0"/>
              <a:t>Often </a:t>
            </a:r>
            <a:r>
              <a:rPr spc="25" dirty="0"/>
              <a:t>we </a:t>
            </a:r>
            <a:r>
              <a:rPr spc="85" dirty="0"/>
              <a:t>don’t </a:t>
            </a:r>
            <a:r>
              <a:rPr spc="60" dirty="0"/>
              <a:t>know </a:t>
            </a:r>
            <a:r>
              <a:rPr spc="15" dirty="0"/>
              <a:t>number </a:t>
            </a:r>
            <a:r>
              <a:rPr spc="55" dirty="0"/>
              <a:t>of </a:t>
            </a:r>
            <a:r>
              <a:rPr spc="15" dirty="0"/>
              <a:t>repetitions</a:t>
            </a:r>
            <a:r>
              <a:rPr spc="-270" dirty="0"/>
              <a:t> </a:t>
            </a:r>
            <a:r>
              <a:rPr spc="-5" dirty="0"/>
              <a:t>in  </a:t>
            </a:r>
            <a:r>
              <a:rPr spc="0" dirty="0"/>
              <a:t>advance</a:t>
            </a:r>
          </a:p>
          <a:p>
            <a:pPr marL="265430">
              <a:lnSpc>
                <a:spcPct val="100000"/>
              </a:lnSpc>
              <a:spcBef>
                <a:spcPts val="324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while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condition:</a:t>
            </a:r>
            <a:endParaRPr sz="3200">
              <a:latin typeface="Courier New"/>
              <a:cs typeface="Courier New"/>
            </a:endParaRPr>
          </a:p>
          <a:p>
            <a:pPr marL="75311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200">
              <a:latin typeface="Courier New"/>
              <a:cs typeface="Courier New"/>
            </a:endParaRPr>
          </a:p>
          <a:p>
            <a:pPr marL="24130" marR="5080">
              <a:lnSpc>
                <a:spcPct val="178200"/>
              </a:lnSpc>
              <a:spcBef>
                <a:spcPts val="80"/>
              </a:spcBef>
            </a:pPr>
            <a:r>
              <a:rPr spc="-5" dirty="0"/>
              <a:t>Execute </a:t>
            </a:r>
            <a:r>
              <a:rPr spc="75" dirty="0"/>
              <a:t>body </a:t>
            </a:r>
            <a:r>
              <a:rPr spc="25" dirty="0"/>
              <a:t>if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condition </a:t>
            </a:r>
            <a:r>
              <a:rPr spc="-20" dirty="0"/>
              <a:t>evaluates </a:t>
            </a:r>
            <a:r>
              <a:rPr spc="90" dirty="0"/>
              <a:t>to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True  </a:t>
            </a:r>
            <a:r>
              <a:rPr spc="5" dirty="0"/>
              <a:t>After </a:t>
            </a:r>
            <a:r>
              <a:rPr spc="-5" dirty="0"/>
              <a:t>each </a:t>
            </a:r>
            <a:r>
              <a:rPr spc="10" dirty="0"/>
              <a:t>iteration, </a:t>
            </a:r>
            <a:r>
              <a:rPr spc="50" dirty="0"/>
              <a:t>check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condition </a:t>
            </a:r>
            <a:r>
              <a:rPr spc="-15" dirty="0"/>
              <a:t>again  </a:t>
            </a:r>
            <a:r>
              <a:rPr spc="60" dirty="0"/>
              <a:t>Body </a:t>
            </a:r>
            <a:r>
              <a:rPr spc="50" dirty="0"/>
              <a:t>must </a:t>
            </a:r>
            <a:r>
              <a:rPr spc="-35" dirty="0"/>
              <a:t>ensure </a:t>
            </a:r>
            <a:r>
              <a:rPr spc="0" dirty="0"/>
              <a:t>progress </a:t>
            </a:r>
            <a:r>
              <a:rPr spc="40" dirty="0"/>
              <a:t>towards</a:t>
            </a:r>
            <a:r>
              <a:rPr spc="-125" dirty="0"/>
              <a:t> </a:t>
            </a:r>
            <a:r>
              <a:rPr spc="10" dirty="0"/>
              <a:t>termination!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412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219502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174110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997200"/>
            <a:ext cx="8876030" cy="519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Euclid’s </a:t>
            </a:r>
            <a:r>
              <a:rPr sz="3600" spc="105" dirty="0">
                <a:solidFill>
                  <a:srgbClr val="53585F"/>
                </a:solidFill>
                <a:latin typeface="Arial"/>
                <a:cs typeface="Arial"/>
              </a:rPr>
              <a:t>gcd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algorithm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using</a:t>
            </a:r>
            <a:r>
              <a:rPr sz="360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remainder</a:t>
            </a:r>
            <a:endParaRPr sz="3600">
              <a:latin typeface="Arial"/>
              <a:cs typeface="Arial"/>
            </a:endParaRPr>
          </a:p>
          <a:p>
            <a:pPr marL="254000" marR="5080" indent="-241300">
              <a:lnSpc>
                <a:spcPts val="7500"/>
              </a:lnSpc>
              <a:spcBef>
                <a:spcPts val="780"/>
              </a:spcBef>
            </a:pP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Update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m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till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we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find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divisor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m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gcd(m,n):</a:t>
            </a:r>
            <a:endParaRPr sz="3200">
              <a:latin typeface="Courier New"/>
              <a:cs typeface="Courier New"/>
            </a:endParaRPr>
          </a:p>
          <a:p>
            <a:pPr marL="741680">
              <a:lnSpc>
                <a:spcPts val="344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m &lt;</a:t>
            </a:r>
            <a:r>
              <a:rPr sz="3200" spc="-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n:</a:t>
            </a:r>
            <a:endParaRPr sz="3200">
              <a:latin typeface="Courier New"/>
              <a:cs typeface="Courier New"/>
            </a:endParaRPr>
          </a:p>
          <a:p>
            <a:pPr marL="741680" marR="4467860" indent="487680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(m,n)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(n,m)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while m%n !=</a:t>
            </a:r>
            <a:r>
              <a:rPr sz="3200" spc="-9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0:</a:t>
            </a:r>
            <a:endParaRPr sz="3200">
              <a:latin typeface="Courier New"/>
              <a:cs typeface="Courier New"/>
            </a:endParaRPr>
          </a:p>
          <a:p>
            <a:pPr marL="741680" marR="3980179" indent="487680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(m,n)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(n,m%n)  return(n)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3338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832401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264" y="5797619"/>
            <a:ext cx="171536" cy="171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264" y="6775467"/>
            <a:ext cx="171536" cy="171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264" y="7753316"/>
            <a:ext cx="171536" cy="171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3111500"/>
            <a:ext cx="10172065" cy="49809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Normally,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statements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executed </a:t>
            </a:r>
            <a:r>
              <a:rPr sz="3600" spc="105" dirty="0">
                <a:solidFill>
                  <a:srgbClr val="53585F"/>
                </a:solidFill>
                <a:latin typeface="Arial"/>
                <a:cs typeface="Arial"/>
              </a:rPr>
              <a:t>top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9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bottom, 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sequence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alter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40" dirty="0">
                <a:solidFill>
                  <a:srgbClr val="902422"/>
                </a:solidFill>
                <a:latin typeface="Arial"/>
                <a:cs typeface="Arial"/>
              </a:rPr>
              <a:t>control</a:t>
            </a:r>
            <a:r>
              <a:rPr sz="3600" spc="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902422"/>
                </a:solidFill>
                <a:latin typeface="Arial"/>
                <a:cs typeface="Arial"/>
              </a:rPr>
              <a:t>flow</a:t>
            </a:r>
            <a:endParaRPr sz="3600">
              <a:latin typeface="Arial"/>
              <a:cs typeface="Arial"/>
            </a:endParaRPr>
          </a:p>
          <a:p>
            <a:pPr marL="457200" marR="100965">
              <a:lnSpc>
                <a:spcPts val="7700"/>
              </a:lnSpc>
              <a:spcBef>
                <a:spcPts val="62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…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elif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… else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conditional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execution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… —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repeat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fixed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number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-2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times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while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…</a:t>
            </a:r>
            <a:r>
              <a:rPr sz="3200" spc="-10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repeat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based on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condition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47345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Control</a:t>
            </a:r>
            <a:r>
              <a:rPr spc="-55" dirty="0"/>
              <a:t> </a:t>
            </a:r>
            <a:r>
              <a:rPr spc="-70" dirty="0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3719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3244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5823001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775501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460" y="7728001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3149600"/>
            <a:ext cx="10247630" cy="493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Need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vary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computation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steps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values</a:t>
            </a:r>
            <a:r>
              <a:rPr sz="3600" spc="-1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change</a:t>
            </a:r>
            <a:endParaRPr sz="3600">
              <a:latin typeface="Arial"/>
              <a:cs typeface="Arial"/>
            </a:endParaRPr>
          </a:p>
          <a:p>
            <a:pPr marL="12700" marR="1750695">
              <a:lnSpc>
                <a:spcPts val="4300"/>
              </a:lnSpc>
              <a:spcBef>
                <a:spcPts val="3340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Control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flow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determines order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</a:t>
            </a:r>
            <a:r>
              <a:rPr sz="3600" spc="-10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which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statements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executed</a:t>
            </a:r>
            <a:endParaRPr sz="3600">
              <a:latin typeface="Arial"/>
              <a:cs typeface="Arial"/>
            </a:endParaRPr>
          </a:p>
          <a:p>
            <a:pPr marL="457200" marR="3846195">
              <a:lnSpc>
                <a:spcPts val="7500"/>
              </a:lnSpc>
              <a:spcBef>
                <a:spcPts val="640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Conditional execution 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Repeated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execution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</a:t>
            </a:r>
            <a:r>
              <a:rPr sz="3600" spc="-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loops 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Function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definitions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84937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Conditional</a:t>
            </a:r>
            <a:r>
              <a:rPr spc="-15" dirty="0"/>
              <a:t> </a:t>
            </a:r>
            <a:r>
              <a:rPr spc="-110" dirty="0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02207" y="4437999"/>
            <a:ext cx="179469" cy="179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207" y="5668511"/>
            <a:ext cx="179469" cy="179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8600" y="3021990"/>
            <a:ext cx="10419715" cy="2981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4190" marR="6505575" indent="-454025">
              <a:lnSpc>
                <a:spcPct val="110200"/>
              </a:lnSpc>
              <a:spcBef>
                <a:spcPts val="90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if m%n !=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0: 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(m,n)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2950" spc="-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(n,m%n)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ts val="4010"/>
              </a:lnSpc>
              <a:spcBef>
                <a:spcPts val="1755"/>
              </a:spcBef>
            </a:pP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Second statement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executed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only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if </a:t>
            </a: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350" spc="-8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50" dirty="0">
                <a:solidFill>
                  <a:srgbClr val="53585F"/>
                </a:solidFill>
                <a:latin typeface="Arial"/>
                <a:cs typeface="Arial"/>
              </a:rPr>
              <a:t>condition</a:t>
            </a:r>
            <a:endParaRPr sz="3350">
              <a:latin typeface="Arial"/>
              <a:cs typeface="Arial"/>
            </a:endParaRPr>
          </a:p>
          <a:p>
            <a:pPr marL="12700">
              <a:lnSpc>
                <a:spcPts val="4010"/>
              </a:lnSpc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m%n !=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0</a:t>
            </a:r>
            <a:r>
              <a:rPr sz="2950" spc="-9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True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Indentation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demarcates </a:t>
            </a:r>
            <a:r>
              <a:rPr sz="3350" spc="75" dirty="0">
                <a:solidFill>
                  <a:srgbClr val="902422"/>
                </a:solidFill>
                <a:latin typeface="Arial"/>
                <a:cs typeface="Arial"/>
              </a:rPr>
              <a:t>body </a:t>
            </a:r>
            <a:r>
              <a:rPr sz="3350" spc="50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if</a:t>
            </a:r>
            <a:r>
              <a:rPr sz="2950" spc="-12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350" spc="40" dirty="0">
                <a:solidFill>
                  <a:srgbClr val="53585F"/>
                </a:solidFill>
                <a:latin typeface="Arial"/>
                <a:cs typeface="Arial"/>
              </a:rPr>
              <a:t>must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be uniform</a:t>
            </a:r>
            <a:endParaRPr sz="33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650" y="6200647"/>
          <a:ext cx="868171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3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38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95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21844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condition: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statement_1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spc="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Execute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conditionally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statement_2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spc="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Execute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conditionally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36700" y="7673847"/>
            <a:ext cx="25203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statement_3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8428" y="7673847"/>
            <a:ext cx="569595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#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Execute</a:t>
            </a:r>
            <a:r>
              <a:rPr sz="2950" spc="-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unconditionally</a:t>
            </a:r>
            <a:endParaRPr sz="2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81718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Alternative</a:t>
            </a:r>
            <a:r>
              <a:rPr spc="-50" dirty="0"/>
              <a:t> </a:t>
            </a:r>
            <a:r>
              <a:rPr spc="-110" dirty="0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01764" y="6851719"/>
            <a:ext cx="171535" cy="17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992879"/>
            <a:ext cx="4184015" cy="319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080" marR="5080" indent="-488315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 m%n !=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(m,n)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(n,m%n)</a:t>
            </a:r>
            <a:endParaRPr sz="32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else:</a:t>
            </a:r>
            <a:endParaRPr sz="3200">
              <a:latin typeface="Courier New"/>
              <a:cs typeface="Courier New"/>
            </a:endParaRPr>
          </a:p>
          <a:p>
            <a:pPr marL="51308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gcd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6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else:</a:t>
            </a:r>
            <a:r>
              <a:rPr sz="3200" spc="-10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optional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424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Shortcuts </a:t>
            </a:r>
            <a:r>
              <a:rPr spc="-90" dirty="0"/>
              <a:t>for</a:t>
            </a:r>
            <a:r>
              <a:rPr spc="30" dirty="0"/>
              <a:t> </a:t>
            </a:r>
            <a:r>
              <a:rPr spc="-60" dirty="0"/>
              <a:t>conditions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272410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250259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5228108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0" y="3048000"/>
            <a:ext cx="8686165" cy="511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Numeric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</a:t>
            </a:r>
            <a:r>
              <a:rPr sz="3200" spc="-100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treated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False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Empty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sequence </a:t>
            </a:r>
            <a:r>
              <a:rPr sz="3600" spc="165" dirty="0">
                <a:solidFill>
                  <a:srgbClr val="59824B"/>
                </a:solidFill>
                <a:latin typeface="Arial"/>
                <a:cs typeface="Arial"/>
              </a:rPr>
              <a:t>""</a:t>
            </a:r>
            <a:r>
              <a:rPr sz="3600" spc="165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[]</a:t>
            </a:r>
            <a:r>
              <a:rPr sz="3200" spc="-124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treated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False</a:t>
            </a:r>
            <a:endParaRPr sz="3200">
              <a:latin typeface="Courier New"/>
              <a:cs typeface="Courier New"/>
            </a:endParaRPr>
          </a:p>
          <a:p>
            <a:pPr marL="25400" marR="4006850" indent="-12700">
              <a:lnSpc>
                <a:spcPts val="7500"/>
              </a:lnSpc>
              <a:spcBef>
                <a:spcPts val="980"/>
              </a:spcBef>
            </a:pP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Everything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else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True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m%n:</a:t>
            </a:r>
            <a:endParaRPr sz="3200">
              <a:latin typeface="Courier New"/>
              <a:cs typeface="Courier New"/>
            </a:endParaRPr>
          </a:p>
          <a:p>
            <a:pPr marL="513080">
              <a:lnSpc>
                <a:spcPts val="344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(m,n)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(n,m%n)</a:t>
            </a:r>
            <a:endParaRPr sz="32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else:</a:t>
            </a:r>
            <a:endParaRPr sz="3200">
              <a:latin typeface="Courier New"/>
              <a:cs typeface="Courier New"/>
            </a:endParaRPr>
          </a:p>
          <a:p>
            <a:pPr marL="51308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gcd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889000"/>
            <a:ext cx="10642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Multiway </a:t>
            </a:r>
            <a:r>
              <a:rPr spc="-85" dirty="0"/>
              <a:t>branching,</a:t>
            </a:r>
            <a:r>
              <a:rPr spc="75" dirty="0"/>
              <a:t> </a:t>
            </a: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elif: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980440" indent="-488315">
              <a:lnSpc>
                <a:spcPct val="112000"/>
              </a:lnSpc>
              <a:spcBef>
                <a:spcPts val="100"/>
              </a:spcBef>
            </a:pPr>
            <a:r>
              <a:rPr spc="-5" dirty="0"/>
              <a:t>if </a:t>
            </a:r>
            <a:r>
              <a:rPr dirty="0"/>
              <a:t>x </a:t>
            </a:r>
            <a:r>
              <a:rPr spc="-5" dirty="0"/>
              <a:t>== </a:t>
            </a:r>
            <a:r>
              <a:rPr dirty="0"/>
              <a:t>1:  y =</a:t>
            </a:r>
            <a:r>
              <a:rPr spc="-110" dirty="0"/>
              <a:t> </a:t>
            </a:r>
            <a:r>
              <a:rPr spc="-5" dirty="0"/>
              <a:t>f1(x)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/>
              <a:t>else:</a:t>
            </a:r>
          </a:p>
          <a:p>
            <a:pPr marL="988060" marR="492759" indent="-488315">
              <a:lnSpc>
                <a:spcPct val="112000"/>
              </a:lnSpc>
            </a:pPr>
            <a:r>
              <a:rPr spc="-5" dirty="0"/>
              <a:t>if </a:t>
            </a:r>
            <a:r>
              <a:rPr dirty="0"/>
              <a:t>x </a:t>
            </a:r>
            <a:r>
              <a:rPr spc="-5" dirty="0"/>
              <a:t>== </a:t>
            </a:r>
            <a:r>
              <a:rPr dirty="0"/>
              <a:t>2:  y =</a:t>
            </a:r>
            <a:r>
              <a:rPr spc="-110" dirty="0"/>
              <a:t> </a:t>
            </a:r>
            <a:r>
              <a:rPr dirty="0"/>
              <a:t>f2(x)</a:t>
            </a: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dirty="0"/>
              <a:t>else:</a:t>
            </a:r>
          </a:p>
          <a:p>
            <a:pPr marL="1475740" marR="5080" indent="-488315">
              <a:lnSpc>
                <a:spcPct val="112000"/>
              </a:lnSpc>
            </a:pPr>
            <a:r>
              <a:rPr spc="-5" dirty="0"/>
              <a:t>if </a:t>
            </a:r>
            <a:r>
              <a:rPr dirty="0"/>
              <a:t>x </a:t>
            </a:r>
            <a:r>
              <a:rPr spc="-5" dirty="0"/>
              <a:t>== </a:t>
            </a:r>
            <a:r>
              <a:rPr dirty="0"/>
              <a:t>3:  y =</a:t>
            </a:r>
            <a:r>
              <a:rPr spc="-110" dirty="0"/>
              <a:t> </a:t>
            </a:r>
            <a:r>
              <a:rPr dirty="0"/>
              <a:t>f3(x)</a:t>
            </a:r>
          </a:p>
          <a:p>
            <a:pPr marL="988060">
              <a:lnSpc>
                <a:spcPct val="100000"/>
              </a:lnSpc>
              <a:spcBef>
                <a:spcPts val="459"/>
              </a:spcBef>
            </a:pPr>
            <a:r>
              <a:rPr dirty="0"/>
              <a:t>else:</a:t>
            </a:r>
          </a:p>
          <a:p>
            <a:pPr marL="1475740">
              <a:lnSpc>
                <a:spcPct val="100000"/>
              </a:lnSpc>
              <a:spcBef>
                <a:spcPts val="455"/>
              </a:spcBef>
            </a:pPr>
            <a:r>
              <a:rPr dirty="0"/>
              <a:t>y =</a:t>
            </a:r>
            <a:r>
              <a:rPr spc="-110" dirty="0"/>
              <a:t> </a:t>
            </a:r>
            <a:r>
              <a:rPr dirty="0"/>
              <a:t>f4(x)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08900" y="2748279"/>
            <a:ext cx="2952115" cy="439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248920" indent="-488315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==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1:  y =</a:t>
            </a:r>
            <a:r>
              <a:rPr sz="3200" spc="-1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f1(x)</a:t>
            </a:r>
            <a:endParaRPr sz="3200">
              <a:latin typeface="Courier New"/>
              <a:cs typeface="Courier New"/>
            </a:endParaRPr>
          </a:p>
          <a:p>
            <a:pPr marL="500380" marR="5080" indent="-488315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elif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==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2:  y =</a:t>
            </a:r>
            <a:r>
              <a:rPr sz="3200" spc="-8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f2(x)</a:t>
            </a:r>
            <a:endParaRPr sz="3200">
              <a:latin typeface="Courier New"/>
              <a:cs typeface="Courier New"/>
            </a:endParaRPr>
          </a:p>
          <a:p>
            <a:pPr marL="500380" marR="5080" indent="-488315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elif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==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3:  y =</a:t>
            </a:r>
            <a:r>
              <a:rPr sz="3200" spc="-8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f3(x)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else: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 =</a:t>
            </a:r>
            <a:r>
              <a:rPr sz="3200" spc="-8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f4(x)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5796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Loops: </a:t>
            </a:r>
            <a:r>
              <a:rPr spc="-120" dirty="0"/>
              <a:t>repeated</a:t>
            </a:r>
            <a:r>
              <a:rPr spc="-40" dirty="0"/>
              <a:t> </a:t>
            </a:r>
            <a:r>
              <a:rPr spc="-80" dirty="0"/>
              <a:t>actions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40450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822700"/>
            <a:ext cx="8706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Repeat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something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fixed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number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times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6250" y="4813300"/>
          <a:ext cx="4697094" cy="2515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[1,2,3,4]: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y*i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z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z+1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102960" y="7526646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7244692"/>
            <a:ext cx="811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Again,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indentation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mark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body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-2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loop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138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Repeating </a:t>
            </a:r>
            <a:r>
              <a:rPr spc="-140" dirty="0"/>
              <a:t>n</a:t>
            </a:r>
            <a:r>
              <a:rPr spc="60" dirty="0"/>
              <a:t> </a:t>
            </a:r>
            <a:r>
              <a:rPr spc="-110" dirty="0"/>
              <a:t>times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207" y="3006384"/>
            <a:ext cx="179469" cy="179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8600" y="2800604"/>
            <a:ext cx="8962390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Often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we </a:t>
            </a:r>
            <a:r>
              <a:rPr sz="3350" spc="35" dirty="0">
                <a:solidFill>
                  <a:srgbClr val="53585F"/>
                </a:solidFill>
                <a:latin typeface="Arial"/>
                <a:cs typeface="Arial"/>
              </a:rPr>
              <a:t>want </a:t>
            </a:r>
            <a:r>
              <a:rPr sz="3350" spc="85" dirty="0">
                <a:solidFill>
                  <a:srgbClr val="53585F"/>
                </a:solidFill>
                <a:latin typeface="Arial"/>
                <a:cs typeface="Arial"/>
              </a:rPr>
              <a:t>to do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something </a:t>
            </a: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exactly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r>
              <a:rPr sz="2950" spc="-12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times</a:t>
            </a:r>
            <a:endParaRPr sz="33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6250" y="3546347"/>
          <a:ext cx="4598670" cy="96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870"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95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950" spc="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950" spc="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[1,2,..,n]: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101744" y="5099593"/>
            <a:ext cx="171167" cy="171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800" y="4883403"/>
            <a:ext cx="8531225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range(0,n) </a:t>
            </a:r>
            <a:r>
              <a:rPr sz="3350" spc="-10" dirty="0">
                <a:solidFill>
                  <a:srgbClr val="53585F"/>
                </a:solidFill>
                <a:latin typeface="Arial"/>
                <a:cs typeface="Arial"/>
              </a:rPr>
              <a:t>generates </a:t>
            </a:r>
            <a:r>
              <a:rPr sz="3350" spc="0" dirty="0">
                <a:solidFill>
                  <a:srgbClr val="53585F"/>
                </a:solidFill>
                <a:latin typeface="Arial"/>
                <a:cs typeface="Arial"/>
              </a:rPr>
              <a:t>sequence</a:t>
            </a:r>
            <a:r>
              <a:rPr sz="3350" spc="-2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0,1,…,n-1</a:t>
            </a:r>
            <a:endParaRPr sz="295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46250" y="5629147"/>
          <a:ext cx="4598670" cy="96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870"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95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950" spc="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950" spc="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range(0,n):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101744" y="7188696"/>
            <a:ext cx="171167" cy="171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6707" y="8094116"/>
            <a:ext cx="179468" cy="17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47800" y="6978904"/>
            <a:ext cx="8984615" cy="1450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range(i,j) </a:t>
            </a:r>
            <a:r>
              <a:rPr sz="3350" spc="-10" dirty="0">
                <a:solidFill>
                  <a:srgbClr val="53585F"/>
                </a:solidFill>
                <a:latin typeface="Arial"/>
                <a:cs typeface="Arial"/>
              </a:rPr>
              <a:t>generates </a:t>
            </a:r>
            <a:r>
              <a:rPr sz="3350" spc="0" dirty="0">
                <a:solidFill>
                  <a:srgbClr val="53585F"/>
                </a:solidFill>
                <a:latin typeface="Arial"/>
                <a:cs typeface="Arial"/>
              </a:rPr>
              <a:t>sequence</a:t>
            </a:r>
            <a:r>
              <a:rPr sz="3350" spc="-2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i,i+1,…,j-1</a:t>
            </a:r>
            <a:endParaRPr sz="295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3175"/>
              </a:spcBef>
            </a:pP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More </a:t>
            </a: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details </a:t>
            </a:r>
            <a:r>
              <a:rPr sz="3350" spc="40" dirty="0">
                <a:solidFill>
                  <a:srgbClr val="53585F"/>
                </a:solidFill>
                <a:latin typeface="Arial"/>
                <a:cs typeface="Arial"/>
              </a:rPr>
              <a:t>about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range()</a:t>
            </a:r>
            <a:r>
              <a:rPr sz="2950" spc="-10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later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412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20891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186759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984500"/>
            <a:ext cx="6805295" cy="522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Find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all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factors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number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endParaRPr sz="3200">
              <a:latin typeface="Courier New"/>
              <a:cs typeface="Courier New"/>
            </a:endParaRPr>
          </a:p>
          <a:p>
            <a:pPr marL="254000" marR="5080" indent="-241300">
              <a:lnSpc>
                <a:spcPts val="7500"/>
              </a:lnSpc>
              <a:spcBef>
                <a:spcPts val="980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Factors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must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lie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between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1</a:t>
            </a:r>
            <a:r>
              <a:rPr sz="3200" spc="-11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factors(n):</a:t>
            </a:r>
            <a:endParaRPr sz="3200">
              <a:latin typeface="Courier New"/>
              <a:cs typeface="Courier New"/>
            </a:endParaRPr>
          </a:p>
          <a:p>
            <a:pPr marL="741680">
              <a:lnSpc>
                <a:spcPts val="344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flist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[]</a:t>
            </a:r>
            <a:endParaRPr sz="3200">
              <a:latin typeface="Courier New"/>
              <a:cs typeface="Courier New"/>
            </a:endParaRPr>
          </a:p>
          <a:p>
            <a:pPr marL="1229360" marR="690245" indent="-488315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range(1,n+1):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 n%i ==</a:t>
            </a:r>
            <a:r>
              <a:rPr sz="3200" spc="-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0:</a:t>
            </a:r>
            <a:endParaRPr sz="3200">
              <a:latin typeface="Courier New"/>
              <a:cs typeface="Courier New"/>
            </a:endParaRPr>
          </a:p>
          <a:p>
            <a:pPr marL="741680" marR="446405" indent="975360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flist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flist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+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[i]  return(flist)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734</Words>
  <Application>Microsoft Macintosh PowerPoint</Application>
  <PresentationFormat>Custom</PresentationFormat>
  <Paragraphs>154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Lucida Sans Unicode</vt:lpstr>
      <vt:lpstr>Times New Roman</vt:lpstr>
      <vt:lpstr>Office Theme</vt:lpstr>
      <vt:lpstr>A typical Python program</vt:lpstr>
      <vt:lpstr>Control flow</vt:lpstr>
      <vt:lpstr>Conditional execution</vt:lpstr>
      <vt:lpstr>Alternative execution</vt:lpstr>
      <vt:lpstr>Shortcuts for conditions</vt:lpstr>
      <vt:lpstr>Multiway branching, elif:</vt:lpstr>
      <vt:lpstr>Loops: repeated actions</vt:lpstr>
      <vt:lpstr>Repeating n times</vt:lpstr>
      <vt:lpstr>Example</vt:lpstr>
      <vt:lpstr>Loop based on a condition</vt:lpstr>
      <vt:lpstr>Example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typical Python program</dc:title>
  <cp:lastModifiedBy>Microsoft Office User</cp:lastModifiedBy>
  <cp:revision>3</cp:revision>
  <dcterms:created xsi:type="dcterms:W3CDTF">2018-03-16T17:48:27Z</dcterms:created>
  <dcterms:modified xsi:type="dcterms:W3CDTF">2018-03-27T09:24:26Z</dcterms:modified>
</cp:coreProperties>
</file>