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69"/>
  </p:normalViewPr>
  <p:slideViewPr>
    <p:cSldViewPr>
      <p:cViewPr varScale="1">
        <p:scale>
          <a:sx n="58" d="100"/>
          <a:sy n="58" d="100"/>
        </p:scale>
        <p:origin x="76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CFCDB-11BD-9F49-A897-0F30C4E0E65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B9DDD-A4BC-F348-AC7F-F819FDAB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3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explained data types data structures and control flow. </a:t>
            </a:r>
          </a:p>
          <a:p>
            <a:r>
              <a:rPr lang="en-US" dirty="0"/>
              <a:t>But how to use all this knowledge. </a:t>
            </a:r>
          </a:p>
          <a:p>
            <a:r>
              <a:rPr lang="en-US" dirty="0"/>
              <a:t>Create a function like f(x) these functions are not just mathematical functions but more powerful </a:t>
            </a:r>
          </a:p>
          <a:p>
            <a:r>
              <a:rPr lang="en-US" dirty="0"/>
              <a:t>Approach should be by dividing the problem into modules and solve each module using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9DDD-A4BC-F348-AC7F-F819FDABF0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define a function (syntax)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should return a value </a:t>
            </a:r>
          </a:p>
          <a:p>
            <a:r>
              <a:rPr lang="en-US" dirty="0"/>
              <a:t>You can define a function which is not returning some value but avoid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9DDD-A4BC-F348-AC7F-F819FDABF0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6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taking input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9DDD-A4BC-F348-AC7F-F819FDABF0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4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9DDD-A4BC-F348-AC7F-F819FDABF0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9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r>
              <a:rPr lang="en-US" dirty="0"/>
              <a:t>Now connect the dots how we are using different data types, data structures and control flow elements in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9DDD-A4BC-F348-AC7F-F819FDABF0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9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Values and Local Values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 a function a variable is a local variable </a:t>
            </a:r>
          </a:p>
          <a:p>
            <a:r>
              <a:rPr lang="en-US" dirty="0"/>
              <a:t>if defined outside of a function then a global variable </a:t>
            </a:r>
          </a:p>
          <a:p>
            <a:endParaRPr lang="en-US" dirty="0"/>
          </a:p>
          <a:p>
            <a:r>
              <a:rPr lang="en-US" dirty="0"/>
              <a:t>Do this example to explain 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9DDD-A4BC-F348-AC7F-F819FDABF0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call a function before it is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9DDD-A4BC-F348-AC7F-F819FDABF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2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function calls itself it becomes a recursive conditions and this loop of calling itself depends on the base condition here (n&lt;=0)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9DDD-A4BC-F348-AC7F-F819FDABF0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Summarise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9DDD-A4BC-F348-AC7F-F819FDABF0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92200" y="2868777"/>
            <a:ext cx="4961890" cy="570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56500" y="2895600"/>
            <a:ext cx="4159250" cy="572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0459" y="2532888"/>
            <a:ext cx="10723880" cy="615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9688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A </a:t>
            </a:r>
            <a:r>
              <a:rPr spc="-100" dirty="0"/>
              <a:t>typical </a:t>
            </a:r>
            <a:r>
              <a:rPr spc="-114" dirty="0"/>
              <a:t>Python</a:t>
            </a:r>
            <a:r>
              <a:rPr spc="335" dirty="0"/>
              <a:t> </a:t>
            </a:r>
            <a:r>
              <a:rPr spc="-80" dirty="0"/>
              <a:t>program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pc="-10" dirty="0"/>
              <a:t>def</a:t>
            </a:r>
            <a:r>
              <a:rPr spc="-75" dirty="0"/>
              <a:t> </a:t>
            </a:r>
            <a:r>
              <a:rPr spc="-5" dirty="0"/>
              <a:t>function_1(..,..):</a:t>
            </a:r>
          </a:p>
          <a:p>
            <a:pPr marL="461009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…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10" dirty="0"/>
              <a:t>def</a:t>
            </a:r>
            <a:r>
              <a:rPr spc="-75" dirty="0"/>
              <a:t> </a:t>
            </a:r>
            <a:r>
              <a:rPr spc="-5" dirty="0"/>
              <a:t>function_2(..,..):</a:t>
            </a:r>
          </a:p>
          <a:p>
            <a:pPr marL="461009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…</a:t>
            </a:r>
          </a:p>
          <a:p>
            <a:pPr marR="2531110" algn="ctr">
              <a:lnSpc>
                <a:spcPct val="100000"/>
              </a:lnSpc>
              <a:spcBef>
                <a:spcPts val="254"/>
              </a:spcBef>
            </a:pPr>
            <a:r>
              <a:rPr spc="-1140" dirty="0">
                <a:latin typeface="Lucida Sans Unicode"/>
                <a:cs typeface="Lucida Sans Unicode"/>
              </a:rPr>
              <a:t>⋮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pc="-10" dirty="0"/>
              <a:t>def</a:t>
            </a:r>
            <a:r>
              <a:rPr spc="-75" dirty="0"/>
              <a:t> </a:t>
            </a:r>
            <a:r>
              <a:rPr spc="-5" dirty="0"/>
              <a:t>function_k(..,..):</a:t>
            </a:r>
          </a:p>
          <a:p>
            <a:pPr marL="461009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…</a:t>
            </a:r>
          </a:p>
          <a:p>
            <a:pPr marL="12700" marR="2472690">
              <a:lnSpc>
                <a:spcPct val="107300"/>
              </a:lnSpc>
              <a:spcBef>
                <a:spcPts val="2900"/>
              </a:spcBef>
            </a:pPr>
            <a:r>
              <a:rPr spc="-5" dirty="0"/>
              <a:t>statement_1  statement_2</a:t>
            </a:r>
          </a:p>
          <a:p>
            <a:pPr marL="685800">
              <a:lnSpc>
                <a:spcPct val="100000"/>
              </a:lnSpc>
              <a:spcBef>
                <a:spcPts val="259"/>
              </a:spcBef>
            </a:pPr>
            <a:r>
              <a:rPr spc="-1140" dirty="0">
                <a:latin typeface="Lucida Sans Unicode"/>
                <a:cs typeface="Lucida Sans Unicode"/>
              </a:rPr>
              <a:t>⋮</a:t>
            </a: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statement_n</a:t>
            </a:r>
          </a:p>
        </p:txBody>
      </p:sp>
      <p:sp>
        <p:nvSpPr>
          <p:cNvPr id="4" name="object 4"/>
          <p:cNvSpPr/>
          <p:nvPr/>
        </p:nvSpPr>
        <p:spPr>
          <a:xfrm>
            <a:off x="7133031" y="3112249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3031" y="5156949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3031" y="7201649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ts val="4300"/>
              </a:lnSpc>
              <a:spcBef>
                <a:spcPts val="260"/>
              </a:spcBef>
            </a:pPr>
            <a:r>
              <a:rPr spc="0" dirty="0"/>
              <a:t>Interpreter </a:t>
            </a:r>
            <a:r>
              <a:rPr spc="10" dirty="0"/>
              <a:t>executes  </a:t>
            </a:r>
            <a:r>
              <a:rPr spc="25" dirty="0"/>
              <a:t>statements from</a:t>
            </a:r>
            <a:r>
              <a:rPr spc="-95" dirty="0"/>
              <a:t> </a:t>
            </a:r>
            <a:r>
              <a:rPr spc="105" dirty="0"/>
              <a:t>top  </a:t>
            </a:r>
            <a:r>
              <a:rPr spc="90" dirty="0"/>
              <a:t>to</a:t>
            </a:r>
            <a:r>
              <a:rPr spc="-10" dirty="0"/>
              <a:t> </a:t>
            </a:r>
            <a:r>
              <a:rPr spc="100" dirty="0"/>
              <a:t>bottom</a:t>
            </a:r>
          </a:p>
          <a:p>
            <a:pPr marL="12700" marR="132715">
              <a:lnSpc>
                <a:spcPts val="4300"/>
              </a:lnSpc>
              <a:spcBef>
                <a:spcPts val="3200"/>
              </a:spcBef>
            </a:pPr>
            <a:r>
              <a:rPr spc="15" dirty="0"/>
              <a:t>Function</a:t>
            </a:r>
            <a:r>
              <a:rPr spc="-15" dirty="0"/>
              <a:t> </a:t>
            </a:r>
            <a:r>
              <a:rPr spc="25" dirty="0"/>
              <a:t>definitions  </a:t>
            </a:r>
            <a:r>
              <a:rPr spc="-70" dirty="0"/>
              <a:t>are </a:t>
            </a:r>
            <a:r>
              <a:rPr spc="90" dirty="0"/>
              <a:t>“digested” </a:t>
            </a:r>
            <a:r>
              <a:rPr spc="35" dirty="0"/>
              <a:t>for  </a:t>
            </a:r>
            <a:r>
              <a:rPr spc="5" dirty="0"/>
              <a:t>future</a:t>
            </a:r>
            <a:r>
              <a:rPr spc="-10" dirty="0"/>
              <a:t> </a:t>
            </a:r>
            <a:r>
              <a:rPr spc="-25" dirty="0"/>
              <a:t>use</a:t>
            </a:r>
          </a:p>
          <a:p>
            <a:pPr marL="12700" marR="149225">
              <a:lnSpc>
                <a:spcPct val="101899"/>
              </a:lnSpc>
              <a:spcBef>
                <a:spcPts val="2955"/>
              </a:spcBef>
            </a:pPr>
            <a:r>
              <a:rPr spc="15" dirty="0"/>
              <a:t>Actual</a:t>
            </a:r>
            <a:r>
              <a:rPr spc="-90" dirty="0"/>
              <a:t> </a:t>
            </a:r>
            <a:r>
              <a:rPr spc="55" dirty="0"/>
              <a:t>computation  </a:t>
            </a:r>
            <a:r>
              <a:rPr spc="25" dirty="0"/>
              <a:t>starts from 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statement_1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171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Function</a:t>
            </a:r>
            <a:r>
              <a:rPr spc="-60" dirty="0"/>
              <a:t> </a:t>
            </a:r>
            <a:r>
              <a:rPr spc="-125" dirty="0"/>
              <a:t>definition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642916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738166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764" y="8346878"/>
            <a:ext cx="171535" cy="171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0" y="2494279"/>
            <a:ext cx="9260205" cy="619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080" marR="6055995" indent="-488315" algn="just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f(a,b,c):  statement_1  statement_2</a:t>
            </a:r>
            <a:endParaRPr sz="3200">
              <a:latin typeface="Courier New"/>
              <a:cs typeface="Courier New"/>
            </a:endParaRPr>
          </a:p>
          <a:p>
            <a:pPr marL="5130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L="5130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return(v)</a:t>
            </a:r>
            <a:endParaRPr sz="3200">
              <a:latin typeface="Courier New"/>
              <a:cs typeface="Courier New"/>
            </a:endParaRPr>
          </a:p>
          <a:p>
            <a:pPr marL="5130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L="12700" marR="1307465">
              <a:lnSpc>
                <a:spcPct val="173600"/>
              </a:lnSpc>
              <a:spcBef>
                <a:spcPts val="280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Function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name,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arguments/parameters 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Body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indented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return()</a:t>
            </a:r>
            <a:r>
              <a:rPr sz="3200" spc="-10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statement exits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returns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711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Passing </a:t>
            </a:r>
            <a:r>
              <a:rPr spc="-225" dirty="0"/>
              <a:t>values </a:t>
            </a:r>
            <a:r>
              <a:rPr spc="55" dirty="0"/>
              <a:t>to</a:t>
            </a:r>
            <a:r>
              <a:rPr spc="355" dirty="0"/>
              <a:t> </a:t>
            </a:r>
            <a:r>
              <a:rPr spc="-8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4989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276600"/>
            <a:ext cx="8025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Argument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substituted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name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700" y="4196079"/>
            <a:ext cx="5391150" cy="275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1711960" indent="-488315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power(x,n):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ans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  <a:p>
            <a:pPr marL="988060" marR="5080" indent="-48831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range(0,n):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ans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ans*x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return(ans)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2960" y="7588301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7366000"/>
            <a:ext cx="7724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Like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an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implicit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assignment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statement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1300" y="4216400"/>
            <a:ext cx="2464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power(3,5)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42250" y="4694245"/>
          <a:ext cx="3964939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08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838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83845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35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838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ans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3200" spc="-4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3200" spc="-7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range..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466758" y="4694245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1289"/>
                </a:lnTo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5798" y="496283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0"/>
                </a:moveTo>
                <a:lnTo>
                  <a:pt x="0" y="0"/>
                </a:lnTo>
                <a:lnTo>
                  <a:pt x="6095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90242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019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Passing </a:t>
            </a:r>
            <a:r>
              <a:rPr spc="-225" dirty="0"/>
              <a:t>values</a:t>
            </a:r>
            <a:r>
              <a:rPr spc="85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43244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52769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6775501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0" y="4102100"/>
            <a:ext cx="9841865" cy="302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Same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rules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apply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mutable, immutable</a:t>
            </a:r>
            <a:r>
              <a:rPr sz="3600" spc="-1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values</a:t>
            </a:r>
            <a:endParaRPr sz="3600">
              <a:latin typeface="Arial"/>
              <a:cs typeface="Arial"/>
            </a:endParaRPr>
          </a:p>
          <a:p>
            <a:pPr marL="457200" marR="59690">
              <a:lnSpc>
                <a:spcPts val="4300"/>
              </a:lnSpc>
              <a:spcBef>
                <a:spcPts val="3340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Immutable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will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aﬀected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at</a:t>
            </a:r>
            <a:r>
              <a:rPr sz="3600" spc="-15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calling 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point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040"/>
              </a:spcBef>
            </a:pP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Mutable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will be</a:t>
            </a:r>
            <a:r>
              <a:rPr sz="3600" spc="-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aﬀected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412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2759354"/>
            <a:ext cx="6478270" cy="37592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100" spc="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update(l,i,v):</a:t>
            </a:r>
            <a:endParaRPr sz="3100">
              <a:latin typeface="Courier New"/>
              <a:cs typeface="Courier New"/>
            </a:endParaRPr>
          </a:p>
          <a:p>
            <a:pPr marL="968375" marR="5080" indent="-478155">
              <a:lnSpc>
                <a:spcPct val="112900"/>
              </a:lnSpc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if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&gt;=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0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and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i &lt;</a:t>
            </a:r>
            <a:r>
              <a:rPr sz="3100" spc="-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len(l):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l[i]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v</a:t>
            </a:r>
            <a:endParaRPr sz="3100">
              <a:latin typeface="Courier New"/>
              <a:cs typeface="Courier New"/>
            </a:endParaRPr>
          </a:p>
          <a:p>
            <a:pPr marL="490220" marR="2633345" indent="477520">
              <a:lnSpc>
                <a:spcPct val="112900"/>
              </a:lnSpc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return(True)  else:</a:t>
            </a:r>
            <a:endParaRPr sz="3100">
              <a:latin typeface="Courier New"/>
              <a:cs typeface="Courier New"/>
            </a:endParaRPr>
          </a:p>
          <a:p>
            <a:pPr marL="968375" marR="2394585">
              <a:lnSpc>
                <a:spcPct val="112900"/>
              </a:lnSpc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v = v+1  return(False)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3236" y="2748279"/>
            <a:ext cx="3591560" cy="2209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[3,11,12]</a:t>
            </a:r>
            <a:endParaRPr sz="3200" dirty="0">
              <a:latin typeface="Courier New"/>
              <a:cs typeface="Courier New"/>
            </a:endParaRPr>
          </a:p>
          <a:p>
            <a:pPr marL="12700" marR="5080">
              <a:lnSpc>
                <a:spcPct val="112000"/>
              </a:lnSpc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z = 8  update(ns,2,z)  update(ns,4,z)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8589" y="5638800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6397" y="6340535"/>
            <a:ext cx="184052" cy="184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48700" y="5162197"/>
            <a:ext cx="3273425" cy="1533525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0"/>
              </a:spcBef>
              <a:tabLst>
                <a:tab pos="1308735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</a:t>
            </a:r>
            <a:r>
              <a:rPr sz="3200" spc="-1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[3,11,8]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  <a:tabLst>
                <a:tab pos="2353310" algn="l"/>
              </a:tabLst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z</a:t>
            </a:r>
            <a:r>
              <a:rPr sz="3200" spc="-2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remains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8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5118" y="7556575"/>
            <a:ext cx="175608" cy="175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5118" y="8423619"/>
            <a:ext cx="175608" cy="175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7500" y="7356347"/>
            <a:ext cx="8852535" cy="190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5" dirty="0">
                <a:solidFill>
                  <a:srgbClr val="53585F"/>
                </a:solidFill>
                <a:latin typeface="Arial"/>
                <a:cs typeface="Arial"/>
              </a:rPr>
              <a:t>Return </a:t>
            </a:r>
            <a:r>
              <a:rPr sz="3250" spc="-15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250" spc="10" dirty="0">
                <a:solidFill>
                  <a:srgbClr val="53585F"/>
                </a:solidFill>
                <a:latin typeface="Arial"/>
                <a:cs typeface="Arial"/>
              </a:rPr>
              <a:t>may </a:t>
            </a:r>
            <a:r>
              <a:rPr sz="3250" spc="35" dirty="0">
                <a:solidFill>
                  <a:srgbClr val="53585F"/>
                </a:solidFill>
                <a:latin typeface="Arial"/>
                <a:cs typeface="Arial"/>
              </a:rPr>
              <a:t>be</a:t>
            </a:r>
            <a:r>
              <a:rPr sz="325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50" spc="25" dirty="0">
                <a:solidFill>
                  <a:srgbClr val="53585F"/>
                </a:solidFill>
                <a:latin typeface="Arial"/>
                <a:cs typeface="Arial"/>
              </a:rPr>
              <a:t>ignored</a:t>
            </a:r>
            <a:endParaRPr sz="3250">
              <a:latin typeface="Arial"/>
              <a:cs typeface="Arial"/>
            </a:endParaRPr>
          </a:p>
          <a:p>
            <a:pPr marL="12700" marR="5080">
              <a:lnSpc>
                <a:spcPct val="105100"/>
              </a:lnSpc>
              <a:spcBef>
                <a:spcPts val="2700"/>
              </a:spcBef>
            </a:pPr>
            <a:r>
              <a:rPr sz="3250" spc="0" dirty="0">
                <a:solidFill>
                  <a:srgbClr val="53585F"/>
                </a:solidFill>
                <a:latin typeface="Arial"/>
                <a:cs typeface="Arial"/>
              </a:rPr>
              <a:t>If </a:t>
            </a:r>
            <a:r>
              <a:rPr sz="3250" spc="-5" dirty="0">
                <a:solidFill>
                  <a:srgbClr val="53585F"/>
                </a:solidFill>
                <a:latin typeface="Arial"/>
                <a:cs typeface="Arial"/>
              </a:rPr>
              <a:t>there </a:t>
            </a:r>
            <a:r>
              <a:rPr sz="3250" spc="0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250" spc="35" dirty="0">
                <a:solidFill>
                  <a:srgbClr val="53585F"/>
                </a:solidFill>
                <a:latin typeface="Arial"/>
                <a:cs typeface="Arial"/>
              </a:rPr>
              <a:t>no </a:t>
            </a:r>
            <a:r>
              <a:rPr sz="2900" spc="0" dirty="0">
                <a:solidFill>
                  <a:srgbClr val="59824B"/>
                </a:solidFill>
                <a:latin typeface="Courier New"/>
                <a:cs typeface="Courier New"/>
              </a:rPr>
              <a:t>return()</a:t>
            </a:r>
            <a:r>
              <a:rPr sz="3250" spc="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250" spc="50" dirty="0">
                <a:solidFill>
                  <a:srgbClr val="53585F"/>
                </a:solidFill>
                <a:latin typeface="Arial"/>
                <a:cs typeface="Arial"/>
              </a:rPr>
              <a:t>function </a:t>
            </a:r>
            <a:r>
              <a:rPr sz="3250" spc="25" dirty="0">
                <a:solidFill>
                  <a:srgbClr val="53585F"/>
                </a:solidFill>
                <a:latin typeface="Arial"/>
                <a:cs typeface="Arial"/>
              </a:rPr>
              <a:t>ends when</a:t>
            </a:r>
            <a:r>
              <a:rPr sz="3250" spc="-8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50" spc="15" dirty="0">
                <a:solidFill>
                  <a:srgbClr val="53585F"/>
                </a:solidFill>
                <a:latin typeface="Arial"/>
                <a:cs typeface="Arial"/>
              </a:rPr>
              <a:t>last  </a:t>
            </a:r>
            <a:r>
              <a:rPr sz="3250" spc="30" dirty="0">
                <a:solidFill>
                  <a:srgbClr val="53585F"/>
                </a:solidFill>
                <a:latin typeface="Arial"/>
                <a:cs typeface="Arial"/>
              </a:rPr>
              <a:t>statement </a:t>
            </a:r>
            <a:r>
              <a:rPr sz="3250" spc="0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250" spc="-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50" spc="5" dirty="0">
                <a:solidFill>
                  <a:srgbClr val="53585F"/>
                </a:solidFill>
                <a:latin typeface="Arial"/>
                <a:cs typeface="Arial"/>
              </a:rPr>
              <a:t>reached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4795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Scope </a:t>
            </a:r>
            <a:r>
              <a:rPr spc="-70" dirty="0"/>
              <a:t>of</a:t>
            </a:r>
            <a:r>
              <a:rPr spc="-20" dirty="0"/>
              <a:t> </a:t>
            </a:r>
            <a:r>
              <a:rPr spc="-165" dirty="0"/>
              <a:t>names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745" y="2695069"/>
            <a:ext cx="189117" cy="189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257" y="7642780"/>
            <a:ext cx="180371" cy="180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244" y="8408530"/>
            <a:ext cx="189118" cy="189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0500" y="2485644"/>
            <a:ext cx="10435590" cy="6265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Names </a:t>
            </a:r>
            <a:r>
              <a:rPr sz="3500" spc="50" dirty="0">
                <a:solidFill>
                  <a:srgbClr val="53585F"/>
                </a:solidFill>
                <a:latin typeface="Arial"/>
                <a:cs typeface="Arial"/>
              </a:rPr>
              <a:t>within </a:t>
            </a:r>
            <a:r>
              <a:rPr sz="3500" spc="-5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55" dirty="0">
                <a:solidFill>
                  <a:srgbClr val="53585F"/>
                </a:solidFill>
                <a:latin typeface="Arial"/>
                <a:cs typeface="Arial"/>
              </a:rPr>
              <a:t>function </a:t>
            </a:r>
            <a:r>
              <a:rPr sz="3500" spc="-20" dirty="0">
                <a:solidFill>
                  <a:srgbClr val="53585F"/>
                </a:solidFill>
                <a:latin typeface="Arial"/>
                <a:cs typeface="Arial"/>
              </a:rPr>
              <a:t>have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local</a:t>
            </a:r>
            <a:r>
              <a:rPr sz="3500" spc="-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60" dirty="0">
                <a:solidFill>
                  <a:srgbClr val="902422"/>
                </a:solidFill>
                <a:latin typeface="Arial"/>
                <a:cs typeface="Arial"/>
              </a:rPr>
              <a:t>scope</a:t>
            </a:r>
            <a:endParaRPr sz="3500">
              <a:latin typeface="Arial"/>
              <a:cs typeface="Arial"/>
            </a:endParaRPr>
          </a:p>
          <a:p>
            <a:pPr marL="795020" marR="6764020" indent="-478155">
              <a:lnSpc>
                <a:spcPct val="112900"/>
              </a:lnSpc>
              <a:spcBef>
                <a:spcPts val="2815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100" spc="-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stupid(x):  n =</a:t>
            </a: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17</a:t>
            </a:r>
            <a:endParaRPr sz="3100">
              <a:latin typeface="Courier New"/>
              <a:cs typeface="Courier New"/>
            </a:endParaRPr>
          </a:p>
          <a:p>
            <a:pPr marL="795020">
              <a:lnSpc>
                <a:spcPct val="100000"/>
              </a:lnSpc>
              <a:spcBef>
                <a:spcPts val="47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return(x)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n =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7</a:t>
            </a:r>
            <a:endParaRPr sz="31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47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v =</a:t>
            </a:r>
            <a:r>
              <a:rPr sz="3100" spc="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stupid(28)</a:t>
            </a:r>
            <a:endParaRPr sz="31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47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#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What is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n now?</a:t>
            </a: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40864" algn="l"/>
              </a:tabLst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r>
              <a:rPr sz="3100" spc="-18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0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500" spc="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still	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7</a:t>
            </a:r>
            <a:endParaRPr sz="3100">
              <a:latin typeface="Courier New"/>
              <a:cs typeface="Courier New"/>
            </a:endParaRPr>
          </a:p>
          <a:p>
            <a:pPr marL="508000">
              <a:lnSpc>
                <a:spcPct val="100000"/>
              </a:lnSpc>
              <a:spcBef>
                <a:spcPts val="1795"/>
              </a:spcBef>
            </a:pP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Name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r>
              <a:rPr sz="3100" spc="-9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inside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55" dirty="0">
                <a:solidFill>
                  <a:srgbClr val="53585F"/>
                </a:solidFill>
                <a:latin typeface="Arial"/>
                <a:cs typeface="Arial"/>
              </a:rPr>
              <a:t>function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0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5" dirty="0">
                <a:solidFill>
                  <a:srgbClr val="53585F"/>
                </a:solidFill>
                <a:latin typeface="Arial"/>
                <a:cs typeface="Arial"/>
              </a:rPr>
              <a:t>separate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40" dirty="0">
                <a:solidFill>
                  <a:srgbClr val="53585F"/>
                </a:solidFill>
                <a:latin typeface="Arial"/>
                <a:cs typeface="Arial"/>
              </a:rPr>
              <a:t>from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r>
              <a:rPr sz="3100" spc="-9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40" dirty="0">
                <a:solidFill>
                  <a:srgbClr val="53585F"/>
                </a:solidFill>
                <a:latin typeface="Arial"/>
                <a:cs typeface="Arial"/>
              </a:rPr>
              <a:t>outside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0192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Defining</a:t>
            </a:r>
            <a:r>
              <a:rPr spc="-30" dirty="0"/>
              <a:t> </a:t>
            </a:r>
            <a:r>
              <a:rPr spc="-8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92502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2870200"/>
            <a:ext cx="952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function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must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 defined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before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it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invoked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2960" y="4117172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9500" y="3898900"/>
            <a:ext cx="435610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This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OK</a:t>
            </a:r>
            <a:endParaRPr sz="3600" dirty="0">
              <a:latin typeface="Arial"/>
              <a:cs typeface="Arial"/>
            </a:endParaRPr>
          </a:p>
          <a:p>
            <a:pPr marL="500380" marR="5080" indent="-488315">
              <a:lnSpc>
                <a:spcPct val="112000"/>
              </a:lnSpc>
              <a:spcBef>
                <a:spcPts val="292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f(x):  return(g(x+1))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500" y="6316979"/>
            <a:ext cx="319595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5080" indent="-488315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g(y):  return(y+3)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9500" y="8013700"/>
            <a:ext cx="2220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z =</a:t>
            </a:r>
            <a:r>
              <a:rPr sz="3200" spc="-1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f(77)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18759" y="4117172"/>
            <a:ext cx="192977" cy="192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96099" y="3898900"/>
            <a:ext cx="415607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This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</a:t>
            </a:r>
            <a:endParaRPr sz="3600" dirty="0">
              <a:latin typeface="Arial"/>
              <a:cs typeface="Arial"/>
            </a:endParaRPr>
          </a:p>
          <a:p>
            <a:pPr marL="500380" marR="5080" indent="-488315">
              <a:lnSpc>
                <a:spcPct val="112000"/>
              </a:lnSpc>
              <a:spcBef>
                <a:spcPts val="292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f(x):  return(g(x+1))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6100" y="6375400"/>
            <a:ext cx="2220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z =</a:t>
            </a:r>
            <a:r>
              <a:rPr sz="3200" spc="-1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f(77)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6100" y="7269480"/>
            <a:ext cx="319595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5080" indent="-488315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g(y):  return(y+3)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697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Recursive</a:t>
            </a:r>
            <a:r>
              <a:rPr spc="-45" dirty="0"/>
              <a:t> </a:t>
            </a:r>
            <a:r>
              <a:rPr spc="-8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7148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9500" y="3492500"/>
            <a:ext cx="7921625" cy="422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function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call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itself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</a:t>
            </a:r>
            <a:r>
              <a:rPr sz="3600" spc="-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902422"/>
                </a:solidFill>
                <a:latin typeface="Arial"/>
                <a:cs typeface="Arial"/>
              </a:rPr>
              <a:t>recursion</a:t>
            </a:r>
            <a:endParaRPr sz="3600">
              <a:latin typeface="Arial"/>
              <a:cs typeface="Arial"/>
            </a:endParaRPr>
          </a:p>
          <a:p>
            <a:pPr marL="500380" marR="3754754" indent="-488315">
              <a:lnSpc>
                <a:spcPct val="112000"/>
              </a:lnSpc>
              <a:spcBef>
                <a:spcPts val="292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factorial(n):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&lt;=</a:t>
            </a:r>
            <a:r>
              <a:rPr sz="3200" spc="-4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0:</a:t>
            </a:r>
            <a:endParaRPr sz="3200">
              <a:latin typeface="Courier New"/>
              <a:cs typeface="Courier New"/>
            </a:endParaRPr>
          </a:p>
          <a:p>
            <a:pPr marL="500380" marR="4730115" indent="487680">
              <a:lnSpc>
                <a:spcPct val="112000"/>
              </a:lnSpc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return(1)  else:</a:t>
            </a:r>
            <a:endParaRPr sz="3200">
              <a:latin typeface="Courier New"/>
              <a:cs typeface="Courier New"/>
            </a:endParaRPr>
          </a:p>
          <a:p>
            <a:pPr marL="988060" marR="107251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val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n *</a:t>
            </a:r>
            <a:r>
              <a:rPr sz="3200" spc="-1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factorial(n-1)  return(val)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2530" y="2748907"/>
            <a:ext cx="185257" cy="185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530" y="4180451"/>
            <a:ext cx="185257" cy="185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030" y="5611995"/>
            <a:ext cx="185257" cy="18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530" y="6522839"/>
            <a:ext cx="185257" cy="185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530" y="7433683"/>
            <a:ext cx="185257" cy="185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2530" y="8344527"/>
            <a:ext cx="185257" cy="185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3540" marR="5080">
              <a:lnSpc>
                <a:spcPts val="4100"/>
              </a:lnSpc>
              <a:spcBef>
                <a:spcPts val="275"/>
              </a:spcBef>
            </a:pPr>
            <a:r>
              <a:rPr spc="15" dirty="0"/>
              <a:t>Functions </a:t>
            </a:r>
            <a:r>
              <a:rPr spc="-65" dirty="0"/>
              <a:t>are a </a:t>
            </a:r>
            <a:r>
              <a:rPr spc="75" dirty="0"/>
              <a:t>good </a:t>
            </a:r>
            <a:r>
              <a:rPr spc="15" dirty="0"/>
              <a:t>way </a:t>
            </a:r>
            <a:r>
              <a:rPr spc="90" dirty="0"/>
              <a:t>to </a:t>
            </a:r>
            <a:r>
              <a:rPr spc="-15" dirty="0"/>
              <a:t>organise </a:t>
            </a:r>
            <a:r>
              <a:rPr spc="60" dirty="0"/>
              <a:t>code </a:t>
            </a:r>
            <a:r>
              <a:rPr dirty="0"/>
              <a:t>in</a:t>
            </a:r>
            <a:r>
              <a:rPr spc="-110" dirty="0"/>
              <a:t> </a:t>
            </a:r>
            <a:r>
              <a:rPr spc="25" dirty="0"/>
              <a:t>logical  </a:t>
            </a:r>
            <a:r>
              <a:rPr spc="30" dirty="0"/>
              <a:t>chunks</a:t>
            </a:r>
          </a:p>
          <a:p>
            <a:pPr marL="383540" marR="800100">
              <a:lnSpc>
                <a:spcPts val="4100"/>
              </a:lnSpc>
              <a:spcBef>
                <a:spcPts val="3095"/>
              </a:spcBef>
            </a:pPr>
            <a:r>
              <a:rPr spc="-10" dirty="0"/>
              <a:t>Passing </a:t>
            </a:r>
            <a:r>
              <a:rPr spc="0" dirty="0"/>
              <a:t>arguments </a:t>
            </a:r>
            <a:r>
              <a:rPr spc="90" dirty="0"/>
              <a:t>to </a:t>
            </a:r>
            <a:r>
              <a:rPr spc="-65" dirty="0"/>
              <a:t>a </a:t>
            </a:r>
            <a:r>
              <a:rPr spc="40" dirty="0"/>
              <a:t>function </a:t>
            </a:r>
            <a:r>
              <a:rPr dirty="0"/>
              <a:t>is like</a:t>
            </a:r>
            <a:r>
              <a:rPr spc="-50" dirty="0"/>
              <a:t> </a:t>
            </a:r>
            <a:r>
              <a:rPr spc="0" dirty="0"/>
              <a:t>assigning  </a:t>
            </a:r>
            <a:r>
              <a:rPr spc="-20" dirty="0"/>
              <a:t>values </a:t>
            </a:r>
            <a:r>
              <a:rPr spc="90" dirty="0"/>
              <a:t>to</a:t>
            </a:r>
            <a:r>
              <a:rPr spc="10" dirty="0"/>
              <a:t> </a:t>
            </a:r>
            <a:r>
              <a:rPr spc="-10" dirty="0"/>
              <a:t>names</a:t>
            </a:r>
          </a:p>
          <a:p>
            <a:pPr marL="828040">
              <a:lnSpc>
                <a:spcPct val="100000"/>
              </a:lnSpc>
              <a:spcBef>
                <a:spcPts val="2925"/>
              </a:spcBef>
            </a:pPr>
            <a:r>
              <a:rPr spc="-15" dirty="0"/>
              <a:t>Only </a:t>
            </a:r>
            <a:r>
              <a:rPr spc="25" dirty="0"/>
              <a:t>mutable </a:t>
            </a:r>
            <a:r>
              <a:rPr spc="-20" dirty="0"/>
              <a:t>values </a:t>
            </a:r>
            <a:r>
              <a:rPr spc="15" dirty="0"/>
              <a:t>can </a:t>
            </a:r>
            <a:r>
              <a:rPr spc="25" dirty="0"/>
              <a:t>be</a:t>
            </a:r>
            <a:r>
              <a:rPr spc="-25" dirty="0"/>
              <a:t> </a:t>
            </a:r>
            <a:r>
              <a:rPr spc="50" dirty="0"/>
              <a:t>updated</a:t>
            </a:r>
          </a:p>
          <a:p>
            <a:pPr marL="383540" marR="2908300">
              <a:lnSpc>
                <a:spcPct val="172700"/>
              </a:lnSpc>
              <a:spcBef>
                <a:spcPts val="50"/>
              </a:spcBef>
            </a:pPr>
            <a:r>
              <a:rPr spc="-10" dirty="0"/>
              <a:t>Names </a:t>
            </a:r>
            <a:r>
              <a:rPr dirty="0"/>
              <a:t>in </a:t>
            </a:r>
            <a:r>
              <a:rPr spc="35" dirty="0"/>
              <a:t>functions </a:t>
            </a:r>
            <a:r>
              <a:rPr spc="-30" dirty="0"/>
              <a:t>have </a:t>
            </a:r>
            <a:r>
              <a:rPr spc="25" dirty="0"/>
              <a:t>local </a:t>
            </a:r>
            <a:r>
              <a:rPr spc="50" dirty="0"/>
              <a:t>scope  </a:t>
            </a:r>
            <a:r>
              <a:rPr spc="15" dirty="0"/>
              <a:t>Functions </a:t>
            </a:r>
            <a:r>
              <a:rPr spc="50" dirty="0"/>
              <a:t>must </a:t>
            </a:r>
            <a:r>
              <a:rPr spc="25" dirty="0"/>
              <a:t>be defined </a:t>
            </a:r>
            <a:r>
              <a:rPr spc="5" dirty="0"/>
              <a:t>before</a:t>
            </a:r>
            <a:r>
              <a:rPr spc="-130" dirty="0"/>
              <a:t> </a:t>
            </a:r>
            <a:r>
              <a:rPr spc="-20" dirty="0"/>
              <a:t>use  </a:t>
            </a:r>
            <a:r>
              <a:rPr dirty="0"/>
              <a:t>Recursion </a:t>
            </a:r>
            <a:r>
              <a:rPr spc="0" dirty="0"/>
              <a:t>— </a:t>
            </a:r>
            <a:r>
              <a:rPr spc="-65" dirty="0"/>
              <a:t>a </a:t>
            </a:r>
            <a:r>
              <a:rPr spc="40" dirty="0"/>
              <a:t>function </a:t>
            </a:r>
            <a:r>
              <a:rPr spc="15" dirty="0"/>
              <a:t>can </a:t>
            </a:r>
            <a:r>
              <a:rPr spc="10" dirty="0"/>
              <a:t>call</a:t>
            </a:r>
            <a:r>
              <a:rPr spc="-10" dirty="0"/>
              <a:t> </a:t>
            </a:r>
            <a:r>
              <a:rPr spc="15" dirty="0"/>
              <a:t>itself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649</Words>
  <Application>Microsoft Macintosh PowerPoint</Application>
  <PresentationFormat>Custom</PresentationFormat>
  <Paragraphs>115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Lucida Sans Unicode</vt:lpstr>
      <vt:lpstr>Times New Roman</vt:lpstr>
      <vt:lpstr>Office Theme</vt:lpstr>
      <vt:lpstr>A typical Python program</vt:lpstr>
      <vt:lpstr>Function definition</vt:lpstr>
      <vt:lpstr>Passing values to functions</vt:lpstr>
      <vt:lpstr>Passing values …</vt:lpstr>
      <vt:lpstr>Example</vt:lpstr>
      <vt:lpstr>Scope of names</vt:lpstr>
      <vt:lpstr>Defining functions</vt:lpstr>
      <vt:lpstr>Recursive functions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typical Python program</dc:title>
  <cp:lastModifiedBy>Microsoft Office User</cp:lastModifiedBy>
  <cp:revision>4</cp:revision>
  <dcterms:created xsi:type="dcterms:W3CDTF">2018-03-16T17:52:55Z</dcterms:created>
  <dcterms:modified xsi:type="dcterms:W3CDTF">2018-03-27T09:30:40Z</dcterms:modified>
</cp:coreProperties>
</file>