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3785"/>
  </p:normalViewPr>
  <p:slideViewPr>
    <p:cSldViewPr>
      <p:cViewPr varScale="1">
        <p:scale>
          <a:sx n="50" d="100"/>
          <a:sy n="50" d="100"/>
        </p:scale>
        <p:origin x="22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09F73-C872-B249-AC7F-182D09899F5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1DE5-9061-9045-BB01-75E827C32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</a:t>
            </a:r>
          </a:p>
          <a:p>
            <a:r>
              <a:rPr lang="en-US" dirty="0"/>
              <a:t>data types </a:t>
            </a:r>
          </a:p>
          <a:p>
            <a:r>
              <a:rPr lang="en-US" dirty="0"/>
              <a:t>data structures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functions </a:t>
            </a:r>
          </a:p>
          <a:p>
            <a:r>
              <a:rPr lang="en-US" dirty="0"/>
              <a:t>Now lets use all these things to solve problems Here we will do some examples</a:t>
            </a:r>
          </a:p>
          <a:p>
            <a:r>
              <a:rPr lang="en-US" dirty="0"/>
              <a:t>All examples are self explanatory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prime </a:t>
            </a:r>
          </a:p>
          <a:p>
            <a:r>
              <a:rPr lang="en-US" dirty="0"/>
              <a:t> Give a question first n prime numbers </a:t>
            </a:r>
          </a:p>
          <a:p>
            <a:r>
              <a:rPr lang="en-US" dirty="0"/>
              <a:t>Solution in next </a:t>
            </a:r>
            <a:r>
              <a:rPr lang="en-US" dirty="0" err="1"/>
              <a:t>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6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for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while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9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vs 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0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homework questions </a:t>
            </a:r>
          </a:p>
          <a:p>
            <a:endParaRPr lang="en-US" dirty="0"/>
          </a:p>
          <a:p>
            <a:r>
              <a:rPr lang="en-US" dirty="0"/>
              <a:t>Palindrome </a:t>
            </a:r>
          </a:p>
          <a:p>
            <a:r>
              <a:rPr lang="en-US"/>
              <a:t>Perfect Number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21DE5-9061-9045-BB01-75E827C32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9400" y="279400"/>
            <a:ext cx="12446000" cy="9220200"/>
          </a:xfrm>
          <a:custGeom>
            <a:avLst/>
            <a:gdLst/>
            <a:ahLst/>
            <a:cxnLst/>
            <a:rect l="l" t="t" r="r" b="b"/>
            <a:pathLst>
              <a:path w="12446000" h="9220200">
                <a:moveTo>
                  <a:pt x="0" y="0"/>
                </a:moveTo>
                <a:lnTo>
                  <a:pt x="12446000" y="0"/>
                </a:lnTo>
                <a:lnTo>
                  <a:pt x="12446000" y="9220200"/>
                </a:lnTo>
                <a:lnTo>
                  <a:pt x="0" y="922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382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500" y="901700"/>
            <a:ext cx="1084580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0615" y="3898900"/>
            <a:ext cx="10783569" cy="343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9824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6359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35" dirty="0">
                <a:solidFill>
                  <a:srgbClr val="558AAB"/>
                </a:solidFill>
                <a:latin typeface="Arial"/>
                <a:cs typeface="Arial"/>
              </a:rPr>
              <a:t>Some</a:t>
            </a:r>
            <a:r>
              <a:rPr sz="7200" spc="-70" dirty="0">
                <a:solidFill>
                  <a:srgbClr val="558AAB"/>
                </a:solidFill>
                <a:latin typeface="Arial"/>
                <a:cs typeface="Arial"/>
              </a:rPr>
              <a:t> </a:t>
            </a:r>
            <a:r>
              <a:rPr sz="7200" spc="-155" dirty="0">
                <a:solidFill>
                  <a:srgbClr val="558AAB"/>
                </a:solidFill>
                <a:latin typeface="Arial"/>
                <a:cs typeface="Arial"/>
              </a:rPr>
              <a:t>examples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32089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2960" y="4186759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984500"/>
            <a:ext cx="8801735" cy="522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Find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factors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endParaRPr sz="3200">
              <a:latin typeface="Courier New"/>
              <a:cs typeface="Courier New"/>
            </a:endParaRPr>
          </a:p>
          <a:p>
            <a:pPr marL="254000" marR="2001520" indent="-241300">
              <a:lnSpc>
                <a:spcPts val="7500"/>
              </a:lnSpc>
              <a:spcBef>
                <a:spcPts val="980"/>
              </a:spcBef>
            </a:pP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Factors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must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lie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between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r>
              <a:rPr sz="3200" spc="-117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factors(n):</a:t>
            </a:r>
            <a:endParaRPr sz="3200">
              <a:latin typeface="Courier New"/>
              <a:cs typeface="Courier New"/>
            </a:endParaRPr>
          </a:p>
          <a:p>
            <a:pPr marL="741680">
              <a:lnSpc>
                <a:spcPts val="344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factorlist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endParaRPr sz="3200">
              <a:latin typeface="Courier New"/>
              <a:cs typeface="Courier New"/>
            </a:endParaRPr>
          </a:p>
          <a:p>
            <a:pPr marL="1229360" marR="2686685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range(1,n+1):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 n%i ==</a:t>
            </a:r>
            <a:r>
              <a:rPr sz="3200" spc="-3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0:</a:t>
            </a:r>
            <a:endParaRPr sz="3200">
              <a:latin typeface="Courier New"/>
              <a:cs typeface="Courier New"/>
            </a:endParaRPr>
          </a:p>
          <a:p>
            <a:pPr marL="741680" marR="5080" indent="97536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factorlist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factorlist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 [i]  return(factorlist)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14400"/>
            <a:ext cx="2734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>
                <a:solidFill>
                  <a:srgbClr val="558AAB"/>
                </a:solidFill>
                <a:latin typeface="Arial"/>
                <a:cs typeface="Arial"/>
              </a:rPr>
              <a:t>Primes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314" y="3013377"/>
            <a:ext cx="181398" cy="18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1846" y="3909527"/>
            <a:ext cx="173008" cy="172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1846" y="4823371"/>
            <a:ext cx="173008" cy="17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190" y="7166452"/>
            <a:ext cx="161243" cy="161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6346" y="8074474"/>
            <a:ext cx="173008" cy="172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7800" y="2808732"/>
            <a:ext cx="8634095" cy="5596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sz="3350" spc="0" dirty="0">
                <a:solidFill>
                  <a:srgbClr val="53585F"/>
                </a:solidFill>
                <a:latin typeface="Arial"/>
                <a:cs typeface="Arial"/>
              </a:rPr>
              <a:t>Prime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number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— only </a:t>
            </a:r>
            <a:r>
              <a:rPr sz="3350" spc="50" dirty="0">
                <a:solidFill>
                  <a:srgbClr val="53585F"/>
                </a:solidFill>
                <a:latin typeface="Arial"/>
                <a:cs typeface="Arial"/>
              </a:rPr>
              <a:t>factors </a:t>
            </a:r>
            <a:r>
              <a:rPr sz="3350" spc="-50" dirty="0">
                <a:solidFill>
                  <a:srgbClr val="53585F"/>
                </a:solidFill>
                <a:latin typeface="Arial"/>
                <a:cs typeface="Arial"/>
              </a:rPr>
              <a:t>are </a:t>
            </a:r>
            <a:r>
              <a:rPr sz="3350" spc="10" dirty="0">
                <a:solidFill>
                  <a:srgbClr val="53585F"/>
                </a:solidFill>
                <a:latin typeface="Arial"/>
                <a:cs typeface="Arial"/>
              </a:rPr>
              <a:t>1 </a:t>
            </a:r>
            <a:r>
              <a:rPr sz="3350" spc="30" dirty="0">
                <a:solidFill>
                  <a:srgbClr val="53585F"/>
                </a:solidFill>
                <a:latin typeface="Arial"/>
                <a:cs typeface="Arial"/>
              </a:rPr>
              <a:t>and</a:t>
            </a:r>
            <a:r>
              <a:rPr sz="3350" spc="-8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350" spc="25" dirty="0">
                <a:solidFill>
                  <a:srgbClr val="53585F"/>
                </a:solidFill>
                <a:latin typeface="Arial"/>
                <a:cs typeface="Arial"/>
              </a:rPr>
              <a:t>itself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0"/>
              </a:spcBef>
              <a:tabLst>
                <a:tab pos="3302635" algn="l"/>
              </a:tabLst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factors(17)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[1,17]</a:t>
            </a:r>
            <a:endParaRPr sz="3000">
              <a:latin typeface="Courier New"/>
              <a:cs typeface="Courier New"/>
            </a:endParaRPr>
          </a:p>
          <a:p>
            <a:pPr marL="330200" marR="2113280" indent="-317500">
              <a:lnSpc>
                <a:spcPts val="7100"/>
              </a:lnSpc>
              <a:spcBef>
                <a:spcPts val="850"/>
              </a:spcBef>
              <a:tabLst>
                <a:tab pos="3302635" algn="l"/>
              </a:tabLst>
            </a:pP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factors(18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)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</a:t>
            </a:r>
            <a:r>
              <a:rPr sz="3350" dirty="0">
                <a:solidFill>
                  <a:srgbClr val="53585F"/>
                </a:solidFill>
                <a:latin typeface="Arial"/>
                <a:cs typeface="Arial"/>
              </a:rPr>
              <a:t>	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[1,2,3,6,9,18]  def</a:t>
            </a:r>
            <a:r>
              <a:rPr sz="3000" spc="-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isprime(n):</a:t>
            </a:r>
            <a:endParaRPr sz="3000">
              <a:latin typeface="Courier New"/>
              <a:cs typeface="Courier New"/>
            </a:endParaRPr>
          </a:p>
          <a:p>
            <a:pPr marL="788670">
              <a:lnSpc>
                <a:spcPts val="3279"/>
              </a:lnSpc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return(factors(n) ==</a:t>
            </a:r>
            <a:r>
              <a:rPr sz="3000" spc="-1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[1,n])</a:t>
            </a:r>
            <a:endParaRPr sz="30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3250"/>
              </a:spcBef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1</a:t>
            </a:r>
            <a:r>
              <a:rPr sz="3000" spc="-10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should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350" spc="40" dirty="0">
                <a:solidFill>
                  <a:srgbClr val="53585F"/>
                </a:solidFill>
                <a:latin typeface="Arial"/>
                <a:cs typeface="Arial"/>
              </a:rPr>
              <a:t>be reported </a:t>
            </a:r>
            <a:r>
              <a:rPr sz="3350" spc="-15" dirty="0">
                <a:solidFill>
                  <a:srgbClr val="53585F"/>
                </a:solidFill>
                <a:latin typeface="Arial"/>
                <a:cs typeface="Arial"/>
              </a:rPr>
              <a:t>as </a:t>
            </a:r>
            <a:r>
              <a:rPr sz="3350" spc="-5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350" spc="35" dirty="0">
                <a:solidFill>
                  <a:srgbClr val="53585F"/>
                </a:solidFill>
                <a:latin typeface="Arial"/>
                <a:cs typeface="Arial"/>
              </a:rPr>
              <a:t>prime</a:t>
            </a:r>
            <a:endParaRPr sz="335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3180"/>
              </a:spcBef>
              <a:tabLst>
                <a:tab pos="3517900" algn="l"/>
                <a:tab pos="5514340" algn="l"/>
              </a:tabLst>
            </a:pP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factors(1)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5" dirty="0">
                <a:solidFill>
                  <a:srgbClr val="53585F"/>
                </a:solidFill>
                <a:latin typeface="Arial"/>
                <a:cs typeface="Arial"/>
              </a:rPr>
              <a:t>is	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[1],</a:t>
            </a:r>
            <a:r>
              <a:rPr sz="3000" spc="-19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350" spc="75" dirty="0">
                <a:solidFill>
                  <a:srgbClr val="53585F"/>
                </a:solidFill>
                <a:latin typeface="Arial"/>
                <a:cs typeface="Arial"/>
              </a:rPr>
              <a:t>not	</a:t>
            </a:r>
            <a:r>
              <a:rPr sz="3000" dirty="0">
                <a:solidFill>
                  <a:srgbClr val="59824B"/>
                </a:solidFill>
                <a:latin typeface="Courier New"/>
                <a:cs typeface="Courier New"/>
              </a:rPr>
              <a:t>[1,1]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5541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80" dirty="0">
                <a:solidFill>
                  <a:srgbClr val="558AAB"/>
                </a:solidFill>
                <a:latin typeface="Arial"/>
                <a:cs typeface="Arial"/>
              </a:rPr>
              <a:t>Primes </a:t>
            </a:r>
            <a:r>
              <a:rPr sz="7200" spc="25" dirty="0">
                <a:solidFill>
                  <a:srgbClr val="558AAB"/>
                </a:solidFill>
                <a:latin typeface="Arial"/>
                <a:cs typeface="Arial"/>
              </a:rPr>
              <a:t>upto</a:t>
            </a:r>
            <a:r>
              <a:rPr sz="7200" spc="85" dirty="0">
                <a:solidFill>
                  <a:srgbClr val="558AAB"/>
                </a:solidFill>
                <a:latin typeface="Arial"/>
                <a:cs typeface="Arial"/>
              </a:rPr>
              <a:t> </a:t>
            </a:r>
            <a:r>
              <a:rPr dirty="0"/>
              <a:t>n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3714801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0" y="3492500"/>
            <a:ext cx="8314055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all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primes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below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given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number</a:t>
            </a:r>
            <a:endParaRPr sz="3600">
              <a:latin typeface="Arial"/>
              <a:cs typeface="Arial"/>
            </a:endParaRPr>
          </a:p>
          <a:p>
            <a:pPr marL="741680" marR="3662045" indent="-488315">
              <a:lnSpc>
                <a:spcPct val="112000"/>
              </a:lnSpc>
              <a:spcBef>
                <a:spcPts val="29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primesupto(n):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primelist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[]</a:t>
            </a:r>
            <a:endParaRPr sz="3200">
              <a:latin typeface="Courier New"/>
              <a:cs typeface="Courier New"/>
            </a:endParaRPr>
          </a:p>
          <a:p>
            <a:pPr marL="1229360" marR="2199005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range(1,n+1):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isprime(i):</a:t>
            </a:r>
            <a:endParaRPr sz="3200">
              <a:latin typeface="Courier New"/>
              <a:cs typeface="Courier New"/>
            </a:endParaRPr>
          </a:p>
          <a:p>
            <a:pPr marL="741680" marR="5080" indent="97536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primelist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primelist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+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[i]  return(primelist)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53543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90" dirty="0">
                <a:solidFill>
                  <a:srgbClr val="558AAB"/>
                </a:solidFill>
                <a:latin typeface="Arial"/>
                <a:cs typeface="Arial"/>
              </a:rPr>
              <a:t>First </a:t>
            </a:r>
            <a:r>
              <a:rPr dirty="0"/>
              <a:t>n</a:t>
            </a:r>
            <a:r>
              <a:rPr spc="-2005" dirty="0"/>
              <a:t> </a:t>
            </a:r>
            <a:r>
              <a:rPr sz="7200" spc="-114" dirty="0">
                <a:solidFill>
                  <a:srgbClr val="558AAB"/>
                </a:solidFill>
                <a:latin typeface="Arial"/>
                <a:cs typeface="Arial"/>
              </a:rPr>
              <a:t>primes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960" y="3424810"/>
            <a:ext cx="192976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79500" y="3200400"/>
            <a:ext cx="10024110" cy="479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List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the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first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</a:t>
            </a:r>
            <a:r>
              <a:rPr sz="3200" spc="-116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primes</a:t>
            </a:r>
            <a:endParaRPr sz="3600">
              <a:latin typeface="Arial"/>
              <a:cs typeface="Arial"/>
            </a:endParaRPr>
          </a:p>
          <a:p>
            <a:pPr marL="500380" marR="3175635" indent="-488315">
              <a:lnSpc>
                <a:spcPct val="112000"/>
              </a:lnSpc>
              <a:spcBef>
                <a:spcPts val="312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def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nprimes(n): 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(count,i,plist)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(0,1,[])  while(count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&lt;</a:t>
            </a:r>
            <a:r>
              <a:rPr sz="3200" spc="-2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n):</a:t>
            </a:r>
            <a:endParaRPr sz="3200">
              <a:latin typeface="Courier New"/>
              <a:cs typeface="Courier New"/>
            </a:endParaRPr>
          </a:p>
          <a:p>
            <a:pPr marL="988060">
              <a:lnSpc>
                <a:spcPct val="100000"/>
              </a:lnSpc>
              <a:spcBef>
                <a:spcPts val="459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if</a:t>
            </a:r>
            <a:r>
              <a:rPr sz="3200" spc="-1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isprime(i):</a:t>
            </a:r>
            <a:endParaRPr sz="3200">
              <a:latin typeface="Courier New"/>
              <a:cs typeface="Courier New"/>
            </a:endParaRPr>
          </a:p>
          <a:p>
            <a:pPr marL="988060" marR="5080" indent="487680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(count,plist)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=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(count+1,plist+[i])  i =</a:t>
            </a:r>
            <a:r>
              <a:rPr sz="3200" spc="-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i+1</a:t>
            </a:r>
            <a:endParaRPr sz="3200">
              <a:latin typeface="Courier New"/>
              <a:cs typeface="Courier New"/>
            </a:endParaRPr>
          </a:p>
          <a:p>
            <a:pPr marL="500380">
              <a:lnSpc>
                <a:spcPct val="100000"/>
              </a:lnSpc>
              <a:spcBef>
                <a:spcPts val="459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return(plist)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6048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2125" dirty="0"/>
              <a:t> </a:t>
            </a:r>
            <a:r>
              <a:rPr sz="7200" spc="-95" dirty="0">
                <a:solidFill>
                  <a:srgbClr val="558AAB"/>
                </a:solidFill>
                <a:latin typeface="Arial"/>
                <a:cs typeface="Arial"/>
              </a:rPr>
              <a:t>and </a:t>
            </a:r>
            <a:r>
              <a:rPr dirty="0"/>
              <a:t>while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462" y="4091404"/>
            <a:ext cx="184052" cy="184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7460" y="5050410"/>
            <a:ext cx="192976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2462" y="6021753"/>
            <a:ext cx="184052" cy="184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460" y="6980759"/>
            <a:ext cx="192976" cy="1929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dirty="0"/>
              <a:t>primesupto()</a:t>
            </a:r>
          </a:p>
          <a:p>
            <a:pPr marL="426084" marR="1106170" indent="444500">
              <a:lnSpc>
                <a:spcPts val="7500"/>
              </a:lnSpc>
              <a:spcBef>
                <a:spcPts val="1060"/>
              </a:spcBef>
            </a:pPr>
            <a:r>
              <a:rPr sz="3600" spc="40" dirty="0">
                <a:solidFill>
                  <a:srgbClr val="53585F"/>
                </a:solidFill>
                <a:latin typeface="Arial"/>
                <a:cs typeface="Arial"/>
              </a:rPr>
              <a:t>Know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we </a:t>
            </a: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have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scan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from </a:t>
            </a:r>
            <a:r>
              <a:rPr dirty="0"/>
              <a:t>1</a:t>
            </a:r>
            <a:r>
              <a:rPr spc="-1330" dirty="0"/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dirty="0"/>
              <a:t>n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,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dirty="0"/>
              <a:t>for  nprimes()</a:t>
            </a:r>
            <a:endParaRPr sz="3600">
              <a:latin typeface="Arial"/>
              <a:cs typeface="Arial"/>
            </a:endParaRPr>
          </a:p>
          <a:p>
            <a:pPr marL="870585">
              <a:lnSpc>
                <a:spcPct val="100000"/>
              </a:lnSpc>
              <a:spcBef>
                <a:spcPts val="2600"/>
              </a:spcBef>
            </a:pPr>
            <a:r>
              <a:rPr sz="3600" spc="-45" dirty="0">
                <a:solidFill>
                  <a:srgbClr val="53585F"/>
                </a:solidFill>
                <a:latin typeface="Arial"/>
                <a:cs typeface="Arial"/>
              </a:rPr>
              <a:t>Range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10" dirty="0">
                <a:solidFill>
                  <a:srgbClr val="53585F"/>
                </a:solidFill>
                <a:latin typeface="Arial"/>
                <a:cs typeface="Arial"/>
              </a:rPr>
              <a:t>scan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not </a:t>
            </a:r>
            <a:r>
              <a:rPr sz="3600" spc="50" dirty="0">
                <a:solidFill>
                  <a:srgbClr val="53585F"/>
                </a:solidFill>
                <a:latin typeface="Arial"/>
                <a:cs typeface="Arial"/>
              </a:rPr>
              <a:t>known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in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advance,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</a:t>
            </a:r>
            <a:r>
              <a:rPr sz="3600" spc="-204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dirty="0"/>
              <a:t>while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6048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2125" dirty="0"/>
              <a:t> </a:t>
            </a:r>
            <a:r>
              <a:rPr sz="7200" spc="-95" dirty="0">
                <a:solidFill>
                  <a:srgbClr val="558AAB"/>
                </a:solidFill>
                <a:latin typeface="Arial"/>
                <a:cs typeface="Arial"/>
              </a:rPr>
              <a:t>and </a:t>
            </a:r>
            <a:r>
              <a:rPr dirty="0"/>
              <a:t>while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3778" y="2710139"/>
            <a:ext cx="192977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4500" y="2489200"/>
            <a:ext cx="625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use </a:t>
            </a:r>
            <a:r>
              <a:rPr sz="3600" dirty="0">
                <a:solidFill>
                  <a:srgbClr val="59824B"/>
                </a:solidFill>
                <a:latin typeface="Courier New"/>
                <a:cs typeface="Courier New"/>
              </a:rPr>
              <a:t>while</a:t>
            </a:r>
            <a:r>
              <a:rPr sz="3600" spc="-125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simulate </a:t>
            </a:r>
            <a:r>
              <a:rPr sz="3600" spc="35" dirty="0">
                <a:solidFill>
                  <a:srgbClr val="59824B"/>
                </a:solidFill>
                <a:latin typeface="Arial"/>
                <a:cs typeface="Arial"/>
              </a:rPr>
              <a:t>for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3535679"/>
            <a:ext cx="490283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range(i,j):  statement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5000" y="3510279"/>
            <a:ext cx="2952115" cy="22098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=</a:t>
            </a:r>
            <a:r>
              <a:rPr sz="3200" spc="-3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i</a:t>
            </a:r>
            <a:endParaRPr sz="3200">
              <a:latin typeface="Courier New"/>
              <a:cs typeface="Courier New"/>
            </a:endParaRPr>
          </a:p>
          <a:p>
            <a:pPr marL="500380" marR="5080" indent="-488315">
              <a:lnSpc>
                <a:spcPct val="112000"/>
              </a:lnSpc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while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&lt;</a:t>
            </a:r>
            <a:r>
              <a:rPr sz="3200" spc="-10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j:  statement  n =</a:t>
            </a:r>
            <a:r>
              <a:rPr sz="32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n+1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6500" y="6469379"/>
            <a:ext cx="270827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for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n </a:t>
            </a:r>
            <a:r>
              <a:rPr sz="3200" spc="-5" dirty="0">
                <a:solidFill>
                  <a:srgbClr val="59824B"/>
                </a:solidFill>
                <a:latin typeface="Courier New"/>
                <a:cs typeface="Courier New"/>
              </a:rPr>
              <a:t>in</a:t>
            </a:r>
            <a:r>
              <a:rPr sz="3200" spc="-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l:  statement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0" y="6442354"/>
            <a:ext cx="4088765" cy="26924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 =</a:t>
            </a:r>
            <a:r>
              <a:rPr sz="3100" spc="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0</a:t>
            </a:r>
            <a:endParaRPr sz="3100">
              <a:latin typeface="Courier New"/>
              <a:cs typeface="Courier New"/>
            </a:endParaRPr>
          </a:p>
          <a:p>
            <a:pPr marL="490220" marR="5080" indent="-478155">
              <a:lnSpc>
                <a:spcPct val="112900"/>
              </a:lnSpc>
            </a:pPr>
            <a:r>
              <a:rPr sz="3100" spc="10" dirty="0">
                <a:solidFill>
                  <a:srgbClr val="59824B"/>
                </a:solidFill>
                <a:latin typeface="Courier New"/>
                <a:cs typeface="Courier New"/>
              </a:rPr>
              <a:t>while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 &lt;</a:t>
            </a:r>
            <a:r>
              <a:rPr sz="3100" spc="-5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len(l):  n = l[i]  statement</a:t>
            </a:r>
            <a:endParaRPr sz="3100">
              <a:latin typeface="Courier New"/>
              <a:cs typeface="Courier New"/>
            </a:endParaRPr>
          </a:p>
          <a:p>
            <a:pPr marL="490220">
              <a:lnSpc>
                <a:spcPct val="100000"/>
              </a:lnSpc>
              <a:spcBef>
                <a:spcPts val="480"/>
              </a:spcBef>
            </a:pP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 =</a:t>
            </a:r>
            <a:r>
              <a:rPr sz="310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100" spc="15" dirty="0">
                <a:solidFill>
                  <a:srgbClr val="59824B"/>
                </a:solidFill>
                <a:latin typeface="Courier New"/>
                <a:cs typeface="Courier New"/>
              </a:rPr>
              <a:t>i+1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2646" y="6065823"/>
            <a:ext cx="9989820" cy="0"/>
          </a:xfrm>
          <a:custGeom>
            <a:avLst/>
            <a:gdLst/>
            <a:ahLst/>
            <a:cxnLst/>
            <a:rect l="l" t="t" r="r" b="b"/>
            <a:pathLst>
              <a:path w="9989820">
                <a:moveTo>
                  <a:pt x="0" y="0"/>
                </a:moveTo>
                <a:lnTo>
                  <a:pt x="9989411" y="0"/>
                </a:lnTo>
              </a:path>
            </a:pathLst>
          </a:custGeom>
          <a:ln w="25400">
            <a:solidFill>
              <a:srgbClr val="5771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901700"/>
            <a:ext cx="6048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</a:t>
            </a:r>
            <a:r>
              <a:rPr spc="-2125" dirty="0"/>
              <a:t> </a:t>
            </a:r>
            <a:r>
              <a:rPr sz="7200" spc="-95" dirty="0">
                <a:solidFill>
                  <a:srgbClr val="558AAB"/>
                </a:solidFill>
                <a:latin typeface="Arial"/>
                <a:cs typeface="Arial"/>
              </a:rPr>
              <a:t>and </a:t>
            </a:r>
            <a:r>
              <a:rPr dirty="0"/>
              <a:t>while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3778" y="2849839"/>
            <a:ext cx="192977" cy="19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778" y="3747653"/>
            <a:ext cx="192977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8278" y="4621792"/>
            <a:ext cx="192977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778" y="5472692"/>
            <a:ext cx="192977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8278" y="6323592"/>
            <a:ext cx="192977" cy="1929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8278" y="7174493"/>
            <a:ext cx="192977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8278" y="8025393"/>
            <a:ext cx="192977" cy="1929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4500" y="2628900"/>
            <a:ext cx="8862060" cy="575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Can use </a:t>
            </a:r>
            <a:r>
              <a:rPr sz="3600" dirty="0">
                <a:solidFill>
                  <a:srgbClr val="59824B"/>
                </a:solidFill>
                <a:latin typeface="Courier New"/>
                <a:cs typeface="Courier New"/>
              </a:rPr>
              <a:t>while</a:t>
            </a:r>
            <a:r>
              <a:rPr sz="3600" spc="-1220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90" dirty="0">
                <a:solidFill>
                  <a:srgbClr val="53585F"/>
                </a:solidFill>
                <a:latin typeface="Arial"/>
                <a:cs typeface="Arial"/>
              </a:rPr>
              <a:t>to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simulate </a:t>
            </a:r>
            <a:r>
              <a:rPr sz="3600" spc="35" dirty="0">
                <a:solidFill>
                  <a:srgbClr val="59824B"/>
                </a:solidFill>
                <a:latin typeface="Arial"/>
                <a:cs typeface="Arial"/>
              </a:rPr>
              <a:t>for</a:t>
            </a:r>
            <a:endParaRPr sz="3600">
              <a:latin typeface="Arial"/>
              <a:cs typeface="Arial"/>
            </a:endParaRPr>
          </a:p>
          <a:p>
            <a:pPr marL="457200" marR="1513840" indent="-444500">
              <a:lnSpc>
                <a:spcPct val="159700"/>
              </a:lnSpc>
              <a:spcBef>
                <a:spcPts val="200"/>
              </a:spcBef>
            </a:pPr>
            <a:r>
              <a:rPr sz="3600" spc="-35" dirty="0">
                <a:solidFill>
                  <a:srgbClr val="53585F"/>
                </a:solidFill>
                <a:latin typeface="Arial"/>
                <a:cs typeface="Arial"/>
              </a:rPr>
              <a:t>However,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use </a:t>
            </a:r>
            <a:r>
              <a:rPr sz="3200" dirty="0">
                <a:solidFill>
                  <a:srgbClr val="59824B"/>
                </a:solidFill>
                <a:latin typeface="Courier New"/>
                <a:cs typeface="Courier New"/>
              </a:rPr>
              <a:t>for</a:t>
            </a:r>
            <a:r>
              <a:rPr sz="3200" spc="-1075" dirty="0">
                <a:solidFill>
                  <a:srgbClr val="59824B"/>
                </a:solidFill>
                <a:latin typeface="Courier New"/>
                <a:cs typeface="Courier New"/>
              </a:rPr>
              <a:t> </a:t>
            </a:r>
            <a:r>
              <a:rPr sz="3600" spc="-15" dirty="0">
                <a:solidFill>
                  <a:srgbClr val="53585F"/>
                </a:solidFill>
                <a:latin typeface="Arial"/>
                <a:cs typeface="Arial"/>
              </a:rPr>
              <a:t>where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it </a:t>
            </a:r>
            <a:r>
              <a:rPr sz="3600" spc="-5" dirty="0">
                <a:solidFill>
                  <a:srgbClr val="53585F"/>
                </a:solidFill>
                <a:latin typeface="Arial"/>
                <a:cs typeface="Arial"/>
              </a:rPr>
              <a:t>is natural 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Makes </a:t>
            </a:r>
            <a:r>
              <a:rPr sz="3600" spc="35" dirty="0">
                <a:solidFill>
                  <a:srgbClr val="53585F"/>
                </a:solidFill>
                <a:latin typeface="Arial"/>
                <a:cs typeface="Arial"/>
              </a:rPr>
              <a:t>for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more </a:t>
            </a:r>
            <a:r>
              <a:rPr sz="3600" spc="-10" dirty="0">
                <a:solidFill>
                  <a:srgbClr val="53585F"/>
                </a:solidFill>
                <a:latin typeface="Arial"/>
                <a:cs typeface="Arial"/>
              </a:rPr>
              <a:t>readable</a:t>
            </a:r>
            <a:r>
              <a:rPr sz="3600" spc="-8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What makes </a:t>
            </a:r>
            <a:r>
              <a:rPr sz="3600" spc="-70" dirty="0">
                <a:solidFill>
                  <a:srgbClr val="53585F"/>
                </a:solidFill>
                <a:latin typeface="Arial"/>
                <a:cs typeface="Arial"/>
              </a:rPr>
              <a:t>a </a:t>
            </a:r>
            <a:r>
              <a:rPr sz="3600" spc="75" dirty="0">
                <a:solidFill>
                  <a:srgbClr val="53585F"/>
                </a:solidFill>
                <a:latin typeface="Arial"/>
                <a:cs typeface="Arial"/>
              </a:rPr>
              <a:t>good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program?</a:t>
            </a:r>
            <a:endParaRPr sz="3600">
              <a:latin typeface="Arial"/>
              <a:cs typeface="Arial"/>
            </a:endParaRPr>
          </a:p>
          <a:p>
            <a:pPr marL="457200" marR="5080">
              <a:lnSpc>
                <a:spcPct val="155100"/>
              </a:lnSpc>
            </a:pP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Correctness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30" dirty="0">
                <a:solidFill>
                  <a:srgbClr val="53585F"/>
                </a:solidFill>
                <a:latin typeface="Arial"/>
                <a:cs typeface="Arial"/>
              </a:rPr>
              <a:t>eﬃciency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 </a:t>
            </a:r>
            <a:r>
              <a:rPr sz="3600" spc="25" dirty="0">
                <a:solidFill>
                  <a:srgbClr val="53585F"/>
                </a:solidFill>
                <a:latin typeface="Arial"/>
                <a:cs typeface="Arial"/>
              </a:rPr>
              <a:t>algorithm  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Readability, </a:t>
            </a:r>
            <a:r>
              <a:rPr sz="3600" spc="-55" dirty="0">
                <a:solidFill>
                  <a:srgbClr val="53585F"/>
                </a:solidFill>
                <a:latin typeface="Arial"/>
                <a:cs typeface="Arial"/>
              </a:rPr>
              <a:t>ease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of </a:t>
            </a:r>
            <a:r>
              <a:rPr sz="3600" spc="0" dirty="0">
                <a:solidFill>
                  <a:srgbClr val="53585F"/>
                </a:solidFill>
                <a:latin typeface="Arial"/>
                <a:cs typeface="Arial"/>
              </a:rPr>
              <a:t>maintenance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—</a:t>
            </a:r>
            <a:r>
              <a:rPr sz="3600" spc="-2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5" dirty="0">
                <a:solidFill>
                  <a:srgbClr val="53585F"/>
                </a:solidFill>
                <a:latin typeface="Arial"/>
                <a:cs typeface="Arial"/>
              </a:rPr>
              <a:t>style  </a:t>
            </a:r>
            <a:r>
              <a:rPr sz="3600" dirty="0">
                <a:solidFill>
                  <a:srgbClr val="53585F"/>
                </a:solidFill>
                <a:latin typeface="Arial"/>
                <a:cs typeface="Arial"/>
              </a:rPr>
              <a:t>What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you </a:t>
            </a:r>
            <a:r>
              <a:rPr sz="3600" spc="-85" dirty="0">
                <a:solidFill>
                  <a:srgbClr val="53585F"/>
                </a:solidFill>
                <a:latin typeface="Arial"/>
                <a:cs typeface="Arial"/>
              </a:rPr>
              <a:t>say,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and </a:t>
            </a:r>
            <a:r>
              <a:rPr sz="3600" spc="55" dirty="0">
                <a:solidFill>
                  <a:srgbClr val="53585F"/>
                </a:solidFill>
                <a:latin typeface="Arial"/>
                <a:cs typeface="Arial"/>
              </a:rPr>
              <a:t>how </a:t>
            </a:r>
            <a:r>
              <a:rPr sz="3600" spc="15" dirty="0">
                <a:solidFill>
                  <a:srgbClr val="53585F"/>
                </a:solidFill>
                <a:latin typeface="Arial"/>
                <a:cs typeface="Arial"/>
              </a:rPr>
              <a:t>you </a:t>
            </a:r>
            <a:r>
              <a:rPr sz="3600" spc="-25" dirty="0">
                <a:solidFill>
                  <a:srgbClr val="53585F"/>
                </a:solidFill>
                <a:latin typeface="Arial"/>
                <a:cs typeface="Arial"/>
              </a:rPr>
              <a:t>say</a:t>
            </a:r>
            <a:r>
              <a:rPr sz="3600" spc="-60" dirty="0">
                <a:solidFill>
                  <a:srgbClr val="53585F"/>
                </a:solidFill>
                <a:latin typeface="Arial"/>
                <a:cs typeface="Arial"/>
              </a:rPr>
              <a:t> </a:t>
            </a:r>
            <a:r>
              <a:rPr sz="3600" spc="60" dirty="0">
                <a:solidFill>
                  <a:srgbClr val="53585F"/>
                </a:solidFill>
                <a:latin typeface="Arial"/>
                <a:cs typeface="Arial"/>
              </a:rPr>
              <a:t>it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AA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379</Words>
  <Application>Microsoft Macintosh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Some examples</vt:lpstr>
      <vt:lpstr>Primes</vt:lpstr>
      <vt:lpstr>Primes upto n</vt:lpstr>
      <vt:lpstr>First n primes</vt:lpstr>
      <vt:lpstr>for and while</vt:lpstr>
      <vt:lpstr>for and while</vt:lpstr>
      <vt:lpstr>for and while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examples</dc:title>
  <cp:lastModifiedBy>Microsoft Office User</cp:lastModifiedBy>
  <cp:revision>2</cp:revision>
  <dcterms:created xsi:type="dcterms:W3CDTF">2018-03-16T17:53:41Z</dcterms:created>
  <dcterms:modified xsi:type="dcterms:W3CDTF">2018-03-27T09:34:12Z</dcterms:modified>
</cp:coreProperties>
</file>