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118"/>
  </p:normalViewPr>
  <p:slideViewPr>
    <p:cSldViewPr>
      <p:cViewPr varScale="1">
        <p:scale>
          <a:sx n="56" d="100"/>
          <a:sy n="56" d="100"/>
        </p:scale>
        <p:origin x="20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12F-BB8D-3F45-B820-ED9E0794734E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71740-D913-8348-9503-D758B5B3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ppt</a:t>
            </a:r>
            <a:r>
              <a:rPr lang="en-US" dirty="0"/>
              <a:t> is self explanatory and it is about how to use range in for loops </a:t>
            </a:r>
          </a:p>
          <a:p>
            <a:r>
              <a:rPr lang="en-US" dirty="0"/>
              <a:t>Different variations </a:t>
            </a:r>
            <a:r>
              <a:rPr lang="en-US"/>
              <a:t>with different-different </a:t>
            </a:r>
            <a:r>
              <a:rPr lang="en-US" dirty="0"/>
              <a:t>syntaxes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740-D913-8348-9503-D758B5B3E6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range(</a:t>
            </a:r>
            <a:r>
              <a:rPr lang="en-US" dirty="0" err="1"/>
              <a:t>start,stop,steps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71740-D913-8348-9503-D758B5B3E6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9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625" y="2921000"/>
            <a:ext cx="10623550" cy="5361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83299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More </a:t>
            </a:r>
            <a:r>
              <a:rPr spc="-30" dirty="0"/>
              <a:t>about</a:t>
            </a:r>
            <a:r>
              <a:rPr spc="60" dirty="0"/>
              <a:t> </a:t>
            </a: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range()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1764" y="3210360"/>
            <a:ext cx="171535" cy="17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764" y="4188209"/>
            <a:ext cx="171535" cy="17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764" y="5166057"/>
            <a:ext cx="171535" cy="171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133298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7111146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6264" y="7896404"/>
            <a:ext cx="171536" cy="1715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2984500"/>
            <a:ext cx="10212070" cy="526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range(i,j)</a:t>
            </a:r>
            <a:r>
              <a:rPr sz="3200" spc="-11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produces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sequence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i,i+1,…,j-1</a:t>
            </a:r>
            <a:endParaRPr sz="3200">
              <a:latin typeface="Courier New"/>
              <a:cs typeface="Courier New"/>
            </a:endParaRPr>
          </a:p>
          <a:p>
            <a:pPr marL="12700" marR="127000">
              <a:lnSpc>
                <a:spcPct val="178200"/>
              </a:lnSpc>
              <a:tabLst>
                <a:tab pos="6306820" algn="l"/>
                <a:tab pos="6921500" algn="l"/>
                <a:tab pos="7881620" algn="l"/>
              </a:tabLst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range(j)</a:t>
            </a:r>
            <a:r>
              <a:rPr sz="3200" spc="-10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automatically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starts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f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r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om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;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0,1,…,j-1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range(i,j,k)</a:t>
            </a:r>
            <a:r>
              <a:rPr sz="3200" spc="-204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increments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by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k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;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i,i+k,…,i+nk</a:t>
            </a:r>
            <a:endParaRPr sz="3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375"/>
              </a:spcBef>
            </a:pP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Stops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with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such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that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i+nk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&lt; j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&lt;=</a:t>
            </a:r>
            <a:r>
              <a:rPr sz="3200" spc="-4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i+(n+1)k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5"/>
              </a:spcBef>
            </a:pP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Count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down?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Make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k</a:t>
            </a:r>
            <a:r>
              <a:rPr sz="3200" spc="-11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negative!</a:t>
            </a:r>
            <a:endParaRPr sz="3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1775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range(i,j,-1)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&gt; j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produces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i,i-1,…,j+1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83299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More </a:t>
            </a:r>
            <a:r>
              <a:rPr spc="-30" dirty="0"/>
              <a:t>about</a:t>
            </a:r>
            <a:r>
              <a:rPr spc="60" dirty="0"/>
              <a:t> </a:t>
            </a: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range()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960" y="2813533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3791382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340680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318529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960" y="7296377"/>
            <a:ext cx="192976" cy="192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6264" y="8284836"/>
            <a:ext cx="171536" cy="171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2590800"/>
            <a:ext cx="9850120" cy="603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53585F"/>
                </a:solidFill>
                <a:latin typeface="Arial"/>
                <a:cs typeface="Arial"/>
              </a:rPr>
              <a:t>General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rule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range(i,j,k)</a:t>
            </a:r>
            <a:endParaRPr sz="3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Sequence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starts from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</a:t>
            </a:r>
            <a:r>
              <a:rPr sz="3200" spc="-12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gets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close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j</a:t>
            </a:r>
            <a:endParaRPr sz="3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180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possible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without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crossing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j</a:t>
            </a:r>
            <a:endParaRPr sz="3200">
              <a:latin typeface="Courier New"/>
              <a:cs typeface="Courier New"/>
            </a:endParaRPr>
          </a:p>
          <a:p>
            <a:pPr marL="457200" marR="897890" indent="-444500">
              <a:lnSpc>
                <a:spcPct val="178200"/>
              </a:lnSpc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positive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&gt;=</a:t>
            </a:r>
            <a:r>
              <a:rPr sz="3200" spc="-11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j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empty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sequence  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Similarly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negative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&lt;=</a:t>
            </a:r>
            <a:r>
              <a:rPr sz="3200" spc="-10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j</a:t>
            </a:r>
            <a:endParaRPr sz="3200">
              <a:latin typeface="Courier New"/>
              <a:cs typeface="Courier New"/>
            </a:endParaRPr>
          </a:p>
          <a:p>
            <a:pPr marL="457200" marR="1609090" indent="-444500">
              <a:lnSpc>
                <a:spcPct val="178200"/>
              </a:lnSpc>
              <a:tabLst>
                <a:tab pos="6281420" algn="l"/>
              </a:tabLst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negative,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stop </a:t>
            </a:r>
            <a:r>
              <a:rPr sz="3600" spc="85" dirty="0">
                <a:solidFill>
                  <a:srgbClr val="53585F"/>
                </a:solidFill>
                <a:latin typeface="Arial"/>
                <a:cs typeface="Arial"/>
              </a:rPr>
              <a:t>“before”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j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range(12,1,-3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)</a:t>
            </a:r>
            <a:r>
              <a:rPr sz="3200" spc="-2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p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r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oduces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12,9,6,3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83299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More </a:t>
            </a:r>
            <a:r>
              <a:rPr spc="-30" dirty="0"/>
              <a:t>about</a:t>
            </a:r>
            <a:r>
              <a:rPr spc="60" dirty="0"/>
              <a:t> </a:t>
            </a: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range()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960" y="3323210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298950"/>
            <a:ext cx="192976" cy="19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5253559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264" y="6242017"/>
            <a:ext cx="171536" cy="171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1960" y="7755356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3098800"/>
            <a:ext cx="9556115" cy="500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Why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does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range(i,j)</a:t>
            </a:r>
            <a:r>
              <a:rPr sz="3200" spc="-11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stop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at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j-1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  <a:p>
            <a:pPr marL="457200" marR="675005">
              <a:lnSpc>
                <a:spcPct val="173600"/>
              </a:lnSpc>
              <a:spcBef>
                <a:spcPts val="200"/>
              </a:spcBef>
            </a:pP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Mainly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make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it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easier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process lists  List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length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r>
              <a:rPr sz="3200" spc="-11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has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positions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0,1,..,n-1</a:t>
            </a:r>
            <a:endParaRPr sz="3200">
              <a:latin typeface="Courier New"/>
              <a:cs typeface="Courier New"/>
            </a:endParaRPr>
          </a:p>
          <a:p>
            <a:pPr marL="457200" marR="5080">
              <a:lnSpc>
                <a:spcPct val="104200"/>
              </a:lnSpc>
              <a:spcBef>
                <a:spcPts val="3195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range(0,len(l))</a:t>
            </a:r>
            <a:r>
              <a:rPr sz="3200" spc="-11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produces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correct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range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valid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indices</a:t>
            </a:r>
            <a:endParaRPr sz="3600">
              <a:latin typeface="Arial"/>
              <a:cs typeface="Arial"/>
            </a:endParaRPr>
          </a:p>
          <a:p>
            <a:pPr marL="901700">
              <a:lnSpc>
                <a:spcPct val="100000"/>
              </a:lnSpc>
              <a:spcBef>
                <a:spcPts val="3175"/>
              </a:spcBef>
            </a:pPr>
            <a:r>
              <a:rPr sz="3600" spc="-60" dirty="0">
                <a:solidFill>
                  <a:srgbClr val="53585F"/>
                </a:solidFill>
                <a:latin typeface="Arial"/>
                <a:cs typeface="Arial"/>
              </a:rPr>
              <a:t>Easier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than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writing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range(0,len(l)-1)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70345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range()</a:t>
            </a:r>
            <a:r>
              <a:rPr sz="6600" spc="-21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-95" dirty="0"/>
              <a:t>and </a:t>
            </a:r>
            <a:r>
              <a:rPr spc="-140" dirty="0"/>
              <a:t>lists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960" y="31560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2933700"/>
            <a:ext cx="4639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Compare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following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6962" y="4104104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98650" y="3924300"/>
          <a:ext cx="7623173" cy="14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[0,1,2,3,4,5,6,7,8,9]: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222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222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3200" spc="-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222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32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range(0,10):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2222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546962" y="5056604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3745" y="6008642"/>
            <a:ext cx="207058" cy="207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8245" y="6984383"/>
            <a:ext cx="207058" cy="2070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8245" y="7936883"/>
            <a:ext cx="207058" cy="2070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73200" y="5791200"/>
            <a:ext cx="9650730" cy="250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250" algn="l"/>
              </a:tabLst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Is	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range(0,10) ==</a:t>
            </a:r>
            <a:r>
              <a:rPr sz="3200" spc="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[0,1,2,3,4,5,6,7,8,9]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  <a:p>
            <a:pPr marL="457200" marR="6034405">
              <a:lnSpc>
                <a:spcPct val="173600"/>
              </a:lnSpc>
              <a:spcBef>
                <a:spcPts val="200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Python2,</a:t>
            </a:r>
            <a:r>
              <a:rPr sz="3600" spc="-5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yes 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Python3,</a:t>
            </a: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no!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70345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range()</a:t>
            </a:r>
            <a:r>
              <a:rPr sz="6600" spc="-21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-95" dirty="0"/>
              <a:t>and </a:t>
            </a:r>
            <a:r>
              <a:rPr spc="-140" dirty="0"/>
              <a:t>lists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960" y="3145410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962" y="4116753"/>
            <a:ext cx="184052" cy="18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960" y="5073650"/>
            <a:ext cx="192976" cy="192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962" y="6021753"/>
            <a:ext cx="184052" cy="18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962" y="6974253"/>
            <a:ext cx="184052" cy="18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2745" y="7926292"/>
            <a:ext cx="207058" cy="2070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Can </a:t>
            </a:r>
            <a:r>
              <a:rPr spc="30" dirty="0"/>
              <a:t>convert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range()</a:t>
            </a:r>
            <a:r>
              <a:rPr sz="3200" spc="-11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90" dirty="0"/>
              <a:t>to </a:t>
            </a:r>
            <a:r>
              <a:rPr spc="-70" dirty="0"/>
              <a:t>a </a:t>
            </a:r>
            <a:r>
              <a:rPr spc="25" dirty="0"/>
              <a:t>list </a:t>
            </a:r>
            <a:r>
              <a:rPr spc="5" dirty="0"/>
              <a:t>using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list()</a:t>
            </a:r>
            <a:endParaRPr sz="3200">
              <a:latin typeface="Courier New"/>
              <a:cs typeface="Courier New"/>
            </a:endParaRPr>
          </a:p>
          <a:p>
            <a:pPr marL="739775">
              <a:lnSpc>
                <a:spcPct val="100000"/>
              </a:lnSpc>
              <a:spcBef>
                <a:spcPts val="35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list(range(0,5)) ==</a:t>
            </a:r>
            <a:r>
              <a:rPr sz="3200" spc="-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[0,1,2,3,4]</a:t>
            </a:r>
            <a:endParaRPr sz="3200">
              <a:latin typeface="Courier New"/>
              <a:cs typeface="Courier New"/>
            </a:endParaRPr>
          </a:p>
          <a:p>
            <a:pPr marL="346075">
              <a:lnSpc>
                <a:spcPct val="100000"/>
              </a:lnSpc>
              <a:spcBef>
                <a:spcPts val="3460"/>
              </a:spcBef>
            </a:pPr>
            <a:r>
              <a:rPr dirty="0"/>
              <a:t>Other </a:t>
            </a:r>
            <a:r>
              <a:rPr spc="40" dirty="0"/>
              <a:t>type </a:t>
            </a:r>
            <a:r>
              <a:rPr spc="10" dirty="0"/>
              <a:t>conversion </a:t>
            </a:r>
            <a:r>
              <a:rPr spc="35" dirty="0"/>
              <a:t>functions </a:t>
            </a:r>
            <a:r>
              <a:rPr spc="5" dirty="0"/>
              <a:t>using </a:t>
            </a:r>
            <a:r>
              <a:rPr spc="40" dirty="0"/>
              <a:t>type</a:t>
            </a:r>
            <a:r>
              <a:rPr spc="-80" dirty="0"/>
              <a:t> </a:t>
            </a:r>
            <a:r>
              <a:rPr spc="-15" dirty="0"/>
              <a:t>names</a:t>
            </a:r>
          </a:p>
          <a:p>
            <a:pPr marL="739775">
              <a:lnSpc>
                <a:spcPct val="100000"/>
              </a:lnSpc>
              <a:spcBef>
                <a:spcPts val="337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str(78)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"78"</a:t>
            </a:r>
            <a:endParaRPr sz="3200">
              <a:latin typeface="Courier New"/>
              <a:cs typeface="Courier New"/>
            </a:endParaRPr>
          </a:p>
          <a:p>
            <a:pPr marL="333375"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739775">
              <a:lnSpc>
                <a:spcPct val="100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int("321")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321</a:t>
            </a:r>
            <a:endParaRPr sz="3200">
              <a:latin typeface="Courier New"/>
              <a:cs typeface="Courier New"/>
            </a:endParaRPr>
          </a:p>
          <a:p>
            <a:pPr marL="1184275">
              <a:lnSpc>
                <a:spcPct val="100000"/>
              </a:lnSpc>
              <a:spcBef>
                <a:spcPts val="3454"/>
              </a:spcBef>
              <a:tabLst>
                <a:tab pos="2139315" algn="l"/>
              </a:tabLst>
            </a:pPr>
            <a:r>
              <a:rPr spc="60" dirty="0"/>
              <a:t>But	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int("32x") </a:t>
            </a:r>
            <a:r>
              <a:rPr spc="5" dirty="0"/>
              <a:t>yields</a:t>
            </a:r>
            <a:r>
              <a:rPr spc="-220" dirty="0"/>
              <a:t> </a:t>
            </a:r>
            <a:r>
              <a:rPr spc="-15" dirty="0"/>
              <a:t>error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1764" y="3600519"/>
            <a:ext cx="171535" cy="171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764" y="4578367"/>
            <a:ext cx="171535" cy="17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5545608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6523456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460" y="7501305"/>
            <a:ext cx="192976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4000" y="3365500"/>
            <a:ext cx="9742805" cy="448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range(n)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has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is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implicitly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from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</a:t>
            </a:r>
            <a:r>
              <a:rPr sz="3200" spc="-104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n-1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range(i,j,k)</a:t>
            </a:r>
            <a:r>
              <a:rPr sz="3200" spc="-12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produces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sequence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steps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k</a:t>
            </a:r>
            <a:endParaRPr sz="3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379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Negative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k</a:t>
            </a:r>
            <a:r>
              <a:rPr sz="3200" spc="-10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counts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down</a:t>
            </a:r>
            <a:endParaRPr sz="3600">
              <a:latin typeface="Arial"/>
              <a:cs typeface="Arial"/>
            </a:endParaRPr>
          </a:p>
          <a:p>
            <a:pPr marL="457200" marR="673735" indent="-444500">
              <a:lnSpc>
                <a:spcPct val="178200"/>
              </a:lnSpc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Sequence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produced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by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range()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600" spc="-40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 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Use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list(range(..))</a:t>
            </a:r>
            <a:r>
              <a:rPr sz="3200" spc="-10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get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302</Words>
  <Application>Microsoft Macintosh PowerPoint</Application>
  <PresentationFormat>Custom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Office Theme</vt:lpstr>
      <vt:lpstr>More about range()</vt:lpstr>
      <vt:lpstr>More about range()</vt:lpstr>
      <vt:lpstr>More about range()</vt:lpstr>
      <vt:lpstr>range() and lists</vt:lpstr>
      <vt:lpstr>range() and lists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range()</dc:title>
  <cp:lastModifiedBy>Microsoft Office User</cp:lastModifiedBy>
  <cp:revision>2</cp:revision>
  <dcterms:created xsi:type="dcterms:W3CDTF">2018-03-16T17:55:45Z</dcterms:created>
  <dcterms:modified xsi:type="dcterms:W3CDTF">2018-03-27T09:59:42Z</dcterms:modified>
</cp:coreProperties>
</file>