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465"/>
  </p:normalViewPr>
  <p:slideViewPr>
    <p:cSldViewPr>
      <p:cViewPr varScale="1">
        <p:scale>
          <a:sx n="56" d="100"/>
          <a:sy n="56" d="100"/>
        </p:scale>
        <p:origin x="20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6B20-708C-3A44-92E4-7935090FC2C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4D038-DE85-1D4A-AA4A-7D8B5566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spoke about lists in the last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1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return an error since we haven’t defined </a:t>
            </a:r>
            <a:r>
              <a:rPr lang="en-US" dirty="0" err="1"/>
              <a:t>flist</a:t>
            </a:r>
            <a:r>
              <a:rPr lang="en-US" dirty="0"/>
              <a:t>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69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define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9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add more elements in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concatenate it produces a new list as can be seen in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functions are in built for lists </a:t>
            </a:r>
          </a:p>
          <a:p>
            <a:r>
              <a:rPr lang="en-US" dirty="0"/>
              <a:t>append </a:t>
            </a:r>
          </a:p>
          <a:p>
            <a:r>
              <a:rPr lang="en-US" dirty="0"/>
              <a:t>extend</a:t>
            </a:r>
          </a:p>
          <a:p>
            <a:r>
              <a:rPr lang="en-US" dirty="0"/>
              <a:t>remove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manipulate lists using slicing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1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can be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4D038-DE85-1D4A-AA4A-7D8B5566A3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8759" y="3006407"/>
            <a:ext cx="9987280" cy="514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836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549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962" y="4497804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6559619"/>
            <a:ext cx="171536" cy="17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7526859"/>
            <a:ext cx="192976" cy="192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3327400"/>
            <a:ext cx="5459095" cy="454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mutable</a:t>
            </a:r>
            <a:endParaRPr sz="36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list1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[1,3,5,6]</a:t>
            </a:r>
            <a:endParaRPr sz="3200">
              <a:latin typeface="Courier New"/>
              <a:cs typeface="Courier New"/>
            </a:endParaRPr>
          </a:p>
          <a:p>
            <a:pPr marL="406400" marR="187452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list2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list1[2]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7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46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200" spc="-11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now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[1,3,7,6]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So is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list2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6459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Initialising</a:t>
            </a:r>
            <a:r>
              <a:rPr spc="-35" dirty="0"/>
              <a:t> </a:t>
            </a:r>
            <a:r>
              <a:rPr spc="-165" dirty="0"/>
              <a:t>names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59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58103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7717410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3136900"/>
            <a:ext cx="9640570" cy="493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60020">
              <a:lnSpc>
                <a:spcPts val="4300"/>
              </a:lnSpc>
              <a:spcBef>
                <a:spcPts val="260"/>
              </a:spcBef>
            </a:pP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cannot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used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before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it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assigned</a:t>
            </a: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324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= x + 1 #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Error 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is</a:t>
            </a:r>
            <a:r>
              <a:rPr sz="3200" spc="-1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unassigned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6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May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forget this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lists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where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update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1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implicit</a:t>
            </a:r>
            <a:endParaRPr sz="36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l.append(v)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6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Python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needs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know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3200" spc="-11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8143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Initialising </a:t>
            </a:r>
            <a:r>
              <a:rPr spc="-165" dirty="0"/>
              <a:t>names</a:t>
            </a:r>
            <a:r>
              <a:rPr spc="155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806700"/>
            <a:ext cx="5878830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factors(n):</a:t>
            </a:r>
            <a:endParaRPr sz="3200">
              <a:latin typeface="Courier New"/>
              <a:cs typeface="Courier New"/>
            </a:endParaRPr>
          </a:p>
          <a:p>
            <a:pPr marL="988060" marR="5080" indent="-488315">
              <a:lnSpc>
                <a:spcPct val="112000"/>
              </a:lnSpc>
              <a:spcBef>
                <a:spcPts val="32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range(1,n+1):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n%i ==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0:</a:t>
            </a:r>
            <a:endParaRPr sz="32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flist.append(i)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return(flist)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8143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Initialising </a:t>
            </a:r>
            <a:r>
              <a:rPr spc="-165" dirty="0"/>
              <a:t>names</a:t>
            </a:r>
            <a:r>
              <a:rPr spc="155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552700"/>
            <a:ext cx="5863590" cy="446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factors(n):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3200" spc="-5" dirty="0">
                <a:solidFill>
                  <a:srgbClr val="902422"/>
                </a:solidFill>
                <a:latin typeface="Courier New"/>
                <a:cs typeface="Courier New"/>
              </a:rPr>
              <a:t>flist </a:t>
            </a: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=</a:t>
            </a:r>
            <a:r>
              <a:rPr sz="3200" spc="-20" dirty="0">
                <a:solidFill>
                  <a:srgbClr val="902422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[]</a:t>
            </a:r>
            <a:endParaRPr sz="3200">
              <a:latin typeface="Courier New"/>
              <a:cs typeface="Courier New"/>
            </a:endParaRPr>
          </a:p>
          <a:p>
            <a:pPr marL="972819" marR="5080" indent="-488315">
              <a:lnSpc>
                <a:spcPct val="112000"/>
              </a:lnSpc>
              <a:spcBef>
                <a:spcPts val="319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range(1,n+1):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n%i ==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0:</a:t>
            </a:r>
            <a:endParaRPr sz="3200">
              <a:latin typeface="Courier New"/>
              <a:cs typeface="Courier New"/>
            </a:endParaRPr>
          </a:p>
          <a:p>
            <a:pPr marL="1460500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flist.append(i)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return(flist)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2851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806950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759450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7258050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7940" marR="1626870">
              <a:lnSpc>
                <a:spcPct val="108800"/>
              </a:lnSpc>
              <a:spcBef>
                <a:spcPts val="145"/>
              </a:spcBef>
            </a:pPr>
            <a:r>
              <a:rPr spc="-235" dirty="0"/>
              <a:t>To </a:t>
            </a:r>
            <a:r>
              <a:rPr spc="25" dirty="0"/>
              <a:t>extend lists </a:t>
            </a:r>
            <a:r>
              <a:rPr spc="-5" dirty="0"/>
              <a:t>in </a:t>
            </a:r>
            <a:r>
              <a:rPr spc="15" dirty="0"/>
              <a:t>place, </a:t>
            </a:r>
            <a:r>
              <a:rPr spc="-25" dirty="0"/>
              <a:t>use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l.append()</a:t>
            </a:r>
            <a:r>
              <a:rPr spc="-5" dirty="0"/>
              <a:t>,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l.extend()</a:t>
            </a:r>
            <a:endParaRPr sz="3200">
              <a:latin typeface="Courier New"/>
              <a:cs typeface="Courier New"/>
            </a:endParaRPr>
          </a:p>
          <a:p>
            <a:pPr marL="472440">
              <a:lnSpc>
                <a:spcPct val="100000"/>
              </a:lnSpc>
              <a:spcBef>
                <a:spcPts val="3454"/>
              </a:spcBef>
            </a:pPr>
            <a:r>
              <a:rPr spc="-25" dirty="0"/>
              <a:t>Can </a:t>
            </a:r>
            <a:r>
              <a:rPr spc="-5" dirty="0"/>
              <a:t>also assign </a:t>
            </a:r>
            <a:r>
              <a:rPr spc="10" dirty="0"/>
              <a:t>new </a:t>
            </a:r>
            <a:r>
              <a:rPr spc="-25" dirty="0"/>
              <a:t>value, </a:t>
            </a:r>
            <a:r>
              <a:rPr spc="-5" dirty="0"/>
              <a:t>in </a:t>
            </a:r>
            <a:r>
              <a:rPr spc="15" dirty="0"/>
              <a:t>place, </a:t>
            </a:r>
            <a:r>
              <a:rPr spc="90" dirty="0"/>
              <a:t>to </a:t>
            </a:r>
            <a:r>
              <a:rPr spc="-70" dirty="0"/>
              <a:t>a</a:t>
            </a:r>
            <a:r>
              <a:rPr spc="-60" dirty="0"/>
              <a:t> </a:t>
            </a:r>
            <a:r>
              <a:rPr spc="5" dirty="0"/>
              <a:t>slice</a:t>
            </a:r>
          </a:p>
          <a:p>
            <a:pPr marL="27940" marR="2295525">
              <a:lnSpc>
                <a:spcPts val="4300"/>
              </a:lnSpc>
              <a:spcBef>
                <a:spcPts val="3335"/>
              </a:spcBef>
            </a:pPr>
            <a:r>
              <a:rPr spc="10" dirty="0"/>
              <a:t>Many </a:t>
            </a:r>
            <a:r>
              <a:rPr spc="50" dirty="0"/>
              <a:t>built </a:t>
            </a:r>
            <a:r>
              <a:rPr spc="-5" dirty="0"/>
              <a:t>in </a:t>
            </a:r>
            <a:r>
              <a:rPr spc="35" dirty="0"/>
              <a:t>functions for </a:t>
            </a:r>
            <a:r>
              <a:rPr spc="25" dirty="0"/>
              <a:t>lists </a:t>
            </a:r>
            <a:r>
              <a:rPr dirty="0"/>
              <a:t>—</a:t>
            </a:r>
            <a:r>
              <a:rPr spc="-175" dirty="0"/>
              <a:t> </a:t>
            </a:r>
            <a:r>
              <a:rPr spc="-50" dirty="0"/>
              <a:t>see  </a:t>
            </a:r>
            <a:r>
              <a:rPr spc="40" dirty="0"/>
              <a:t>documentation</a:t>
            </a:r>
          </a:p>
          <a:p>
            <a:pPr marL="27940" marR="5080">
              <a:lnSpc>
                <a:spcPts val="4300"/>
              </a:lnSpc>
              <a:spcBef>
                <a:spcPts val="3195"/>
              </a:spcBef>
            </a:pPr>
            <a:r>
              <a:rPr spc="50" dirty="0"/>
              <a:t>Don’t </a:t>
            </a:r>
            <a:r>
              <a:rPr spc="25" dirty="0"/>
              <a:t>forget </a:t>
            </a:r>
            <a:r>
              <a:rPr spc="90" dirty="0"/>
              <a:t>to </a:t>
            </a:r>
            <a:r>
              <a:rPr spc="-5" dirty="0"/>
              <a:t>assign </a:t>
            </a:r>
            <a:r>
              <a:rPr spc="-70" dirty="0"/>
              <a:t>a </a:t>
            </a:r>
            <a:r>
              <a:rPr spc="-30" dirty="0"/>
              <a:t>value </a:t>
            </a:r>
            <a:r>
              <a:rPr spc="90" dirty="0"/>
              <a:t>to </a:t>
            </a:r>
            <a:r>
              <a:rPr spc="-70" dirty="0"/>
              <a:t>a </a:t>
            </a:r>
            <a:r>
              <a:rPr spc="-20" dirty="0"/>
              <a:t>name </a:t>
            </a:r>
            <a:r>
              <a:rPr spc="0" dirty="0"/>
              <a:t>before</a:t>
            </a:r>
            <a:r>
              <a:rPr spc="-50" dirty="0"/>
              <a:t> </a:t>
            </a:r>
            <a:r>
              <a:rPr spc="60" dirty="0"/>
              <a:t>it  </a:t>
            </a:r>
            <a:r>
              <a:rPr spc="-5" dirty="0"/>
              <a:t>is </a:t>
            </a:r>
            <a:r>
              <a:rPr spc="30" dirty="0"/>
              <a:t>first</a:t>
            </a:r>
            <a:r>
              <a:rPr dirty="0"/>
              <a:t> </a:t>
            </a:r>
            <a:r>
              <a:rPr spc="10" dirty="0"/>
              <a:t>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836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671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2844800"/>
            <a:ext cx="3735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On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other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hand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6962" y="40152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8650" y="3835400"/>
          <a:ext cx="8841737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8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[1,3,5,6]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list1[0:2]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spc="-7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[7]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list1[3:]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46264" y="6077019"/>
            <a:ext cx="171536" cy="171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6264" y="705486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2960" y="8019998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4000" y="5842000"/>
            <a:ext cx="7113270" cy="252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200" spc="-11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now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[1,3,7,6]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  <a:tabLst>
                <a:tab pos="377317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list2</a:t>
            </a:r>
            <a:r>
              <a:rPr sz="3200" spc="-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remains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[1,3,5,6]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Concatenation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produces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new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969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Extending </a:t>
            </a:r>
            <a:r>
              <a:rPr spc="-270" dirty="0"/>
              <a:t>a</a:t>
            </a:r>
            <a:r>
              <a:rPr spc="90" dirty="0"/>
              <a:t> </a:t>
            </a:r>
            <a:r>
              <a:rPr spc="-140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549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962" y="4497804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6559619"/>
            <a:ext cx="171536" cy="17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264" y="7537467"/>
            <a:ext cx="171536" cy="1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3327400"/>
            <a:ext cx="8026400" cy="454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Adding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element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list,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place</a:t>
            </a:r>
            <a:endParaRPr sz="3600" dirty="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list1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[1,3,5,6]</a:t>
            </a:r>
            <a:endParaRPr sz="3200" dirty="0">
              <a:latin typeface="Courier New"/>
              <a:cs typeface="Courier New"/>
            </a:endParaRPr>
          </a:p>
          <a:p>
            <a:pPr marL="406400" marR="300101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list2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list1  list1.append(12)</a:t>
            </a:r>
            <a:endParaRPr sz="3200" dirty="0">
              <a:latin typeface="Courier New"/>
              <a:cs typeface="Courier New"/>
            </a:endParaRPr>
          </a:p>
          <a:p>
            <a:pPr marL="457200" marR="923290">
              <a:lnSpc>
                <a:spcPct val="178200"/>
              </a:lnSpc>
              <a:spcBef>
                <a:spcPts val="80"/>
              </a:spcBef>
              <a:tabLst>
                <a:tab pos="3459479" algn="l"/>
              </a:tabLst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now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[1,3,5,6,12]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2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also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[1,3,5,6,12]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1380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Extending </a:t>
            </a:r>
            <a:r>
              <a:rPr spc="-270" dirty="0"/>
              <a:t>a </a:t>
            </a:r>
            <a:r>
              <a:rPr spc="-140" dirty="0"/>
              <a:t>list</a:t>
            </a:r>
            <a:r>
              <a:rPr spc="36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671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2844800"/>
            <a:ext cx="3735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On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other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hand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6962" y="4015204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8650" y="3835400"/>
          <a:ext cx="494030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[1,3,5,6]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list1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spc="-9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[12]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46264" y="6077019"/>
            <a:ext cx="171536" cy="17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6264" y="7054867"/>
            <a:ext cx="171536" cy="1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2960" y="8019998"/>
            <a:ext cx="192976" cy="192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4000" y="5842000"/>
            <a:ext cx="7113270" cy="252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200" spc="-11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now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[1,3,5,6,12]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  <a:tabLst>
                <a:tab pos="377317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list2</a:t>
            </a:r>
            <a:r>
              <a:rPr sz="3200" spc="-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remains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[1,3,5,6]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Concatenation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produces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new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222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List</a:t>
            </a:r>
            <a:r>
              <a:rPr spc="-60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1669" y="3058038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669" y="4602764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352" y="6111893"/>
            <a:ext cx="191047" cy="191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669" y="7095928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352" y="8058956"/>
            <a:ext cx="191047" cy="191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2795625"/>
            <a:ext cx="10358755" cy="561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8855">
              <a:lnSpc>
                <a:spcPct val="105600"/>
              </a:lnSpc>
              <a:spcBef>
                <a:spcPts val="95"/>
              </a:spcBef>
            </a:pP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list1.append(v)</a:t>
            </a:r>
            <a:r>
              <a:rPr sz="3150" spc="-1019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50" spc="5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55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50" spc="30" dirty="0">
                <a:solidFill>
                  <a:srgbClr val="53585F"/>
                </a:solidFill>
                <a:latin typeface="Arial"/>
                <a:cs typeface="Arial"/>
              </a:rPr>
              <a:t>extend</a:t>
            </a:r>
            <a:r>
              <a:rPr sz="355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150" spc="-1019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50" spc="65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55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50" spc="-65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55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50" spc="0" dirty="0">
                <a:solidFill>
                  <a:srgbClr val="53585F"/>
                </a:solidFill>
                <a:latin typeface="Arial"/>
                <a:cs typeface="Arial"/>
              </a:rPr>
              <a:t>single  </a:t>
            </a:r>
            <a:r>
              <a:rPr sz="3550" spc="-25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r>
              <a:rPr sz="35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v</a:t>
            </a:r>
            <a:endParaRPr sz="3150">
              <a:latin typeface="Courier New"/>
              <a:cs typeface="Courier New"/>
            </a:endParaRPr>
          </a:p>
          <a:p>
            <a:pPr marL="12700" marR="125095">
              <a:lnSpc>
                <a:spcPct val="105600"/>
              </a:lnSpc>
              <a:spcBef>
                <a:spcPts val="3195"/>
              </a:spcBef>
            </a:pP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list1.extend(list2)</a:t>
            </a:r>
            <a:r>
              <a:rPr sz="3150" spc="-10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50" spc="5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5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50" spc="30" dirty="0">
                <a:solidFill>
                  <a:srgbClr val="53585F"/>
                </a:solidFill>
                <a:latin typeface="Arial"/>
                <a:cs typeface="Arial"/>
              </a:rPr>
              <a:t>extend</a:t>
            </a:r>
            <a:r>
              <a:rPr sz="35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150" spc="-10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50" spc="65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5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50" spc="-65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5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50" spc="30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r>
              <a:rPr sz="35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50" spc="65" dirty="0">
                <a:solidFill>
                  <a:srgbClr val="53585F"/>
                </a:solidFill>
                <a:latin typeface="Arial"/>
                <a:cs typeface="Arial"/>
              </a:rPr>
              <a:t>of  </a:t>
            </a:r>
            <a:r>
              <a:rPr sz="3550" spc="-20" dirty="0">
                <a:solidFill>
                  <a:srgbClr val="53585F"/>
                </a:solidFill>
                <a:latin typeface="Arial"/>
                <a:cs typeface="Arial"/>
              </a:rPr>
              <a:t>values</a:t>
            </a:r>
            <a:endParaRPr sz="3550">
              <a:latin typeface="Arial"/>
              <a:cs typeface="Arial"/>
            </a:endParaRPr>
          </a:p>
          <a:p>
            <a:pPr marL="12700" marR="5080" indent="444500">
              <a:lnSpc>
                <a:spcPts val="7600"/>
              </a:lnSpc>
              <a:spcBef>
                <a:spcPts val="705"/>
              </a:spcBef>
            </a:pPr>
            <a:r>
              <a:rPr sz="3550" spc="-30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550" spc="25" dirty="0">
                <a:solidFill>
                  <a:srgbClr val="53585F"/>
                </a:solidFill>
                <a:latin typeface="Arial"/>
                <a:cs typeface="Arial"/>
              </a:rPr>
              <a:t>place </a:t>
            </a:r>
            <a:r>
              <a:rPr sz="3550" spc="5" dirty="0">
                <a:solidFill>
                  <a:srgbClr val="53585F"/>
                </a:solidFill>
                <a:latin typeface="Arial"/>
                <a:cs typeface="Arial"/>
              </a:rPr>
              <a:t>equivalent </a:t>
            </a:r>
            <a:r>
              <a:rPr sz="3550" spc="6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50" spc="0" dirty="0">
                <a:solidFill>
                  <a:srgbClr val="59824B"/>
                </a:solidFill>
                <a:latin typeface="Courier New"/>
                <a:cs typeface="Courier New"/>
              </a:rPr>
              <a:t>list1 </a:t>
            </a: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150" spc="0" dirty="0">
                <a:solidFill>
                  <a:srgbClr val="59824B"/>
                </a:solidFill>
                <a:latin typeface="Courier New"/>
                <a:cs typeface="Courier New"/>
              </a:rPr>
              <a:t>list1 </a:t>
            </a: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+ list2  </a:t>
            </a:r>
            <a:r>
              <a:rPr sz="3150" spc="0" dirty="0">
                <a:solidFill>
                  <a:srgbClr val="59824B"/>
                </a:solidFill>
                <a:latin typeface="Courier New"/>
                <a:cs typeface="Courier New"/>
              </a:rPr>
              <a:t>list1.remove(x) </a:t>
            </a:r>
            <a:r>
              <a:rPr sz="3550" spc="5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550" spc="-5" dirty="0">
                <a:solidFill>
                  <a:srgbClr val="53585F"/>
                </a:solidFill>
                <a:latin typeface="Arial"/>
                <a:cs typeface="Arial"/>
              </a:rPr>
              <a:t>removes </a:t>
            </a:r>
            <a:r>
              <a:rPr sz="3550" spc="35" dirty="0">
                <a:solidFill>
                  <a:srgbClr val="53585F"/>
                </a:solidFill>
                <a:latin typeface="Arial"/>
                <a:cs typeface="Arial"/>
              </a:rPr>
              <a:t>first </a:t>
            </a:r>
            <a:r>
              <a:rPr sz="3550" spc="25" dirty="0">
                <a:solidFill>
                  <a:srgbClr val="53585F"/>
                </a:solidFill>
                <a:latin typeface="Arial"/>
                <a:cs typeface="Arial"/>
              </a:rPr>
              <a:t>occurrence </a:t>
            </a:r>
            <a:r>
              <a:rPr sz="3550" spc="6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550" spc="-2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endParaRPr sz="315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2625"/>
              </a:spcBef>
            </a:pPr>
            <a:r>
              <a:rPr sz="3550" spc="-35" dirty="0">
                <a:solidFill>
                  <a:srgbClr val="53585F"/>
                </a:solidFill>
                <a:latin typeface="Arial"/>
                <a:cs typeface="Arial"/>
              </a:rPr>
              <a:t>Error </a:t>
            </a:r>
            <a:r>
              <a:rPr sz="3550" spc="30" dirty="0">
                <a:solidFill>
                  <a:srgbClr val="53585F"/>
                </a:solidFill>
                <a:latin typeface="Arial"/>
                <a:cs typeface="Arial"/>
              </a:rPr>
              <a:t>if no </a:t>
            </a:r>
            <a:r>
              <a:rPr sz="3550" spc="80" dirty="0">
                <a:solidFill>
                  <a:srgbClr val="53585F"/>
                </a:solidFill>
                <a:latin typeface="Arial"/>
                <a:cs typeface="Arial"/>
              </a:rPr>
              <a:t>copy </a:t>
            </a:r>
            <a:r>
              <a:rPr sz="3550" spc="6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150" spc="-12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50" spc="25" dirty="0">
                <a:solidFill>
                  <a:srgbClr val="53585F"/>
                </a:solidFill>
                <a:latin typeface="Arial"/>
                <a:cs typeface="Arial"/>
              </a:rPr>
              <a:t>exists </a:t>
            </a:r>
            <a:r>
              <a:rPr sz="3550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150" spc="5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647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A </a:t>
            </a:r>
            <a:r>
              <a:rPr spc="-70" dirty="0"/>
              <a:t>note on</a:t>
            </a:r>
            <a:r>
              <a:rPr spc="275" dirty="0"/>
              <a:t> </a:t>
            </a:r>
            <a:r>
              <a:rPr spc="-140"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1101764" y="3600519"/>
            <a:ext cx="171535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264" y="457836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555621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264" y="6534066"/>
            <a:ext cx="171536" cy="171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365500"/>
            <a:ext cx="9815195" cy="353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list1.append(x)</a:t>
            </a:r>
            <a:r>
              <a:rPr sz="3200" spc="-11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rather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than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append(list1,x)</a:t>
            </a:r>
            <a:endParaRPr sz="32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200" spc="-10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object</a:t>
            </a:r>
            <a:endParaRPr sz="36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append()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update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3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object</a:t>
            </a:r>
            <a:endParaRPr sz="3600" dirty="0">
              <a:latin typeface="Arial"/>
              <a:cs typeface="Arial"/>
            </a:endParaRPr>
          </a:p>
          <a:p>
            <a:pPr marL="12700" marR="2876550" indent="444500">
              <a:lnSpc>
                <a:spcPct val="1782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1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argument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function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37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Further </a:t>
            </a:r>
            <a:r>
              <a:rPr spc="-140" dirty="0"/>
              <a:t>list</a:t>
            </a:r>
            <a:r>
              <a:rPr spc="114" dirty="0"/>
              <a:t> </a:t>
            </a:r>
            <a:r>
              <a:rPr spc="-125" dirty="0"/>
              <a:t>manipulation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2658926"/>
            <a:ext cx="187188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654" y="3385164"/>
            <a:ext cx="178530" cy="178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5977" y="5186371"/>
            <a:ext cx="166390" cy="166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637" y="5916427"/>
            <a:ext cx="187188" cy="187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654" y="7161260"/>
            <a:ext cx="178530" cy="178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6654" y="8437053"/>
            <a:ext cx="178530" cy="178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1300" y="2209571"/>
            <a:ext cx="9537700" cy="6566534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500" spc="-30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also assign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slice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in</a:t>
            </a:r>
            <a:r>
              <a:rPr sz="35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place</a:t>
            </a:r>
            <a:endParaRPr sz="35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695"/>
              </a:spcBef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list1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[1,3,5,6]</a:t>
            </a:r>
            <a:endParaRPr sz="3100">
              <a:latin typeface="Courier New"/>
              <a:cs typeface="Courier New"/>
            </a:endParaRPr>
          </a:p>
          <a:p>
            <a:pPr marL="406400" marR="5102225">
              <a:lnSpc>
                <a:spcPct val="112900"/>
              </a:lnSpc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list2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 list1 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list1[2:]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[7,8]</a:t>
            </a:r>
            <a:endParaRPr sz="31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1780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list1</a:t>
            </a:r>
            <a:r>
              <a:rPr sz="3100" spc="-10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list2</a:t>
            </a:r>
            <a:r>
              <a:rPr sz="3100" spc="-10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are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75" dirty="0">
                <a:solidFill>
                  <a:srgbClr val="53585F"/>
                </a:solidFill>
                <a:latin typeface="Arial"/>
                <a:cs typeface="Arial"/>
              </a:rPr>
              <a:t>both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[1,3,7,8]</a:t>
            </a:r>
            <a:endParaRPr sz="3100">
              <a:latin typeface="Courier New"/>
              <a:cs typeface="Courier New"/>
            </a:endParaRPr>
          </a:p>
          <a:p>
            <a:pPr marL="12700" marR="5080">
              <a:lnSpc>
                <a:spcPts val="4100"/>
              </a:lnSpc>
              <a:spcBef>
                <a:spcPts val="1814"/>
              </a:spcBef>
            </a:pPr>
            <a:r>
              <a:rPr sz="3500" spc="-30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expand/shrink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slices, </a:t>
            </a:r>
            <a:r>
              <a:rPr sz="3500" spc="75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sure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you</a:t>
            </a:r>
            <a:r>
              <a:rPr sz="3500" spc="-1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know 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what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you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doing!</a:t>
            </a:r>
            <a:endParaRPr sz="35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375"/>
              </a:spcBef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list1[2:]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[9,10,11]</a:t>
            </a:r>
            <a:r>
              <a:rPr sz="3100" spc="-20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produces</a:t>
            </a:r>
            <a:endParaRPr sz="35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95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[1,3,9,10,11]</a:t>
            </a:r>
            <a:endParaRPr sz="31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1675"/>
              </a:spcBef>
              <a:tabLst>
                <a:tab pos="6529070" algn="l"/>
              </a:tabLst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list1[0:2]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[7]</a:t>
            </a:r>
            <a:r>
              <a:rPr sz="3100" spc="-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produces	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[7,9,10,11]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560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List</a:t>
            </a:r>
            <a:r>
              <a:rPr spc="-40" dirty="0"/>
              <a:t> </a:t>
            </a:r>
            <a:r>
              <a:rPr spc="-100" dirty="0"/>
              <a:t>membership</a:t>
            </a:r>
          </a:p>
        </p:txBody>
      </p:sp>
      <p:sp>
        <p:nvSpPr>
          <p:cNvPr id="3" name="object 3"/>
          <p:cNvSpPr/>
          <p:nvPr/>
        </p:nvSpPr>
        <p:spPr>
          <a:xfrm>
            <a:off x="1101764" y="3511619"/>
            <a:ext cx="171535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276600"/>
            <a:ext cx="952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3200" spc="-2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True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found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in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4711"/>
              </p:ext>
            </p:extLst>
          </p:nvPr>
        </p:nvGraphicFramePr>
        <p:xfrm>
          <a:off x="1746250" y="4292600"/>
          <a:ext cx="673735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Safely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remove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3200" spc="-5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6"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l.remove(x)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46250" y="6337300"/>
          <a:ext cx="8841737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3200" spc="-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Remove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3200" spc="-7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occurrences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3200" spc="-5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spc="-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53061" y="7416800"/>
            <a:ext cx="270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l.remove(x)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054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Other</a:t>
            </a:r>
            <a:r>
              <a:rPr spc="-60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1764" y="3117919"/>
            <a:ext cx="171535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764" y="4095767"/>
            <a:ext cx="171535" cy="1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764" y="5073617"/>
            <a:ext cx="171535" cy="1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040856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1764" y="7029314"/>
            <a:ext cx="171535" cy="1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960" y="7994445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0436" y="2723871"/>
            <a:ext cx="10553164" cy="546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00"/>
              </a:spcBef>
              <a:buSzPct val="96875"/>
              <a:tabLst>
                <a:tab pos="745490" algn="l"/>
              </a:tabLst>
            </a:pPr>
            <a:r>
              <a:rPr lang="en-US" sz="3200" dirty="0" err="1">
                <a:solidFill>
                  <a:srgbClr val="59824B"/>
                </a:solidFill>
                <a:latin typeface="Courier New"/>
                <a:cs typeface="Courier New"/>
              </a:rPr>
              <a:t>l.r</a:t>
            </a:r>
            <a:r>
              <a:rPr sz="3200" dirty="0" err="1">
                <a:solidFill>
                  <a:srgbClr val="59824B"/>
                </a:solidFill>
                <a:latin typeface="Courier New"/>
                <a:cs typeface="Courier New"/>
              </a:rPr>
              <a:t>everse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()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reverse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place</a:t>
            </a:r>
            <a:endParaRPr sz="3600" dirty="0">
              <a:latin typeface="Arial"/>
              <a:cs typeface="Arial"/>
            </a:endParaRPr>
          </a:p>
          <a:p>
            <a:pPr marL="12700" lvl="1">
              <a:lnSpc>
                <a:spcPct val="100000"/>
              </a:lnSpc>
              <a:spcBef>
                <a:spcPts val="3379"/>
              </a:spcBef>
              <a:buSzPct val="96875"/>
              <a:tabLst>
                <a:tab pos="745490" algn="l"/>
              </a:tabLst>
            </a:pPr>
            <a:r>
              <a:rPr lang="en-US" sz="3200" dirty="0" err="1">
                <a:solidFill>
                  <a:srgbClr val="59824B"/>
                </a:solidFill>
                <a:latin typeface="Courier New"/>
                <a:cs typeface="Courier New"/>
              </a:rPr>
              <a:t>l.s</a:t>
            </a:r>
            <a:r>
              <a:rPr sz="3200" dirty="0" err="1">
                <a:solidFill>
                  <a:srgbClr val="59824B"/>
                </a:solidFill>
                <a:latin typeface="Courier New"/>
                <a:cs typeface="Courier New"/>
              </a:rPr>
              <a:t>ort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()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sort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ascending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order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l.index(x)</a:t>
            </a:r>
            <a:r>
              <a:rPr sz="3200" spc="-10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find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leftmost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position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endParaRPr sz="3200" dirty="0">
              <a:latin typeface="Courier New"/>
              <a:cs typeface="Courier New"/>
            </a:endParaRPr>
          </a:p>
          <a:p>
            <a:pPr marL="12700" marR="5080" indent="444500">
              <a:lnSpc>
                <a:spcPct val="178200"/>
              </a:lnSpc>
            </a:pP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Avoid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error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checking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  l.rindex(x)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find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rightmost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position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 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Many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more … </a:t>
            </a:r>
            <a:r>
              <a:rPr sz="3600" spc="-50" dirty="0">
                <a:solidFill>
                  <a:srgbClr val="53585F"/>
                </a:solidFill>
                <a:latin typeface="Arial"/>
                <a:cs typeface="Arial"/>
              </a:rPr>
              <a:t>see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Python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documentation!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657</Words>
  <Application>Microsoft Macintosh PowerPoint</Application>
  <PresentationFormat>Custom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Office Theme</vt:lpstr>
      <vt:lpstr>Lists</vt:lpstr>
      <vt:lpstr>Lists</vt:lpstr>
      <vt:lpstr>Extending a list</vt:lpstr>
      <vt:lpstr>Extending a list …</vt:lpstr>
      <vt:lpstr>List functions</vt:lpstr>
      <vt:lpstr>A note on syntax</vt:lpstr>
      <vt:lpstr>Further list manipulation</vt:lpstr>
      <vt:lpstr>List membership</vt:lpstr>
      <vt:lpstr>Other functions</vt:lpstr>
      <vt:lpstr>Initialising names</vt:lpstr>
      <vt:lpstr>Initialising names …</vt:lpstr>
      <vt:lpstr>Initialising names …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cp:lastModifiedBy>Microsoft Office User</cp:lastModifiedBy>
  <cp:revision>4</cp:revision>
  <dcterms:created xsi:type="dcterms:W3CDTF">2018-03-16T17:55:06Z</dcterms:created>
  <dcterms:modified xsi:type="dcterms:W3CDTF">2018-03-27T10:20:38Z</dcterms:modified>
</cp:coreProperties>
</file>