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0139"/>
  </p:normalViewPr>
  <p:slideViewPr>
    <p:cSldViewPr>
      <p:cViewPr varScale="1">
        <p:scale>
          <a:sx n="47" d="100"/>
          <a:sy n="47" d="100"/>
        </p:scale>
        <p:origin x="2432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F691B-5406-A947-B59E-39BCB02A75E8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0B435-8661-374A-B837-71037F3D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want to break out of the loop if our work is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B435-8661-374A-B837-71037F3D5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we are searching for a value in a list of million elements and we get the item we were looking for at 20</a:t>
            </a:r>
            <a:r>
              <a:rPr lang="en-US" baseline="30000" dirty="0"/>
              <a:t>th</a:t>
            </a:r>
            <a:r>
              <a:rPr lang="en-US" dirty="0"/>
              <a:t> position, now why to scan the whole list</a:t>
            </a:r>
          </a:p>
          <a:p>
            <a:r>
              <a:rPr lang="en-US" dirty="0"/>
              <a:t>We can break the loop</a:t>
            </a:r>
          </a:p>
          <a:p>
            <a:endParaRPr lang="en-US" dirty="0"/>
          </a:p>
          <a:p>
            <a:r>
              <a:rPr lang="en-US" dirty="0"/>
              <a:t>^^ Give such examples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B435-8661-374A-B837-71037F3D5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the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B435-8661-374A-B837-71037F3D5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B435-8661-374A-B837-71037F3D5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is used to break the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B435-8661-374A-B837-71037F3D5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/>
              <a:t>the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B435-8661-374A-B837-71037F3D5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6700" y="4377639"/>
            <a:ext cx="6320155" cy="403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97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Loops</a:t>
            </a:r>
            <a:r>
              <a:rPr spc="-85" dirty="0"/>
              <a:t> </a:t>
            </a:r>
            <a:r>
              <a:rPr spc="-165" dirty="0"/>
              <a:t>revisited</a:t>
            </a:r>
          </a:p>
        </p:txBody>
      </p:sp>
      <p:sp>
        <p:nvSpPr>
          <p:cNvPr id="3" name="object 3"/>
          <p:cNvSpPr/>
          <p:nvPr/>
        </p:nvSpPr>
        <p:spPr>
          <a:xfrm>
            <a:off x="1102462" y="3062704"/>
            <a:ext cx="184052" cy="184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54150" y="2882900"/>
          <a:ext cx="2745738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47460" y="45678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462" y="5539153"/>
            <a:ext cx="184052" cy="18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7044259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960" y="8019998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3200" y="4343400"/>
            <a:ext cx="9476740" cy="402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Repeat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body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each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item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r>
              <a:rPr sz="36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while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condition: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3459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Repeat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body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till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condition</a:t>
            </a:r>
            <a:r>
              <a:rPr sz="3200" spc="-12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becomes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False</a:t>
            </a:r>
            <a:endParaRPr sz="32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3379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Sometimes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we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may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want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cut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short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3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loop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30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Search </a:t>
            </a:r>
            <a:r>
              <a:rPr spc="-90" dirty="0"/>
              <a:t>for </a:t>
            </a:r>
            <a:r>
              <a:rPr spc="-245" dirty="0"/>
              <a:t>value </a:t>
            </a:r>
            <a:r>
              <a:rPr spc="-204" dirty="0"/>
              <a:t>in </a:t>
            </a:r>
            <a:r>
              <a:rPr spc="-270" dirty="0"/>
              <a:t>a</a:t>
            </a:r>
            <a:r>
              <a:rPr spc="680" dirty="0"/>
              <a:t> </a:t>
            </a:r>
            <a:r>
              <a:rPr spc="-14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826004"/>
            <a:ext cx="371538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285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findpos(l,v):</a:t>
            </a:r>
            <a:endParaRPr sz="28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3486403"/>
          <a:ext cx="7225028" cy="92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31750">
                        <a:lnSpc>
                          <a:spcPts val="3420"/>
                        </a:lnSpc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0"/>
                        </a:lnSpc>
                      </a:pP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0"/>
                        </a:lnSpc>
                      </a:pP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3420"/>
                        </a:lnSpc>
                      </a:pPr>
                      <a:r>
                        <a:rPr sz="28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position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3420"/>
                        </a:lnSpc>
                      </a:pP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3420"/>
                        </a:lnSpc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3420"/>
                        </a:lnSpc>
                      </a:pP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3420"/>
                        </a:lnSpc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2850" spc="-6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v not</a:t>
                      </a:r>
                      <a:r>
                        <a:rPr sz="2850" spc="-9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36700" y="4377639"/>
            <a:ext cx="5668645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9660">
              <a:lnSpc>
                <a:spcPct val="149100"/>
              </a:lnSpc>
              <a:spcBef>
                <a:spcPts val="100"/>
              </a:spcBef>
            </a:pPr>
            <a:r>
              <a:rPr sz="2850" spc="-10" dirty="0">
                <a:solidFill>
                  <a:srgbClr val="59824B"/>
                </a:solidFill>
                <a:latin typeface="Courier New"/>
                <a:cs typeface="Courier New"/>
              </a:rPr>
              <a:t>(found,i) </a:t>
            </a: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= (False,0)  </a:t>
            </a:r>
            <a:r>
              <a:rPr sz="2850" spc="-10" dirty="0">
                <a:solidFill>
                  <a:srgbClr val="59824B"/>
                </a:solidFill>
                <a:latin typeface="Courier New"/>
                <a:cs typeface="Courier New"/>
              </a:rPr>
              <a:t>while </a:t>
            </a: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i &lt;</a:t>
            </a:r>
            <a:r>
              <a:rPr sz="285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len(l):</a:t>
            </a:r>
            <a:endParaRPr sz="2850">
              <a:latin typeface="Courier New"/>
              <a:cs typeface="Courier New"/>
            </a:endParaRPr>
          </a:p>
          <a:p>
            <a:pPr marL="880744" marR="5080" indent="-434340">
              <a:lnSpc>
                <a:spcPct val="108200"/>
              </a:lnSpc>
            </a:pP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if l[i] == v:  </a:t>
            </a:r>
            <a:r>
              <a:rPr sz="2850" spc="-10" dirty="0">
                <a:solidFill>
                  <a:srgbClr val="59824B"/>
                </a:solidFill>
                <a:latin typeface="Courier New"/>
                <a:cs typeface="Courier New"/>
              </a:rPr>
              <a:t>(found,pos) </a:t>
            </a: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85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(True,i)</a:t>
            </a:r>
            <a:endParaRPr sz="2850">
              <a:latin typeface="Courier New"/>
              <a:cs typeface="Courier New"/>
            </a:endParaRPr>
          </a:p>
          <a:p>
            <a:pPr marL="446405" marR="2826385" indent="-434340">
              <a:lnSpc>
                <a:spcPct val="108200"/>
              </a:lnSpc>
              <a:spcBef>
                <a:spcPts val="1400"/>
              </a:spcBef>
            </a:pP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if not</a:t>
            </a:r>
            <a:r>
              <a:rPr sz="2850" spc="-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found:  pos =</a:t>
            </a:r>
            <a:r>
              <a:rPr sz="285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-1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return(pos)</a:t>
            </a:r>
            <a:endParaRPr sz="2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30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Search </a:t>
            </a:r>
            <a:r>
              <a:rPr spc="-90" dirty="0"/>
              <a:t>for </a:t>
            </a:r>
            <a:r>
              <a:rPr spc="-245" dirty="0"/>
              <a:t>value </a:t>
            </a:r>
            <a:r>
              <a:rPr spc="-204" dirty="0"/>
              <a:t>in </a:t>
            </a:r>
            <a:r>
              <a:rPr spc="-270" dirty="0"/>
              <a:t>a</a:t>
            </a:r>
            <a:r>
              <a:rPr spc="680" dirty="0"/>
              <a:t> </a:t>
            </a:r>
            <a:r>
              <a:rPr spc="-14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826004"/>
            <a:ext cx="371538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285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59824B"/>
                </a:solidFill>
                <a:latin typeface="Courier New"/>
                <a:cs typeface="Courier New"/>
              </a:rPr>
              <a:t>findpos(l,v):</a:t>
            </a:r>
            <a:endParaRPr sz="28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3486403"/>
          <a:ext cx="7231380" cy="92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31750">
                        <a:lnSpc>
                          <a:spcPts val="3420"/>
                        </a:lnSpc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0"/>
                        </a:lnSpc>
                      </a:pP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0"/>
                        </a:lnSpc>
                      </a:pPr>
                      <a:r>
                        <a:rPr sz="2850" spc="-5" dirty="0">
                          <a:solidFill>
                            <a:srgbClr val="902422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3420"/>
                        </a:lnSpc>
                      </a:pPr>
                      <a:r>
                        <a:rPr sz="28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position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420"/>
                        </a:lnSpc>
                      </a:pP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420"/>
                        </a:lnSpc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3420"/>
                        </a:lnSpc>
                      </a:pP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420"/>
                        </a:lnSpc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2850" spc="-6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v not</a:t>
                      </a:r>
                      <a:r>
                        <a:rPr sz="2850" spc="-9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50" spc="-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8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1170">
              <a:lnSpc>
                <a:spcPct val="149100"/>
              </a:lnSpc>
              <a:spcBef>
                <a:spcPts val="100"/>
              </a:spcBef>
            </a:pPr>
            <a:r>
              <a:rPr spc="-10" dirty="0"/>
              <a:t>(found,i) </a:t>
            </a:r>
            <a:r>
              <a:rPr spc="-5" dirty="0"/>
              <a:t>= (False,0)  </a:t>
            </a:r>
            <a:r>
              <a:rPr spc="-10" dirty="0"/>
              <a:t>while </a:t>
            </a:r>
            <a:r>
              <a:rPr spc="-5" dirty="0"/>
              <a:t>i &lt;</a:t>
            </a:r>
            <a:r>
              <a:rPr spc="-20" dirty="0"/>
              <a:t> </a:t>
            </a:r>
            <a:r>
              <a:rPr spc="-5" dirty="0"/>
              <a:t>len(l):</a:t>
            </a:r>
          </a:p>
          <a:p>
            <a:pPr marL="880744" marR="5080" indent="-434340">
              <a:lnSpc>
                <a:spcPct val="108200"/>
              </a:lnSpc>
            </a:pPr>
            <a:r>
              <a:rPr spc="-5" dirty="0"/>
              <a:t>if </a:t>
            </a:r>
            <a:r>
              <a:rPr spc="-5" dirty="0">
                <a:solidFill>
                  <a:srgbClr val="902422"/>
                </a:solidFill>
              </a:rPr>
              <a:t>not </a:t>
            </a:r>
            <a:r>
              <a:rPr spc="-10" dirty="0">
                <a:solidFill>
                  <a:srgbClr val="902422"/>
                </a:solidFill>
              </a:rPr>
              <a:t>found </a:t>
            </a:r>
            <a:r>
              <a:rPr spc="-5" dirty="0">
                <a:solidFill>
                  <a:srgbClr val="902422"/>
                </a:solidFill>
              </a:rPr>
              <a:t>and </a:t>
            </a:r>
            <a:r>
              <a:rPr spc="-5" dirty="0"/>
              <a:t>l[i] == v:  </a:t>
            </a:r>
            <a:r>
              <a:rPr spc="-10" dirty="0"/>
              <a:t>(found,pos) </a:t>
            </a:r>
            <a:r>
              <a:rPr spc="-5" dirty="0"/>
              <a:t>=</a:t>
            </a:r>
            <a:r>
              <a:rPr spc="-10" dirty="0"/>
              <a:t> </a:t>
            </a:r>
            <a:r>
              <a:rPr spc="-5" dirty="0"/>
              <a:t>(True,i)</a:t>
            </a:r>
          </a:p>
          <a:p>
            <a:pPr marL="446405" marR="3477260" indent="-434340">
              <a:lnSpc>
                <a:spcPct val="108200"/>
              </a:lnSpc>
              <a:spcBef>
                <a:spcPts val="1400"/>
              </a:spcBef>
            </a:pPr>
            <a:r>
              <a:rPr spc="-5" dirty="0"/>
              <a:t>if not</a:t>
            </a:r>
            <a:r>
              <a:rPr spc="-80" dirty="0"/>
              <a:t> </a:t>
            </a:r>
            <a:r>
              <a:rPr spc="-5" dirty="0"/>
              <a:t>found:  pos =</a:t>
            </a:r>
            <a:r>
              <a:rPr spc="-40" dirty="0"/>
              <a:t> </a:t>
            </a:r>
            <a:r>
              <a:rPr spc="-5" dirty="0"/>
              <a:t>-1</a:t>
            </a: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pc="-5" dirty="0"/>
              <a:t>return(pos)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477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Search </a:t>
            </a:r>
            <a:r>
              <a:rPr spc="-90" dirty="0"/>
              <a:t>for </a:t>
            </a:r>
            <a:r>
              <a:rPr spc="-245" dirty="0"/>
              <a:t>value </a:t>
            </a:r>
            <a:r>
              <a:rPr spc="-204" dirty="0"/>
              <a:t>in </a:t>
            </a:r>
            <a:r>
              <a:rPr spc="-270" dirty="0"/>
              <a:t>a </a:t>
            </a:r>
            <a:r>
              <a:rPr spc="-140" dirty="0"/>
              <a:t>list</a:t>
            </a:r>
            <a:r>
              <a:rPr spc="95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121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5073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6026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978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3898900"/>
            <a:ext cx="10327640" cy="343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more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natural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strategy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Scan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 value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Stop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scan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soon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we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find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If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scan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completes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without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success,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report</a:t>
            </a:r>
            <a:r>
              <a:rPr sz="3600" spc="-1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0" dirty="0">
                <a:solidFill>
                  <a:srgbClr val="53585F"/>
                </a:solidFill>
                <a:latin typeface="Arial"/>
                <a:cs typeface="Arial"/>
              </a:rPr>
              <a:t>-1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477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Search </a:t>
            </a:r>
            <a:r>
              <a:rPr spc="-90" dirty="0"/>
              <a:t>for </a:t>
            </a:r>
            <a:r>
              <a:rPr spc="-245" dirty="0"/>
              <a:t>value </a:t>
            </a:r>
            <a:r>
              <a:rPr spc="-204" dirty="0"/>
              <a:t>in </a:t>
            </a:r>
            <a:r>
              <a:rPr spc="-270" dirty="0"/>
              <a:t>a </a:t>
            </a:r>
            <a:r>
              <a:rPr spc="-140" dirty="0"/>
              <a:t>list</a:t>
            </a:r>
            <a:r>
              <a:rPr spc="95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02745" y="3163493"/>
            <a:ext cx="189117" cy="18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100" y="2942844"/>
            <a:ext cx="10520045" cy="4401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more </a:t>
            </a: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natural</a:t>
            </a:r>
            <a:r>
              <a:rPr sz="3500" spc="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strategy</a:t>
            </a:r>
            <a:endParaRPr sz="3500">
              <a:latin typeface="Arial"/>
              <a:cs typeface="Arial"/>
            </a:endParaRPr>
          </a:p>
          <a:p>
            <a:pPr marL="469900" marR="6435725" indent="-457200">
              <a:lnSpc>
                <a:spcPts val="7300"/>
              </a:lnSpc>
              <a:spcBef>
                <a:spcPts val="65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100" spc="-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findpos(l,v):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1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l:</a:t>
            </a:r>
            <a:endParaRPr sz="3100">
              <a:latin typeface="Courier New"/>
              <a:cs typeface="Courier New"/>
            </a:endParaRPr>
          </a:p>
          <a:p>
            <a:pPr marL="947419">
              <a:lnSpc>
                <a:spcPts val="3360"/>
              </a:lnSpc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==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v:</a:t>
            </a:r>
            <a:endParaRPr sz="31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  <a:spcBef>
                <a:spcPts val="480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Exit and report position of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 x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Loop over, report -1 if we did not see</a:t>
            </a:r>
            <a:r>
              <a:rPr sz="3100" spc="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477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Search </a:t>
            </a:r>
            <a:r>
              <a:rPr spc="-90" dirty="0"/>
              <a:t>for </a:t>
            </a:r>
            <a:r>
              <a:rPr spc="-245" dirty="0"/>
              <a:t>value </a:t>
            </a:r>
            <a:r>
              <a:rPr spc="-204" dirty="0"/>
              <a:t>in </a:t>
            </a:r>
            <a:r>
              <a:rPr spc="-270" dirty="0"/>
              <a:t>a </a:t>
            </a:r>
            <a:r>
              <a:rPr spc="-140" dirty="0"/>
              <a:t>list</a:t>
            </a:r>
            <a:r>
              <a:rPr spc="95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02745" y="2698085"/>
            <a:ext cx="189117" cy="18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2234412"/>
            <a:ext cx="10306050" cy="650684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500" spc="-5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more </a:t>
            </a: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natural</a:t>
            </a:r>
            <a:r>
              <a:rPr sz="3500" spc="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strategy</a:t>
            </a:r>
            <a:endParaRPr sz="3500">
              <a:latin typeface="Arial"/>
              <a:cs typeface="Arial"/>
            </a:endParaRPr>
          </a:p>
          <a:p>
            <a:pPr marL="495300" marR="5979160" indent="-228600">
              <a:lnSpc>
                <a:spcPts val="5700"/>
              </a:lnSpc>
              <a:spcBef>
                <a:spcPts val="33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findpos(l,v)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(pos,i)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(-1,0)</a:t>
            </a:r>
            <a:endParaRPr sz="3100">
              <a:latin typeface="Courier New"/>
              <a:cs typeface="Courier New"/>
            </a:endParaRPr>
          </a:p>
          <a:p>
            <a:pPr marL="495300">
              <a:lnSpc>
                <a:spcPts val="3679"/>
              </a:lnSpc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10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l:</a:t>
            </a:r>
            <a:endParaRPr sz="3100">
              <a:latin typeface="Courier New"/>
              <a:cs typeface="Courier New"/>
            </a:endParaRPr>
          </a:p>
          <a:p>
            <a:pPr marL="1450975" marR="5080" indent="-478155">
              <a:lnSpc>
                <a:spcPct val="112900"/>
              </a:lnSpc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== v: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Exit, report position of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x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pos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</a:t>
            </a:r>
            <a:endParaRPr sz="3100">
              <a:latin typeface="Courier New"/>
              <a:cs typeface="Courier New"/>
            </a:endParaRPr>
          </a:p>
          <a:p>
            <a:pPr marL="972819" marR="7651750" indent="477520">
              <a:lnSpc>
                <a:spcPct val="112900"/>
              </a:lnSpc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break  i =</a:t>
            </a:r>
            <a:r>
              <a:rPr sz="310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i+1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495300" marR="960755">
              <a:lnSpc>
                <a:spcPct val="112900"/>
              </a:lnSpc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If pos not reset in loop, pos is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-1  return(pos)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477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Search </a:t>
            </a:r>
            <a:r>
              <a:rPr spc="-90" dirty="0"/>
              <a:t>for </a:t>
            </a:r>
            <a:r>
              <a:rPr spc="-245" dirty="0"/>
              <a:t>value </a:t>
            </a:r>
            <a:r>
              <a:rPr spc="-204" dirty="0"/>
              <a:t>in </a:t>
            </a:r>
            <a:r>
              <a:rPr spc="-270" dirty="0"/>
              <a:t>a </a:t>
            </a:r>
            <a:r>
              <a:rPr spc="-140" dirty="0"/>
              <a:t>list</a:t>
            </a:r>
            <a:r>
              <a:rPr spc="95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2893794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2425382"/>
            <a:ext cx="4793615" cy="1542415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more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natural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strategy</a:t>
            </a:r>
            <a:endParaRPr sz="36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77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findpos(l,v)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56273"/>
              </p:ext>
            </p:extLst>
          </p:nvPr>
        </p:nvGraphicFramePr>
        <p:xfrm>
          <a:off x="1102960" y="4216401"/>
          <a:ext cx="11114441" cy="2375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4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6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43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11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pos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range(len(l)):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326"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gridSpan="2"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l[i]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v: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Exit,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report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position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pos</a:t>
                      </a:r>
                      <a:r>
                        <a:rPr sz="3200" spc="-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400" y="6771475"/>
            <a:ext cx="10769600" cy="21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59824B"/>
                </a:solidFill>
                <a:latin typeface="Courier New"/>
                <a:cs typeface="Courier New"/>
              </a:rPr>
              <a:t>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break</a:t>
            </a:r>
            <a:endParaRPr lang="en-US" sz="3200" dirty="0">
              <a:solidFill>
                <a:srgbClr val="59824B"/>
              </a:solidFill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  <a:spcBef>
                <a:spcPts val="10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 marR="5080">
              <a:lnSpc>
                <a:spcPct val="112000"/>
              </a:lnSpc>
              <a:spcBef>
                <a:spcPts val="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#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pos not </a:t>
            </a:r>
            <a:r>
              <a:rPr lang="en-US" sz="3200" spc="-5" dirty="0">
                <a:solidFill>
                  <a:srgbClr val="59824B"/>
                </a:solidFill>
                <a:latin typeface="Courier New"/>
                <a:cs typeface="Courier New"/>
              </a:rPr>
              <a:t>found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 in loop, pos is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-1  return(pos)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0852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5063059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6040908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7016648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3860800"/>
            <a:ext cx="8909685" cy="350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exit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prematurely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loop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using</a:t>
            </a:r>
            <a:r>
              <a:rPr sz="3600" spc="-1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break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Applies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both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for</a:t>
            </a:r>
            <a:r>
              <a:rPr sz="3200" spc="-12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while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Loop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also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has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else:</a:t>
            </a:r>
            <a:r>
              <a:rPr sz="3200" spc="-10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clause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Special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action for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normal</a:t>
            </a:r>
            <a:r>
              <a:rPr sz="3600" spc="-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termination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520</Words>
  <Application>Microsoft Macintosh PowerPoint</Application>
  <PresentationFormat>Custom</PresentationFormat>
  <Paragraphs>114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Office Theme</vt:lpstr>
      <vt:lpstr>Loops revisited</vt:lpstr>
      <vt:lpstr>Search for value in a list</vt:lpstr>
      <vt:lpstr>Search for value in a list</vt:lpstr>
      <vt:lpstr>Search for value in a list …</vt:lpstr>
      <vt:lpstr>Search for value in a list …</vt:lpstr>
      <vt:lpstr>Search for value in a list …</vt:lpstr>
      <vt:lpstr>Search for value in a list …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revisited</dc:title>
  <cp:lastModifiedBy>Microsoft Office User</cp:lastModifiedBy>
  <cp:revision>5</cp:revision>
  <dcterms:created xsi:type="dcterms:W3CDTF">2018-03-16T17:56:16Z</dcterms:created>
  <dcterms:modified xsi:type="dcterms:W3CDTF">2018-03-27T10:27:33Z</dcterms:modified>
</cp:coreProperties>
</file>