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DM Sans Medium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DM Mono Medium"/>
      <p:regular r:id="rId39"/>
      <p:italic r:id="rId40"/>
    </p:embeddedFont>
    <p:embeddedFont>
      <p:font typeface="DM Sans"/>
      <p:regular r:id="rId41"/>
      <p:bold r:id="rId42"/>
      <p:italic r:id="rId43"/>
      <p:boldItalic r:id="rId44"/>
    </p:embeddedFont>
    <p:embeddedFont>
      <p:font typeface="DM Mono"/>
      <p:regular r:id="rId45"/>
      <p: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BB914A-0680-4C7F-9190-E13F6092D9DA}">
  <a:tblStyle styleId="{EDBB914A-0680-4C7F-9190-E13F6092D9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MonoMedium-italic.fntdata"/><Relationship Id="rId20" Type="http://schemas.openxmlformats.org/officeDocument/2006/relationships/slide" Target="slides/slide14.xml"/><Relationship Id="rId42" Type="http://schemas.openxmlformats.org/officeDocument/2006/relationships/font" Target="fonts/DMSans-bold.fntdata"/><Relationship Id="rId41" Type="http://schemas.openxmlformats.org/officeDocument/2006/relationships/font" Target="fonts/DMSans-regular.fntdata"/><Relationship Id="rId22" Type="http://schemas.openxmlformats.org/officeDocument/2006/relationships/slide" Target="slides/slide16.xml"/><Relationship Id="rId44" Type="http://schemas.openxmlformats.org/officeDocument/2006/relationships/font" Target="fonts/DM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DMSans-italic.fntdata"/><Relationship Id="rId24" Type="http://schemas.openxmlformats.org/officeDocument/2006/relationships/slide" Target="slides/slide18.xml"/><Relationship Id="rId46" Type="http://schemas.openxmlformats.org/officeDocument/2006/relationships/font" Target="fonts/DMMono-italic.fntdata"/><Relationship Id="rId23" Type="http://schemas.openxmlformats.org/officeDocument/2006/relationships/slide" Target="slides/slide17.xml"/><Relationship Id="rId45" Type="http://schemas.openxmlformats.org/officeDocument/2006/relationships/font" Target="fonts/DM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Medium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DMSansMedium-italic.fntdata"/><Relationship Id="rId10" Type="http://schemas.openxmlformats.org/officeDocument/2006/relationships/slide" Target="slides/slide4.xml"/><Relationship Id="rId32" Type="http://schemas.openxmlformats.org/officeDocument/2006/relationships/font" Target="fonts/DMSansMedium-bold.fntdata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font" Target="fonts/DMSans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DMMonoMedium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f331e69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f331e69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f331e69e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f331e69e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814214b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814214b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4d6d505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4d6d505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#rexForce has just surpassed $100k in bounty payouts </a:t>
            </a:r>
            <a:r>
              <a:rPr lang="en"/>
              <a:t>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rexForce contributors are the vitality behind our products and community. We couldn’t be where we are today without them 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join and start earning $RIC? We’ve got a robust bounty program ready for you. Learn more: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f331e69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f331e69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#rexForce has just surpassed $100k in bounty payouts 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rexForce contributors are the vitality behind our products and community. We couldn’t be where we are today without them 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join and start earning $RIC? We’ve got a robust bounty program ready for you. Learn more: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c1d5c6eb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c1d5c6eb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c1d5c6eb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c1d5c6eb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c1d5c6eb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c1d5c6eb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afdc4ef9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afdc4ef9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afdc4ef9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afdc4ef9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87a76d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87a76d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c1d5c6eb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c1d5c6eb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afdc4ef9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afdc4ef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afdc4ef9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afdc4ef9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afdc4ef9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afdc4ef9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afdc4ef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afdc4ef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0cd6a22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0cd6a22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0ecf001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0ecf001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f54b23e2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f54b23e2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f54b23e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f54b23e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6e4cd2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76e4cd2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c99c03e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c99c03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f76a8e8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f76a8e8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0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13500" y="2556600"/>
            <a:ext cx="79170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EMPOWERING</a:t>
            </a:r>
            <a:br>
              <a:rPr b="1" lang="en" sz="66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 sz="66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REAL-TIME</a:t>
            </a:r>
            <a:endParaRPr b="1" sz="66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SALARIES</a:t>
            </a:r>
            <a:endParaRPr b="1" sz="66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900" y="-33825"/>
            <a:ext cx="2013325" cy="20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D2731"/>
            </a:gs>
            <a:gs pos="100000">
              <a:srgbClr val="6092C0"/>
            </a:gs>
          </a:gsLst>
          <a:lin ang="18900044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4294967295" type="ctrTitle"/>
          </p:nvPr>
        </p:nvSpPr>
        <p:spPr>
          <a:xfrm>
            <a:off x="918300" y="1947000"/>
            <a:ext cx="7917000" cy="1097100"/>
          </a:xfrm>
          <a:prstGeom prst="rect">
            <a:avLst/>
          </a:prstGeom>
          <a:effectLst>
            <a:outerShdw rotWithShape="0" algn="bl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EMPOWERING</a:t>
            </a:r>
            <a:br>
              <a:rPr b="1" lang="en" sz="66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 sz="66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REAL-TIME</a:t>
            </a:r>
            <a:endParaRPr b="1" sz="66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SALARIES</a:t>
            </a:r>
            <a:endParaRPr b="1" sz="66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1" name="Google Shape;121;p22"/>
          <p:cNvSpPr txBox="1"/>
          <p:nvPr>
            <p:ph idx="4294967295" type="subTitle"/>
          </p:nvPr>
        </p:nvSpPr>
        <p:spPr>
          <a:xfrm>
            <a:off x="5735550" y="3292538"/>
            <a:ext cx="32514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with Ricochet</a:t>
            </a:r>
            <a:endParaRPr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600" y="2297450"/>
            <a:ext cx="1583300" cy="15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D2731"/>
            </a:gs>
            <a:gs pos="100000">
              <a:srgbClr val="6092C0"/>
            </a:gs>
          </a:gsLst>
          <a:lin ang="18900044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4294967295" type="ctrTitle"/>
          </p:nvPr>
        </p:nvSpPr>
        <p:spPr>
          <a:xfrm>
            <a:off x="580100" y="2087813"/>
            <a:ext cx="66804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rexMarkets</a:t>
            </a:r>
            <a:endParaRPr b="1" sz="80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" name="Google Shape;128;p23"/>
          <p:cNvSpPr txBox="1"/>
          <p:nvPr>
            <p:ph idx="4294967295" type="subTitle"/>
          </p:nvPr>
        </p:nvSpPr>
        <p:spPr>
          <a:xfrm>
            <a:off x="632050" y="3184925"/>
            <a:ext cx="79812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8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ANIMATED </a:t>
            </a:r>
            <a:r>
              <a:rPr b="1" lang="en" sz="48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EXPLANATION</a:t>
            </a:r>
            <a:endParaRPr b="1" sz="4800">
              <a:solidFill>
                <a:srgbClr val="A4C2F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50" y="403975"/>
            <a:ext cx="2018125" cy="20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D2731"/>
            </a:gs>
            <a:gs pos="100000">
              <a:srgbClr val="6092C0"/>
            </a:gs>
          </a:gsLst>
          <a:lin ang="18900044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4294967295" type="subTitle"/>
          </p:nvPr>
        </p:nvSpPr>
        <p:spPr>
          <a:xfrm>
            <a:off x="263050" y="2770588"/>
            <a:ext cx="32514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rexForce</a:t>
            </a:r>
            <a:br>
              <a:rPr lang="en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Community Representation</a:t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100" y="1394500"/>
            <a:ext cx="1583300" cy="15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150" y="621500"/>
            <a:ext cx="4539975" cy="38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1378200" y="2861250"/>
            <a:ext cx="6211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$25K BUYBACK</a:t>
            </a:r>
            <a:endParaRPr b="1" sz="5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A4C2F4"/>
                </a:solidFill>
                <a:latin typeface="DM Sans"/>
                <a:ea typeface="DM Sans"/>
                <a:cs typeface="DM Sans"/>
                <a:sym typeface="DM Sans"/>
              </a:rPr>
              <a:t>&amp;</a:t>
            </a:r>
            <a:endParaRPr b="1" sz="5600">
              <a:solidFill>
                <a:srgbClr val="A4C2F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BANK</a:t>
            </a:r>
            <a:endParaRPr b="1" sz="5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3693275" y="627913"/>
            <a:ext cx="32514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b="1" lang="en" sz="5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roposal </a:t>
            </a:r>
            <a:endParaRPr b="1" sz="5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43" name="Google Shape;143;p25"/>
          <p:cNvCxnSpPr/>
          <p:nvPr/>
        </p:nvCxnSpPr>
        <p:spPr>
          <a:xfrm flipH="1" rot="10800000">
            <a:off x="3231300" y="1749325"/>
            <a:ext cx="2505600" cy="9300"/>
          </a:xfrm>
          <a:prstGeom prst="straightConnector1">
            <a:avLst/>
          </a:prstGeom>
          <a:noFill/>
          <a:ln cap="flat" cmpd="sng" w="9525">
            <a:solidFill>
              <a:srgbClr val="ECF4F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838" y="281263"/>
            <a:ext cx="1638325" cy="16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1378200" y="2861250"/>
            <a:ext cx="6211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v2 Liquidity Mining Allocation</a:t>
            </a:r>
            <a:endParaRPr b="1" sz="5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0" name="Google Shape;150;p26"/>
          <p:cNvSpPr txBox="1"/>
          <p:nvPr>
            <p:ph idx="1" type="subTitle"/>
          </p:nvPr>
        </p:nvSpPr>
        <p:spPr>
          <a:xfrm>
            <a:off x="3693275" y="627913"/>
            <a:ext cx="32514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proposal </a:t>
            </a:r>
            <a:endParaRPr b="1" sz="5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51" name="Google Shape;151;p26"/>
          <p:cNvCxnSpPr/>
          <p:nvPr/>
        </p:nvCxnSpPr>
        <p:spPr>
          <a:xfrm flipH="1" rot="10800000">
            <a:off x="3231300" y="1749325"/>
            <a:ext cx="2505600" cy="9300"/>
          </a:xfrm>
          <a:prstGeom prst="straightConnector1">
            <a:avLst/>
          </a:prstGeom>
          <a:noFill/>
          <a:ln cap="flat" cmpd="sng" w="9525">
            <a:solidFill>
              <a:srgbClr val="ECF4F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838" y="281263"/>
            <a:ext cx="1638325" cy="16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/>
        </p:nvSpPr>
        <p:spPr>
          <a:xfrm>
            <a:off x="382000" y="145250"/>
            <a:ext cx="20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RICOCHET EXCHANGE</a:t>
            </a:r>
            <a:endParaRPr sz="8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4201925" y="145250"/>
            <a:ext cx="20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SUNNY JAYCER</a:t>
            </a:r>
            <a:endParaRPr sz="8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435325" y="2371650"/>
            <a:ext cx="23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AGENDA</a:t>
            </a:r>
            <a:endParaRPr b="1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2185313" y="145250"/>
            <a:ext cx="20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COMMUNITY CALL #9</a:t>
            </a:r>
            <a:endParaRPr sz="8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435325" y="2683025"/>
            <a:ext cx="506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F4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• Rex-products abstraction work</a:t>
            </a:r>
            <a:endParaRPr sz="2400">
              <a:solidFill>
                <a:srgbClr val="ECF4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F4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• LP incentives &amp; Rex-Market</a:t>
            </a:r>
            <a:endParaRPr sz="2400">
              <a:solidFill>
                <a:srgbClr val="ECF4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F4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• Recap &amp; outlook</a:t>
            </a:r>
            <a:endParaRPr sz="2400">
              <a:solidFill>
                <a:srgbClr val="ECF4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F4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7704900" y="0"/>
            <a:ext cx="1439100" cy="5143500"/>
          </a:xfrm>
          <a:prstGeom prst="rect">
            <a:avLst/>
          </a:prstGeom>
          <a:solidFill>
            <a:srgbClr val="ECF4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F4F9"/>
              </a:solidFill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7127" y="4345325"/>
            <a:ext cx="634635" cy="3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CF4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F4F9"/>
              </a:solidFill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382000" y="145250"/>
            <a:ext cx="20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RICOCHET EXCHANGE</a:t>
            </a:r>
            <a:endParaRPr sz="8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3328325" y="145250"/>
            <a:ext cx="102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SUNNY JAYCER</a:t>
            </a:r>
            <a:endParaRPr sz="8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382000" y="637425"/>
            <a:ext cx="23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ARCHITECTURE</a:t>
            </a:r>
            <a:endParaRPr b="1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1849150" y="145250"/>
            <a:ext cx="125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COMMUNITY CALL #9</a:t>
            </a:r>
            <a:endParaRPr sz="8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382000" y="2325425"/>
            <a:ext cx="41901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REXBaseMarket </a:t>
            </a:r>
            <a:r>
              <a:rPr lang="en" sz="1500">
                <a:solidFill>
                  <a:srgbClr val="ECF4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contains Superfluid integrations and IA share management</a:t>
            </a:r>
            <a:endParaRPr sz="1500">
              <a:solidFill>
                <a:srgbClr val="ECF4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ECF4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Level 2 shows the application specific extensions of the base</a:t>
            </a:r>
            <a:endParaRPr sz="1500">
              <a:solidFill>
                <a:srgbClr val="ECF4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ECF4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Level 3 contains deployed contracts, each </a:t>
            </a:r>
            <a:r>
              <a:rPr lang="en" sz="1500">
                <a:solidFill>
                  <a:srgbClr val="ECF4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initialized</a:t>
            </a:r>
            <a:r>
              <a:rPr lang="en" sz="1500">
                <a:solidFill>
                  <a:srgbClr val="ECF4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 with different init params</a:t>
            </a:r>
            <a:endParaRPr sz="1500">
              <a:solidFill>
                <a:srgbClr val="ECF4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ECF4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513" y="1831569"/>
            <a:ext cx="4012976" cy="14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/>
        </p:nvSpPr>
        <p:spPr>
          <a:xfrm>
            <a:off x="382000" y="145250"/>
            <a:ext cx="20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RICOCHET EXCHANGE</a:t>
            </a:r>
            <a:endParaRPr sz="8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7872950" y="145250"/>
            <a:ext cx="102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SUNNY JAYCER</a:t>
            </a:r>
            <a:endParaRPr sz="8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382000" y="637425"/>
            <a:ext cx="28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IDLE DAO COLLABORATION</a:t>
            </a:r>
            <a:endParaRPr b="1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3944100" y="145250"/>
            <a:ext cx="125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COMMUNITY CALL #9</a:t>
            </a:r>
            <a:endParaRPr sz="8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382000" y="2177625"/>
            <a:ext cx="4190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Incentives begin this Wednesday (12/23)</a:t>
            </a:r>
            <a:endParaRPr b="1" sz="15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•  </a:t>
            </a:r>
            <a:r>
              <a:rPr lang="en" sz="1500" u="sng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USDC-IDLE rexMarket:</a:t>
            </a:r>
            <a:r>
              <a:rPr lang="en" sz="15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 $1,000 in $IDLE rewards over 30 days</a:t>
            </a:r>
            <a:endParaRPr sz="15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•  </a:t>
            </a:r>
            <a:r>
              <a:rPr lang="en" sz="1500" u="sng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USDC-IDLE/WETH rexLP:</a:t>
            </a:r>
            <a:r>
              <a:rPr lang="en" sz="15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 $1,000 in $IDLE rewards over 30 days</a:t>
            </a:r>
            <a:endParaRPr sz="15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382000" y="3475050"/>
            <a:ext cx="4190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Future</a:t>
            </a:r>
            <a:endParaRPr b="1" sz="15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Stream invest into yield-bearing tokens</a:t>
            </a:r>
            <a:endParaRPr sz="15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•  DAI to idleDAO (+4.5% APR) example</a:t>
            </a:r>
            <a:endParaRPr sz="15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•  Support from Idle's Polygon Grant Program</a:t>
            </a:r>
            <a:endParaRPr sz="15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335025" y="316800"/>
            <a:ext cx="201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THE NUMBERS</a:t>
            </a:r>
            <a:endParaRPr b="1" sz="13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335025" y="613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We’re growing. Fast.</a:t>
            </a:r>
            <a:endParaRPr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335025" y="14985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TOTAL VALUE STREAMING (TVS)</a:t>
            </a:r>
            <a:endParaRPr b="1" sz="12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3172700" y="1498525"/>
            <a:ext cx="21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ANNUALIZED VOLUME</a:t>
            </a:r>
            <a:endParaRPr b="1" sz="12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6022775" y="1498525"/>
            <a:ext cx="21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RIC PRICE</a:t>
            </a:r>
            <a:endParaRPr b="1" sz="12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287475" y="1769300"/>
            <a:ext cx="136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$2.19M</a:t>
            </a:r>
            <a:endParaRPr sz="30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335025" y="2202450"/>
            <a:ext cx="8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1D048"/>
                </a:solidFill>
                <a:latin typeface="DM Sans"/>
                <a:ea typeface="DM Sans"/>
                <a:cs typeface="DM Sans"/>
                <a:sym typeface="DM Sans"/>
              </a:rPr>
              <a:t>+175%</a:t>
            </a:r>
            <a:endParaRPr b="1" sz="1200">
              <a:solidFill>
                <a:srgbClr val="81D048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3172700" y="1769300"/>
            <a:ext cx="237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$26.24M</a:t>
            </a:r>
            <a:endParaRPr sz="30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3172700" y="2202450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$525K REVENUE</a:t>
            </a:r>
            <a:endParaRPr b="1" sz="12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6062450" y="2202450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$16.8M FDV | </a:t>
            </a:r>
            <a:r>
              <a:rPr b="1" lang="en" sz="1200">
                <a:solidFill>
                  <a:srgbClr val="81D048"/>
                </a:solidFill>
                <a:latin typeface="DM Sans"/>
                <a:ea typeface="DM Sans"/>
                <a:cs typeface="DM Sans"/>
                <a:sym typeface="DM Sans"/>
              </a:rPr>
              <a:t>+79%</a:t>
            </a:r>
            <a:endParaRPr b="1" sz="1200">
              <a:solidFill>
                <a:srgbClr val="81D048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6022775" y="1769300"/>
            <a:ext cx="111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$1.68</a:t>
            </a:r>
            <a:endParaRPr sz="30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335025" y="32414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TREASURY BALANCE</a:t>
            </a:r>
            <a:endParaRPr b="1" sz="12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287475" y="3522825"/>
            <a:ext cx="136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$122K</a:t>
            </a:r>
            <a:endParaRPr sz="30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335025" y="3933825"/>
            <a:ext cx="8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1D048"/>
                </a:solidFill>
                <a:latin typeface="DM Sans"/>
                <a:ea typeface="DM Sans"/>
                <a:cs typeface="DM Sans"/>
                <a:sym typeface="DM Sans"/>
              </a:rPr>
              <a:t>+96%</a:t>
            </a:r>
            <a:endParaRPr b="1" sz="1200">
              <a:solidFill>
                <a:srgbClr val="81D048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3172700" y="3241425"/>
            <a:ext cx="164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USDCX ON LOAN</a:t>
            </a:r>
            <a:endParaRPr b="1" sz="12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3172700" y="3522825"/>
            <a:ext cx="136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$74K</a:t>
            </a:r>
            <a:endParaRPr sz="30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3172700" y="3933825"/>
            <a:ext cx="201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$8.9K/YEAR IN REVENUE</a:t>
            </a:r>
            <a:endParaRPr b="1" sz="12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6057925" y="3241425"/>
            <a:ext cx="164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RIC IN TREASURY</a:t>
            </a:r>
            <a:endParaRPr b="1" sz="12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6022775" y="3522825"/>
            <a:ext cx="186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$14.0M</a:t>
            </a:r>
            <a:endParaRPr sz="30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6057925" y="3933825"/>
            <a:ext cx="201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8.3M RIC</a:t>
            </a:r>
            <a:endParaRPr b="1" sz="12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/>
        </p:nvSpPr>
        <p:spPr>
          <a:xfrm>
            <a:off x="335025" y="316800"/>
            <a:ext cx="201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SOME TABLE</a:t>
            </a:r>
            <a:endParaRPr b="1" sz="13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335025" y="613025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TITLE</a:t>
            </a:r>
            <a:endParaRPr sz="29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16" name="Google Shape;216;p31"/>
          <p:cNvGraphicFramePr/>
          <p:nvPr/>
        </p:nvGraphicFramePr>
        <p:xfrm>
          <a:off x="952500" y="192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{EDBB914A-0680-4C7F-9190-E13F6092D9DA}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092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092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092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092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092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092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092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092C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13500" y="2556600"/>
            <a:ext cx="79170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 u="sng">
                <a:solidFill>
                  <a:srgbClr val="A4C2F4"/>
                </a:solidFill>
                <a:latin typeface="DM Sans"/>
                <a:ea typeface="DM Sans"/>
                <a:cs typeface="DM Sans"/>
                <a:sym typeface="DM Sans"/>
              </a:rPr>
              <a:t>$72,850</a:t>
            </a:r>
            <a:r>
              <a:rPr b="1" lang="en" sz="6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OF  OUTSTANDING BOUNTIES </a:t>
            </a:r>
            <a:endParaRPr b="1" sz="66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00" y="213750"/>
            <a:ext cx="1409825" cy="1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D2731"/>
            </a:gs>
            <a:gs pos="100000">
              <a:srgbClr val="6092C0"/>
            </a:gs>
          </a:gsLst>
          <a:lin ang="18900044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850" y="1360763"/>
            <a:ext cx="2880875" cy="24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175" y="1360763"/>
            <a:ext cx="2880875" cy="242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/>
        </p:nvSpPr>
        <p:spPr>
          <a:xfrm>
            <a:off x="470675" y="538875"/>
            <a:ext cx="23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PRODUCT DISPLAY</a:t>
            </a:r>
            <a:endParaRPr b="1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1103850" y="3854225"/>
            <a:ext cx="232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One</a:t>
            </a:r>
            <a:endParaRPr b="1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F4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What is this product</a:t>
            </a:r>
            <a:endParaRPr>
              <a:solidFill>
                <a:srgbClr val="ECF4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5227175" y="3854225"/>
            <a:ext cx="232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Two</a:t>
            </a:r>
            <a:endParaRPr b="1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F4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What is this product</a:t>
            </a:r>
            <a:endParaRPr>
              <a:solidFill>
                <a:srgbClr val="ECF4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50" y="1622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825" y="1622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365950" y="2067275"/>
            <a:ext cx="14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Navy: 1D2731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1969675" y="2067275"/>
            <a:ext cx="22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Light Blue: 6092C0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4216975" y="270650"/>
            <a:ext cx="19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Font 1: Montserrat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4216975" y="513200"/>
            <a:ext cx="18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Font 2: DM Sans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4216975" y="734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Mono"/>
                <a:ea typeface="DM Mono"/>
                <a:cs typeface="DM Mono"/>
                <a:sym typeface="DM Mono"/>
              </a:rPr>
              <a:t>Font 3: DM Mono</a:t>
            </a:r>
            <a:endParaRPr>
              <a:solidFill>
                <a:schemeClr val="dk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2525" y="3967897"/>
            <a:ext cx="1583300" cy="7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0274" y="3560200"/>
            <a:ext cx="1583300" cy="15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25" y="3560200"/>
            <a:ext cx="1583300" cy="15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97625" y="3560200"/>
            <a:ext cx="1638325" cy="16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02925" y="3587862"/>
            <a:ext cx="1583300" cy="15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02925" y="3583900"/>
            <a:ext cx="1583300" cy="15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/>
        </p:nvSpPr>
        <p:spPr>
          <a:xfrm>
            <a:off x="4454300" y="1342525"/>
            <a:ext cx="3790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1D2731"/>
                </a:solidFill>
                <a:latin typeface="DM Sans"/>
                <a:ea typeface="DM Sans"/>
                <a:cs typeface="DM Sans"/>
                <a:sym typeface="DM Sans"/>
              </a:rPr>
              <a:t>RICOCHET </a:t>
            </a:r>
            <a:r>
              <a:rPr lang="en" sz="5300">
                <a:solidFill>
                  <a:srgbClr val="1D2731"/>
                </a:solidFill>
                <a:latin typeface="Montserrat"/>
                <a:ea typeface="Montserrat"/>
                <a:cs typeface="Montserrat"/>
                <a:sym typeface="Montserrat"/>
              </a:rPr>
              <a:t>RICOCHET</a:t>
            </a:r>
            <a:endParaRPr sz="5300">
              <a:solidFill>
                <a:srgbClr val="1D27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838625" y="3320625"/>
            <a:ext cx="24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Light green: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81D048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512375" y="2571750"/>
            <a:ext cx="3153000" cy="650400"/>
          </a:xfrm>
          <a:prstGeom prst="rect">
            <a:avLst/>
          </a:prstGeom>
          <a:solidFill>
            <a:srgbClr val="81D0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1D048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00" y="1261423"/>
            <a:ext cx="1872650" cy="187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 txBox="1"/>
          <p:nvPr>
            <p:ph idx="4294967295" type="ctrTitle"/>
          </p:nvPr>
        </p:nvSpPr>
        <p:spPr>
          <a:xfrm>
            <a:off x="535775" y="2906975"/>
            <a:ext cx="66804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Ricochet</a:t>
            </a:r>
            <a:br>
              <a:rPr b="1" lang="en" sz="5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 sz="5000">
                <a:solidFill>
                  <a:srgbClr val="A4C2F4"/>
                </a:solidFill>
                <a:latin typeface="DM Sans"/>
                <a:ea typeface="DM Sans"/>
                <a:cs typeface="DM Sans"/>
                <a:sym typeface="DM Sans"/>
              </a:rPr>
              <a:t>Community </a:t>
            </a:r>
            <a:r>
              <a:rPr b="1" lang="en" sz="5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Call 12</a:t>
            </a:r>
            <a:endParaRPr b="1" sz="50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580100" y="2316413"/>
            <a:ext cx="66804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COMMUNITY</a:t>
            </a:r>
            <a:endParaRPr b="1" sz="80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730850" y="3413513"/>
            <a:ext cx="5262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CALL </a:t>
            </a:r>
            <a:r>
              <a:rPr b="1" lang="en" sz="8000">
                <a:solidFill>
                  <a:srgbClr val="A4C2F4"/>
                </a:solidFill>
                <a:latin typeface="DM Sans"/>
                <a:ea typeface="DM Sans"/>
                <a:cs typeface="DM Sans"/>
                <a:sym typeface="DM Sans"/>
              </a:rPr>
              <a:t>#13</a:t>
            </a:r>
            <a:endParaRPr b="1" sz="8000">
              <a:solidFill>
                <a:srgbClr val="A4C2F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784450" y="2009688"/>
            <a:ext cx="23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FEBRUARY</a:t>
            </a:r>
            <a:r>
              <a:rPr b="1" lang="en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 15</a:t>
            </a:r>
            <a:r>
              <a:rPr b="1" lang="en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 2022</a:t>
            </a:r>
            <a:endParaRPr b="1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50" y="327775"/>
            <a:ext cx="2018125" cy="20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580100" y="2164025"/>
            <a:ext cx="79074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RICOCHET v2</a:t>
            </a:r>
            <a:endParaRPr b="1" sz="80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2730850" y="3261113"/>
            <a:ext cx="5262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A4C2F4"/>
                </a:solidFill>
                <a:latin typeface="DM Sans"/>
                <a:ea typeface="DM Sans"/>
                <a:cs typeface="DM Sans"/>
                <a:sym typeface="DM Sans"/>
              </a:rPr>
              <a:t>NOW LIVE</a:t>
            </a:r>
            <a:endParaRPr b="1" sz="8000">
              <a:solidFill>
                <a:srgbClr val="A4C2F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050" y="327775"/>
            <a:ext cx="2018125" cy="20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1231800" y="726188"/>
            <a:ext cx="66804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RICOCHET</a:t>
            </a:r>
            <a:endParaRPr b="1" sz="80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1683000" y="1963125"/>
            <a:ext cx="5778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VERSION </a:t>
            </a:r>
            <a:r>
              <a:rPr b="1" lang="en" sz="8000">
                <a:solidFill>
                  <a:srgbClr val="A4C2F4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sz="8000">
              <a:solidFill>
                <a:srgbClr val="A4C2F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83650" y="3146550"/>
            <a:ext cx="7976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COMING </a:t>
            </a:r>
            <a:r>
              <a:rPr b="1" lang="en" sz="6000">
                <a:solidFill>
                  <a:srgbClr val="A4C2F4"/>
                </a:solidFill>
                <a:latin typeface="DM Sans"/>
                <a:ea typeface="DM Sans"/>
                <a:cs typeface="DM Sans"/>
                <a:sym typeface="DM Sans"/>
              </a:rPr>
              <a:t>MARCH 31</a:t>
            </a:r>
            <a:endParaRPr b="1" sz="6000">
              <a:solidFill>
                <a:srgbClr val="A4C2F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84" name="Google Shape;84;p17"/>
          <p:cNvCxnSpPr/>
          <p:nvPr/>
        </p:nvCxnSpPr>
        <p:spPr>
          <a:xfrm>
            <a:off x="4115850" y="3070350"/>
            <a:ext cx="912300" cy="0"/>
          </a:xfrm>
          <a:prstGeom prst="straightConnector1">
            <a:avLst/>
          </a:prstGeom>
          <a:noFill/>
          <a:ln cap="flat" cmpd="sng" w="28575">
            <a:solidFill>
              <a:srgbClr val="ECF4F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1187513" y="1120588"/>
            <a:ext cx="66804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RICOCHET</a:t>
            </a:r>
            <a:endParaRPr b="1" sz="40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2156263" y="1828025"/>
            <a:ext cx="58002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VERSION </a:t>
            </a:r>
            <a:r>
              <a:rPr b="1" lang="en" sz="4000">
                <a:solidFill>
                  <a:srgbClr val="A4C2F4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sz="4000">
              <a:solidFill>
                <a:srgbClr val="A4C2F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83650" y="3146550"/>
            <a:ext cx="7976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COMING </a:t>
            </a:r>
            <a:r>
              <a:rPr b="1" lang="en" sz="6000">
                <a:solidFill>
                  <a:srgbClr val="A4C2F4"/>
                </a:solidFill>
                <a:latin typeface="DM Sans"/>
                <a:ea typeface="DM Sans"/>
                <a:cs typeface="DM Sans"/>
                <a:sym typeface="DM Sans"/>
              </a:rPr>
              <a:t>MARCH 31</a:t>
            </a:r>
            <a:endParaRPr b="1" sz="6000">
              <a:solidFill>
                <a:srgbClr val="A4C2F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580100" y="2468825"/>
            <a:ext cx="77241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600">
                <a:solidFill>
                  <a:srgbClr val="8246E5"/>
                </a:solidFill>
                <a:latin typeface="DM Sans"/>
                <a:ea typeface="DM Sans"/>
                <a:cs typeface="DM Sans"/>
                <a:sym typeface="DM Sans"/>
              </a:rPr>
              <a:t>POLYGON</a:t>
            </a:r>
            <a:r>
              <a:rPr b="1" lang="en" sz="76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 AMA</a:t>
            </a:r>
            <a:endParaRPr b="1" sz="76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1352375" y="3565925"/>
            <a:ext cx="6640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ON TWITTER SPACES</a:t>
            </a:r>
            <a:endParaRPr b="1" sz="4000">
              <a:solidFill>
                <a:srgbClr val="A4C2F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922150" y="2093250"/>
            <a:ext cx="300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MARCH 4</a:t>
            </a:r>
            <a:r>
              <a:rPr b="1" lang="en" sz="16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 2022 @ 17:30 CET</a:t>
            </a:r>
            <a:endParaRPr b="1" sz="16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00" y="315575"/>
            <a:ext cx="2018125" cy="20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6400" y="815926"/>
            <a:ext cx="958850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3700" y="1124525"/>
            <a:ext cx="40020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52950" y="1960500"/>
            <a:ext cx="90381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A4C2F4"/>
                </a:solidFill>
                <a:latin typeface="DM Sans"/>
                <a:ea typeface="DM Sans"/>
                <a:cs typeface="DM Sans"/>
                <a:sym typeface="DM Sans"/>
              </a:rPr>
              <a:t>EFFORTLESS </a:t>
            </a:r>
            <a:r>
              <a:rPr b="1" lang="en" sz="37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REAL-TIME INVESTING</a:t>
            </a:r>
            <a:endParaRPr b="1" sz="37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2805600" y="2875450"/>
            <a:ext cx="363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A BETTER WAY TO INVEST </a:t>
            </a:r>
            <a:r>
              <a:rPr lang="en" sz="13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RESPONSIBLY</a:t>
            </a:r>
            <a:endParaRPr sz="13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ctrTitle"/>
          </p:nvPr>
        </p:nvSpPr>
        <p:spPr>
          <a:xfrm>
            <a:off x="675125" y="1732325"/>
            <a:ext cx="66804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$18,950</a:t>
            </a:r>
            <a:endParaRPr b="1" sz="82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3206875" y="2829425"/>
            <a:ext cx="5262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A4C2F4"/>
                </a:solidFill>
                <a:latin typeface="DM Sans"/>
                <a:ea typeface="DM Sans"/>
                <a:cs typeface="DM Sans"/>
                <a:sym typeface="DM Sans"/>
              </a:rPr>
              <a:t>BOUNTY PAYOUTS</a:t>
            </a:r>
            <a:endParaRPr b="1" sz="4200">
              <a:solidFill>
                <a:srgbClr val="A4C2F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879475" y="1349400"/>
            <a:ext cx="328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4C2F4"/>
                </a:solidFill>
                <a:latin typeface="DM Sans"/>
                <a:ea typeface="DM Sans"/>
                <a:cs typeface="DM Sans"/>
                <a:sym typeface="DM Sans"/>
              </a:rPr>
              <a:t>FEBRUARY </a:t>
            </a:r>
            <a:r>
              <a:rPr b="1" lang="en" sz="1600">
                <a:solidFill>
                  <a:srgbClr val="A4C2F4"/>
                </a:solidFill>
                <a:latin typeface="DM Sans"/>
                <a:ea typeface="DM Sans"/>
                <a:cs typeface="DM Sans"/>
                <a:sym typeface="DM Sans"/>
              </a:rPr>
              <a:t>5 - FEBRUARY</a:t>
            </a:r>
            <a:r>
              <a:rPr b="1" lang="en" sz="1600">
                <a:solidFill>
                  <a:srgbClr val="A4C2F4"/>
                </a:solidFill>
                <a:latin typeface="DM Sans"/>
                <a:ea typeface="DM Sans"/>
                <a:cs typeface="DM Sans"/>
                <a:sym typeface="DM Sans"/>
              </a:rPr>
              <a:t> 1</a:t>
            </a:r>
            <a:r>
              <a:rPr b="1" lang="en" sz="1600">
                <a:solidFill>
                  <a:srgbClr val="A4C2F4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sz="1600">
              <a:solidFill>
                <a:srgbClr val="A4C2F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861025" y="3622025"/>
            <a:ext cx="342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4C2F4"/>
                </a:solidFill>
                <a:latin typeface="DM Sans"/>
                <a:ea typeface="DM Sans"/>
                <a:cs typeface="DM Sans"/>
                <a:sym typeface="DM Sans"/>
              </a:rPr>
              <a:t>(rexForce together STRONG </a:t>
            </a:r>
            <a:r>
              <a:rPr b="1" lang="en" sz="1600">
                <a:solidFill>
                  <a:srgbClr val="A4C2F4"/>
                </a:solidFill>
                <a:latin typeface="DM Sans"/>
                <a:ea typeface="DM Sans"/>
                <a:cs typeface="DM Sans"/>
                <a:sym typeface="DM Sans"/>
              </a:rPr>
              <a:t>🦍</a:t>
            </a:r>
            <a:r>
              <a:rPr b="1" lang="en" sz="1600">
                <a:solidFill>
                  <a:srgbClr val="A4C2F4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  <a:endParaRPr b="1" sz="1600">
              <a:solidFill>
                <a:srgbClr val="A4C2F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