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DM Sans Medium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DM Mono Medium"/>
      <p:regular r:id="rId26"/>
      <p: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DM Mono"/>
      <p:regular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D4198E-5582-45C0-80E9-83F4768F1CC9}">
  <a:tblStyle styleId="{D9D4198E-5582-45C0-80E9-83F4768F1C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DMSansMedium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MMono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DMSans-regular.fntdata"/><Relationship Id="rId27" Type="http://schemas.openxmlformats.org/officeDocument/2006/relationships/font" Target="fonts/DMMono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5.xml"/><Relationship Id="rId33" Type="http://schemas.openxmlformats.org/officeDocument/2006/relationships/font" Target="fonts/DMMono-italic.fntdata"/><Relationship Id="rId10" Type="http://schemas.openxmlformats.org/officeDocument/2006/relationships/slide" Target="slides/slide4.xml"/><Relationship Id="rId32" Type="http://schemas.openxmlformats.org/officeDocument/2006/relationships/font" Target="fonts/DMMon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DMSansMedium-bold.fntdata"/><Relationship Id="rId18" Type="http://schemas.openxmlformats.org/officeDocument/2006/relationships/font" Target="fonts/DM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afdc4ef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afdc4ef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afdc4ef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afdc4ef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c1d5c6eb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c1d5c6eb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c1d5c6eb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c1d5c6eb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c1d5c6eb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c1d5c6eb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afdc4ef9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afdc4ef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afdc4ef9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afdc4ef9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c1d5c6eb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c1d5c6eb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fdc4ef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afdc4ef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fdc4ef9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afdc4ef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0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0975" y="2678375"/>
            <a:ext cx="66804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COMMUNIT</a:t>
            </a:r>
            <a:r>
              <a:rPr b="1" lang="en" sz="8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endParaRPr b="1" sz="8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62725" y="3775475"/>
            <a:ext cx="5262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CALL #9</a:t>
            </a:r>
            <a:endParaRPr b="1" sz="8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704900" y="0"/>
            <a:ext cx="1439100" cy="5143500"/>
          </a:xfrm>
          <a:prstGeom prst="rect">
            <a:avLst/>
          </a:prstGeom>
          <a:solidFill>
            <a:srgbClr val="ECF4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F4F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82000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RICOCHET EXCHANGE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516575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SUNNY JAYCER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35325" y="2371650"/>
            <a:ext cx="2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DECEMBER</a:t>
            </a: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 21 2021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82000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RICOCHET EXCHANGE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201925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SUNNY JAYCER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35325" y="2371650"/>
            <a:ext cx="2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AGENDA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185313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COMMUNITY CALL #9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35325" y="2683025"/>
            <a:ext cx="506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• Rex-products abstraction work</a:t>
            </a:r>
            <a:endParaRPr sz="24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• LP incentives &amp; Rex-Market</a:t>
            </a:r>
            <a:endParaRPr sz="24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• Recap &amp; outlook</a:t>
            </a:r>
            <a:endParaRPr sz="24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704900" y="0"/>
            <a:ext cx="1439100" cy="5143500"/>
          </a:xfrm>
          <a:prstGeom prst="rect">
            <a:avLst/>
          </a:prstGeom>
          <a:solidFill>
            <a:srgbClr val="ECF4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F4F9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127" y="4345325"/>
            <a:ext cx="634635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CF4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F4F9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2000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RICOCHET EXCHANGE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328325" y="145250"/>
            <a:ext cx="10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SUNNY JAYCER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82000" y="637425"/>
            <a:ext cx="2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ARCHITECTURE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849150" y="145250"/>
            <a:ext cx="125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COMMUNITY CALL #9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82000" y="2325425"/>
            <a:ext cx="41901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REXBaseMarket </a:t>
            </a:r>
            <a:r>
              <a:rPr lang="en" sz="15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contains Superfluid integrations and IA share management</a:t>
            </a:r>
            <a:endParaRPr sz="15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Level 2 shows the application specific extensions of the base</a:t>
            </a:r>
            <a:endParaRPr sz="15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Level 3 contains deployed contracts, each </a:t>
            </a:r>
            <a:r>
              <a:rPr lang="en" sz="15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initialized</a:t>
            </a:r>
            <a:r>
              <a:rPr lang="en" sz="1500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with different init params</a:t>
            </a:r>
            <a:endParaRPr sz="15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513" y="1831569"/>
            <a:ext cx="4012976" cy="14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82000" y="145250"/>
            <a:ext cx="20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RICOCHET EXCHANGE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872950" y="145250"/>
            <a:ext cx="10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SUNNY JAYCER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82000" y="637425"/>
            <a:ext cx="28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IDLE DAO COLLABORATION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944100" y="145250"/>
            <a:ext cx="125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CF4F9"/>
                </a:solidFill>
                <a:latin typeface="DM Mono Medium"/>
                <a:ea typeface="DM Mono Medium"/>
                <a:cs typeface="DM Mono Medium"/>
                <a:sym typeface="DM Mono Medium"/>
              </a:rPr>
              <a:t>COMMUNITY CALL #9</a:t>
            </a:r>
            <a:endParaRPr sz="800">
              <a:solidFill>
                <a:srgbClr val="ECF4F9"/>
              </a:solidFill>
              <a:latin typeface="DM Mono Medium"/>
              <a:ea typeface="DM Mono Medium"/>
              <a:cs typeface="DM Mono Medium"/>
              <a:sym typeface="DM Mono Medium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82000" y="2177625"/>
            <a:ext cx="419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Incentives begin this Wednesday (12/23)</a:t>
            </a:r>
            <a:endParaRPr b="1"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•  </a:t>
            </a:r>
            <a:r>
              <a:rPr lang="en" sz="1500" u="sng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USDC-IDLE rexMarket:</a:t>
            </a: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 $1,000 in $IDLE rewards over 30 days</a:t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•  </a:t>
            </a:r>
            <a:r>
              <a:rPr lang="en" sz="1500" u="sng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USDC-IDLE/WETH rexLP:</a:t>
            </a: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 $1,000 in $IDLE rewards over 30 days</a:t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82000" y="3475050"/>
            <a:ext cx="419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Future</a:t>
            </a:r>
            <a:endParaRPr b="1"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Stream invest into yield-bearing tokens</a:t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•  DAI to idleDAO (+4.5% APR) example</a:t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•  Support from Idle's Polygon Grant Program</a:t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335025" y="316800"/>
            <a:ext cx="201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THE NUMBERS</a:t>
            </a:r>
            <a:endParaRPr b="1" sz="13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35025" y="613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We’re growing. Fast.</a:t>
            </a:r>
            <a:endParaRPr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35025" y="1498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TOTAL VALUE STREAMING (TVS)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172700" y="1498525"/>
            <a:ext cx="21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ANNUALIZED VOLUME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022775" y="1498525"/>
            <a:ext cx="21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RIC PRICE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87475" y="1769300"/>
            <a:ext cx="13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$2.19M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35025" y="2202450"/>
            <a:ext cx="8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1D048"/>
                </a:solidFill>
                <a:latin typeface="DM Sans"/>
                <a:ea typeface="DM Sans"/>
                <a:cs typeface="DM Sans"/>
                <a:sym typeface="DM Sans"/>
              </a:rPr>
              <a:t>+175%</a:t>
            </a:r>
            <a:endParaRPr b="1" sz="1200">
              <a:solidFill>
                <a:srgbClr val="81D04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72700" y="1769300"/>
            <a:ext cx="237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$26.24M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172700" y="2202450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$525K REVENUE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062450" y="2202450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$16.8M FDV | </a:t>
            </a:r>
            <a:r>
              <a:rPr b="1" lang="en" sz="1200">
                <a:solidFill>
                  <a:srgbClr val="81D048"/>
                </a:solidFill>
                <a:latin typeface="DM Sans"/>
                <a:ea typeface="DM Sans"/>
                <a:cs typeface="DM Sans"/>
                <a:sym typeface="DM Sans"/>
              </a:rPr>
              <a:t>+79%</a:t>
            </a:r>
            <a:endParaRPr b="1" sz="1200">
              <a:solidFill>
                <a:srgbClr val="81D04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022775" y="1769300"/>
            <a:ext cx="111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$1.68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35025" y="32414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TREASURY BALANCE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87475" y="3522825"/>
            <a:ext cx="13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$122K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35025" y="3933825"/>
            <a:ext cx="8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1D048"/>
                </a:solidFill>
                <a:latin typeface="DM Sans"/>
                <a:ea typeface="DM Sans"/>
                <a:cs typeface="DM Sans"/>
                <a:sym typeface="DM Sans"/>
              </a:rPr>
              <a:t>+96%</a:t>
            </a:r>
            <a:endParaRPr b="1" sz="1200">
              <a:solidFill>
                <a:srgbClr val="81D04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172700" y="3241425"/>
            <a:ext cx="16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USDCX ON LOAN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172700" y="3522825"/>
            <a:ext cx="13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$74K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172700" y="3933825"/>
            <a:ext cx="20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$8.9K/YEAR IN REVENUE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057925" y="3241425"/>
            <a:ext cx="164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RIC IN TREASURY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022775" y="3522825"/>
            <a:ext cx="186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$14.0M</a:t>
            </a:r>
            <a:endParaRPr sz="30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057925" y="3933825"/>
            <a:ext cx="20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8.3M RIC</a:t>
            </a:r>
            <a:endParaRPr b="1" sz="12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335025" y="316800"/>
            <a:ext cx="201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SOME TABLE</a:t>
            </a:r>
            <a:endParaRPr b="1" sz="13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35025" y="613025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TITLE</a:t>
            </a:r>
            <a:endParaRPr sz="2900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952500" y="192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{D9D4198E-5582-45C0-80E9-83F4768F1CC9}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092C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D2731"/>
            </a:gs>
            <a:gs pos="100000">
              <a:srgbClr val="6092C0"/>
            </a:gs>
          </a:gsLst>
          <a:lin ang="18900044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850" y="1360763"/>
            <a:ext cx="2880875" cy="24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175" y="1360763"/>
            <a:ext cx="2880875" cy="24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470675" y="538875"/>
            <a:ext cx="23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PRODUCT DISPLAY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103850" y="3854225"/>
            <a:ext cx="23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One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What is this product</a:t>
            </a:r>
            <a:endParaRPr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227175" y="3854225"/>
            <a:ext cx="23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CF4F9"/>
                </a:solidFill>
                <a:latin typeface="DM Sans"/>
                <a:ea typeface="DM Sans"/>
                <a:cs typeface="DM Sans"/>
                <a:sym typeface="DM Sans"/>
              </a:rPr>
              <a:t>Two</a:t>
            </a:r>
            <a:endParaRPr b="1">
              <a:solidFill>
                <a:srgbClr val="ECF4F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4F9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What is this product</a:t>
            </a:r>
            <a:endParaRPr>
              <a:solidFill>
                <a:srgbClr val="ECF4F9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0" y="1622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825" y="1622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365950" y="2067275"/>
            <a:ext cx="1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Navy: 1D2731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969675" y="2067275"/>
            <a:ext cx="22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Light Blue: 6092C0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216975" y="270650"/>
            <a:ext cx="19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Font 1: Montserrat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216975" y="513200"/>
            <a:ext cx="18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Font 2: DM Sans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216975" y="734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rPr>
              <a:t>Font 3: DM Mono</a:t>
            </a:r>
            <a:endParaRPr>
              <a:solidFill>
                <a:schemeClr val="dk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2525" y="3967897"/>
            <a:ext cx="1583300" cy="7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0274" y="3560200"/>
            <a:ext cx="1583300" cy="15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25" y="3560200"/>
            <a:ext cx="1583300" cy="15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7625" y="3560200"/>
            <a:ext cx="1638325" cy="16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2925" y="3587862"/>
            <a:ext cx="1583300" cy="15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02925" y="3583900"/>
            <a:ext cx="1583300" cy="15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4454300" y="1342525"/>
            <a:ext cx="3790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1D2731"/>
                </a:solidFill>
                <a:latin typeface="DM Sans"/>
                <a:ea typeface="DM Sans"/>
                <a:cs typeface="DM Sans"/>
                <a:sym typeface="DM Sans"/>
              </a:rPr>
              <a:t>RICOCHET </a:t>
            </a:r>
            <a:r>
              <a:rPr lang="en" sz="5300">
                <a:solidFill>
                  <a:srgbClr val="1D2731"/>
                </a:solidFill>
                <a:latin typeface="Montserrat"/>
                <a:ea typeface="Montserrat"/>
                <a:cs typeface="Montserrat"/>
                <a:sym typeface="Montserrat"/>
              </a:rPr>
              <a:t>RICOCHET</a:t>
            </a:r>
            <a:endParaRPr sz="5300">
              <a:solidFill>
                <a:srgbClr val="1D27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838625" y="3320625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Light green: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81D048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12375" y="2571750"/>
            <a:ext cx="3153000" cy="650400"/>
          </a:xfrm>
          <a:prstGeom prst="rect">
            <a:avLst/>
          </a:prstGeom>
          <a:solidFill>
            <a:srgbClr val="81D0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1D04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73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0" y="1261423"/>
            <a:ext cx="1872650" cy="187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532100" y="2571750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</a:rPr>
              <a:t>Ricochet </a:t>
            </a:r>
            <a:endParaRPr b="1" sz="5000">
              <a:solidFill>
                <a:schemeClr val="lt1"/>
              </a:solidFill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32100" y="3231925"/>
            <a:ext cx="6751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6092C0"/>
                </a:solidFill>
              </a:rPr>
              <a:t>Community</a:t>
            </a:r>
            <a:r>
              <a:rPr b="1" lang="en" sz="5000">
                <a:solidFill>
                  <a:schemeClr val="lt1"/>
                </a:solidFill>
              </a:rPr>
              <a:t> Call #10</a:t>
            </a:r>
            <a:endParaRPr b="1"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