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02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F789-9CB3-C64F-ADA4-0EEA9A3A9F41}" type="datetimeFigureOut">
              <a:rPr lang="it-IT" smtClean="0"/>
              <a:t>24/09/21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0E9CF-EFB5-BB40-818F-C1B1CA66814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855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9250-274C-B64C-9EF0-6807E3C2DB8B}" type="datetimeFigureOut">
              <a:rPr lang="it-IT" smtClean="0"/>
              <a:t>24/09/21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02DF-F88E-3A41-9409-69F719F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4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9250-274C-B64C-9EF0-6807E3C2DB8B}" type="datetimeFigureOut">
              <a:rPr lang="it-IT" smtClean="0"/>
              <a:t>24/09/21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02DF-F88E-3A41-9409-69F719F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9250-274C-B64C-9EF0-6807E3C2DB8B}" type="datetimeFigureOut">
              <a:rPr lang="it-IT" smtClean="0"/>
              <a:t>24/09/21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02DF-F88E-3A41-9409-69F719F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9250-274C-B64C-9EF0-6807E3C2DB8B}" type="datetimeFigureOut">
              <a:rPr lang="it-IT" smtClean="0"/>
              <a:t>24/09/21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02DF-F88E-3A41-9409-69F719F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9250-274C-B64C-9EF0-6807E3C2DB8B}" type="datetimeFigureOut">
              <a:rPr lang="it-IT" smtClean="0"/>
              <a:t>24/09/21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02DF-F88E-3A41-9409-69F719F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9250-274C-B64C-9EF0-6807E3C2DB8B}" type="datetimeFigureOut">
              <a:rPr lang="it-IT" smtClean="0"/>
              <a:t>24/09/21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02DF-F88E-3A41-9409-69F719F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4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9250-274C-B64C-9EF0-6807E3C2DB8B}" type="datetimeFigureOut">
              <a:rPr lang="it-IT" smtClean="0"/>
              <a:t>24/09/21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02DF-F88E-3A41-9409-69F719F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9250-274C-B64C-9EF0-6807E3C2DB8B}" type="datetimeFigureOut">
              <a:rPr lang="it-IT" smtClean="0"/>
              <a:t>24/09/21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02DF-F88E-3A41-9409-69F719F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4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9250-274C-B64C-9EF0-6807E3C2DB8B}" type="datetimeFigureOut">
              <a:rPr lang="it-IT" smtClean="0"/>
              <a:t>24/09/21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02DF-F88E-3A41-9409-69F719F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9250-274C-B64C-9EF0-6807E3C2DB8B}" type="datetimeFigureOut">
              <a:rPr lang="it-IT" smtClean="0"/>
              <a:t>24/09/21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02DF-F88E-3A41-9409-69F719F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9250-274C-B64C-9EF0-6807E3C2DB8B}" type="datetimeFigureOut">
              <a:rPr lang="it-IT" smtClean="0"/>
              <a:t>24/09/21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002DF-F88E-3A41-9409-69F719F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9250-274C-B64C-9EF0-6807E3C2DB8B}" type="datetimeFigureOut">
              <a:rPr lang="it-IT" smtClean="0"/>
              <a:t>24/09/21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02DF-F88E-3A41-9409-69F719FDB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3303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Formal Methods 2021/22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735724"/>
            <a:ext cx="6400800" cy="1752600"/>
          </a:xfrm>
        </p:spPr>
        <p:txBody>
          <a:bodyPr>
            <a:noAutofit/>
          </a:bodyPr>
          <a:lstStyle/>
          <a:p>
            <a:endParaRPr lang="en-US" sz="2800" dirty="0">
              <a:solidFill>
                <a:srgbClr val="000090"/>
              </a:solidFill>
            </a:endParaRPr>
          </a:p>
          <a:p>
            <a:r>
              <a:rPr lang="en-US" sz="2800" dirty="0">
                <a:solidFill>
                  <a:srgbClr val="000090"/>
                </a:solidFill>
              </a:rPr>
              <a:t>Instructor: Prof. Giuseppe De </a:t>
            </a:r>
            <a:r>
              <a:rPr lang="en-US" sz="2800" dirty="0" err="1">
                <a:solidFill>
                  <a:srgbClr val="000090"/>
                </a:solidFill>
              </a:rPr>
              <a:t>Giacomo</a:t>
            </a:r>
            <a:endParaRPr lang="en-US" sz="28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3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Website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dirty="0">
                <a:solidFill>
                  <a:srgbClr val="0432FF"/>
                </a:solidFill>
              </a:rPr>
              <a:t>https://</a:t>
            </a:r>
            <a:r>
              <a:rPr lang="en-US" sz="1800" dirty="0" err="1">
                <a:solidFill>
                  <a:srgbClr val="0432FF"/>
                </a:solidFill>
              </a:rPr>
              <a:t>sites.google.com</a:t>
            </a:r>
            <a:r>
              <a:rPr lang="en-US" sz="1800" dirty="0">
                <a:solidFill>
                  <a:srgbClr val="0432FF"/>
                </a:solidFill>
              </a:rPr>
              <a:t>/diag.uniroma1.it/formalmethods202122-degiacomo</a:t>
            </a:r>
            <a:br>
              <a:rPr lang="en-US" sz="2000" dirty="0">
                <a:solidFill>
                  <a:srgbClr val="0432FF"/>
                </a:solidFill>
              </a:rPr>
            </a:br>
            <a:br>
              <a:rPr lang="en-US" sz="2000" dirty="0">
                <a:solidFill>
                  <a:srgbClr val="0432FF"/>
                </a:solidFill>
              </a:rPr>
            </a:b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Very active! It includes: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Course Material: slides, notes, references, etc.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Video of the lectures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log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Forum</a:t>
            </a:r>
          </a:p>
          <a:p>
            <a:pPr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Other stuff 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B26911B-B168-5641-AB4C-E69B5310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972" y="3328534"/>
            <a:ext cx="3254828" cy="325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2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Forum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course has a forum for students and teacher to exchange information, problems, solution, etc.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0432FF"/>
                </a:solidFill>
              </a:rPr>
              <a:t>https://</a:t>
            </a:r>
            <a:r>
              <a:rPr lang="en-US" sz="1600" dirty="0" err="1">
                <a:solidFill>
                  <a:srgbClr val="0432FF"/>
                </a:solidFill>
              </a:rPr>
              <a:t>groups.google.com</a:t>
            </a:r>
            <a:r>
              <a:rPr lang="en-US" sz="1600" dirty="0">
                <a:solidFill>
                  <a:srgbClr val="0432FF"/>
                </a:solidFill>
              </a:rPr>
              <a:t>/a/diag.uniroma1.it/g/formal-methods-20212022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03300" y="4494768"/>
            <a:ext cx="357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Register to the course forum now!!!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8D293C35-875B-184A-8EDB-738CB7A02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971" y="3328533"/>
            <a:ext cx="3254829" cy="32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6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Lecture Log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First order logic evaluation and logical implication </a:t>
            </a:r>
          </a:p>
          <a:p>
            <a:pPr marL="457200" indent="-457200">
              <a:buAutoNum type="arabicPeriod"/>
            </a:pPr>
            <a:r>
              <a:rPr lang="en-US" sz="2000" dirty="0"/>
              <a:t>Containment of conjunctive queries </a:t>
            </a:r>
          </a:p>
          <a:p>
            <a:pPr marL="457200" indent="-457200">
              <a:buAutoNum type="arabicPeriod"/>
            </a:pPr>
            <a:r>
              <a:rPr lang="en-US" sz="2000" dirty="0"/>
              <a:t>Incomplete information</a:t>
            </a:r>
          </a:p>
          <a:p>
            <a:pPr marL="457200" indent="-457200">
              <a:buAutoNum type="arabicPeriod"/>
            </a:pPr>
            <a:r>
              <a:rPr lang="en-US" sz="2000" dirty="0"/>
              <a:t>UML class Diagrams as logical theories </a:t>
            </a:r>
          </a:p>
          <a:p>
            <a:pPr marL="457200" indent="-457200">
              <a:buAutoNum type="arabicPeriod"/>
            </a:pPr>
            <a:r>
              <a:rPr lang="en-US" sz="2000" dirty="0"/>
              <a:t>Query Answering through UML Diagrams </a:t>
            </a:r>
          </a:p>
          <a:p>
            <a:pPr marL="457200" indent="-457200">
              <a:buAutoNum type="arabicPeriod"/>
            </a:pPr>
            <a:r>
              <a:rPr lang="en-US" sz="2000" dirty="0"/>
              <a:t>Semantics of programs (abstract operational semantics) </a:t>
            </a:r>
          </a:p>
          <a:p>
            <a:pPr marL="457200" indent="-457200">
              <a:buAutoNum type="arabicPeriod"/>
            </a:pPr>
            <a:r>
              <a:rPr lang="en-US" sz="2000" dirty="0"/>
              <a:t>Hoare Logic </a:t>
            </a:r>
          </a:p>
          <a:p>
            <a:pPr marL="457200" indent="-457200">
              <a:buFont typeface="Arial"/>
              <a:buAutoNum type="arabicPeriod"/>
            </a:pPr>
            <a:r>
              <a:rPr lang="en-US" sz="2000" dirty="0" err="1"/>
              <a:t>Fixpoint</a:t>
            </a:r>
            <a:r>
              <a:rPr lang="en-US" sz="2000" dirty="0"/>
              <a:t> theory </a:t>
            </a:r>
          </a:p>
          <a:p>
            <a:pPr marL="457200" indent="-457200">
              <a:buFont typeface="Arial"/>
              <a:buAutoNum type="arabicPeriod"/>
            </a:pPr>
            <a:r>
              <a:rPr lang="en-US" sz="2000" dirty="0"/>
              <a:t>Transition Systems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Bisimulation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mu-Calculus, CTL and LTL</a:t>
            </a:r>
          </a:p>
          <a:p>
            <a:pPr marL="457200" indent="-457200">
              <a:buAutoNum type="arabicPeriod"/>
            </a:pPr>
            <a:r>
              <a:rPr lang="en-US" sz="2000" dirty="0"/>
              <a:t>Model Checking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All lectures on the lecture log on the course web site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4A871EF-FD1D-BE4E-81EE-2D015E397E60}"/>
              </a:ext>
            </a:extLst>
          </p:cNvPr>
          <p:cNvSpPr/>
          <p:nvPr/>
        </p:nvSpPr>
        <p:spPr>
          <a:xfrm>
            <a:off x="6857999" y="1719944"/>
            <a:ext cx="576943" cy="14260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6587546-01B4-B442-A1DF-5C1B7CF4103F}"/>
              </a:ext>
            </a:extLst>
          </p:cNvPr>
          <p:cNvSpPr/>
          <p:nvPr/>
        </p:nvSpPr>
        <p:spPr>
          <a:xfrm>
            <a:off x="6857999" y="3265716"/>
            <a:ext cx="576942" cy="21880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CDA59-905F-1141-B23B-06E3A61A53FC}"/>
              </a:ext>
            </a:extLst>
          </p:cNvPr>
          <p:cNvSpPr txBox="1"/>
          <p:nvPr/>
        </p:nvSpPr>
        <p:spPr>
          <a:xfrm rot="5400000">
            <a:off x="7478876" y="2335379"/>
            <a:ext cx="7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dirty="0">
                <a:solidFill>
                  <a:srgbClr val="7F0200"/>
                </a:solidFill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C8889-520D-484F-A9CC-251C948239C3}"/>
              </a:ext>
            </a:extLst>
          </p:cNvPr>
          <p:cNvSpPr txBox="1"/>
          <p:nvPr/>
        </p:nvSpPr>
        <p:spPr>
          <a:xfrm rot="5400000">
            <a:off x="7201291" y="4175064"/>
            <a:ext cx="134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dirty="0">
                <a:solidFill>
                  <a:srgbClr val="7F0200"/>
                </a:solidFill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1772832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161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di Office</vt:lpstr>
      <vt:lpstr>Formal Methods 2021/22</vt:lpstr>
      <vt:lpstr>Website</vt:lpstr>
      <vt:lpstr>Forum</vt:lpstr>
      <vt:lpstr>Lecture 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Formal Methods 2015/16</dc:title>
  <dc:creator>Giuseppe De Giacomo</dc:creator>
  <cp:lastModifiedBy>Giuseppe De Giacomo</cp:lastModifiedBy>
  <cp:revision>26</cp:revision>
  <cp:lastPrinted>2017-09-23T10:38:34Z</cp:lastPrinted>
  <dcterms:created xsi:type="dcterms:W3CDTF">2015-09-30T06:22:30Z</dcterms:created>
  <dcterms:modified xsi:type="dcterms:W3CDTF">2021-09-24T15:29:32Z</dcterms:modified>
</cp:coreProperties>
</file>