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9563e0d3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9563e0d3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9563e0d3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9563e0d3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9563e0d3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9563e0d3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9563e0d3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9563e0d3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9563e0d3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9563e0d3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MongoDB VS SQL</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NoSQL to SQL Comparison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SQL vs NoSQL Databases</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In this presentation, I will explore the key differences between SQL and NoSQL databases. I will cover their functionalities, data models, and use cases to help you understand which database is best suited for your needs.</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884153"/>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SQL Databases</a:t>
            </a:r>
            <a:endParaRPr/>
          </a:p>
        </p:txBody>
      </p:sp>
      <p:sp>
        <p:nvSpPr>
          <p:cNvPr id="99" name="Google Shape;99;p15"/>
          <p:cNvSpPr txBox="1"/>
          <p:nvPr>
            <p:ph idx="1" type="body"/>
          </p:nvPr>
        </p:nvSpPr>
        <p:spPr>
          <a:xfrm>
            <a:off x="729450" y="1419350"/>
            <a:ext cx="7688700" cy="334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GB" sz="1407"/>
              <a:t>SQL stands for Structured Query Language.</a:t>
            </a:r>
            <a:endParaRPr sz="1407"/>
          </a:p>
          <a:p>
            <a:pPr indent="0" lvl="0" marL="0" rtl="0" algn="l">
              <a:lnSpc>
                <a:spcPct val="95000"/>
              </a:lnSpc>
              <a:spcBef>
                <a:spcPts val="1200"/>
              </a:spcBef>
              <a:spcAft>
                <a:spcPts val="0"/>
              </a:spcAft>
              <a:buSzPts val="852"/>
              <a:buNone/>
            </a:pPr>
            <a:r>
              <a:rPr lang="en-GB" sz="1407"/>
              <a:t>It is a Relational database management system (RDBMS).</a:t>
            </a:r>
            <a:endParaRPr sz="1407"/>
          </a:p>
          <a:p>
            <a:pPr indent="0" lvl="0" marL="0" rtl="0" algn="l">
              <a:lnSpc>
                <a:spcPct val="95000"/>
              </a:lnSpc>
              <a:spcBef>
                <a:spcPts val="1200"/>
              </a:spcBef>
              <a:spcAft>
                <a:spcPts val="0"/>
              </a:spcAft>
              <a:buSzPts val="852"/>
              <a:buNone/>
            </a:pPr>
            <a:r>
              <a:rPr lang="en-GB" sz="1407"/>
              <a:t>It uses a structured data model with predefined schemas.</a:t>
            </a:r>
            <a:endParaRPr sz="1407"/>
          </a:p>
          <a:p>
            <a:pPr indent="0" lvl="0" marL="0" rtl="0" algn="l">
              <a:lnSpc>
                <a:spcPct val="95000"/>
              </a:lnSpc>
              <a:spcBef>
                <a:spcPts val="1200"/>
              </a:spcBef>
              <a:spcAft>
                <a:spcPts val="0"/>
              </a:spcAft>
              <a:buSzPts val="852"/>
              <a:buNone/>
            </a:pPr>
            <a:r>
              <a:rPr lang="en-GB" sz="1407"/>
              <a:t>Data is stored in fixed tables with rows and columns.</a:t>
            </a:r>
            <a:endParaRPr sz="1407"/>
          </a:p>
          <a:p>
            <a:pPr indent="0" lvl="0" marL="0" rtl="0" algn="l">
              <a:lnSpc>
                <a:spcPct val="95000"/>
              </a:lnSpc>
              <a:spcBef>
                <a:spcPts val="1200"/>
              </a:spcBef>
              <a:spcAft>
                <a:spcPts val="0"/>
              </a:spcAft>
              <a:buSzPts val="852"/>
              <a:buNone/>
            </a:pPr>
            <a:r>
              <a:rPr lang="en-GB" sz="1407"/>
              <a:t>It enforces ACID properties (Atomicity, Consistency, Isolation, Durability).</a:t>
            </a:r>
            <a:endParaRPr sz="1407"/>
          </a:p>
          <a:p>
            <a:pPr indent="0" lvl="0" marL="0" rtl="0" algn="l">
              <a:lnSpc>
                <a:spcPct val="95000"/>
              </a:lnSpc>
              <a:spcBef>
                <a:spcPts val="1200"/>
              </a:spcBef>
              <a:spcAft>
                <a:spcPts val="0"/>
              </a:spcAft>
              <a:buSzPts val="852"/>
              <a:buNone/>
            </a:pPr>
            <a:r>
              <a:rPr lang="en-GB" sz="1407"/>
              <a:t>It is well-suited for complex queries and data analysis.</a:t>
            </a:r>
            <a:endParaRPr sz="1407"/>
          </a:p>
          <a:p>
            <a:pPr indent="0" lvl="0" marL="0" rtl="0" algn="l">
              <a:lnSpc>
                <a:spcPct val="95000"/>
              </a:lnSpc>
              <a:spcBef>
                <a:spcPts val="1200"/>
              </a:spcBef>
              <a:spcAft>
                <a:spcPts val="1200"/>
              </a:spcAft>
              <a:buSzPts val="852"/>
              <a:buNone/>
            </a:pPr>
            <a:r>
              <a:rPr lang="en-GB" sz="1407"/>
              <a:t>SQL databases are the established choice for many applications. They provide a strong foundation for data integrity and consistency with their structured approach. SQL offers powerful querying capabilities using the well-known SQL language.</a:t>
            </a:r>
            <a:endParaRPr sz="1407"/>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884153"/>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NoSQL Databases</a:t>
            </a:r>
            <a:endParaRPr/>
          </a:p>
        </p:txBody>
      </p:sp>
      <p:sp>
        <p:nvSpPr>
          <p:cNvPr id="105" name="Google Shape;105;p16"/>
          <p:cNvSpPr txBox="1"/>
          <p:nvPr>
            <p:ph idx="1" type="body"/>
          </p:nvPr>
        </p:nvSpPr>
        <p:spPr>
          <a:xfrm>
            <a:off x="729450" y="1419350"/>
            <a:ext cx="7688700" cy="334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GB" sz="1407"/>
              <a:t>NoSQL stands for Not Only SQL.</a:t>
            </a:r>
            <a:endParaRPr sz="1407"/>
          </a:p>
          <a:p>
            <a:pPr indent="0" lvl="0" marL="0" rtl="0" algn="l">
              <a:lnSpc>
                <a:spcPct val="95000"/>
              </a:lnSpc>
              <a:spcBef>
                <a:spcPts val="1200"/>
              </a:spcBef>
              <a:spcAft>
                <a:spcPts val="0"/>
              </a:spcAft>
              <a:buSzPts val="852"/>
              <a:buNone/>
            </a:pPr>
            <a:r>
              <a:rPr lang="en-GB" sz="1407"/>
              <a:t>They are Non-relational database management systems.</a:t>
            </a:r>
            <a:endParaRPr sz="1407"/>
          </a:p>
          <a:p>
            <a:pPr indent="0" lvl="0" marL="0" rtl="0" algn="l">
              <a:lnSpc>
                <a:spcPct val="95000"/>
              </a:lnSpc>
              <a:spcBef>
                <a:spcPts val="1200"/>
              </a:spcBef>
              <a:spcAft>
                <a:spcPts val="0"/>
              </a:spcAft>
              <a:buSzPts val="852"/>
              <a:buNone/>
            </a:pPr>
            <a:r>
              <a:rPr lang="en-GB" sz="1407"/>
              <a:t>Offers flexible schema models like document, key-value, and graph.</a:t>
            </a:r>
            <a:endParaRPr sz="1407"/>
          </a:p>
          <a:p>
            <a:pPr indent="0" lvl="0" marL="0" rtl="0" algn="l">
              <a:lnSpc>
                <a:spcPct val="95000"/>
              </a:lnSpc>
              <a:spcBef>
                <a:spcPts val="1200"/>
              </a:spcBef>
              <a:spcAft>
                <a:spcPts val="0"/>
              </a:spcAft>
              <a:buSzPts val="852"/>
              <a:buNone/>
            </a:pPr>
            <a:r>
              <a:rPr lang="en-GB" sz="1407"/>
              <a:t>Data is stored in collections of documents or key-value pairs.</a:t>
            </a:r>
            <a:endParaRPr sz="1407"/>
          </a:p>
          <a:p>
            <a:pPr indent="0" lvl="0" marL="0" rtl="0" algn="l">
              <a:lnSpc>
                <a:spcPct val="95000"/>
              </a:lnSpc>
              <a:spcBef>
                <a:spcPts val="1200"/>
              </a:spcBef>
              <a:spcAft>
                <a:spcPts val="0"/>
              </a:spcAft>
              <a:buSzPts val="852"/>
              <a:buNone/>
            </a:pPr>
            <a:r>
              <a:rPr lang="en-GB" sz="1407"/>
              <a:t>Does not enforce ACID properties by default.</a:t>
            </a:r>
            <a:endParaRPr sz="1407"/>
          </a:p>
          <a:p>
            <a:pPr indent="0" lvl="0" marL="0" rtl="0" algn="l">
              <a:lnSpc>
                <a:spcPct val="95000"/>
              </a:lnSpc>
              <a:spcBef>
                <a:spcPts val="1200"/>
              </a:spcBef>
              <a:spcAft>
                <a:spcPts val="0"/>
              </a:spcAft>
              <a:buSzPts val="852"/>
              <a:buNone/>
            </a:pPr>
            <a:r>
              <a:rPr lang="en-GB" sz="1407"/>
              <a:t>Optimized for fast inserts, reads, and horizontal scaling.</a:t>
            </a:r>
            <a:endParaRPr sz="1407"/>
          </a:p>
          <a:p>
            <a:pPr indent="0" lvl="0" marL="0" rtl="0" algn="l">
              <a:lnSpc>
                <a:spcPct val="95000"/>
              </a:lnSpc>
              <a:spcBef>
                <a:spcPts val="1200"/>
              </a:spcBef>
              <a:spcAft>
                <a:spcPts val="1200"/>
              </a:spcAft>
              <a:buSzPts val="852"/>
              <a:buNone/>
            </a:pPr>
            <a:r>
              <a:rPr lang="en-GB" sz="1407"/>
              <a:t>NoSQL databases provide an alternative for storing and managing data, particularly when dealing with large volumes of unstructured or semi-structured data. Their flexible schema allows for evolving data models and rapid development cycles.</a:t>
            </a:r>
            <a:endParaRPr sz="1407"/>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884153"/>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MongoDB vs SQL Comparison</a:t>
            </a:r>
            <a:endParaRPr/>
          </a:p>
        </p:txBody>
      </p:sp>
      <p:sp>
        <p:nvSpPr>
          <p:cNvPr id="111" name="Google Shape;111;p17"/>
          <p:cNvSpPr txBox="1"/>
          <p:nvPr>
            <p:ph idx="1" type="body"/>
          </p:nvPr>
        </p:nvSpPr>
        <p:spPr>
          <a:xfrm>
            <a:off x="729450" y="1419350"/>
            <a:ext cx="7688700" cy="334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GB" sz="1407"/>
              <a:t>Data Model: MongoDB (document) vs SQL (relational)</a:t>
            </a:r>
            <a:endParaRPr sz="1407"/>
          </a:p>
          <a:p>
            <a:pPr indent="0" lvl="0" marL="0" rtl="0" algn="l">
              <a:lnSpc>
                <a:spcPct val="95000"/>
              </a:lnSpc>
              <a:spcBef>
                <a:spcPts val="1200"/>
              </a:spcBef>
              <a:spcAft>
                <a:spcPts val="0"/>
              </a:spcAft>
              <a:buSzPts val="852"/>
              <a:buNone/>
            </a:pPr>
            <a:r>
              <a:rPr lang="en-GB" sz="1407"/>
              <a:t>Schema: Flexible (MongoDB) vs Fixed (SQL)</a:t>
            </a:r>
            <a:endParaRPr sz="1407"/>
          </a:p>
          <a:p>
            <a:pPr indent="0" lvl="0" marL="0" rtl="0" algn="l">
              <a:lnSpc>
                <a:spcPct val="95000"/>
              </a:lnSpc>
              <a:spcBef>
                <a:spcPts val="1200"/>
              </a:spcBef>
              <a:spcAft>
                <a:spcPts val="0"/>
              </a:spcAft>
              <a:buSzPts val="852"/>
              <a:buNone/>
            </a:pPr>
            <a:r>
              <a:rPr lang="en-GB" sz="1407"/>
              <a:t>Scalability: Horizontal (MongoDB) vs Vertical (SQL)</a:t>
            </a:r>
            <a:endParaRPr sz="1407"/>
          </a:p>
          <a:p>
            <a:pPr indent="0" lvl="0" marL="0" rtl="0" algn="l">
              <a:lnSpc>
                <a:spcPct val="95000"/>
              </a:lnSpc>
              <a:spcBef>
                <a:spcPts val="1200"/>
              </a:spcBef>
              <a:spcAft>
                <a:spcPts val="0"/>
              </a:spcAft>
              <a:buSzPts val="852"/>
              <a:buNone/>
            </a:pPr>
            <a:r>
              <a:rPr lang="en-GB" sz="1407"/>
              <a:t>Querying: JSON (MongoDB) vs SQL</a:t>
            </a:r>
            <a:endParaRPr sz="1407"/>
          </a:p>
          <a:p>
            <a:pPr indent="0" lvl="0" marL="0" rtl="0" algn="l">
              <a:lnSpc>
                <a:spcPct val="95000"/>
              </a:lnSpc>
              <a:spcBef>
                <a:spcPts val="1200"/>
              </a:spcBef>
              <a:spcAft>
                <a:spcPts val="0"/>
              </a:spcAft>
              <a:buSzPts val="852"/>
              <a:buNone/>
            </a:pPr>
            <a:r>
              <a:rPr lang="en-GB" sz="1407"/>
              <a:t>Transactions: Limited (MongoDB) vs ACID compliant (SQL)</a:t>
            </a:r>
            <a:endParaRPr sz="1407"/>
          </a:p>
          <a:p>
            <a:pPr indent="0" lvl="0" marL="0" rtl="0" algn="l">
              <a:lnSpc>
                <a:spcPct val="95000"/>
              </a:lnSpc>
              <a:spcBef>
                <a:spcPts val="1200"/>
              </a:spcBef>
              <a:spcAft>
                <a:spcPts val="1200"/>
              </a:spcAft>
              <a:buSzPts val="852"/>
              <a:buNone/>
            </a:pPr>
            <a:r>
              <a:rPr lang="en-GB" sz="1407"/>
              <a:t>MongoDB offers a document model with a flexible schema, making it adaptable to changing data structures. SQL, on the other hand, enforces a relational model with a fixed schema, providing strong data integrity. MongoDB scales horizontally by adding more servers, while SQL scales vertically by upgrading existing hardware.</a:t>
            </a:r>
            <a:endParaRPr sz="1407"/>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884153"/>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Conclusion</a:t>
            </a:r>
            <a:endParaRPr/>
          </a:p>
        </p:txBody>
      </p:sp>
      <p:sp>
        <p:nvSpPr>
          <p:cNvPr id="117" name="Google Shape;117;p18"/>
          <p:cNvSpPr txBox="1"/>
          <p:nvPr>
            <p:ph idx="1" type="body"/>
          </p:nvPr>
        </p:nvSpPr>
        <p:spPr>
          <a:xfrm>
            <a:off x="729450" y="1419350"/>
            <a:ext cx="7688700" cy="3442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GB" sz="1407"/>
              <a:t>The choice between SQL and NoSQL depends on your specific data needs and application requirements. SQL remains a powerful choice for structured data and complex queries. However, MongoDB offers an attractive option for working with evolving data models and large volumes of data. Consider these factors when selecting the most suitable database for your project.</a:t>
            </a:r>
            <a:endParaRPr sz="1407"/>
          </a:p>
          <a:p>
            <a:pPr indent="0" lvl="0" marL="0" rtl="0" algn="l">
              <a:lnSpc>
                <a:spcPct val="95000"/>
              </a:lnSpc>
              <a:spcBef>
                <a:spcPts val="1200"/>
              </a:spcBef>
              <a:spcAft>
                <a:spcPts val="0"/>
              </a:spcAft>
              <a:buSzPts val="852"/>
              <a:buNone/>
            </a:pPr>
            <a:r>
              <a:rPr lang="en-GB" sz="1407"/>
              <a:t>Choose SQL for:</a:t>
            </a:r>
            <a:endParaRPr sz="1407"/>
          </a:p>
          <a:p>
            <a:pPr indent="0" lvl="0" marL="0" rtl="0" algn="l">
              <a:lnSpc>
                <a:spcPct val="95000"/>
              </a:lnSpc>
              <a:spcBef>
                <a:spcPts val="1200"/>
              </a:spcBef>
              <a:spcAft>
                <a:spcPts val="0"/>
              </a:spcAft>
              <a:buSzPts val="852"/>
              <a:buNone/>
            </a:pPr>
            <a:r>
              <a:rPr lang="en-GB" sz="1407"/>
              <a:t>Structured data with complex queries.</a:t>
            </a:r>
            <a:endParaRPr sz="1407"/>
          </a:p>
          <a:p>
            <a:pPr indent="0" lvl="0" marL="0" rtl="0" algn="l">
              <a:lnSpc>
                <a:spcPct val="95000"/>
              </a:lnSpc>
              <a:spcBef>
                <a:spcPts val="1200"/>
              </a:spcBef>
              <a:spcAft>
                <a:spcPts val="0"/>
              </a:spcAft>
              <a:buSzPts val="852"/>
              <a:buNone/>
            </a:pPr>
            <a:r>
              <a:rPr lang="en-GB" sz="1407"/>
              <a:t>Transaction-intensive applications.</a:t>
            </a:r>
            <a:endParaRPr sz="1407"/>
          </a:p>
          <a:p>
            <a:pPr indent="0" lvl="0" marL="0" rtl="0" algn="l">
              <a:lnSpc>
                <a:spcPct val="95000"/>
              </a:lnSpc>
              <a:spcBef>
                <a:spcPts val="1200"/>
              </a:spcBef>
              <a:spcAft>
                <a:spcPts val="0"/>
              </a:spcAft>
              <a:buSzPts val="852"/>
              <a:buNone/>
            </a:pPr>
            <a:r>
              <a:rPr lang="en-GB" sz="1407"/>
              <a:t>Choose MongoDB for:</a:t>
            </a:r>
            <a:endParaRPr sz="1407"/>
          </a:p>
          <a:p>
            <a:pPr indent="0" lvl="0" marL="0" rtl="0" algn="l">
              <a:lnSpc>
                <a:spcPct val="95000"/>
              </a:lnSpc>
              <a:spcBef>
                <a:spcPts val="1200"/>
              </a:spcBef>
              <a:spcAft>
                <a:spcPts val="0"/>
              </a:spcAft>
              <a:buSzPts val="852"/>
              <a:buNone/>
            </a:pPr>
            <a:r>
              <a:rPr lang="en-GB" sz="1407"/>
              <a:t>Unstructured or semi-structured data.</a:t>
            </a:r>
            <a:endParaRPr sz="1407"/>
          </a:p>
          <a:p>
            <a:pPr indent="0" lvl="0" marL="0" rtl="0" algn="l">
              <a:lnSpc>
                <a:spcPct val="95000"/>
              </a:lnSpc>
              <a:spcBef>
                <a:spcPts val="1200"/>
              </a:spcBef>
              <a:spcAft>
                <a:spcPts val="0"/>
              </a:spcAft>
              <a:buSzPts val="852"/>
              <a:buNone/>
            </a:pPr>
            <a:r>
              <a:rPr lang="en-GB" sz="1407"/>
              <a:t>Agile development and rapid prototyping.</a:t>
            </a:r>
            <a:endParaRPr sz="1407"/>
          </a:p>
          <a:p>
            <a:pPr indent="0" lvl="0" marL="0" rtl="0" algn="l">
              <a:lnSpc>
                <a:spcPct val="95000"/>
              </a:lnSpc>
              <a:spcBef>
                <a:spcPts val="1200"/>
              </a:spcBef>
              <a:spcAft>
                <a:spcPts val="1200"/>
              </a:spcAft>
              <a:buSzPts val="852"/>
              <a:buNone/>
            </a:pPr>
            <a:r>
              <a:rPr lang="en-GB" sz="1407"/>
              <a:t>Big data applications and horizontal scaling.</a:t>
            </a:r>
            <a:endParaRPr sz="1407"/>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