
<file path=[Content_Types].xml><?xml version="1.0" encoding="utf-8"?>
<Types xmlns="http://schemas.openxmlformats.org/package/2006/content-types">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6"/>
  </p:notesMasterIdLst>
  <p:sldIdLst>
    <p:sldId id="256" r:id="rId5"/>
    <p:sldId id="257" r:id="rId14"/>
    <p:sldId id="258" r:id="rId15"/>
    <p:sldId id="259" r:id="rId16"/>
    <p:sldId id="260" r:id="rId17"/>
    <p:sldId id="261" r:id="rId18"/>
    <p:sldId id="262" r:id="rId19"/>
    <p:sldId id="263" r:id="rId20"/>
    <p:sldId id="264"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600A7-1BA1-4A6C-B89F-3BFDF4E67060}" v="13" dt="2023-08-23T02:54:53.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p:scale>
          <a:sx n="100" d="100"/>
          <a:sy n="100" d="100"/>
        </p:scale>
        <p:origin x="235" y="-49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5/10/relationships/revisionInfo" Target="revisionInfo.xml"/><Relationship Id="rId13" Type="http://schemas.microsoft.com/office/2018/10/relationships/authors" Target="authors.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8/22/2023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8/22/2023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8/22/2023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8/22/2023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8/22/2023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8/22/2023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t>Future Roadmap for Efficiency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Validating Model Accuracy</a:t>
            </a:r>
          </a:p>
        </p:txBody>
      </p:sp>
      <p:sp>
        <p:nvSpPr>
          <p:cNvPr id="3" name="Content Placeholder 2"/>
          <p:cNvSpPr>
            <a:spLocks noGrp="1"/>
          </p:cNvSpPr>
          <p:nvPr>
            <p:ph idx="1"/>
          </p:nvPr>
        </p:nvSpPr>
        <p:spPr/>
        <p:txBody>
          <a:bodyPr/>
          <a:lstStyle/>
          <a:p>
            <a:pPr/>
            <a:r>
              <a:t>- The model's prediction accuracy for combined MPG falls within a range of 0.86 to 1.3 MPG</a:t>
            </a:r>
          </a:p>
          <a:p>
            <a:pPr/>
            <a:r>
              <a:t>- The reassuringly low range of error in MPG indicates the reliability of the model for stakeholders</a:t>
            </a:r>
          </a:p>
          <a:p>
            <a:pPr/>
            <a:r>
              <a:t>- Stakeholders can have confidence in utilizing our model to gauge the impact of different vehicle features on combined MPG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Team Behind the Machines</a:t>
            </a:r>
          </a:p>
        </p:txBody>
      </p:sp>
      <p:sp>
        <p:nvSpPr>
          <p:cNvPr id="3" name="Content Placeholder 2"/>
          <p:cNvSpPr>
            <a:spLocks noGrp="1"/>
          </p:cNvSpPr>
          <p:nvPr>
            <p:ph idx="1"/>
          </p:nvPr>
        </p:nvSpPr>
        <p:spPr/>
        <p:txBody>
          <a:bodyPr/>
          <a:lstStyle/>
          <a:p>
            <a:pPr/>
            <a:r>
              <a:t>- Acknowledge the team members Julio Solis and Ricardo Hernandez for their dedication, hard work, and expertise in building the machine learning algorithm</a:t>
            </a:r>
          </a:p>
          <a:p>
            <a:pPr/>
            <a:r>
              <a:t>- Express gratitude to Stephen Reagin and Sebastian Barcelona for their invaluable support and collaboration in making this project possible</a:t>
            </a:r>
          </a:p>
          <a:p>
            <a:pPr/>
            <a:r>
              <a:t>- Highlight the cross-team collaboration that led to the successful development of the fuel efficiency prediction model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Tackling Fuel Economy Challenges</a:t>
            </a:r>
          </a:p>
        </p:txBody>
      </p:sp>
      <p:sp>
        <p:nvSpPr>
          <p:cNvPr id="3" name="Content Placeholder 2"/>
          <p:cNvSpPr>
            <a:spLocks noGrp="1"/>
          </p:cNvSpPr>
          <p:nvPr>
            <p:ph idx="1"/>
          </p:nvPr>
        </p:nvSpPr>
        <p:spPr/>
        <p:txBody>
          <a:bodyPr/>
          <a:lstStyle/>
          <a:p>
            <a:pPr/>
            <a:r>
              <a:t>- Vehicle features like cylinders, displacement, drivetrain, vehicle class, transmission, and fuel type were used to predict combined MPG for car manufacturers.</a:t>
            </a:r>
          </a:p>
          <a:p>
            <a:pPr/>
            <a:r>
              <a:t>- Optimizing fuel economy is crucial in today's market due to consumer demand for more efficient cars and the ongoing focus on making vehicles that are environmentally friendly.</a:t>
            </a:r>
          </a:p>
          <a:p>
            <a:pPr/>
            <a:r>
              <a:t>- The project's machine learning algorithm, xgboost, provides insights on feature importance and predicts combined MPG with an error of 0.86 to 1.3 MPG, enabling car manufacturers to build concept vehicles with better fuel economy.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Fueling Innovation with Data</a:t>
            </a:r>
          </a:p>
        </p:txBody>
      </p:sp>
      <p:sp>
        <p:nvSpPr>
          <p:cNvPr id="3" name="Content Placeholder 2"/>
          <p:cNvSpPr>
            <a:spLocks noGrp="1"/>
          </p:cNvSpPr>
          <p:nvPr>
            <p:ph idx="1"/>
          </p:nvPr>
        </p:nvSpPr>
        <p:spPr/>
        <p:txBody>
          <a:bodyPr/>
          <a:lstStyle/>
          <a:p>
            <a:pPr/>
            <a:r>
              <a:t>- Data from fueleconomy.gov API covers all vehicles manufactured for the US market from 1984 to 2024</a:t>
            </a:r>
          </a:p>
          <a:p>
            <a:pPr/>
            <a:r>
              <a:t>- Vehicle details included in the data collection process: cylinders, displacement, drivetrain, vehicle class, transmission, fuel type, turbocharged/supercharged, year of creation, and gas guzzler status</a:t>
            </a:r>
          </a:p>
          <a:p>
            <a:pPr/>
            <a:r>
              <a:t>- The collected data is used to predict combined MPG, facilitating the development of concept vehicles and analysis of the impact of different vehicle features on fuel efficiency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Insights from the Road</a:t>
            </a:r>
          </a:p>
        </p:txBody>
      </p:sp>
      <p:sp>
        <p:nvSpPr>
          <p:cNvPr id="3" name="Content Placeholder 2"/>
          <p:cNvSpPr>
            <a:spLocks noGrp="1"/>
          </p:cNvSpPr>
          <p:nvPr>
            <p:ph idx="1"/>
          </p:nvPr>
        </p:nvSpPr>
        <p:spPr/>
        <p:txBody>
          <a:bodyPr/>
          <a:lstStyle/>
          <a:p>
            <a:pPr/>
            <a:r>
              <a:t>- The dataset revealed that displacement, diesel fuel type, cylinders, and front-wheel drive are the most significant features, with displacement having the highest feature importance (f score 0.109992).</a:t>
            </a:r>
          </a:p>
          <a:p>
            <a:pPr/>
            <a:r>
              <a:t>- These findings emphasize the impact of engine size, fuel type, and drivetrain configuration on the combined MPG of vehicles, providing valuable insights for car manufacturers.</a:t>
            </a:r>
          </a:p>
          <a:p>
            <a:pPr/>
            <a:r>
              <a:t>- Understanding the significance of these features can aid in the development of more fuel-efficient vehicles and potentially guide future automotive innovations.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Driving Predictions with XGBoost</a:t>
            </a:r>
          </a:p>
        </p:txBody>
      </p:sp>
      <p:sp>
        <p:nvSpPr>
          <p:cNvPr id="3" name="Content Placeholder 2"/>
          <p:cNvSpPr>
            <a:spLocks noGrp="1"/>
          </p:cNvSpPr>
          <p:nvPr>
            <p:ph idx="1"/>
          </p:nvPr>
        </p:nvSpPr>
        <p:spPr/>
        <p:txBody>
          <a:bodyPr/>
          <a:lstStyle/>
          <a:p>
            <a:pPr/>
            <a:r>
              <a:t>- XGBoost algorithm was chosen for its ability to handle categorical values, such as vehicle class, transmission, fuel type, and drivetrain, enabling more accurate predictions based on these features.</a:t>
            </a:r>
          </a:p>
          <a:p>
            <a:pPr/>
            <a:r>
              <a:t>- Additionally, XGBoost provides insights on feature importance, allowing us to identify key factors affecting combined MPG, such as displacement, diesel fuel, cylinders, and front wheel drive.</a:t>
            </a:r>
          </a:p>
          <a:p>
            <a:pPr/>
            <a:r>
              <a:t>- The selection of XGBoost aligns with the project's objective of accurately predicting combined MPG for concept vehicles, enhancing the tool's utility for car manufacturers and paving the way for future enhancements, such as incorporating electric vehicles and accounting for varying manufacturer priorities.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Performance Metrics</a:t>
            </a:r>
          </a:p>
        </p:txBody>
      </p:sp>
      <p:sp>
        <p:nvSpPr>
          <p:cNvPr id="3" name="Content Placeholder 2"/>
          <p:cNvSpPr>
            <a:spLocks noGrp="1"/>
          </p:cNvSpPr>
          <p:nvPr>
            <p:ph idx="1"/>
          </p:nvPr>
        </p:nvSpPr>
        <p:spPr/>
        <p:txBody>
          <a:bodyPr/>
          <a:lstStyle/>
          <a:p>
            <a:pPr/>
            <a:r>
              <a:t>- The evaluation metrics used to measure the model's performance are mean squared error (MSE) and mean absolute error (MAE).</a:t>
            </a:r>
          </a:p>
          <a:p>
            <a:pPr/>
            <a:r>
              <a:t>- The final figures for RMSE (Root Mean Squared Error) and MAE are RMSE: 1.2915 and MAE: 0.8573, respectively.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Road Testing the Model</a:t>
            </a:r>
          </a:p>
        </p:txBody>
      </p:sp>
      <p:sp>
        <p:nvSpPr>
          <p:cNvPr id="3" name="Content Placeholder 2"/>
          <p:cNvSpPr>
            <a:spLocks noGrp="1"/>
          </p:cNvSpPr>
          <p:nvPr>
            <p:ph idx="1"/>
          </p:nvPr>
        </p:nvSpPr>
        <p:spPr/>
        <p:txBody>
          <a:bodyPr/>
          <a:lstStyle/>
          <a:p>
            <a:pPr/>
            <a:r>
              <a:t>- Training data and testing data were used to assess the model's consistency</a:t>
            </a:r>
          </a:p>
          <a:p>
            <a:pPr/>
            <a:r>
              <a:t>- Testing for overfitting revealed a training RMSE of 1.09 and a test RMSE of 1.29</a:t>
            </a:r>
          </a:p>
          <a:p>
            <a:pPr/>
            <a:r>
              <a:t>- Cross-validation RMSE scores demonstrated rigorous model evaluation with an average of 1.28</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Streamlit: Interactive Fuel Efficiency Forecasts</a:t>
            </a:r>
          </a:p>
        </p:txBody>
      </p:sp>
      <p:sp>
        <p:nvSpPr>
          <p:cNvPr id="3" name="Content Placeholder 2"/>
          <p:cNvSpPr>
            <a:spLocks noGrp="1"/>
          </p:cNvSpPr>
          <p:nvPr>
            <p:ph idx="1"/>
          </p:nvPr>
        </p:nvSpPr>
        <p:spPr/>
        <p:txBody>
          <a:bodyPr/>
          <a:lstStyle/>
          <a:p>
            <a:pPr/>
            <a:r>
              <a:t>- The web application built with Streamlit allows users to predict the combined MPG for various vehicle configurations using a machine learning algorithm trained with data from the fueleconomy.gov API.</a:t>
            </a:r>
          </a:p>
          <a:p>
            <a:pPr/>
            <a:r>
              <a:t>- Users can input details such as cylinders, displacement, drivetrain, vehicle class, transmission, fuel type, turbocharged or supercharged status, vehicle year, and gas guzzler classification to obtain a forecasted MPG.</a:t>
            </a:r>
          </a:p>
          <a:p>
            <a:pPr/>
            <a:r>
              <a:t>- Future improvements for the application include incorporating electric vehicles, hybrids, and alternative fuel vehicles, as well as accounting for manufacturers' R&amp;D focus on fuel efficiency in the consumer and luxury/performance vehicle markets.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Emission of Excellence: Future Roadmap</a:t>
            </a:r>
          </a:p>
        </p:txBody>
      </p:sp>
      <p:sp>
        <p:nvSpPr>
          <p:cNvPr id="3" name="Content Placeholder 2"/>
          <p:cNvSpPr>
            <a:spLocks noGrp="1"/>
          </p:cNvSpPr>
          <p:nvPr>
            <p:ph idx="1"/>
          </p:nvPr>
        </p:nvSpPr>
        <p:spPr/>
        <p:txBody>
          <a:bodyPr/>
          <a:lstStyle/>
          <a:p>
            <a:pPr/>
            <a:r>
              <a:t>- Incorporating electric vehicles, hybrids, and alternative fuel vehicles into the model</a:t>
            </a:r>
          </a:p>
          <a:p>
            <a:pPr/>
            <a:r>
              <a:t>- Accounting for the manufacturer's R&amp;D focus on making more efficient cars versus luxury and performance-driven vehicles</a:t>
            </a:r>
          </a:p>
          <a:p>
            <a:pPr/>
            <a:r>
              <a:t>- Considering potential enhancements to the current model to encompass a broader spectrum of vehicle types and manufacturer strategies</a:t>
            </a: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422</Words>
  <Application>Microsoft Office PowerPoint</Application>
  <PresentationFormat>Widescreen</PresentationFormat>
  <Paragraphs>142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Presentation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2021-09-06T16:30:14Z</dcterms:created>
  <dcterms:modified xsi:type="dcterms:W3CDTF">2023-08-23T02:54:53Z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