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sldIdLst>
    <p:sldId id="259" r:id="rId5"/>
    <p:sldId id="281" r:id="rId6"/>
    <p:sldId id="295" r:id="rId7"/>
    <p:sldId id="294" r:id="rId8"/>
    <p:sldId id="308" r:id="rId9"/>
    <p:sldId id="309" r:id="rId10"/>
    <p:sldId id="310" r:id="rId11"/>
    <p:sldId id="311" r:id="rId12"/>
    <p:sldId id="312" r:id="rId13"/>
    <p:sldId id="313" r:id="rId14"/>
    <p:sldId id="30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31977-B18E-49EC-AFDC-907403620E6D}" v="1" dt="2023-09-21T23:54:54.701"/>
    <p1510:client id="{81D4D5F6-AA5B-49E2-8BEC-4E3027B5015F}" v="3" dt="2023-09-21T21:57:13.210"/>
    <p1510:client id="{98048276-EFE2-48A3-AD71-8680E470F74F}" v="18" dt="2023-09-22T00:11:14.557"/>
    <p1510:client id="{A364A4EB-A3E6-4CE4-B39D-4D99B5DD94B3}" v="47" dt="2023-09-22T04:09:02.092"/>
    <p1510:client id="{A40036F1-DD2A-44BF-A241-4BB588DC854C}" v="10" dt="2023-09-21T16:23:18.132"/>
    <p1510:client id="{C681134F-8AF8-4288-B89A-72D03D54BB10}" v="318" dt="2023-09-21T23:52:04.344"/>
    <p1510:client id="{DCDC5117-42BB-44AA-B4D8-A9EA12CD4641}" v="58" dt="2023-09-22T03:06:58.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2" autoAdjust="0"/>
    <p:restoredTop sz="96327" autoAdjust="0"/>
  </p:normalViewPr>
  <p:slideViewPr>
    <p:cSldViewPr snapToGrid="0">
      <p:cViewPr>
        <p:scale>
          <a:sx n="90" d="100"/>
          <a:sy n="90" d="100"/>
        </p:scale>
        <p:origin x="496" y="1016"/>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9/21/23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‹Nº›</a:t>
            </a:fld>
            <a:endParaRPr lang="en-US"/>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hasCustomPrompt="1"/>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lvl1pPr marL="0" indent="0" algn="ctr">
              <a:buNone/>
              <a:defRPr/>
            </a:lvl1pPr>
          </a:lstStyle>
          <a:p>
            <a:r>
              <a:rPr lang="en-US"/>
              <a:t>Click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hasCustomPrompt="1"/>
          </p:nvPr>
        </p:nvSpPr>
        <p:spPr>
          <a:xfrm>
            <a:off x="520697" y="349279"/>
            <a:ext cx="3338625" cy="2043047"/>
          </a:xfrm>
        </p:spPr>
        <p:txBody>
          <a:bodyPr anchor="b" anchorCtr="0"/>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520696" y="3410869"/>
            <a:ext cx="3338626" cy="1801812"/>
          </a:xfrm>
        </p:spPr>
        <p:txBody>
          <a:bodyPr anchor="ctr" anchorCtr="0">
            <a:no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Click to add subtitle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365125"/>
            <a:ext cx="10515600" cy="1325563"/>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8" y="1734325"/>
            <a:ext cx="3200400" cy="823912"/>
          </a:xfrm>
        </p:spPr>
        <p:txBody>
          <a:bodyPr anchor="ctr" anchorCtr="0">
            <a:no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4495800" y="1734325"/>
            <a:ext cx="3200400" cy="823912"/>
          </a:xfrm>
        </p:spPr>
        <p:txBody>
          <a:bodyPr anchor="ctr" anchorCtr="0">
            <a:no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hasCustomPrompt="1"/>
          </p:nvPr>
        </p:nvSpPr>
        <p:spPr>
          <a:xfrm>
            <a:off x="8151812" y="1734325"/>
            <a:ext cx="3200400" cy="823912"/>
          </a:xfrm>
        </p:spPr>
        <p:txBody>
          <a:bodyPr anchor="ctr" anchorCtr="0">
            <a:no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3" name="Content Placeholder 12">
            <a:extLst>
              <a:ext uri="{FF2B5EF4-FFF2-40B4-BE49-F238E27FC236}">
                <a16:creationId xmlns:a16="http://schemas.microsoft.com/office/drawing/2014/main" id="{5A1DD22B-00DF-98CC-A6C5-5047A667E4D2}"/>
              </a:ext>
            </a:extLst>
          </p:cNvPr>
          <p:cNvSpPr>
            <a:spLocks noGrp="1"/>
          </p:cNvSpPr>
          <p:nvPr>
            <p:ph sz="quarter" idx="15"/>
          </p:nvPr>
        </p:nvSpPr>
        <p:spPr>
          <a:xfrm>
            <a:off x="839788" y="2557463"/>
            <a:ext cx="3200400" cy="3697287"/>
          </a:xfrm>
        </p:spPr>
        <p:txBody>
          <a:bodyPr>
            <a:norm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a:extLst>
              <a:ext uri="{FF2B5EF4-FFF2-40B4-BE49-F238E27FC236}">
                <a16:creationId xmlns:a16="http://schemas.microsoft.com/office/drawing/2014/main" id="{5A20DE29-68EB-3B0E-4AB0-D9228D603A14}"/>
              </a:ext>
            </a:extLst>
          </p:cNvPr>
          <p:cNvSpPr>
            <a:spLocks noGrp="1"/>
          </p:cNvSpPr>
          <p:nvPr>
            <p:ph sz="quarter" idx="16"/>
          </p:nvPr>
        </p:nvSpPr>
        <p:spPr>
          <a:xfrm>
            <a:off x="4495800" y="2557463"/>
            <a:ext cx="3200400" cy="3697287"/>
          </a:xfrm>
        </p:spPr>
        <p:txBody>
          <a:bodyPr>
            <a:norm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2">
            <a:extLst>
              <a:ext uri="{FF2B5EF4-FFF2-40B4-BE49-F238E27FC236}">
                <a16:creationId xmlns:a16="http://schemas.microsoft.com/office/drawing/2014/main" id="{9D1CB7B2-DFA8-1ABE-2DF7-6CF9FA035CE8}"/>
              </a:ext>
            </a:extLst>
          </p:cNvPr>
          <p:cNvSpPr>
            <a:spLocks noGrp="1"/>
          </p:cNvSpPr>
          <p:nvPr>
            <p:ph sz="quarter" idx="17"/>
          </p:nvPr>
        </p:nvSpPr>
        <p:spPr>
          <a:xfrm>
            <a:off x="8151812" y="2557463"/>
            <a:ext cx="3200400" cy="3697287"/>
          </a:xfrm>
        </p:spPr>
        <p:txBody>
          <a:bodyPr>
            <a:norm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76025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06118"/>
          </a:xfrm>
        </p:spPr>
        <p:txBody>
          <a:bodyPr>
            <a:noAutofit/>
          </a:bodyPr>
          <a:lstStyle>
            <a:lvl1pPr>
              <a:defRPr sz="36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hasCustomPrompt="1"/>
          </p:nvPr>
        </p:nvSpPr>
        <p:spPr>
          <a:xfrm>
            <a:off x="1143001" y="2229347"/>
            <a:ext cx="5496636" cy="3821743"/>
          </a:xfrm>
        </p:spPr>
        <p:txBody>
          <a:bodyPr/>
          <a:lstStyle>
            <a:lvl1pPr marL="0" indent="0">
              <a:buNone/>
              <a:defRPr/>
            </a:lvl1pPr>
          </a:lstStyle>
          <a:p>
            <a:r>
              <a:rPr lang="en-US" dirty="0"/>
              <a:t>Click to add object</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hasCustomPrompt="1"/>
          </p:nvPr>
        </p:nvSpPr>
        <p:spPr>
          <a:xfrm>
            <a:off x="7186070" y="0"/>
            <a:ext cx="2463897" cy="342900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hasCustomPrompt="1"/>
          </p:nvPr>
        </p:nvSpPr>
        <p:spPr>
          <a:xfrm>
            <a:off x="9649155" y="0"/>
            <a:ext cx="2539797" cy="342900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hasCustomPrompt="1"/>
          </p:nvPr>
        </p:nvSpPr>
        <p:spPr>
          <a:xfrm>
            <a:off x="7186070" y="3383280"/>
            <a:ext cx="2463897" cy="347472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hasCustomPrompt="1"/>
          </p:nvPr>
        </p:nvSpPr>
        <p:spPr>
          <a:xfrm>
            <a:off x="9649155" y="3383280"/>
            <a:ext cx="2539797" cy="347472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‹Nº›</a:t>
            </a:fld>
            <a:endParaRPr lang="en-US"/>
          </a:p>
        </p:txBody>
      </p:sp>
    </p:spTree>
    <p:extLst>
      <p:ext uri="{BB962C8B-B14F-4D97-AF65-F5344CB8AC3E}">
        <p14:creationId xmlns:p14="http://schemas.microsoft.com/office/powerpoint/2010/main" val="45971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319489"/>
            <a:ext cx="6238688" cy="1748545"/>
          </a:xfrm>
        </p:spPr>
        <p:txBody>
          <a:bodyPr>
            <a:noAutofit/>
          </a:bodyPr>
          <a:lstStyle>
            <a:lvl1pPr>
              <a:defRPr sz="36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hasCustomPrompt="1"/>
          </p:nvPr>
        </p:nvSpPr>
        <p:spPr>
          <a:xfrm>
            <a:off x="0" y="3188"/>
            <a:ext cx="4966447" cy="6876075"/>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tIns="548640">
            <a:noAutofit/>
          </a:bodyPr>
          <a:lstStyle>
            <a:lvl1pPr marL="0" indent="0" algn="ctr">
              <a:buNone/>
              <a:defRPr sz="20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hasCustomPrompt="1"/>
          </p:nvPr>
        </p:nvSpPr>
        <p:spPr>
          <a:xfrm>
            <a:off x="5146158" y="2301949"/>
            <a:ext cx="6238687" cy="4022650"/>
          </a:xfrm>
        </p:spPr>
        <p:txBody>
          <a:bodyPr/>
          <a:lstStyle>
            <a:lvl1pPr>
              <a:buNone/>
              <a:defRPr/>
            </a:lvl1pPr>
          </a:lstStyle>
          <a:p>
            <a:r>
              <a:rPr lang="en-US" dirty="0"/>
              <a:t>Click to add object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872"/>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hasCustomPrompt="1"/>
          </p:nvPr>
        </p:nvSpPr>
        <p:spPr>
          <a:xfrm>
            <a:off x="838200" y="533401"/>
            <a:ext cx="10515600" cy="1304277"/>
          </a:xfrm>
        </p:spPr>
        <p:txBody>
          <a:bodyPr/>
          <a:lstStyle/>
          <a:p>
            <a:r>
              <a:rPr lang="en-US" dirty="0"/>
              <a:t>Click to add title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11367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p:txBody>
          <a:bodyPr/>
          <a:lstStyle>
            <a:lvl1pPr>
              <a:defRPr/>
            </a:lvl1pPr>
          </a:lstStyle>
          <a:p>
            <a:r>
              <a:rPr lang="en-US" dirty="0"/>
              <a:t>Click to add title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925975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18575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835833"/>
          </a:xfrm>
        </p:spPr>
        <p:txBody>
          <a:bodyPr anchor="ctr" anchorCtr="0">
            <a:noAutofit/>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4444"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506046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hasCustomPrompt="1"/>
          </p:nvPr>
        </p:nvSpPr>
        <p:spPr>
          <a:xfrm>
            <a:off x="839788" y="656948"/>
            <a:ext cx="3932237" cy="1331650"/>
          </a:xfrm>
        </p:spPr>
        <p:txBody>
          <a:bodyPr anchor="b"/>
          <a:lstStyle>
            <a:lvl1pPr>
              <a:defRPr sz="3200"/>
            </a:lvl1pPr>
          </a:lstStyle>
          <a:p>
            <a:r>
              <a:rPr lang="en-US" dirty="0"/>
              <a:t>Click to add title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339195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hasCustomPrompt="1"/>
          </p:nvPr>
        </p:nvSpPr>
        <p:spPr>
          <a:xfrm>
            <a:off x="839788" y="550416"/>
            <a:ext cx="3932237" cy="1429304"/>
          </a:xfrm>
        </p:spPr>
        <p:txBody>
          <a:bodyPr anchor="b"/>
          <a:lstStyle>
            <a:lvl1pPr>
              <a:defRPr sz="3200"/>
            </a:lvl1pPr>
          </a:lstStyle>
          <a:p>
            <a:r>
              <a:rPr lang="en-US" dirty="0"/>
              <a:t>Click to add title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20052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533400"/>
            <a:ext cx="4199860" cy="2379921"/>
          </a:xfrm>
        </p:spPr>
        <p:txBody>
          <a:bodyPr anchor="b" anchorCtr="0">
            <a:noAutofit/>
          </a:bodyPr>
          <a:lstStyle>
            <a:lvl1pPr>
              <a:defRPr sz="36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hasCustomPrompt="1"/>
          </p:nvPr>
        </p:nvSpPr>
        <p:spPr>
          <a:xfrm>
            <a:off x="5167424" y="533400"/>
            <a:ext cx="3794512" cy="5797237"/>
          </a:xfrm>
        </p:spPr>
        <p:txBody>
          <a:bodyPr anchor="t">
            <a:normAutofit/>
          </a:bodyPr>
          <a:lstStyle>
            <a:lvl1pPr>
              <a:buNone/>
              <a:defRPr/>
            </a:lvl1pPr>
          </a:lstStyle>
          <a:p>
            <a:r>
              <a:rPr lang="en-US" dirty="0"/>
              <a:t>Click to add object</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hasCustomPrompt="1"/>
          </p:nvPr>
        </p:nvSpPr>
        <p:spPr>
          <a:xfrm>
            <a:off x="9531096" y="0"/>
            <a:ext cx="2660904" cy="3429000"/>
          </a:xfrm>
          <a:solidFill>
            <a:schemeClr val="accent2"/>
          </a:solidFill>
        </p:spPr>
        <p:txBody>
          <a:bodyPr>
            <a:normAutofit/>
          </a:bodyPr>
          <a:lstStyle>
            <a:lvl1pPr marL="0" indent="0" algn="ctr">
              <a:buFont typeface="Arial" panose="020B0604020202020204" pitchFamily="34" charset="0"/>
              <a:buNone/>
              <a:defRPr sz="1800"/>
            </a:lvl1p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lang="en-US"/>
              <a:t>Click to add picture</a:t>
            </a:r>
          </a:p>
          <a:p>
            <a:endParaRPr lang="en-US"/>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hasCustomPrompt="1"/>
          </p:nvPr>
        </p:nvSpPr>
        <p:spPr>
          <a:xfrm>
            <a:off x="9531096" y="3383280"/>
            <a:ext cx="2660904" cy="3474720"/>
          </a:xfrm>
          <a:solidFill>
            <a:schemeClr val="accent2"/>
          </a:solidFill>
        </p:spPr>
        <p:txBody>
          <a:bodyPr>
            <a:normAutofit/>
          </a:bodyPr>
          <a:lstStyle>
            <a:lvl1pPr marL="285750" indent="-285750" algn="ctr">
              <a:buFont typeface="Arial" panose="020B0604020202020204" pitchFamily="34" charset="0"/>
              <a:buChar char="•"/>
              <a:defRPr sz="1800"/>
            </a:lvl1p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lang="en-US"/>
              <a:t>Click to add picture</a:t>
            </a:r>
          </a:p>
          <a:p>
            <a:endParaRPr lang="en-US"/>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0998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470440" y="170122"/>
            <a:ext cx="6602923" cy="1918916"/>
          </a:xfrm>
        </p:spPr>
        <p:txBody>
          <a:bodyPr>
            <a:noAutofit/>
          </a:bodyPr>
          <a:lstStyle>
            <a:lvl1pPr>
              <a:defRPr sz="36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hasCustomPrompt="1"/>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hasCustomPrompt="1"/>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5470441" y="2183035"/>
            <a:ext cx="5355266" cy="4121845"/>
          </a:xfrm>
        </p:spPr>
        <p:txBody>
          <a:bodyPr anchor="t">
            <a:normAutofit/>
          </a:bodyPr>
          <a:lstStyle>
            <a:lvl1pPr marL="0" indent="0">
              <a:buNone/>
              <a:defRPr/>
            </a:lvl1pPr>
          </a:lstStyle>
          <a:p>
            <a:r>
              <a:rPr lang="en-US" dirty="0"/>
              <a:t>Click to add object</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E8AE0-4188-4CB6-8BFB-70E163ED7FA5}"/>
              </a:ext>
            </a:extLst>
          </p:cNvPr>
          <p:cNvSpPr>
            <a:spLocks noGrp="1"/>
          </p:cNvSpPr>
          <p:nvPr>
            <p:ph type="title" hasCustomPrompt="1"/>
          </p:nvPr>
        </p:nvSpPr>
        <p:spPr>
          <a:xfrm>
            <a:off x="969264" y="2679192"/>
            <a:ext cx="4946904" cy="2902901"/>
          </a:xfrm>
        </p:spPr>
        <p:txBody>
          <a:bodyPr>
            <a:noAutofit/>
          </a:bodyPr>
          <a:lstStyle>
            <a:lvl1pPr>
              <a:defRPr sz="3600"/>
            </a:lvl1pPr>
          </a:lstStyle>
          <a:p>
            <a:r>
              <a:rPr lang="en-US" dirty="0"/>
              <a:t>Click to add title</a:t>
            </a:r>
          </a:p>
        </p:txBody>
      </p:sp>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1758687"/>
            <a:ext cx="3878570" cy="782493"/>
          </a:xfrm>
        </p:spPr>
        <p:txBody>
          <a:bodyPr anchor="ctr" anchorCtr="0">
            <a:no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hasCustomPrompt="1"/>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lvl1pPr marL="0" indent="0" algn="ctr">
              <a:buNone/>
              <a:defRPr/>
            </a:lvl1pPr>
          </a:lstStyle>
          <a:p>
            <a:r>
              <a:rPr lang="en-US"/>
              <a:t>Click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hasCustomPrompt="1"/>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tIns="91440" bIns="274320" anchor="b">
            <a:noAutofit/>
          </a:bodyPr>
          <a:lstStyle>
            <a:lvl1pPr marL="0" indent="0" algn="ctr">
              <a:buNone/>
              <a:defRPr/>
            </a:lvl1pPr>
          </a:lstStyle>
          <a:p>
            <a:r>
              <a:rPr lang="en-US"/>
              <a:t>Click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hasCustomPrompt="1"/>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tIns="2194560" anchor="t">
            <a:noAutofit/>
          </a:bodyPr>
          <a:lstStyle>
            <a:lvl1pPr marL="0" indent="0" algn="ctr">
              <a:buNone/>
              <a:defRPr/>
            </a:lvl1pPr>
          </a:lstStyle>
          <a:p>
            <a:r>
              <a:rPr lang="en-US"/>
              <a:t>Click to add picture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p:txBody>
          <a:bodyPr>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p:txBody>
          <a:bodyPr>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p:txBody>
          <a:bodyPr>
            <a:noAutofit/>
          </a:bodyPr>
          <a:lstStyle>
            <a:lvl1pPr>
              <a:defRPr sz="3600"/>
            </a:lvl1pPr>
          </a:lstStyle>
          <a:p>
            <a:r>
              <a:rPr lang="en-US" dirty="0"/>
              <a:t>Click to add title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hasCustomPrompt="1"/>
          </p:nvPr>
        </p:nvSpPr>
        <p:spPr>
          <a:xfrm>
            <a:off x="1143000"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hasCustomPrompt="1"/>
          </p:nvPr>
        </p:nvSpPr>
        <p:spPr>
          <a:xfrm>
            <a:off x="378463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hasCustomPrompt="1"/>
          </p:nvPr>
        </p:nvSpPr>
        <p:spPr>
          <a:xfrm>
            <a:off x="643737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hasCustomPrompt="1"/>
          </p:nvPr>
        </p:nvSpPr>
        <p:spPr>
          <a:xfrm>
            <a:off x="908913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a:t>Click to add picture</a:t>
            </a:r>
          </a:p>
          <a:p>
            <a:endParaRPr lang="en-US"/>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72832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a:xfrm>
            <a:off x="838199" y="533401"/>
            <a:ext cx="10692809" cy="1224378"/>
          </a:xfrm>
        </p:spPr>
        <p:txBody>
          <a:bodyPr>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27621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365125"/>
            <a:ext cx="10515600" cy="1325563"/>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8" y="1734325"/>
            <a:ext cx="5157787" cy="823912"/>
          </a:xfrm>
        </p:spPr>
        <p:txBody>
          <a:bodyPr anchor="ctr" anchorCtr="0">
            <a:no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hasCustomPrompt="1"/>
          </p:nvPr>
        </p:nvSpPr>
        <p:spPr>
          <a:xfrm>
            <a:off x="839788" y="2558237"/>
            <a:ext cx="5157787" cy="3684588"/>
          </a:xfrm>
        </p:spPr>
        <p:txBody>
          <a:bodyPr/>
          <a:lstStyle>
            <a:lvl1pPr marL="228600" indent="-228600">
              <a:defRPr/>
            </a:lvl1pPr>
            <a:lvl2pPr marL="685800" indent="-228600">
              <a:defRPr/>
            </a:lvl2pPr>
            <a:lvl3pPr marL="1143000" indent="-228600">
              <a:defRPr/>
            </a:lvl3pPr>
            <a:lvl4pPr marL="1600200" indent="-228600">
              <a:defRPr/>
            </a:lvl4pPr>
            <a:lvl5pPr marL="2057400" indent="-22860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6172200" y="1734325"/>
            <a:ext cx="5183188" cy="823912"/>
          </a:xfrm>
        </p:spPr>
        <p:txBody>
          <a:bodyPr anchor="ctr" anchorCtr="0">
            <a:no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hasCustomPrompt="1"/>
          </p:nvPr>
        </p:nvSpPr>
        <p:spPr>
          <a:xfrm>
            <a:off x="6172200" y="2558237"/>
            <a:ext cx="5183188" cy="3684588"/>
          </a:xfrm>
        </p:spPr>
        <p:txBody>
          <a:bodyPr/>
          <a:lstStyle>
            <a:lvl1pPr marL="228600" indent="-228600">
              <a:defRPr/>
            </a:lvl1pPr>
            <a:lvl2pPr marL="685800" indent="-228600">
              <a:defRPr/>
            </a:lvl2pPr>
            <a:lvl3pPr marL="1143000" indent="-228600">
              <a:defRPr/>
            </a:lvl3pPr>
            <a:lvl4pPr marL="1600200" indent="-228600">
              <a:defRPr/>
            </a:lvl4pPr>
            <a:lvl5pPr marL="2057400" indent="-22860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32103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‹Nº›</a:t>
            </a:fld>
            <a:endParaRPr lang="en-US"/>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82" r:id="rId7"/>
    <p:sldLayoutId id="2147483687" r:id="rId8"/>
    <p:sldLayoutId id="2147483665" r:id="rId9"/>
    <p:sldLayoutId id="2147483683" r:id="rId10"/>
    <p:sldLayoutId id="2147483677" r:id="rId11"/>
    <p:sldLayoutId id="2147483678" r:id="rId12"/>
    <p:sldLayoutId id="2147483664" r:id="rId13"/>
    <p:sldLayoutId id="2147483666" r:id="rId14"/>
    <p:sldLayoutId id="2147483667" r:id="rId15"/>
    <p:sldLayoutId id="2147483685" r:id="rId16"/>
    <p:sldLayoutId id="2147483668" r:id="rId17"/>
    <p:sldLayoutId id="2147483669" r:id="rId18"/>
  </p:sldLayoutIdLst>
  <p:hf hdr="0"/>
  <p:txStyles>
    <p:title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veconsultores.com/analisis-interno-de-una-empresa/"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clavesliderazgoresponsable.blogspot.com/2021/03/la-faceta-mas-oscura-de-la-vida.html"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jaimetorresy.blogspot.com/p/planeacion.html"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102107" y="2598224"/>
            <a:ext cx="3583040" cy="2389412"/>
          </a:xfrm>
        </p:spPr>
        <p:txBody>
          <a:bodyPr>
            <a:normAutofit fontScale="90000"/>
          </a:bodyPr>
          <a:lstStyle/>
          <a:p>
            <a:r>
              <a:rPr lang="es-MX" sz="4000" b="1"/>
              <a:t>PLANEACIÓN Estratégica </a:t>
            </a:r>
            <a:br>
              <a:rPr lang="es-MX" sz="4000" b="1"/>
            </a:br>
            <a:br>
              <a:rPr lang="en-US" dirty="0"/>
            </a:br>
            <a:br>
              <a:rPr lang="en-US" dirty="0"/>
            </a:br>
            <a:endParaRPr lang="en-US" b="1" cap="none" dirty="0"/>
          </a:p>
        </p:txBody>
      </p:sp>
      <p:pic>
        <p:nvPicPr>
          <p:cNvPr id="6" name="Picture Placeholder 5">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5245" r="5245"/>
          <a:stretch/>
        </p:blipFill>
        <p:spPr>
          <a:xfrm>
            <a:off x="2623279" y="0"/>
            <a:ext cx="9568721" cy="6858000"/>
          </a:xfrm>
        </p:spPr>
      </p:pic>
      <p:sp>
        <p:nvSpPr>
          <p:cNvPr id="7" name="TextBox 6">
            <a:extLst>
              <a:ext uri="{FF2B5EF4-FFF2-40B4-BE49-F238E27FC236}">
                <a16:creationId xmlns:a16="http://schemas.microsoft.com/office/drawing/2014/main" id="{D76ED259-63B7-13F6-8F26-0A72B94D1B69}"/>
              </a:ext>
            </a:extLst>
          </p:cNvPr>
          <p:cNvSpPr txBox="1"/>
          <p:nvPr/>
        </p:nvSpPr>
        <p:spPr>
          <a:xfrm>
            <a:off x="2623279" y="6858000"/>
            <a:ext cx="9568721" cy="230832"/>
          </a:xfrm>
          <a:prstGeom prst="rect">
            <a:avLst/>
          </a:prstGeom>
          <a:noFill/>
        </p:spPr>
        <p:txBody>
          <a:bodyPr wrap="square" rtlCol="0">
            <a:spAutoFit/>
          </a:bodyPr>
          <a:lstStyle/>
          <a:p>
            <a:r>
              <a:rPr lang="en-US" sz="900" dirty="0">
                <a:hlinkClick r:id="rId3" tooltip="https://iveconsultores.com/analisis-interno-de-una-empresa/"/>
              </a:rPr>
              <a:t>This Photo</a:t>
            </a:r>
            <a:r>
              <a:rPr lang="en-US" sz="900" dirty="0"/>
              <a:t> by Unknown Author is licensed under </a:t>
            </a:r>
            <a:r>
              <a:rPr lang="en-US" sz="900" dirty="0">
                <a:hlinkClick r:id="rId4" tooltip="https://creativecommons.org/licenses/by-sa/3.0/"/>
              </a:rPr>
              <a:t>CC BY-SA</a:t>
            </a:r>
            <a:endParaRPr lang="en-US" sz="900" dirty="0"/>
          </a:p>
        </p:txBody>
      </p:sp>
      <p:sp>
        <p:nvSpPr>
          <p:cNvPr id="8" name="Rectangle 5">
            <a:extLst>
              <a:ext uri="{FF2B5EF4-FFF2-40B4-BE49-F238E27FC236}">
                <a16:creationId xmlns:a16="http://schemas.microsoft.com/office/drawing/2014/main" id="{9B0C05CB-5315-64B8-2754-E4638C393923}"/>
              </a:ext>
            </a:extLst>
          </p:cNvPr>
          <p:cNvSpPr>
            <a:spLocks noChangeArrowheads="1"/>
          </p:cNvSpPr>
          <p:nvPr/>
        </p:nvSpPr>
        <p:spPr bwMode="auto">
          <a:xfrm>
            <a:off x="0" y="0"/>
            <a:ext cx="50803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13" name="Rectangle 7">
            <a:extLst>
              <a:ext uri="{FF2B5EF4-FFF2-40B4-BE49-F238E27FC236}">
                <a16:creationId xmlns:a16="http://schemas.microsoft.com/office/drawing/2014/main" id="{6307F8D1-33E0-D833-481D-EBFF47DE539C}"/>
              </a:ext>
            </a:extLst>
          </p:cNvPr>
          <p:cNvSpPr>
            <a:spLocks noChangeArrowheads="1"/>
          </p:cNvSpPr>
          <p:nvPr/>
        </p:nvSpPr>
        <p:spPr bwMode="auto">
          <a:xfrm>
            <a:off x="0" y="457200"/>
            <a:ext cx="50803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9" name="Imagen 8" descr="Logotipo&#10;&#10;Descripción generada automáticamente">
            <a:extLst>
              <a:ext uri="{FF2B5EF4-FFF2-40B4-BE49-F238E27FC236}">
                <a16:creationId xmlns:a16="http://schemas.microsoft.com/office/drawing/2014/main" id="{47B7BD38-83D4-B0E8-2CDC-7670FD67603D}"/>
              </a:ext>
            </a:extLst>
          </p:cNvPr>
          <p:cNvPicPr>
            <a:picLocks noChangeAspect="1"/>
          </p:cNvPicPr>
          <p:nvPr/>
        </p:nvPicPr>
        <p:blipFill>
          <a:blip r:embed="rId5"/>
          <a:stretch>
            <a:fillRect/>
          </a:stretch>
        </p:blipFill>
        <p:spPr>
          <a:xfrm>
            <a:off x="310551" y="-731564"/>
            <a:ext cx="3591464" cy="2857731"/>
          </a:xfrm>
          <a:prstGeom prst="rect">
            <a:avLst/>
          </a:prstGeom>
        </p:spPr>
      </p:pic>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20" b="20"/>
          <a:stretch/>
        </p:blipFill>
        <p:spPr>
          <a:xfrm>
            <a:off x="-4444" y="0"/>
            <a:ext cx="4811317" cy="6857998"/>
          </a:xfrm>
        </p:spPr>
      </p:pic>
      <p:sp>
        <p:nvSpPr>
          <p:cNvPr id="3" name="Footer Placeholder 2">
            <a:extLst>
              <a:ext uri="{FF2B5EF4-FFF2-40B4-BE49-F238E27FC236}">
                <a16:creationId xmlns:a16="http://schemas.microsoft.com/office/drawing/2014/main" id="{8256EDAF-06B0-17DD-9223-660ADEF4BD48}"/>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2" name="Date Placeholder 1">
            <a:extLst>
              <a:ext uri="{FF2B5EF4-FFF2-40B4-BE49-F238E27FC236}">
                <a16:creationId xmlns:a16="http://schemas.microsoft.com/office/drawing/2014/main" id="{650E5EE8-D662-4BC7-453D-D1F666C31DF3}"/>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
        <p:nvSpPr>
          <p:cNvPr id="12" name="CuadroTexto 11">
            <a:extLst>
              <a:ext uri="{FF2B5EF4-FFF2-40B4-BE49-F238E27FC236}">
                <a16:creationId xmlns:a16="http://schemas.microsoft.com/office/drawing/2014/main" id="{5EC68F66-0605-6F08-D73D-0DA0C963A172}"/>
              </a:ext>
            </a:extLst>
          </p:cNvPr>
          <p:cNvSpPr txBox="1"/>
          <p:nvPr/>
        </p:nvSpPr>
        <p:spPr>
          <a:xfrm>
            <a:off x="4422477" y="856241"/>
            <a:ext cx="7615094"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s-ES_tradnl" sz="1700" dirty="0">
                <a:latin typeface="Univers Condensed Light"/>
              </a:rPr>
              <a:t>El </a:t>
            </a:r>
            <a:r>
              <a:rPr lang="es-ES_tradnl" sz="1700" dirty="0" err="1">
                <a:latin typeface="Univers Condensed Light"/>
              </a:rPr>
              <a:t>Balanced</a:t>
            </a:r>
            <a:r>
              <a:rPr lang="es-ES_tradnl" sz="1700" dirty="0">
                <a:latin typeface="Univers Condensed Light"/>
              </a:rPr>
              <a:t> Scorecard conocido como CMI (comando de mando integral) nos ayuda a obtener un rendimiento con base en la combinación métrica, objetivos y mejoras de procesos. </a:t>
            </a:r>
          </a:p>
          <a:p>
            <a:pPr algn="just">
              <a:buFont typeface="Arial"/>
              <a:buChar char="•"/>
            </a:pPr>
            <a:r>
              <a:rPr lang="es-ES_tradnl" sz="1700" dirty="0">
                <a:latin typeface="Univers Condensed Light"/>
              </a:rPr>
              <a:t>El </a:t>
            </a:r>
            <a:r>
              <a:rPr lang="es-ES_tradnl" sz="1700" dirty="0" err="1">
                <a:latin typeface="Univers Condensed Light"/>
              </a:rPr>
              <a:t>Balanced</a:t>
            </a:r>
            <a:r>
              <a:rPr lang="es-ES_tradnl" sz="1700" dirty="0">
                <a:latin typeface="Univers Condensed Light"/>
              </a:rPr>
              <a:t> Scorecard en la planeación estratégica busca establecer y medir los objetivos estratégicos de una organización en diferentes perspectivas.</a:t>
            </a:r>
          </a:p>
          <a:p>
            <a:pPr algn="just">
              <a:buFont typeface="Arial"/>
              <a:buChar char="•"/>
            </a:pPr>
            <a:r>
              <a:rPr lang="es-ES_tradnl" sz="1700" dirty="0">
                <a:latin typeface="Univers Condensed Light"/>
              </a:rPr>
              <a:t>Comprendiendo la visión general de la empresa. </a:t>
            </a:r>
          </a:p>
          <a:p>
            <a:pPr algn="just">
              <a:buFont typeface="Arial"/>
              <a:buChar char="•"/>
            </a:pPr>
            <a:r>
              <a:rPr lang="es-ES_tradnl" sz="1700" dirty="0">
                <a:latin typeface="Univers Condensed Light"/>
              </a:rPr>
              <a:t>Sus cuatro principales perspectivas. </a:t>
            </a:r>
          </a:p>
          <a:p>
            <a:pPr marL="342900" indent="-342900" algn="just">
              <a:buFont typeface="+mj-lt"/>
              <a:buAutoNum type="arabicPeriod"/>
            </a:pPr>
            <a:r>
              <a:rPr lang="es-ES_tradnl" sz="1700" dirty="0">
                <a:latin typeface="Univers Condensed Light"/>
              </a:rPr>
              <a:t>De manera financiera: como los accionistas lo perciben y evaluando la rentabilidad de la empresa.</a:t>
            </a:r>
          </a:p>
          <a:p>
            <a:pPr marL="342900" indent="-342900" algn="just">
              <a:buFont typeface="+mj-lt"/>
              <a:buAutoNum type="arabicPeriod"/>
            </a:pPr>
            <a:r>
              <a:rPr lang="es-ES_tradnl" sz="1700" dirty="0">
                <a:latin typeface="Univers Condensed Light"/>
              </a:rPr>
              <a:t>Del cliente: como se añade valor a sus vidas, generando ingresos a través de sus compras.</a:t>
            </a:r>
          </a:p>
          <a:p>
            <a:pPr marL="342900" indent="-342900" algn="just">
              <a:buFont typeface="+mj-lt"/>
              <a:buAutoNum type="arabicPeriod"/>
            </a:pPr>
            <a:r>
              <a:rPr lang="es-ES_tradnl" sz="1700" dirty="0">
                <a:latin typeface="Univers Condensed Light"/>
              </a:rPr>
              <a:t>Procesos internos: áreas de mejoras y un correcto Sistema de gestión</a:t>
            </a:r>
          </a:p>
          <a:p>
            <a:pPr marL="342900" indent="-342900">
              <a:buFont typeface="+mj-lt"/>
              <a:buAutoNum type="arabicPeriod"/>
            </a:pPr>
            <a:r>
              <a:rPr lang="es-ES_tradnl" sz="1700" dirty="0">
                <a:latin typeface="Univers Condensed Light"/>
              </a:rPr>
              <a:t>De aprendizaje y crecimiento: como mantener la excelencia y nuevas herramientas de gestión</a:t>
            </a:r>
          </a:p>
          <a:p>
            <a:br>
              <a:rPr lang="es-ES_tradnl" sz="1700" dirty="0">
                <a:latin typeface="Univers Condensed Light"/>
              </a:rPr>
            </a:br>
            <a:r>
              <a:rPr lang="es-ES_tradnl" sz="1700" b="1" dirty="0">
                <a:solidFill>
                  <a:srgbClr val="333333"/>
                </a:solidFill>
              </a:rPr>
              <a:t>Objetivos típicos de un BSC.</a:t>
            </a:r>
            <a:endParaRPr lang="es-ES_tradnl" sz="1700" b="1" dirty="0">
              <a:solidFill>
                <a:srgbClr val="000000"/>
              </a:solidFill>
              <a:latin typeface="Univers Condensed Light"/>
            </a:endParaRPr>
          </a:p>
          <a:p>
            <a:pPr algn="just"/>
            <a:endParaRPr lang="es-ES_tradnl" sz="1700" dirty="0">
              <a:solidFill>
                <a:srgbClr val="333333"/>
              </a:solidFill>
              <a:ea typeface="+mn-lt"/>
              <a:cs typeface="+mn-lt"/>
            </a:endParaRPr>
          </a:p>
          <a:p>
            <a:pPr algn="just">
              <a:buFont typeface="Arial"/>
              <a:buChar char="•"/>
            </a:pPr>
            <a:r>
              <a:rPr lang="es-ES_tradnl" sz="1700" dirty="0">
                <a:solidFill>
                  <a:srgbClr val="333333"/>
                </a:solidFill>
                <a:ea typeface="+mn-lt"/>
                <a:cs typeface="+mn-lt"/>
              </a:rPr>
              <a:t>Obtener claridad y consenso alrededor de la estrategia (FMC </a:t>
            </a:r>
            <a:r>
              <a:rPr lang="es-ES_tradnl" sz="1700" dirty="0" err="1">
                <a:solidFill>
                  <a:srgbClr val="333333"/>
                </a:solidFill>
                <a:ea typeface="+mn-lt"/>
                <a:cs typeface="+mn-lt"/>
              </a:rPr>
              <a:t>Corporation</a:t>
            </a:r>
            <a:r>
              <a:rPr lang="es-ES_tradnl" sz="1700" dirty="0">
                <a:solidFill>
                  <a:srgbClr val="333333"/>
                </a:solidFill>
                <a:ea typeface="+mn-lt"/>
                <a:cs typeface="+mn-lt"/>
              </a:rPr>
              <a:t>).</a:t>
            </a:r>
            <a:endParaRPr lang="es-ES_tradnl" sz="1700" dirty="0"/>
          </a:p>
          <a:p>
            <a:pPr algn="just">
              <a:buFont typeface="Arial"/>
              <a:buChar char="•"/>
            </a:pPr>
            <a:r>
              <a:rPr lang="es-ES_tradnl" sz="1700" dirty="0">
                <a:solidFill>
                  <a:srgbClr val="333333"/>
                </a:solidFill>
                <a:ea typeface="+mn-lt"/>
                <a:cs typeface="+mn-lt"/>
              </a:rPr>
              <a:t>Alcanzar enfoque (Chemical Bank).</a:t>
            </a:r>
            <a:endParaRPr lang="es-ES_tradnl" sz="1700" dirty="0"/>
          </a:p>
          <a:p>
            <a:pPr algn="just">
              <a:buFont typeface="Arial"/>
              <a:buChar char="•"/>
            </a:pPr>
            <a:r>
              <a:rPr lang="es-ES_tradnl" sz="1700" dirty="0">
                <a:solidFill>
                  <a:srgbClr val="333333"/>
                </a:solidFill>
                <a:ea typeface="+mn-lt"/>
                <a:cs typeface="+mn-lt"/>
              </a:rPr>
              <a:t>Desarrollar liderazgo (</a:t>
            </a:r>
            <a:r>
              <a:rPr lang="es-ES_tradnl" sz="1700" dirty="0" err="1">
                <a:solidFill>
                  <a:srgbClr val="333333"/>
                </a:solidFill>
                <a:ea typeface="+mn-lt"/>
                <a:cs typeface="+mn-lt"/>
              </a:rPr>
              <a:t>Mobil</a:t>
            </a:r>
            <a:r>
              <a:rPr lang="es-ES_tradnl" sz="1700" dirty="0">
                <a:solidFill>
                  <a:srgbClr val="333333"/>
                </a:solidFill>
                <a:ea typeface="+mn-lt"/>
                <a:cs typeface="+mn-lt"/>
              </a:rPr>
              <a:t>).</a:t>
            </a:r>
            <a:endParaRPr lang="es-ES_tradnl" sz="1700" dirty="0"/>
          </a:p>
          <a:p>
            <a:pPr algn="just">
              <a:buFont typeface="Arial"/>
              <a:buChar char="•"/>
            </a:pPr>
            <a:r>
              <a:rPr lang="es-ES_tradnl" sz="1700" dirty="0">
                <a:solidFill>
                  <a:srgbClr val="333333"/>
                </a:solidFill>
                <a:ea typeface="+mn-lt"/>
                <a:cs typeface="+mn-lt"/>
              </a:rPr>
              <a:t>Intervención estratégica (Sears </a:t>
            </a:r>
            <a:r>
              <a:rPr lang="es-ES_tradnl" sz="1700" dirty="0" err="1">
                <a:solidFill>
                  <a:srgbClr val="333333"/>
                </a:solidFill>
                <a:ea typeface="+mn-lt"/>
                <a:cs typeface="+mn-lt"/>
              </a:rPr>
              <a:t>Roebuck</a:t>
            </a:r>
            <a:r>
              <a:rPr lang="es-ES_tradnl" sz="1700" dirty="0">
                <a:solidFill>
                  <a:srgbClr val="333333"/>
                </a:solidFill>
                <a:ea typeface="+mn-lt"/>
                <a:cs typeface="+mn-lt"/>
              </a:rPr>
              <a:t>).</a:t>
            </a:r>
            <a:endParaRPr lang="es-ES_tradnl" sz="1700" dirty="0"/>
          </a:p>
          <a:p>
            <a:pPr algn="just">
              <a:buFont typeface="Arial"/>
              <a:buChar char="•"/>
            </a:pPr>
            <a:r>
              <a:rPr lang="es-ES_tradnl" sz="1700" dirty="0">
                <a:solidFill>
                  <a:srgbClr val="333333"/>
                </a:solidFill>
                <a:ea typeface="+mn-lt"/>
                <a:cs typeface="+mn-lt"/>
              </a:rPr>
              <a:t>Educar a la organización (</a:t>
            </a:r>
            <a:r>
              <a:rPr lang="es-ES_tradnl" sz="1700" dirty="0" err="1">
                <a:solidFill>
                  <a:srgbClr val="333333"/>
                </a:solidFill>
                <a:ea typeface="+mn-lt"/>
                <a:cs typeface="+mn-lt"/>
              </a:rPr>
              <a:t>Cigna</a:t>
            </a:r>
            <a:r>
              <a:rPr lang="es-ES_tradnl" sz="1700" dirty="0">
                <a:solidFill>
                  <a:srgbClr val="333333"/>
                </a:solidFill>
                <a:ea typeface="+mn-lt"/>
                <a:cs typeface="+mn-lt"/>
              </a:rPr>
              <a:t> P&amp;C).</a:t>
            </a:r>
            <a:endParaRPr lang="es-ES_tradnl" sz="1700" dirty="0"/>
          </a:p>
          <a:p>
            <a:pPr algn="just">
              <a:buFont typeface="Arial"/>
              <a:buChar char="•"/>
            </a:pPr>
            <a:r>
              <a:rPr lang="es-ES_tradnl" sz="1700" dirty="0">
                <a:solidFill>
                  <a:srgbClr val="333333"/>
                </a:solidFill>
                <a:ea typeface="+mn-lt"/>
                <a:cs typeface="+mn-lt"/>
              </a:rPr>
              <a:t>Fijar metas estratégicas (</a:t>
            </a:r>
            <a:r>
              <a:rPr lang="es-ES_tradnl" sz="1700" dirty="0" err="1">
                <a:solidFill>
                  <a:srgbClr val="333333"/>
                </a:solidFill>
                <a:ea typeface="+mn-lt"/>
                <a:cs typeface="+mn-lt"/>
              </a:rPr>
              <a:t>Rockwater</a:t>
            </a:r>
            <a:r>
              <a:rPr lang="es-ES_tradnl" sz="1700" dirty="0">
                <a:solidFill>
                  <a:srgbClr val="333333"/>
                </a:solidFill>
                <a:ea typeface="+mn-lt"/>
                <a:cs typeface="+mn-lt"/>
              </a:rPr>
              <a:t>).</a:t>
            </a:r>
            <a:endParaRPr lang="es-ES_tradnl" sz="1700" dirty="0"/>
          </a:p>
          <a:p>
            <a:pPr algn="just"/>
            <a:br>
              <a:rPr lang="en-US" dirty="0">
                <a:solidFill>
                  <a:srgbClr val="000000"/>
                </a:solidFill>
                <a:latin typeface="Univers Condensed Light"/>
              </a:rPr>
            </a:br>
            <a:endParaRPr lang="en-US" dirty="0"/>
          </a:p>
        </p:txBody>
      </p:sp>
      <p:sp>
        <p:nvSpPr>
          <p:cNvPr id="13" name="CuadroTexto 12">
            <a:extLst>
              <a:ext uri="{FF2B5EF4-FFF2-40B4-BE49-F238E27FC236}">
                <a16:creationId xmlns:a16="http://schemas.microsoft.com/office/drawing/2014/main" id="{D0C507E9-3488-1AA5-2CDF-DE8CE7C30B53}"/>
              </a:ext>
            </a:extLst>
          </p:cNvPr>
          <p:cNvSpPr txBox="1"/>
          <p:nvPr/>
        </p:nvSpPr>
        <p:spPr>
          <a:xfrm>
            <a:off x="4724400" y="209910"/>
            <a:ext cx="66682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3600" b="1" i="1" cap="all" err="1">
                <a:solidFill>
                  <a:srgbClr val="001E2E"/>
                </a:solidFill>
                <a:latin typeface="Walbaum Display Light"/>
              </a:rPr>
              <a:t>Balanced</a:t>
            </a:r>
            <a:r>
              <a:rPr lang="es-MX" sz="3600" b="1" i="1" cap="all">
                <a:solidFill>
                  <a:srgbClr val="001E2E"/>
                </a:solidFill>
                <a:latin typeface="Walbaum Display Light"/>
              </a:rPr>
              <a:t> </a:t>
            </a:r>
            <a:r>
              <a:rPr lang="es-MX" sz="3600" b="1" i="1" cap="all" err="1">
                <a:solidFill>
                  <a:srgbClr val="001E2E"/>
                </a:solidFill>
                <a:latin typeface="Walbaum Display Light"/>
              </a:rPr>
              <a:t>Scorecard</a:t>
            </a:r>
            <a:endParaRPr lang="es-ES" err="1"/>
          </a:p>
        </p:txBody>
      </p:sp>
    </p:spTree>
    <p:extLst>
      <p:ext uri="{BB962C8B-B14F-4D97-AF65-F5344CB8AC3E}">
        <p14:creationId xmlns:p14="http://schemas.microsoft.com/office/powerpoint/2010/main" val="338573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06118"/>
          </a:xfrm>
        </p:spPr>
        <p:txBody>
          <a:bodyPr/>
          <a:lstStyle/>
          <a:p>
            <a:r>
              <a:rPr lang="en-US"/>
              <a:t>CONCLUSION</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t="65" b="65"/>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t="4" b="4"/>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l="36" r="36"/>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t="182" b="182"/>
          <a:stretch/>
        </p:blipFill>
        <p:spPr>
          <a:xfrm>
            <a:off x="9649155" y="3383280"/>
            <a:ext cx="2539797" cy="3474720"/>
          </a:xfrm>
        </p:spPr>
      </p:pic>
      <p:sp>
        <p:nvSpPr>
          <p:cNvPr id="4" name="Date Placeholder 3">
            <a:extLst>
              <a:ext uri="{FF2B5EF4-FFF2-40B4-BE49-F238E27FC236}">
                <a16:creationId xmlns:a16="http://schemas.microsoft.com/office/drawing/2014/main" id="{0E1C4E43-2047-C3EA-3A26-475078D66166}"/>
              </a:ext>
            </a:extLst>
          </p:cNvPr>
          <p:cNvSpPr>
            <a:spLocks noGrp="1"/>
          </p:cNvSpPr>
          <p:nvPr>
            <p:ph type="dt" sz="half" idx="10"/>
          </p:nvPr>
        </p:nvSpPr>
        <p:spPr>
          <a:xfrm>
            <a:off x="7337102" y="6398878"/>
            <a:ext cx="4193908" cy="365125"/>
          </a:xfrm>
        </p:spPr>
        <p:txBody>
          <a:bodyPr/>
          <a:lstStyle/>
          <a:p>
            <a:r>
              <a:rPr lang="en-US"/>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a:p>
        </p:txBody>
      </p:sp>
    </p:spTree>
    <p:extLst>
      <p:ext uri="{BB962C8B-B14F-4D97-AF65-F5344CB8AC3E}">
        <p14:creationId xmlns:p14="http://schemas.microsoft.com/office/powerpoint/2010/main" val="349526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s-MX"/>
              <a:t>R</a:t>
            </a:r>
            <a:r>
              <a:rPr lang="en-US"/>
              <a:t>EFERENCIAS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214" r="214"/>
          <a:stretch/>
        </p:blipFill>
        <p:spPr>
          <a:xfrm>
            <a:off x="0" y="3188"/>
            <a:ext cx="4966447" cy="6876075"/>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a:t>Presenter Name</a:t>
            </a:r>
          </a:p>
          <a:p>
            <a:r>
              <a:rPr lang="en-US"/>
              <a:t>Email Address</a:t>
            </a:r>
          </a:p>
          <a:p>
            <a:r>
              <a:rPr lang="en-US"/>
              <a:t>Website Address</a:t>
            </a:r>
          </a:p>
        </p:txBody>
      </p:sp>
      <p:sp>
        <p:nvSpPr>
          <p:cNvPr id="4" name="Date Placeholder 3">
            <a:extLst>
              <a:ext uri="{FF2B5EF4-FFF2-40B4-BE49-F238E27FC236}">
                <a16:creationId xmlns:a16="http://schemas.microsoft.com/office/drawing/2014/main" id="{4F8CDBE4-DE19-7134-57AF-A583698FA7DE}"/>
              </a:ext>
            </a:extLst>
          </p:cNvPr>
          <p:cNvSpPr>
            <a:spLocks noGrp="1"/>
          </p:cNvSpPr>
          <p:nvPr>
            <p:ph type="dt" sz="half" idx="10"/>
          </p:nvPr>
        </p:nvSpPr>
        <p:spPr>
          <a:xfrm>
            <a:off x="7337102" y="6398878"/>
            <a:ext cx="4193908" cy="365125"/>
          </a:xfrm>
        </p:spPr>
        <p:txBody>
          <a:bodyPr/>
          <a:lstStyle/>
          <a:p>
            <a:r>
              <a:rPr lang="en-US"/>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533400"/>
            <a:ext cx="4199860" cy="5590309"/>
          </a:xfrm>
        </p:spPr>
        <p:txBody>
          <a:bodyPr/>
          <a:lstStyle/>
          <a:p>
            <a:br>
              <a:rPr lang="es-ES" dirty="0"/>
            </a:br>
            <a:endParaRPr lang="es-ES" dirty="0"/>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234593" y="961897"/>
            <a:ext cx="3794512" cy="5797237"/>
          </a:xfrm>
        </p:spPr>
        <p:txBody>
          <a:bodyPr/>
          <a:lstStyle/>
          <a:p>
            <a:pPr algn="ctr"/>
            <a:r>
              <a:rPr lang="en-US" b="1" dirty="0" err="1"/>
              <a:t>Equipo</a:t>
            </a:r>
            <a:r>
              <a:rPr lang="en-US" b="1"/>
              <a:t> 9</a:t>
            </a:r>
          </a:p>
          <a:p>
            <a:pPr algn="ctr"/>
            <a:endParaRPr lang="en-US" sz="2800" b="1"/>
          </a:p>
          <a:p>
            <a:pPr algn="ctr" rtl="0" fontAlgn="base"/>
            <a:r>
              <a:rPr lang="es-MX" sz="2400"/>
              <a:t>Martínez Montoya Héctor Manuel </a:t>
            </a:r>
          </a:p>
          <a:p>
            <a:pPr algn="ctr" rtl="0" fontAlgn="base"/>
            <a:r>
              <a:rPr lang="es-MX" sz="2400"/>
              <a:t>Ronquillo García Ricardo Antonio </a:t>
            </a:r>
          </a:p>
          <a:p>
            <a:pPr algn="ctr" fontAlgn="base"/>
            <a:r>
              <a:rPr lang="es-MX" sz="2400"/>
              <a:t>Olvera García Omar Fabian </a:t>
            </a:r>
          </a:p>
          <a:p>
            <a:pPr algn="ctr" rtl="0" fontAlgn="base"/>
            <a:r>
              <a:rPr lang="es-MX" sz="2400"/>
              <a:t>Robles Rodríguez Javier </a:t>
            </a:r>
          </a:p>
          <a:p>
            <a:pPr algn="ctr" rtl="0" fontAlgn="base"/>
            <a:r>
              <a:rPr lang="es-MX" sz="2400"/>
              <a:t>García González Yanet </a:t>
            </a:r>
          </a:p>
          <a:p>
            <a:pPr algn="ctr" fontAlgn="base"/>
            <a:r>
              <a:rPr lang="es-MX" sz="2400"/>
              <a:t>Pérez López Aydali </a:t>
            </a:r>
          </a:p>
          <a:p>
            <a:pPr algn="ctr" rtl="0" fontAlgn="base"/>
            <a:endParaRPr lang="es-MX" sz="2400"/>
          </a:p>
        </p:txBody>
      </p:sp>
      <p:pic>
        <p:nvPicPr>
          <p:cNvPr id="7" name="Picture Placeholder 6">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8438" t="677" r="8766" b="-10945"/>
          <a:stretch/>
        </p:blipFill>
        <p:spPr>
          <a:xfrm>
            <a:off x="9531096" y="429935"/>
            <a:ext cx="2660904" cy="2999065"/>
          </a:xfrm>
        </p:spPr>
      </p:pic>
      <p:pic>
        <p:nvPicPr>
          <p:cNvPr id="9" name="Picture Placeholder 8">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4">
            <a:extLst>
              <a:ext uri="{837473B0-CC2E-450A-ABE3-18F120FF3D39}">
                <a1611:picAttrSrcUrl xmlns:a1611="http://schemas.microsoft.com/office/drawing/2016/11/main" r:id="rId5"/>
              </a:ext>
            </a:extLst>
          </a:blip>
          <a:srcRect l="24854" r="26730"/>
          <a:stretch/>
        </p:blipFill>
        <p:spPr>
          <a:xfrm>
            <a:off x="9531096" y="3429000"/>
            <a:ext cx="2664932" cy="3429000"/>
          </a:xfrm>
        </p:spPr>
      </p:pic>
      <p:sp>
        <p:nvSpPr>
          <p:cNvPr id="4" name="Date Placeholder 3">
            <a:extLst>
              <a:ext uri="{FF2B5EF4-FFF2-40B4-BE49-F238E27FC236}">
                <a16:creationId xmlns:a16="http://schemas.microsoft.com/office/drawing/2014/main" id="{A8ED942D-C7CD-1717-903E-AB3F23FF5AAB}"/>
              </a:ext>
            </a:extLst>
          </p:cNvPr>
          <p:cNvSpPr>
            <a:spLocks noGrp="1"/>
          </p:cNvSpPr>
          <p:nvPr>
            <p:ph type="dt" sz="half" idx="10"/>
          </p:nvPr>
        </p:nvSpPr>
        <p:spPr>
          <a:xfrm>
            <a:off x="7337102" y="6398878"/>
            <a:ext cx="4193908" cy="365125"/>
          </a:xfrm>
        </p:spPr>
        <p:txBody>
          <a:bodyPr/>
          <a:lstStyle/>
          <a:p>
            <a:r>
              <a:rPr lang="en-US"/>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a:p>
        </p:txBody>
      </p:sp>
      <p:sp>
        <p:nvSpPr>
          <p:cNvPr id="5" name="Content Placeholder 2">
            <a:extLst>
              <a:ext uri="{FF2B5EF4-FFF2-40B4-BE49-F238E27FC236}">
                <a16:creationId xmlns:a16="http://schemas.microsoft.com/office/drawing/2014/main" id="{02ECFBA3-5ED7-7197-770A-5B6FF04BFF92}"/>
              </a:ext>
            </a:extLst>
          </p:cNvPr>
          <p:cNvSpPr txBox="1">
            <a:spLocks/>
          </p:cNvSpPr>
          <p:nvPr/>
        </p:nvSpPr>
        <p:spPr>
          <a:xfrm>
            <a:off x="-249615" y="93997"/>
            <a:ext cx="5138403" cy="613317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a:p>
          <a:p>
            <a:pPr algn="ctr"/>
            <a:r>
              <a:rPr lang="es-ES" sz="2800"/>
              <a:t> </a:t>
            </a:r>
            <a:r>
              <a:rPr lang="es-ES" sz="2800" b="1"/>
              <a:t>Sistemas D/Admón. y Control A</a:t>
            </a:r>
          </a:p>
          <a:p>
            <a:pPr algn="ctr"/>
            <a:r>
              <a:rPr lang="es-ES"/>
              <a:t>Técnicas y herramientas de planeación Gráfica de Gantt</a:t>
            </a:r>
          </a:p>
          <a:p>
            <a:pPr algn="ctr"/>
            <a:endParaRPr lang="es-ES"/>
          </a:p>
          <a:p>
            <a:pPr algn="ctr"/>
            <a:r>
              <a:rPr lang="es-ES"/>
              <a:t>Actividad 3. </a:t>
            </a:r>
          </a:p>
          <a:p>
            <a:pPr algn="ctr"/>
            <a:r>
              <a:rPr lang="es-ES"/>
              <a:t>Presentación  </a:t>
            </a:r>
          </a:p>
          <a:p>
            <a:pPr algn="ctr"/>
            <a:endParaRPr lang="es-ES" sz="2000"/>
          </a:p>
          <a:p>
            <a:pPr algn="ctr"/>
            <a:r>
              <a:rPr lang="es-ES"/>
              <a:t>Profesor. </a:t>
            </a:r>
          </a:p>
          <a:p>
            <a:pPr algn="ctr"/>
            <a:r>
              <a:rPr lang="es-ES"/>
              <a:t>Gómez Carrillo Gerardo</a:t>
            </a:r>
          </a:p>
          <a:p>
            <a:pPr algn="ctr"/>
            <a:br>
              <a:rPr lang="es-ES"/>
            </a:br>
            <a:r>
              <a:rPr lang="es-ES"/>
              <a:t>     Fecha de Entrega   </a:t>
            </a:r>
          </a:p>
          <a:p>
            <a:pPr algn="ctr"/>
            <a:r>
              <a:rPr lang="es-ES"/>
              <a:t>       25 septiembre de 2023</a:t>
            </a:r>
            <a:endParaRPr lang="es-MX"/>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470440" y="-1166972"/>
            <a:ext cx="6602923" cy="1918916"/>
          </a:xfrm>
        </p:spPr>
        <p:txBody>
          <a:bodyPr/>
          <a:lstStyle/>
          <a:p>
            <a:r>
              <a:rPr lang="es-MX"/>
              <a:t>Introducción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31" b="31"/>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29" r="29"/>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470441" y="932205"/>
            <a:ext cx="6404813" cy="5358297"/>
          </a:xfrm>
        </p:spPr>
        <p:txBody>
          <a:bodyPr vert="horz" lIns="91440" tIns="45720" rIns="91440" bIns="45720" rtlCol="0" anchor="t">
            <a:noAutofit/>
          </a:bodyPr>
          <a:lstStyle/>
          <a:p>
            <a:pPr algn="just"/>
            <a:r>
              <a:rPr lang="es-MX" sz="1800"/>
              <a:t>La planeación estratégica es un proceso clave para las organizaciones, ya que les permite establecer objetivos claros y definir las acciones necesarias para alcanzarlos. La toma de decisiones es una parte fundamental de este proceso, ya que implica seleccionar entre diferentes opciones y determinar la mejor manera de lograr los objetivos establecidos.
La importancia de la planeación estratégica en la toma de decisiones radica en varios aspectos:
1. Orientación hacia los objetivos
2. Análisis de información
3. Identificación de oportunidades y riesgos
4. Coordinación y alineación</a:t>
            </a:r>
          </a:p>
          <a:p>
            <a:r>
              <a:rPr lang="es-MX" sz="1800"/>
              <a:t>
5. Flexibilidad y adaptabilidad</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4" name="Date Placeholder 3">
            <a:extLst>
              <a:ext uri="{FF2B5EF4-FFF2-40B4-BE49-F238E27FC236}">
                <a16:creationId xmlns:a16="http://schemas.microsoft.com/office/drawing/2014/main" id="{9761A2F4-893E-5847-29DD-B9CCD4BB8299}"/>
              </a:ext>
            </a:extLst>
          </p:cNvPr>
          <p:cNvSpPr>
            <a:spLocks noGrp="1"/>
          </p:cNvSpPr>
          <p:nvPr>
            <p:ph type="dt" sz="half" idx="10"/>
          </p:nvPr>
        </p:nvSpPr>
        <p:spPr>
          <a:xfrm>
            <a:off x="7337102" y="6398878"/>
            <a:ext cx="4193908" cy="365125"/>
          </a:xfrm>
        </p:spPr>
        <p:txBody>
          <a:bodyPr/>
          <a:lstStyle/>
          <a:p>
            <a:r>
              <a:rPr lang="en-US"/>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 r="3"/>
          <a:stretch/>
        </p:blipFill>
        <p:spPr>
          <a:xfrm>
            <a:off x="3208292" y="3"/>
            <a:ext cx="8997356" cy="4581079"/>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88" r="88"/>
          <a:stretch/>
        </p:blipFill>
        <p:spPr>
          <a:xfrm>
            <a:off x="4234997" y="4574265"/>
            <a:ext cx="5074516" cy="2298983"/>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t="23" b="23"/>
          <a:stretch/>
        </p:blipFill>
        <p:spPr>
          <a:xfrm>
            <a:off x="7243070" y="883420"/>
            <a:ext cx="4948931" cy="5974580"/>
          </a:xfrm>
        </p:spPr>
      </p:pic>
      <p:sp>
        <p:nvSpPr>
          <p:cNvPr id="5" name="CuadroTexto 4">
            <a:extLst>
              <a:ext uri="{FF2B5EF4-FFF2-40B4-BE49-F238E27FC236}">
                <a16:creationId xmlns:a16="http://schemas.microsoft.com/office/drawing/2014/main" id="{3E9D2473-93F8-38B7-850D-C20345DD277D}"/>
              </a:ext>
            </a:extLst>
          </p:cNvPr>
          <p:cNvSpPr txBox="1"/>
          <p:nvPr/>
        </p:nvSpPr>
        <p:spPr>
          <a:xfrm>
            <a:off x="353683" y="1676400"/>
            <a:ext cx="471289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2800"/>
              <a:t>El análisis </a:t>
            </a:r>
            <a:r>
              <a:rPr lang="es-MX" sz="2800" b="1"/>
              <a:t>FODA</a:t>
            </a:r>
            <a:r>
              <a:rPr lang="es-MX" sz="2800"/>
              <a:t>, también conocido como análisis DAFO o SWOT por sus siglas en inglés (</a:t>
            </a:r>
            <a:r>
              <a:rPr lang="es-MX" sz="2800" err="1"/>
              <a:t>Strengths</a:t>
            </a:r>
            <a:r>
              <a:rPr lang="es-MX" sz="2800"/>
              <a:t>, </a:t>
            </a:r>
            <a:r>
              <a:rPr lang="es-MX" sz="2800" err="1"/>
              <a:t>Weaknesses</a:t>
            </a:r>
            <a:r>
              <a:rPr lang="es-MX" sz="2800"/>
              <a:t>, </a:t>
            </a:r>
            <a:r>
              <a:rPr lang="es-MX" sz="2800" err="1"/>
              <a:t>Opportunities</a:t>
            </a:r>
            <a:r>
              <a:rPr lang="es-MX" sz="2800"/>
              <a:t>, </a:t>
            </a:r>
            <a:r>
              <a:rPr lang="es-MX" sz="2800" err="1"/>
              <a:t>Threats</a:t>
            </a:r>
            <a:r>
              <a:rPr lang="es-MX" sz="2800"/>
              <a:t>), es una herramienta utilizada en la planeación estratégica para evaluar los factores internos y externos que pueden influir en una organización. </a:t>
            </a:r>
            <a:endParaRPr lang="es-ES" sz="2800"/>
          </a:p>
        </p:txBody>
      </p:sp>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20" b="20"/>
          <a:stretch/>
        </p:blipFill>
        <p:spPr>
          <a:xfrm>
            <a:off x="-4444" y="0"/>
            <a:ext cx="4811317" cy="6857998"/>
          </a:xfrm>
        </p:spPr>
      </p:pic>
      <p:sp>
        <p:nvSpPr>
          <p:cNvPr id="3" name="Footer Placeholder 2">
            <a:extLst>
              <a:ext uri="{FF2B5EF4-FFF2-40B4-BE49-F238E27FC236}">
                <a16:creationId xmlns:a16="http://schemas.microsoft.com/office/drawing/2014/main" id="{8256EDAF-06B0-17DD-9223-660ADEF4BD48}"/>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2" name="Date Placeholder 1">
            <a:extLst>
              <a:ext uri="{FF2B5EF4-FFF2-40B4-BE49-F238E27FC236}">
                <a16:creationId xmlns:a16="http://schemas.microsoft.com/office/drawing/2014/main" id="{650E5EE8-D662-4BC7-453D-D1F666C31DF3}"/>
              </a:ext>
            </a:extLst>
          </p:cNvPr>
          <p:cNvSpPr>
            <a:spLocks noGrp="1"/>
          </p:cNvSpPr>
          <p:nvPr>
            <p:ph type="dt" sz="half" idx="10"/>
          </p:nvPr>
        </p:nvSpPr>
        <p:spPr>
          <a:xfrm>
            <a:off x="7337102" y="6398878"/>
            <a:ext cx="4193908" cy="365125"/>
          </a:xfrm>
        </p:spPr>
        <p:txBody>
          <a:bodyPr/>
          <a:lstStyle/>
          <a:p>
            <a:r>
              <a:rPr lang="en-US"/>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a:p>
        </p:txBody>
      </p:sp>
      <p:sp>
        <p:nvSpPr>
          <p:cNvPr id="12" name="CuadroTexto 11">
            <a:extLst>
              <a:ext uri="{FF2B5EF4-FFF2-40B4-BE49-F238E27FC236}">
                <a16:creationId xmlns:a16="http://schemas.microsoft.com/office/drawing/2014/main" id="{5EC68F66-0605-6F08-D73D-0DA0C963A172}"/>
              </a:ext>
            </a:extLst>
          </p:cNvPr>
          <p:cNvSpPr txBox="1"/>
          <p:nvPr/>
        </p:nvSpPr>
        <p:spPr>
          <a:xfrm>
            <a:off x="4537496" y="770627"/>
            <a:ext cx="754523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dirty="0">
                <a:solidFill>
                  <a:srgbClr val="000000"/>
                </a:solidFill>
                <a:latin typeface="Univers Condensed Light"/>
              </a:rPr>
              <a:t>El análisis FODA, también conocido como análisis DAFO o SWOT por sus siglas en inglés (Strengths, Weaknesses, Opportunities, Threats), es una herramienta utilizada en la planeación estratégica para evaluar los factores internos y externos que pueden influir en una organización.
El análisis FODA se divide en cuatro componentes principales:
1. Fortalezas (Strengths): Son las características positivas internas de la organización que le brindan ventajas competitivas. Pueden incluir recursos sólidos, habilidades especializadas, una marca fuerte o una posición dominante en el mercado.
2. Oportunidades (Opportunities): Son factores externos positivos que la organización puede aprovechar para su beneficio. Estos pueden incluir cambios en el mercado, avances tecnológicos, nuevas regulaciones o tendencias favorables.
3. Debilidades (Weaknesses): Son las características internas negativas que pueden limitar el desempeño de la organización. Pueden incluir falta de recursos, falta de experiencia, procesos ineficientes o una mala reputación.
4. Amenazas (Threats): Son factores externos negativos que pueden afectar negativamente a la organización. Pueden incluir la competencia intensa, cambios en la demanda del mercado, cambios en la legislación o crisis económicas.</a:t>
            </a:r>
            <a:r>
              <a:rPr lang="en-US" dirty="0">
                <a:solidFill>
                  <a:srgbClr val="000000"/>
                </a:solidFill>
                <a:latin typeface="Univers Condensed Light"/>
              </a:rPr>
              <a:t>
</a:t>
            </a:r>
            <a:br>
              <a:rPr lang="en-US" dirty="0">
                <a:solidFill>
                  <a:srgbClr val="000000"/>
                </a:solidFill>
                <a:latin typeface="Univers Condensed Light"/>
              </a:rPr>
            </a:br>
            <a:endParaRPr lang="en-US" dirty="0"/>
          </a:p>
        </p:txBody>
      </p:sp>
      <p:sp>
        <p:nvSpPr>
          <p:cNvPr id="13" name="CuadroTexto 12">
            <a:extLst>
              <a:ext uri="{FF2B5EF4-FFF2-40B4-BE49-F238E27FC236}">
                <a16:creationId xmlns:a16="http://schemas.microsoft.com/office/drawing/2014/main" id="{D0C507E9-3488-1AA5-2CDF-DE8CE7C30B53}"/>
              </a:ext>
            </a:extLst>
          </p:cNvPr>
          <p:cNvSpPr txBox="1"/>
          <p:nvPr/>
        </p:nvSpPr>
        <p:spPr>
          <a:xfrm>
            <a:off x="4796287" y="80514"/>
            <a:ext cx="4195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3600" b="1" i="1" cap="all">
                <a:solidFill>
                  <a:srgbClr val="001E2E"/>
                </a:solidFill>
                <a:latin typeface="Walbaum Display Light"/>
              </a:rPr>
              <a:t>ANALISIS FODA</a:t>
            </a:r>
            <a:endParaRPr lang="es-ES" b="1"/>
          </a:p>
        </p:txBody>
      </p:sp>
    </p:spTree>
    <p:extLst>
      <p:ext uri="{BB962C8B-B14F-4D97-AF65-F5344CB8AC3E}">
        <p14:creationId xmlns:p14="http://schemas.microsoft.com/office/powerpoint/2010/main" val="71881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 r="3"/>
          <a:stretch/>
        </p:blipFill>
        <p:spPr>
          <a:xfrm>
            <a:off x="3208292" y="3"/>
            <a:ext cx="8997356" cy="4581079"/>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88" r="88"/>
          <a:stretch/>
        </p:blipFill>
        <p:spPr>
          <a:xfrm>
            <a:off x="4234997" y="4574265"/>
            <a:ext cx="5074516" cy="2298983"/>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t="23" b="23"/>
          <a:stretch/>
        </p:blipFill>
        <p:spPr>
          <a:xfrm>
            <a:off x="7243070" y="883420"/>
            <a:ext cx="4948931" cy="5974580"/>
          </a:xfrm>
        </p:spPr>
      </p:pic>
      <p:sp>
        <p:nvSpPr>
          <p:cNvPr id="2" name="CuadroTexto 1">
            <a:extLst>
              <a:ext uri="{FF2B5EF4-FFF2-40B4-BE49-F238E27FC236}">
                <a16:creationId xmlns:a16="http://schemas.microsoft.com/office/drawing/2014/main" id="{02032C5C-B41F-7A54-B58F-F92EDEA56128}"/>
              </a:ext>
            </a:extLst>
          </p:cNvPr>
          <p:cNvSpPr txBox="1"/>
          <p:nvPr/>
        </p:nvSpPr>
        <p:spPr>
          <a:xfrm>
            <a:off x="310553" y="1777042"/>
            <a:ext cx="4669764" cy="443198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MX" sz="2400">
                <a:latin typeface="Univers Condensed Light"/>
              </a:rPr>
              <a:t>En resumen, el análisis FODA es una herramienta valiosa en la planeación estratégica ya que ayuda a identificar y evaluar los factores internos y externos que pueden afectar a una organización. Esto permite a la organización tomar decisiones informadas y desarrollar estrategias efectivas para maximizar sus fortalezas, aprovechar las oportunidades, mejorar las debilidades y mitigar las amenazas.</a:t>
            </a:r>
            <a:br>
              <a:rPr lang="en-US">
                <a:solidFill>
                  <a:srgbClr val="000000"/>
                </a:solidFill>
                <a:latin typeface="Univers Condensed Light"/>
              </a:rPr>
            </a:br>
            <a:endParaRPr lang="en-US"/>
          </a:p>
        </p:txBody>
      </p:sp>
    </p:spTree>
    <p:extLst>
      <p:ext uri="{BB962C8B-B14F-4D97-AF65-F5344CB8AC3E}">
        <p14:creationId xmlns:p14="http://schemas.microsoft.com/office/powerpoint/2010/main" val="166051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470440" y="-1166972"/>
            <a:ext cx="6602923" cy="1918916"/>
          </a:xfrm>
        </p:spPr>
        <p:txBody>
          <a:bodyPr/>
          <a:lstStyle/>
          <a:p>
            <a:r>
              <a:rPr lang="es-MX" b="1"/>
              <a:t>MATRIZ BCG</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31" b="31"/>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29" r="29"/>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470441" y="932205"/>
            <a:ext cx="6404813" cy="5358297"/>
          </a:xfrm>
        </p:spPr>
        <p:txBody>
          <a:bodyPr vert="horz" lIns="91440" tIns="45720" rIns="91440" bIns="45720" rtlCol="0" anchor="t">
            <a:noAutofit/>
          </a:bodyPr>
          <a:lstStyle/>
          <a:p>
            <a:pPr marL="285750" indent="-285750" algn="just">
              <a:buChar char="•"/>
            </a:pPr>
            <a:r>
              <a:rPr lang="es-MX" sz="1800">
                <a:highlight>
                  <a:srgbClr val="FFFF00"/>
                </a:highlight>
              </a:rPr>
              <a:t>Descripción de la matriz BCG (Boston </a:t>
            </a:r>
            <a:r>
              <a:rPr lang="es-MX" sz="1800" err="1">
                <a:highlight>
                  <a:srgbClr val="FFFF00"/>
                </a:highlight>
              </a:rPr>
              <a:t>Consulting</a:t>
            </a:r>
            <a:r>
              <a:rPr lang="es-MX" sz="1800">
                <a:highlight>
                  <a:srgbClr val="FFFF00"/>
                </a:highlight>
              </a:rPr>
              <a:t> </a:t>
            </a:r>
            <a:r>
              <a:rPr lang="es-MX" sz="1800" err="1">
                <a:highlight>
                  <a:srgbClr val="FFFF00"/>
                </a:highlight>
              </a:rPr>
              <a:t>Group</a:t>
            </a:r>
            <a:r>
              <a:rPr lang="es-MX" sz="1800">
                <a:highlight>
                  <a:srgbClr val="FFFF00"/>
                </a:highlight>
              </a:rPr>
              <a:t>).</a:t>
            </a:r>
            <a:endParaRPr lang="es-ES">
              <a:highlight>
                <a:srgbClr val="FFFF00"/>
              </a:highlight>
            </a:endParaRPr>
          </a:p>
          <a:p>
            <a:pPr marL="285750" indent="-285750" algn="just">
              <a:buChar char="•"/>
            </a:pPr>
            <a:r>
              <a:rPr lang="es-MX" sz="1800">
                <a:highlight>
                  <a:srgbClr val="FFFF00"/>
                </a:highlight>
              </a:rPr>
              <a:t>Explicación de cómo se utiliza la matriz BCG en la planeación estratégica para evaluar y clasificar los productos o servicios de una organización en función de su participación en el mercado y su tasa de crecimiento</a:t>
            </a:r>
          </a:p>
          <a:p>
            <a:pPr algn="just">
              <a:buChar char="•"/>
            </a:pPr>
            <a:r>
              <a:rPr lang="es-MX" sz="2300" b="1">
                <a:solidFill>
                  <a:srgbClr val="0750A4"/>
                </a:solidFill>
              </a:rPr>
              <a:t>¿CÓMO USAR LA MATRIZ BCG EN LA PLANEACIÓN ESTRATÉGICA?</a:t>
            </a:r>
            <a:endParaRPr lang="es-MX" sz="1800">
              <a:highlight>
                <a:srgbClr val="FFFF00"/>
              </a:highlight>
            </a:endParaRPr>
          </a:p>
          <a:p>
            <a:pPr>
              <a:buChar char="•"/>
            </a:pPr>
            <a:r>
              <a:rPr lang="es-MX" sz="1400" b="1">
                <a:solidFill>
                  <a:schemeClr val="tx1"/>
                </a:solidFill>
                <a:ea typeface="+mn-lt"/>
                <a:cs typeface="+mn-lt"/>
              </a:rPr>
              <a:t>Construir</a:t>
            </a:r>
            <a:r>
              <a:rPr lang="es-MX" sz="1400">
                <a:solidFill>
                  <a:schemeClr val="tx1"/>
                </a:solidFill>
                <a:ea typeface="+mn-lt"/>
                <a:cs typeface="+mn-lt"/>
              </a:rPr>
              <a:t> - Incremente la inversión en un producto para aumentar su cuota de mercado. Por ejemplo, puede convertir una interrogación en una estrella y, finalmente, en una vaca de efectivo.</a:t>
            </a:r>
            <a:endParaRPr lang="es-MX" sz="2300" b="1">
              <a:solidFill>
                <a:schemeClr val="tx1"/>
              </a:solidFill>
            </a:endParaRPr>
          </a:p>
          <a:p>
            <a:pPr>
              <a:buChar char="•"/>
            </a:pPr>
            <a:r>
              <a:rPr lang="es-MX" sz="1400" b="1">
                <a:solidFill>
                  <a:schemeClr val="tx1"/>
                </a:solidFill>
                <a:ea typeface="+mn-lt"/>
                <a:cs typeface="+mn-lt"/>
              </a:rPr>
              <a:t>Esperar</a:t>
            </a:r>
            <a:r>
              <a:rPr lang="es-MX" sz="1400">
                <a:solidFill>
                  <a:schemeClr val="tx1"/>
                </a:solidFill>
                <a:ea typeface="+mn-lt"/>
                <a:cs typeface="+mn-lt"/>
              </a:rPr>
              <a:t> - si no puede invertir más en un producto, manténgalo en el mismo cuadrante.</a:t>
            </a:r>
            <a:endParaRPr lang="es-MX">
              <a:solidFill>
                <a:schemeClr val="tx1"/>
              </a:solidFill>
            </a:endParaRPr>
          </a:p>
          <a:p>
            <a:pPr>
              <a:buChar char="•"/>
            </a:pPr>
            <a:r>
              <a:rPr lang="es-MX" sz="1400" b="1">
                <a:solidFill>
                  <a:schemeClr val="tx1"/>
                </a:solidFill>
                <a:ea typeface="+mn-lt"/>
                <a:cs typeface="+mn-lt"/>
              </a:rPr>
              <a:t>Cosechar</a:t>
            </a:r>
            <a:r>
              <a:rPr lang="es-MX" sz="1400">
                <a:solidFill>
                  <a:schemeClr val="tx1"/>
                </a:solidFill>
                <a:ea typeface="+mn-lt"/>
                <a:cs typeface="+mn-lt"/>
              </a:rPr>
              <a:t> - reduzca su inversión y trate de extraer el máximo flujo de efectivo del producto, lo que aumenta su rentabilidad general (lo mejor para las vacas de efectivo).</a:t>
            </a:r>
            <a:endParaRPr lang="es-MX">
              <a:solidFill>
                <a:schemeClr val="tx1"/>
              </a:solidFill>
            </a:endParaRPr>
          </a:p>
          <a:p>
            <a:pPr>
              <a:buChar char="•"/>
            </a:pPr>
            <a:r>
              <a:rPr lang="es-MX" sz="1400" b="1">
                <a:solidFill>
                  <a:schemeClr val="tx1"/>
                </a:solidFill>
                <a:ea typeface="+mn-lt"/>
                <a:cs typeface="+mn-lt"/>
              </a:rPr>
              <a:t>Vender</a:t>
            </a:r>
            <a:r>
              <a:rPr lang="es-MX" sz="1400">
                <a:solidFill>
                  <a:schemeClr val="tx1"/>
                </a:solidFill>
                <a:ea typeface="+mn-lt"/>
                <a:cs typeface="+mn-lt"/>
              </a:rPr>
              <a:t> - libere la cantidad de dinero que ya está atrapada en el negocio (la mejor opción para los perros).</a:t>
            </a:r>
            <a:endParaRPr lang="es-MX">
              <a:solidFill>
                <a:schemeClr val="tx1"/>
              </a:solidFill>
            </a:endParaRPr>
          </a:p>
          <a:p>
            <a:pPr algn="just">
              <a:buChar char="•"/>
            </a:pPr>
            <a:endParaRPr lang="es-MX" sz="2300" b="1">
              <a:solidFill>
                <a:srgbClr val="0750A4"/>
              </a:solidFill>
            </a:endParaRPr>
          </a:p>
          <a:p>
            <a:pPr marL="285750" indent="-285750" algn="just">
              <a:buChar char="•"/>
            </a:pPr>
            <a:br>
              <a:rPr lang="en-US"/>
            </a:br>
            <a:endParaRPr lang="en-US"/>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4" name="Date Placeholder 3">
            <a:extLst>
              <a:ext uri="{FF2B5EF4-FFF2-40B4-BE49-F238E27FC236}">
                <a16:creationId xmlns:a16="http://schemas.microsoft.com/office/drawing/2014/main" id="{9761A2F4-893E-5847-29DD-B9CCD4BB8299}"/>
              </a:ext>
            </a:extLst>
          </p:cNvPr>
          <p:cNvSpPr>
            <a:spLocks noGrp="1"/>
          </p:cNvSpPr>
          <p:nvPr>
            <p:ph type="dt" sz="half" idx="10"/>
          </p:nvPr>
        </p:nvSpPr>
        <p:spPr>
          <a:xfrm>
            <a:off x="7337102" y="6398878"/>
            <a:ext cx="4193908" cy="365125"/>
          </a:xfrm>
        </p:spPr>
        <p:txBody>
          <a:bodyPr/>
          <a:lstStyle/>
          <a:p>
            <a:r>
              <a:rPr lang="en-US"/>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a:p>
        </p:txBody>
      </p:sp>
    </p:spTree>
    <p:extLst>
      <p:ext uri="{BB962C8B-B14F-4D97-AF65-F5344CB8AC3E}">
        <p14:creationId xmlns:p14="http://schemas.microsoft.com/office/powerpoint/2010/main" val="169758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20" b="20"/>
          <a:stretch/>
        </p:blipFill>
        <p:spPr>
          <a:xfrm>
            <a:off x="-4444" y="0"/>
            <a:ext cx="4811317" cy="6857998"/>
          </a:xfrm>
        </p:spPr>
      </p:pic>
      <p:sp>
        <p:nvSpPr>
          <p:cNvPr id="3" name="Footer Placeholder 2">
            <a:extLst>
              <a:ext uri="{FF2B5EF4-FFF2-40B4-BE49-F238E27FC236}">
                <a16:creationId xmlns:a16="http://schemas.microsoft.com/office/drawing/2014/main" id="{8256EDAF-06B0-17DD-9223-660ADEF4BD48}"/>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2" name="Date Placeholder 1">
            <a:extLst>
              <a:ext uri="{FF2B5EF4-FFF2-40B4-BE49-F238E27FC236}">
                <a16:creationId xmlns:a16="http://schemas.microsoft.com/office/drawing/2014/main" id="{650E5EE8-D662-4BC7-453D-D1F666C31DF3}"/>
              </a:ext>
            </a:extLst>
          </p:cNvPr>
          <p:cNvSpPr>
            <a:spLocks noGrp="1"/>
          </p:cNvSpPr>
          <p:nvPr>
            <p:ph type="dt" sz="half" idx="10"/>
          </p:nvPr>
        </p:nvSpPr>
        <p:spPr>
          <a:xfrm>
            <a:off x="7337102" y="6398878"/>
            <a:ext cx="4193908" cy="365125"/>
          </a:xfrm>
        </p:spPr>
        <p:txBody>
          <a:bodyPr/>
          <a:lstStyle/>
          <a:p>
            <a:r>
              <a:rPr lang="en-US"/>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a:p>
        </p:txBody>
      </p:sp>
      <p:sp>
        <p:nvSpPr>
          <p:cNvPr id="12" name="CuadroTexto 11">
            <a:extLst>
              <a:ext uri="{FF2B5EF4-FFF2-40B4-BE49-F238E27FC236}">
                <a16:creationId xmlns:a16="http://schemas.microsoft.com/office/drawing/2014/main" id="{5EC68F66-0605-6F08-D73D-0DA0C963A172}"/>
              </a:ext>
            </a:extLst>
          </p:cNvPr>
          <p:cNvSpPr txBox="1"/>
          <p:nvPr/>
        </p:nvSpPr>
        <p:spPr>
          <a:xfrm>
            <a:off x="4422477" y="943156"/>
            <a:ext cx="75452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err="1">
                <a:solidFill>
                  <a:srgbClr val="000000"/>
                </a:solidFill>
                <a:highlight>
                  <a:srgbClr val="FFFF00"/>
                </a:highlight>
                <a:latin typeface="Univers Condensed Light"/>
              </a:rPr>
              <a:t>Descripción</a:t>
            </a:r>
            <a:r>
              <a:rPr lang="en-US">
                <a:solidFill>
                  <a:srgbClr val="000000"/>
                </a:solidFill>
                <a:highlight>
                  <a:srgbClr val="FFFF00"/>
                </a:highlight>
                <a:latin typeface="Univers Condensed Light"/>
              </a:rPr>
              <a:t> del </a:t>
            </a:r>
            <a:r>
              <a:rPr lang="en-US" err="1">
                <a:solidFill>
                  <a:srgbClr val="000000"/>
                </a:solidFill>
                <a:highlight>
                  <a:srgbClr val="FFFF00"/>
                </a:highlight>
                <a:latin typeface="Univers Condensed Light"/>
              </a:rPr>
              <a:t>análisis</a:t>
            </a:r>
            <a:r>
              <a:rPr lang="en-US">
                <a:solidFill>
                  <a:srgbClr val="000000"/>
                </a:solidFill>
                <a:highlight>
                  <a:srgbClr val="FFFF00"/>
                </a:highlight>
                <a:latin typeface="Univers Condensed Light"/>
              </a:rPr>
              <a:t> PESTEL (</a:t>
            </a:r>
            <a:r>
              <a:rPr lang="en-US" err="1">
                <a:solidFill>
                  <a:srgbClr val="000000"/>
                </a:solidFill>
                <a:highlight>
                  <a:srgbClr val="FFFF00"/>
                </a:highlight>
                <a:latin typeface="Univers Condensed Light"/>
              </a:rPr>
              <a:t>Político</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Económico</a:t>
            </a:r>
            <a:r>
              <a:rPr lang="en-US">
                <a:solidFill>
                  <a:srgbClr val="000000"/>
                </a:solidFill>
                <a:highlight>
                  <a:srgbClr val="FFFF00"/>
                </a:highlight>
                <a:latin typeface="Univers Condensed Light"/>
              </a:rPr>
              <a:t>, Social, </a:t>
            </a:r>
            <a:r>
              <a:rPr lang="en-US" err="1">
                <a:solidFill>
                  <a:srgbClr val="000000"/>
                </a:solidFill>
                <a:highlight>
                  <a:srgbClr val="FFFF00"/>
                </a:highlight>
                <a:latin typeface="Univers Condensed Light"/>
              </a:rPr>
              <a:t>Tecnológico</a:t>
            </a:r>
            <a:r>
              <a:rPr lang="en-US">
                <a:solidFill>
                  <a:srgbClr val="000000"/>
                </a:solidFill>
                <a:highlight>
                  <a:srgbClr val="FFFF00"/>
                </a:highlight>
                <a:latin typeface="Univers Condensed Light"/>
              </a:rPr>
              <a:t>, Ambiental y Legal).</a:t>
            </a:r>
            <a:endParaRPr lang="en-US">
              <a:solidFill>
                <a:srgbClr val="000000"/>
              </a:solidFill>
              <a:latin typeface="Univers Condensed Light"/>
            </a:endParaRPr>
          </a:p>
          <a:p>
            <a:pPr marL="285750" indent="-285750" algn="just">
              <a:buFont typeface="Arial"/>
              <a:buChar char="•"/>
            </a:pPr>
            <a:r>
              <a:rPr lang="en-US" err="1">
                <a:solidFill>
                  <a:srgbClr val="000000"/>
                </a:solidFill>
                <a:highlight>
                  <a:srgbClr val="FFFF00"/>
                </a:highlight>
                <a:latin typeface="Univers Condensed Light"/>
              </a:rPr>
              <a:t>Explicación</a:t>
            </a:r>
            <a:r>
              <a:rPr lang="en-US">
                <a:solidFill>
                  <a:srgbClr val="000000"/>
                </a:solidFill>
                <a:highlight>
                  <a:srgbClr val="FFFF00"/>
                </a:highlight>
                <a:latin typeface="Univers Condensed Light"/>
              </a:rPr>
              <a:t> de </a:t>
            </a:r>
            <a:r>
              <a:rPr lang="en-US" err="1">
                <a:solidFill>
                  <a:srgbClr val="000000"/>
                </a:solidFill>
                <a:highlight>
                  <a:srgbClr val="FFFF00"/>
                </a:highlight>
                <a:latin typeface="Univers Condensed Light"/>
              </a:rPr>
              <a:t>cómo</a:t>
            </a:r>
            <a:r>
              <a:rPr lang="en-US">
                <a:solidFill>
                  <a:srgbClr val="000000"/>
                </a:solidFill>
                <a:highlight>
                  <a:srgbClr val="FFFF00"/>
                </a:highlight>
                <a:latin typeface="Univers Condensed Light"/>
              </a:rPr>
              <a:t> se </a:t>
            </a:r>
            <a:r>
              <a:rPr lang="en-US" err="1">
                <a:solidFill>
                  <a:srgbClr val="000000"/>
                </a:solidFill>
                <a:highlight>
                  <a:srgbClr val="FFFF00"/>
                </a:highlight>
                <a:latin typeface="Univers Condensed Light"/>
              </a:rPr>
              <a:t>utiliza</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el</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análisis</a:t>
            </a:r>
            <a:r>
              <a:rPr lang="en-US">
                <a:solidFill>
                  <a:srgbClr val="000000"/>
                </a:solidFill>
                <a:highlight>
                  <a:srgbClr val="FFFF00"/>
                </a:highlight>
                <a:latin typeface="Univers Condensed Light"/>
              </a:rPr>
              <a:t> PESTEL </a:t>
            </a:r>
            <a:r>
              <a:rPr lang="en-US" err="1">
                <a:solidFill>
                  <a:srgbClr val="000000"/>
                </a:solidFill>
                <a:highlight>
                  <a:srgbClr val="FFFF00"/>
                </a:highlight>
                <a:latin typeface="Univers Condensed Light"/>
              </a:rPr>
              <a:t>en</a:t>
            </a:r>
            <a:r>
              <a:rPr lang="en-US">
                <a:solidFill>
                  <a:srgbClr val="000000"/>
                </a:solidFill>
                <a:highlight>
                  <a:srgbClr val="FFFF00"/>
                </a:highlight>
                <a:latin typeface="Univers Condensed Light"/>
              </a:rPr>
              <a:t> la </a:t>
            </a:r>
            <a:r>
              <a:rPr lang="en-US" err="1">
                <a:solidFill>
                  <a:srgbClr val="000000"/>
                </a:solidFill>
                <a:highlight>
                  <a:srgbClr val="FFFF00"/>
                </a:highlight>
                <a:latin typeface="Univers Condensed Light"/>
              </a:rPr>
              <a:t>planeación</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estratégica</a:t>
            </a:r>
            <a:r>
              <a:rPr lang="en-US">
                <a:solidFill>
                  <a:srgbClr val="000000"/>
                </a:solidFill>
                <a:highlight>
                  <a:srgbClr val="FFFF00"/>
                </a:highlight>
                <a:latin typeface="Univers Condensed Light"/>
              </a:rPr>
              <a:t> para </a:t>
            </a:r>
            <a:r>
              <a:rPr lang="en-US" err="1">
                <a:solidFill>
                  <a:srgbClr val="000000"/>
                </a:solidFill>
                <a:highlight>
                  <a:srgbClr val="FFFF00"/>
                </a:highlight>
                <a:latin typeface="Univers Condensed Light"/>
              </a:rPr>
              <a:t>identificar</a:t>
            </a:r>
            <a:r>
              <a:rPr lang="en-US">
                <a:solidFill>
                  <a:srgbClr val="000000"/>
                </a:solidFill>
                <a:highlight>
                  <a:srgbClr val="FFFF00"/>
                </a:highlight>
                <a:latin typeface="Univers Condensed Light"/>
              </a:rPr>
              <a:t> y </a:t>
            </a:r>
            <a:r>
              <a:rPr lang="en-US" err="1">
                <a:solidFill>
                  <a:srgbClr val="000000"/>
                </a:solidFill>
                <a:highlight>
                  <a:srgbClr val="FFFF00"/>
                </a:highlight>
                <a:latin typeface="Univers Condensed Light"/>
              </a:rPr>
              <a:t>evaluar</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los</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factores</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externos</a:t>
            </a:r>
            <a:r>
              <a:rPr lang="en-US">
                <a:solidFill>
                  <a:srgbClr val="000000"/>
                </a:solidFill>
                <a:highlight>
                  <a:srgbClr val="FFFF00"/>
                </a:highlight>
                <a:latin typeface="Univers Condensed Light"/>
              </a:rPr>
              <a:t> que </a:t>
            </a:r>
            <a:r>
              <a:rPr lang="en-US" err="1">
                <a:solidFill>
                  <a:srgbClr val="000000"/>
                </a:solidFill>
                <a:highlight>
                  <a:srgbClr val="FFFF00"/>
                </a:highlight>
                <a:latin typeface="Univers Condensed Light"/>
              </a:rPr>
              <a:t>pueden</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influir</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en</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el</a:t>
            </a:r>
            <a:r>
              <a:rPr lang="en-US">
                <a:solidFill>
                  <a:srgbClr val="000000"/>
                </a:solidFill>
                <a:highlight>
                  <a:srgbClr val="FFFF00"/>
                </a:highlight>
                <a:latin typeface="Univers Condensed Light"/>
              </a:rPr>
              <a:t> </a:t>
            </a:r>
            <a:r>
              <a:rPr lang="en-US" err="1">
                <a:solidFill>
                  <a:srgbClr val="000000"/>
                </a:solidFill>
                <a:highlight>
                  <a:srgbClr val="FFFF00"/>
                </a:highlight>
                <a:latin typeface="Univers Condensed Light"/>
              </a:rPr>
              <a:t>entorno</a:t>
            </a:r>
            <a:r>
              <a:rPr lang="en-US">
                <a:solidFill>
                  <a:srgbClr val="000000"/>
                </a:solidFill>
                <a:highlight>
                  <a:srgbClr val="FFFF00"/>
                </a:highlight>
                <a:latin typeface="Univers Condensed Light"/>
              </a:rPr>
              <a:t> de la </a:t>
            </a:r>
            <a:r>
              <a:rPr lang="en-US" err="1">
                <a:solidFill>
                  <a:srgbClr val="000000"/>
                </a:solidFill>
                <a:highlight>
                  <a:srgbClr val="FFFF00"/>
                </a:highlight>
                <a:latin typeface="Univers Condensed Light"/>
              </a:rPr>
              <a:t>organización</a:t>
            </a:r>
            <a:r>
              <a:rPr lang="en-US">
                <a:solidFill>
                  <a:srgbClr val="000000"/>
                </a:solidFill>
                <a:highlight>
                  <a:srgbClr val="FFFF00"/>
                </a:highlight>
                <a:latin typeface="Univers Condensed Light"/>
              </a:rPr>
              <a:t>.</a:t>
            </a:r>
            <a:endParaRPr lang="en-US">
              <a:solidFill>
                <a:srgbClr val="000000"/>
              </a:solidFill>
              <a:latin typeface="Univers Condensed Light"/>
            </a:endParaRPr>
          </a:p>
          <a:p>
            <a:pPr marL="285750" indent="-285750" algn="just">
              <a:buFont typeface="Arial"/>
              <a:buChar char="•"/>
            </a:pPr>
            <a:endParaRPr lang="en-US">
              <a:solidFill>
                <a:srgbClr val="000000"/>
              </a:solidFill>
              <a:latin typeface="Univers Condensed Light"/>
            </a:endParaRPr>
          </a:p>
          <a:p>
            <a:pPr marL="285750" indent="-285750" algn="just">
              <a:buFont typeface="Arial"/>
              <a:buChar char="•"/>
            </a:pPr>
            <a:r>
              <a:rPr lang="en-US">
                <a:solidFill>
                  <a:srgbClr val="000000"/>
                </a:solidFill>
                <a:latin typeface="Univers Condensed Light"/>
              </a:rPr>
              <a:t>
</a:t>
            </a:r>
            <a:br>
              <a:rPr lang="en-US">
                <a:solidFill>
                  <a:srgbClr val="000000"/>
                </a:solidFill>
                <a:latin typeface="Univers Condensed Light"/>
              </a:rPr>
            </a:br>
            <a:endParaRPr lang="en-US"/>
          </a:p>
        </p:txBody>
      </p:sp>
      <p:sp>
        <p:nvSpPr>
          <p:cNvPr id="13" name="CuadroTexto 12">
            <a:extLst>
              <a:ext uri="{FF2B5EF4-FFF2-40B4-BE49-F238E27FC236}">
                <a16:creationId xmlns:a16="http://schemas.microsoft.com/office/drawing/2014/main" id="{D0C507E9-3488-1AA5-2CDF-DE8CE7C30B53}"/>
              </a:ext>
            </a:extLst>
          </p:cNvPr>
          <p:cNvSpPr txBox="1"/>
          <p:nvPr/>
        </p:nvSpPr>
        <p:spPr>
          <a:xfrm>
            <a:off x="4724400" y="209910"/>
            <a:ext cx="4195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3600" b="1" i="1" cap="all">
                <a:solidFill>
                  <a:srgbClr val="001E2E"/>
                </a:solidFill>
                <a:latin typeface="Walbaum Display Light"/>
              </a:rPr>
              <a:t>Análisis PESTEL</a:t>
            </a:r>
            <a:endParaRPr lang="es-ES"/>
          </a:p>
        </p:txBody>
      </p:sp>
      <p:pic>
        <p:nvPicPr>
          <p:cNvPr id="5" name="Picture 4" descr="A red and white sign with white text&#10;&#10;Description automatically generated">
            <a:extLst>
              <a:ext uri="{FF2B5EF4-FFF2-40B4-BE49-F238E27FC236}">
                <a16:creationId xmlns:a16="http://schemas.microsoft.com/office/drawing/2014/main" id="{21D93FE2-6E4D-9D83-2EF4-8622C2F53525}"/>
              </a:ext>
            </a:extLst>
          </p:cNvPr>
          <p:cNvPicPr>
            <a:picLocks noChangeAspect="1"/>
          </p:cNvPicPr>
          <p:nvPr/>
        </p:nvPicPr>
        <p:blipFill rotWithShape="1">
          <a:blip r:embed="rId3"/>
          <a:srcRect r="-158" b="11723"/>
          <a:stretch/>
        </p:blipFill>
        <p:spPr>
          <a:xfrm>
            <a:off x="4724400" y="2400300"/>
            <a:ext cx="5969013" cy="3933207"/>
          </a:xfrm>
          <a:prstGeom prst="rect">
            <a:avLst/>
          </a:prstGeom>
        </p:spPr>
      </p:pic>
    </p:spTree>
    <p:extLst>
      <p:ext uri="{BB962C8B-B14F-4D97-AF65-F5344CB8AC3E}">
        <p14:creationId xmlns:p14="http://schemas.microsoft.com/office/powerpoint/2010/main" val="288853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470440" y="-1166972"/>
            <a:ext cx="6602923" cy="1918916"/>
          </a:xfrm>
        </p:spPr>
        <p:txBody>
          <a:bodyPr/>
          <a:lstStyle/>
          <a:p>
            <a:r>
              <a:rPr lang="es-MX" b="1"/>
              <a:t>Diagrama de Ishikawa</a:t>
            </a:r>
            <a:endParaRPr lang="es-ES"/>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31" b="31"/>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29" r="29"/>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470441" y="932205"/>
            <a:ext cx="6404813" cy="5358297"/>
          </a:xfrm>
        </p:spPr>
        <p:txBody>
          <a:bodyPr vert="horz" lIns="91440" tIns="45720" rIns="91440" bIns="45720" rtlCol="0" anchor="t">
            <a:noAutofit/>
          </a:bodyPr>
          <a:lstStyle/>
          <a:p>
            <a:pPr marL="285750" indent="-285750" algn="just">
              <a:buChar char="•"/>
            </a:pPr>
            <a:r>
              <a:rPr lang="es-ES_tradnl" sz="1800" dirty="0">
                <a:highlight>
                  <a:srgbClr val="FFFF00"/>
                </a:highlight>
              </a:rPr>
              <a:t>Es la herramienta que identifica los problemas de calidad y con base en la información, busca brindar una solución de forma gráfica con factores que involucren el proceso (también conocido como diagrama de causa-efecto o diagrama de espina de pescado).</a:t>
            </a:r>
            <a:endParaRPr lang="es-ES_tradnl" dirty="0">
              <a:highlight>
                <a:srgbClr val="FFFF00"/>
              </a:highlight>
            </a:endParaRPr>
          </a:p>
          <a:p>
            <a:pPr marL="285750" indent="-285750" algn="just">
              <a:buChar char="•"/>
            </a:pPr>
            <a:r>
              <a:rPr lang="es-ES_tradnl" sz="1800" b="1" dirty="0">
                <a:solidFill>
                  <a:srgbClr val="272727"/>
                </a:solidFill>
                <a:highlight>
                  <a:srgbClr val="FFFF00"/>
                </a:highlight>
              </a:rPr>
              <a:t>Con base en la información nos ayuda a la prevención de problemas y a la mejora continua de procesos, su metodología identifica los efectos y las causas que originan dichas inconformidades, ofreciéndonos una ve taja visual y soluciones del mismo modo nos facilita a largo plazo el generar nuevas ideas de planificación y estrategias comerciales.</a:t>
            </a:r>
          </a:p>
          <a:p>
            <a:pPr algn="just"/>
            <a:r>
              <a:rPr lang="es-ES_tradnl" b="1" dirty="0">
                <a:solidFill>
                  <a:srgbClr val="272727"/>
                </a:solidFill>
              </a:rPr>
              <a:t>¿Cómo elaborar un Diagrama de Ishikawa?</a:t>
            </a:r>
            <a:endParaRPr lang="es-ES_tradnl" sz="1800" dirty="0">
              <a:highlight>
                <a:srgbClr val="FFFF00"/>
              </a:highlight>
            </a:endParaRPr>
          </a:p>
          <a:p>
            <a:pPr>
              <a:buChar char="•"/>
            </a:pPr>
            <a:r>
              <a:rPr lang="es-ES_tradnl" sz="1800" dirty="0">
                <a:solidFill>
                  <a:schemeClr val="tx1"/>
                </a:solidFill>
                <a:ea typeface="+mn-lt"/>
                <a:cs typeface="+mn-lt"/>
              </a:rPr>
              <a:t>El gráfico está formado por una línea recta en la horizontal y seis líneas en lados opuestos. En el extremo derecho de la línea horizontal es donde se indica el efecto de un determinado problema, mientras que las líneas diagonales representan los seis elementos (6M) y sus causas.</a:t>
            </a:r>
            <a:endParaRPr lang="es-ES_tradnl" sz="1800" dirty="0">
              <a:solidFill>
                <a:schemeClr val="tx1"/>
              </a:solidFill>
            </a:endParaRPr>
          </a:p>
          <a:p>
            <a:pPr algn="just"/>
            <a:endParaRPr lang="en-US" dirty="0"/>
          </a:p>
          <a:p>
            <a:pPr marL="285750" indent="-285750" algn="just">
              <a:buChar char="•"/>
            </a:pPr>
            <a:endParaRPr lang="es-MX" sz="1800" dirty="0">
              <a:highlight>
                <a:srgbClr val="FFFF00"/>
              </a:highlight>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9761A2F4-893E-5847-29DD-B9CCD4BB8299}"/>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244893366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_Win32_EF_V5" id="{8A2BB4D7-55A7-4713-936F-DD86F1FFB842}" vid="{E7EE806A-4A5B-4FE8-AB4B-4459E251A1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403EDB-2C7F-4D20-9421-0CE5DCA2BC9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2B9BD14-1526-4CD4-B21B-7F6243CC19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3C874C-C09B-4CDD-8C9E-FCD7229EF1B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5746</TotalTime>
  <Words>1190</Words>
  <Application>Microsoft Macintosh PowerPoint</Application>
  <PresentationFormat>Panorámica</PresentationFormat>
  <Paragraphs>99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Univers Condensed Light</vt:lpstr>
      <vt:lpstr>Walbaum Display Light</vt:lpstr>
      <vt:lpstr>AngleLinesVTI</vt:lpstr>
      <vt:lpstr>PLANEACIÓN Estratégica    </vt:lpstr>
      <vt:lpstr> </vt:lpstr>
      <vt:lpstr>Introducción</vt:lpstr>
      <vt:lpstr>Presentación de PowerPoint</vt:lpstr>
      <vt:lpstr>Presentación de PowerPoint</vt:lpstr>
      <vt:lpstr>Presentación de PowerPoint</vt:lpstr>
      <vt:lpstr>MATRIZ BCG</vt:lpstr>
      <vt:lpstr>Presentación de PowerPoint</vt:lpstr>
      <vt:lpstr>Diagrama de Ishikawa</vt:lpstr>
      <vt:lpstr>Presentación de PowerPoint</vt:lpstr>
      <vt:lpstr>CONCLUSION</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PLANEACION ESTRATEGICAS    Presenta</dc:title>
  <dc:creator>Aydali Perez</dc:creator>
  <cp:lastModifiedBy>Ricardo Antonio Ronquillo Garcia</cp:lastModifiedBy>
  <cp:revision>170</cp:revision>
  <dcterms:created xsi:type="dcterms:W3CDTF">2023-09-20T02:59:45Z</dcterms:created>
  <dcterms:modified xsi:type="dcterms:W3CDTF">2023-09-26T02:40:42Z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