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DD796-E3F8-453F-9FE6-35E325EBC4E0}" type="doc">
      <dgm:prSet loTypeId="urn:microsoft.com/office/officeart/2005/8/layout/hList7" loCatId="list" qsTypeId="urn:microsoft.com/office/officeart/2005/8/quickstyle/simple4" qsCatId="simple" csTypeId="urn:microsoft.com/office/officeart/2005/8/colors/accent5_2" csCatId="accent5" phldr="1"/>
      <dgm:spPr/>
    </dgm:pt>
    <dgm:pt modelId="{2681B49E-402B-4B66-9A78-DF506E6AC7A4}">
      <dgm:prSet phldrT="[Texto]"/>
      <dgm:spPr/>
      <dgm:t>
        <a:bodyPr/>
        <a:lstStyle/>
        <a:p>
          <a:r>
            <a:rPr lang="es-ES" dirty="0" smtClean="0"/>
            <a:t>Automatización de la preparación de la </a:t>
          </a:r>
          <a:r>
            <a:rPr lang="es-ES" b="1" dirty="0" smtClean="0"/>
            <a:t>documentación</a:t>
          </a:r>
          <a:r>
            <a:rPr lang="es-ES" dirty="0" smtClean="0"/>
            <a:t> constructiva y tecnológica: impresión, trazado de gráficos diagramas de bloques y circuitos eléctricos.</a:t>
          </a:r>
          <a:endParaRPr lang="es-NI" dirty="0"/>
        </a:p>
      </dgm:t>
    </dgm:pt>
    <dgm:pt modelId="{65014C91-7F44-4F69-8AE7-819921D4CCFD}" type="parTrans" cxnId="{8AB981B6-89B2-4B92-A720-2E62666DEF06}">
      <dgm:prSet/>
      <dgm:spPr/>
      <dgm:t>
        <a:bodyPr/>
        <a:lstStyle/>
        <a:p>
          <a:endParaRPr lang="es-NI"/>
        </a:p>
      </dgm:t>
    </dgm:pt>
    <dgm:pt modelId="{46942602-E4AA-465E-A503-232BBC2CB71B}" type="sibTrans" cxnId="{8AB981B6-89B2-4B92-A720-2E62666DEF06}">
      <dgm:prSet/>
      <dgm:spPr/>
      <dgm:t>
        <a:bodyPr/>
        <a:lstStyle/>
        <a:p>
          <a:endParaRPr lang="es-NI"/>
        </a:p>
      </dgm:t>
    </dgm:pt>
    <dgm:pt modelId="{45A23307-6AF9-496F-AE74-EB28529D3AC4}">
      <dgm:prSet phldrT="[Texto]"/>
      <dgm:spPr/>
      <dgm:t>
        <a:bodyPr/>
        <a:lstStyle/>
        <a:p>
          <a:r>
            <a:rPr lang="es-NI" dirty="0" smtClean="0"/>
            <a:t>Automatización de la preparación tecnológica de la </a:t>
          </a:r>
          <a:r>
            <a:rPr lang="es-NI" b="1" dirty="0" smtClean="0"/>
            <a:t>fabricación</a:t>
          </a:r>
          <a:r>
            <a:rPr lang="es-NI" dirty="0" smtClean="0"/>
            <a:t>, construcción de </a:t>
          </a:r>
          <a:r>
            <a:rPr lang="es-NI" dirty="0" err="1" smtClean="0"/>
            <a:t>fotomascaras</a:t>
          </a:r>
          <a:r>
            <a:rPr lang="es-NI" dirty="0" smtClean="0"/>
            <a:t> para elementos semiconductores, </a:t>
          </a:r>
          <a:r>
            <a:rPr lang="es-NI" b="1" dirty="0" smtClean="0"/>
            <a:t>circuitos integrados</a:t>
          </a:r>
          <a:r>
            <a:rPr lang="es-NI" dirty="0" smtClean="0"/>
            <a:t>, impresión de circuitos integrados, etc.</a:t>
          </a:r>
          <a:endParaRPr lang="es-NI" dirty="0"/>
        </a:p>
      </dgm:t>
    </dgm:pt>
    <dgm:pt modelId="{DEF58209-DC7C-4E48-89FA-A2058B1F5CBB}" type="parTrans" cxnId="{7FDF60FC-68C3-41B7-A0B0-1A0107E5FA4F}">
      <dgm:prSet/>
      <dgm:spPr/>
      <dgm:t>
        <a:bodyPr/>
        <a:lstStyle/>
        <a:p>
          <a:endParaRPr lang="es-NI"/>
        </a:p>
      </dgm:t>
    </dgm:pt>
    <dgm:pt modelId="{77BBDE92-EB43-4549-B94F-9408BE8CC7A3}" type="sibTrans" cxnId="{7FDF60FC-68C3-41B7-A0B0-1A0107E5FA4F}">
      <dgm:prSet/>
      <dgm:spPr/>
      <dgm:t>
        <a:bodyPr/>
        <a:lstStyle/>
        <a:p>
          <a:endParaRPr lang="es-NI"/>
        </a:p>
      </dgm:t>
    </dgm:pt>
    <dgm:pt modelId="{572C1D24-35B8-497D-B238-8172F6248DE2}">
      <dgm:prSet phldrT="[Texto]"/>
      <dgm:spPr/>
      <dgm:t>
        <a:bodyPr/>
        <a:lstStyle/>
        <a:p>
          <a:r>
            <a:rPr lang="es-ES" dirty="0" smtClean="0"/>
            <a:t>Automatización de las operaciones tecnológicas en las que se realiza el </a:t>
          </a:r>
          <a:r>
            <a:rPr lang="es-ES" b="1" dirty="0" smtClean="0"/>
            <a:t>mecanizado</a:t>
          </a:r>
          <a:r>
            <a:rPr lang="es-ES" dirty="0" smtClean="0"/>
            <a:t> de metales: torneado, </a:t>
          </a:r>
          <a:r>
            <a:rPr lang="es-ES" dirty="0" err="1" smtClean="0"/>
            <a:t>refrentado</a:t>
          </a:r>
          <a:r>
            <a:rPr lang="es-ES" dirty="0" smtClean="0"/>
            <a:t>, taladrar, aserrar, fusionar, punzar, electro-erosión, tecnología, laser etc. </a:t>
          </a:r>
          <a:endParaRPr lang="es-NI" dirty="0"/>
        </a:p>
      </dgm:t>
    </dgm:pt>
    <dgm:pt modelId="{BE572FA5-E2EE-421A-8E7E-20F73D21E115}" type="parTrans" cxnId="{FA1C5754-5259-4713-AB93-CD2610DA4016}">
      <dgm:prSet/>
      <dgm:spPr/>
      <dgm:t>
        <a:bodyPr/>
        <a:lstStyle/>
        <a:p>
          <a:endParaRPr lang="es-NI"/>
        </a:p>
      </dgm:t>
    </dgm:pt>
    <dgm:pt modelId="{E0F488BE-487D-4969-A64C-58A688FE7CDB}" type="sibTrans" cxnId="{FA1C5754-5259-4713-AB93-CD2610DA4016}">
      <dgm:prSet/>
      <dgm:spPr/>
      <dgm:t>
        <a:bodyPr/>
        <a:lstStyle/>
        <a:p>
          <a:endParaRPr lang="es-NI"/>
        </a:p>
      </dgm:t>
    </dgm:pt>
    <dgm:pt modelId="{2A250D0D-7596-4B77-A118-BDFAA1620C62}">
      <dgm:prSet/>
      <dgm:spPr/>
      <dgm:t>
        <a:bodyPr/>
        <a:lstStyle/>
        <a:p>
          <a:r>
            <a:rPr lang="es-NI" smtClean="0"/>
            <a:t>Automatización de las operaciones de medición del control en las cuales se definen las dimensiones de detalle mecánico.</a:t>
          </a:r>
          <a:endParaRPr lang="es-NI"/>
        </a:p>
      </dgm:t>
    </dgm:pt>
    <dgm:pt modelId="{8B671D0A-01C1-4CD2-8A5A-0C9B70CF7D0B}" type="parTrans" cxnId="{761270E7-C982-49CF-BDFB-E6B8A30116A2}">
      <dgm:prSet/>
      <dgm:spPr/>
      <dgm:t>
        <a:bodyPr/>
        <a:lstStyle/>
        <a:p>
          <a:endParaRPr lang="es-NI"/>
        </a:p>
      </dgm:t>
    </dgm:pt>
    <dgm:pt modelId="{78FDF7F5-4572-4FBE-88BC-4B9225BCEA53}" type="sibTrans" cxnId="{761270E7-C982-49CF-BDFB-E6B8A30116A2}">
      <dgm:prSet/>
      <dgm:spPr/>
      <dgm:t>
        <a:bodyPr/>
        <a:lstStyle/>
        <a:p>
          <a:endParaRPr lang="es-NI"/>
        </a:p>
      </dgm:t>
    </dgm:pt>
    <dgm:pt modelId="{DDF86406-2F98-495C-8F01-048CEE5EA1B9}" type="pres">
      <dgm:prSet presAssocID="{46DDD796-E3F8-453F-9FE6-35E325EBC4E0}" presName="Name0" presStyleCnt="0">
        <dgm:presLayoutVars>
          <dgm:dir/>
          <dgm:resizeHandles val="exact"/>
        </dgm:presLayoutVars>
      </dgm:prSet>
      <dgm:spPr/>
    </dgm:pt>
    <dgm:pt modelId="{1E1D6ED1-8A80-400B-8692-71D015FF312F}" type="pres">
      <dgm:prSet presAssocID="{46DDD796-E3F8-453F-9FE6-35E325EBC4E0}" presName="fgShape" presStyleLbl="fgShp" presStyleIdx="0" presStyleCnt="1"/>
      <dgm:spPr/>
    </dgm:pt>
    <dgm:pt modelId="{8BE2B326-317F-4706-A3F5-4AC538F745A0}" type="pres">
      <dgm:prSet presAssocID="{46DDD796-E3F8-453F-9FE6-35E325EBC4E0}" presName="linComp" presStyleCnt="0"/>
      <dgm:spPr/>
    </dgm:pt>
    <dgm:pt modelId="{D32DA56D-CD78-4686-8A6A-7D9AE6650068}" type="pres">
      <dgm:prSet presAssocID="{2681B49E-402B-4B66-9A78-DF506E6AC7A4}" presName="compNode" presStyleCnt="0"/>
      <dgm:spPr/>
    </dgm:pt>
    <dgm:pt modelId="{DD4CECBA-A1AF-471D-88BA-D74F59403EBD}" type="pres">
      <dgm:prSet presAssocID="{2681B49E-402B-4B66-9A78-DF506E6AC7A4}" presName="bkgdShape" presStyleLbl="node1" presStyleIdx="0" presStyleCnt="4"/>
      <dgm:spPr/>
      <dgm:t>
        <a:bodyPr/>
        <a:lstStyle/>
        <a:p>
          <a:endParaRPr lang="es-NI"/>
        </a:p>
      </dgm:t>
    </dgm:pt>
    <dgm:pt modelId="{87748CA7-99EF-4D02-868C-6B10460110F1}" type="pres">
      <dgm:prSet presAssocID="{2681B49E-402B-4B66-9A78-DF506E6AC7A4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NI"/>
        </a:p>
      </dgm:t>
    </dgm:pt>
    <dgm:pt modelId="{F566BCD6-A226-44AE-9E64-FBFEE8220707}" type="pres">
      <dgm:prSet presAssocID="{2681B49E-402B-4B66-9A78-DF506E6AC7A4}" presName="invisiNode" presStyleLbl="node1" presStyleIdx="0" presStyleCnt="4"/>
      <dgm:spPr/>
    </dgm:pt>
    <dgm:pt modelId="{E36258B6-06C3-4450-B8E9-EBB7A6A3BA73}" type="pres">
      <dgm:prSet presAssocID="{2681B49E-402B-4B66-9A78-DF506E6AC7A4}" presName="imagNode" presStyleLbl="fgImgPlace1" presStyleIdx="0" presStyleCnt="4" custLinFactNeighborX="569" custLinFactNeighborY="170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81E6147A-80EC-451E-BE58-6E0C83F730FD}" type="pres">
      <dgm:prSet presAssocID="{46942602-E4AA-465E-A503-232BBC2CB71B}" presName="sibTrans" presStyleLbl="sibTrans2D1" presStyleIdx="0" presStyleCnt="0"/>
      <dgm:spPr/>
      <dgm:t>
        <a:bodyPr/>
        <a:lstStyle/>
        <a:p>
          <a:endParaRPr lang="es-NI"/>
        </a:p>
      </dgm:t>
    </dgm:pt>
    <dgm:pt modelId="{CBD0438C-5992-442F-972A-96193023E86F}" type="pres">
      <dgm:prSet presAssocID="{45A23307-6AF9-496F-AE74-EB28529D3AC4}" presName="compNode" presStyleCnt="0"/>
      <dgm:spPr/>
    </dgm:pt>
    <dgm:pt modelId="{A7B48639-1FA4-4BF4-BE38-2107A9705533}" type="pres">
      <dgm:prSet presAssocID="{45A23307-6AF9-496F-AE74-EB28529D3AC4}" presName="bkgdShape" presStyleLbl="node1" presStyleIdx="1" presStyleCnt="4" custLinFactNeighborX="962" custLinFactNeighborY="379"/>
      <dgm:spPr/>
      <dgm:t>
        <a:bodyPr/>
        <a:lstStyle/>
        <a:p>
          <a:endParaRPr lang="es-NI"/>
        </a:p>
      </dgm:t>
    </dgm:pt>
    <dgm:pt modelId="{6FC18D21-8ED5-48C7-BED5-5F78A9562CB5}" type="pres">
      <dgm:prSet presAssocID="{45A23307-6AF9-496F-AE74-EB28529D3AC4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NI"/>
        </a:p>
      </dgm:t>
    </dgm:pt>
    <dgm:pt modelId="{27D64E77-A36A-40A5-B806-DD36A82A0684}" type="pres">
      <dgm:prSet presAssocID="{45A23307-6AF9-496F-AE74-EB28529D3AC4}" presName="invisiNode" presStyleLbl="node1" presStyleIdx="1" presStyleCnt="4"/>
      <dgm:spPr/>
    </dgm:pt>
    <dgm:pt modelId="{E997C9AC-E400-4263-B39E-A716A9524DD9}" type="pres">
      <dgm:prSet presAssocID="{45A23307-6AF9-496F-AE74-EB28529D3AC4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C39A6255-A260-47F4-A126-0BA4621AACAE}" type="pres">
      <dgm:prSet presAssocID="{77BBDE92-EB43-4549-B94F-9408BE8CC7A3}" presName="sibTrans" presStyleLbl="sibTrans2D1" presStyleIdx="0" presStyleCnt="0"/>
      <dgm:spPr/>
      <dgm:t>
        <a:bodyPr/>
        <a:lstStyle/>
        <a:p>
          <a:endParaRPr lang="es-NI"/>
        </a:p>
      </dgm:t>
    </dgm:pt>
    <dgm:pt modelId="{1C28843B-6897-48F3-8C18-16AA6C2EF504}" type="pres">
      <dgm:prSet presAssocID="{572C1D24-35B8-497D-B238-8172F6248DE2}" presName="compNode" presStyleCnt="0"/>
      <dgm:spPr/>
    </dgm:pt>
    <dgm:pt modelId="{85484CC9-0ED9-4F08-8940-5FC48BF1FDAA}" type="pres">
      <dgm:prSet presAssocID="{572C1D24-35B8-497D-B238-8172F6248DE2}" presName="bkgdShape" presStyleLbl="node1" presStyleIdx="2" presStyleCnt="4"/>
      <dgm:spPr/>
      <dgm:t>
        <a:bodyPr/>
        <a:lstStyle/>
        <a:p>
          <a:endParaRPr lang="es-NI"/>
        </a:p>
      </dgm:t>
    </dgm:pt>
    <dgm:pt modelId="{352A8477-F8B1-48DC-AE2B-D082745237F8}" type="pres">
      <dgm:prSet presAssocID="{572C1D24-35B8-497D-B238-8172F6248DE2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NI"/>
        </a:p>
      </dgm:t>
    </dgm:pt>
    <dgm:pt modelId="{E976F9F8-D268-47F8-BAB3-30DA8E101BB0}" type="pres">
      <dgm:prSet presAssocID="{572C1D24-35B8-497D-B238-8172F6248DE2}" presName="invisiNode" presStyleLbl="node1" presStyleIdx="2" presStyleCnt="4"/>
      <dgm:spPr/>
    </dgm:pt>
    <dgm:pt modelId="{251F72DF-3C9B-43FA-9AC7-C1A88E740CB7}" type="pres">
      <dgm:prSet presAssocID="{572C1D24-35B8-497D-B238-8172F6248DE2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8FB7827-ECC9-43FC-982B-6B5F126A5E08}" type="pres">
      <dgm:prSet presAssocID="{E0F488BE-487D-4969-A64C-58A688FE7CDB}" presName="sibTrans" presStyleLbl="sibTrans2D1" presStyleIdx="0" presStyleCnt="0"/>
      <dgm:spPr/>
      <dgm:t>
        <a:bodyPr/>
        <a:lstStyle/>
        <a:p>
          <a:endParaRPr lang="es-NI"/>
        </a:p>
      </dgm:t>
    </dgm:pt>
    <dgm:pt modelId="{AAFDF985-FB7C-47E7-879A-90E8C1850552}" type="pres">
      <dgm:prSet presAssocID="{2A250D0D-7596-4B77-A118-BDFAA1620C62}" presName="compNode" presStyleCnt="0"/>
      <dgm:spPr/>
    </dgm:pt>
    <dgm:pt modelId="{D6927009-A34D-42AD-9812-588F13482EDB}" type="pres">
      <dgm:prSet presAssocID="{2A250D0D-7596-4B77-A118-BDFAA1620C62}" presName="bkgdShape" presStyleLbl="node1" presStyleIdx="3" presStyleCnt="4"/>
      <dgm:spPr/>
      <dgm:t>
        <a:bodyPr/>
        <a:lstStyle/>
        <a:p>
          <a:endParaRPr lang="es-NI"/>
        </a:p>
      </dgm:t>
    </dgm:pt>
    <dgm:pt modelId="{91CA4C9F-D897-4259-A480-D341F58066EF}" type="pres">
      <dgm:prSet presAssocID="{2A250D0D-7596-4B77-A118-BDFAA1620C62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NI"/>
        </a:p>
      </dgm:t>
    </dgm:pt>
    <dgm:pt modelId="{9D3D71A6-CDCD-4D87-97F2-D96DDB40D4D5}" type="pres">
      <dgm:prSet presAssocID="{2A250D0D-7596-4B77-A118-BDFAA1620C62}" presName="invisiNode" presStyleLbl="node1" presStyleIdx="3" presStyleCnt="4"/>
      <dgm:spPr/>
    </dgm:pt>
    <dgm:pt modelId="{EA4C58D2-71DA-4476-9A8C-4AB0BDFAD130}" type="pres">
      <dgm:prSet presAssocID="{2A250D0D-7596-4B77-A118-BDFAA1620C62}" presName="imagNod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</dgm:ptLst>
  <dgm:cxnLst>
    <dgm:cxn modelId="{4FEE5426-04DF-4B35-BD49-8850E5C0BD53}" type="presOf" srcId="{46942602-E4AA-465E-A503-232BBC2CB71B}" destId="{81E6147A-80EC-451E-BE58-6E0C83F730FD}" srcOrd="0" destOrd="0" presId="urn:microsoft.com/office/officeart/2005/8/layout/hList7"/>
    <dgm:cxn modelId="{AE35D2F9-E434-46D7-A8CA-38F1F4BBBA4F}" type="presOf" srcId="{77BBDE92-EB43-4549-B94F-9408BE8CC7A3}" destId="{C39A6255-A260-47F4-A126-0BA4621AACAE}" srcOrd="0" destOrd="0" presId="urn:microsoft.com/office/officeart/2005/8/layout/hList7"/>
    <dgm:cxn modelId="{1D7A4DB8-B2A8-4C90-B8A9-6A80A67D7DCE}" type="presOf" srcId="{45A23307-6AF9-496F-AE74-EB28529D3AC4}" destId="{A7B48639-1FA4-4BF4-BE38-2107A9705533}" srcOrd="0" destOrd="0" presId="urn:microsoft.com/office/officeart/2005/8/layout/hList7"/>
    <dgm:cxn modelId="{B69F4397-78C7-4D2A-85A6-2FD7F8827AA4}" type="presOf" srcId="{572C1D24-35B8-497D-B238-8172F6248DE2}" destId="{352A8477-F8B1-48DC-AE2B-D082745237F8}" srcOrd="1" destOrd="0" presId="urn:microsoft.com/office/officeart/2005/8/layout/hList7"/>
    <dgm:cxn modelId="{01219723-3FE0-4343-A9BD-2C7E5B9DD724}" type="presOf" srcId="{572C1D24-35B8-497D-B238-8172F6248DE2}" destId="{85484CC9-0ED9-4F08-8940-5FC48BF1FDAA}" srcOrd="0" destOrd="0" presId="urn:microsoft.com/office/officeart/2005/8/layout/hList7"/>
    <dgm:cxn modelId="{537D7E81-DFFC-43B5-82EB-9719B2F439D8}" type="presOf" srcId="{2A250D0D-7596-4B77-A118-BDFAA1620C62}" destId="{91CA4C9F-D897-4259-A480-D341F58066EF}" srcOrd="1" destOrd="0" presId="urn:microsoft.com/office/officeart/2005/8/layout/hList7"/>
    <dgm:cxn modelId="{6EB2D72E-7E8A-464B-9F14-89FCB11D9D3B}" type="presOf" srcId="{45A23307-6AF9-496F-AE74-EB28529D3AC4}" destId="{6FC18D21-8ED5-48C7-BED5-5F78A9562CB5}" srcOrd="1" destOrd="0" presId="urn:microsoft.com/office/officeart/2005/8/layout/hList7"/>
    <dgm:cxn modelId="{761270E7-C982-49CF-BDFB-E6B8A30116A2}" srcId="{46DDD796-E3F8-453F-9FE6-35E325EBC4E0}" destId="{2A250D0D-7596-4B77-A118-BDFAA1620C62}" srcOrd="3" destOrd="0" parTransId="{8B671D0A-01C1-4CD2-8A5A-0C9B70CF7D0B}" sibTransId="{78FDF7F5-4572-4FBE-88BC-4B9225BCEA53}"/>
    <dgm:cxn modelId="{8AB981B6-89B2-4B92-A720-2E62666DEF06}" srcId="{46DDD796-E3F8-453F-9FE6-35E325EBC4E0}" destId="{2681B49E-402B-4B66-9A78-DF506E6AC7A4}" srcOrd="0" destOrd="0" parTransId="{65014C91-7F44-4F69-8AE7-819921D4CCFD}" sibTransId="{46942602-E4AA-465E-A503-232BBC2CB71B}"/>
    <dgm:cxn modelId="{FA1C5754-5259-4713-AB93-CD2610DA4016}" srcId="{46DDD796-E3F8-453F-9FE6-35E325EBC4E0}" destId="{572C1D24-35B8-497D-B238-8172F6248DE2}" srcOrd="2" destOrd="0" parTransId="{BE572FA5-E2EE-421A-8E7E-20F73D21E115}" sibTransId="{E0F488BE-487D-4969-A64C-58A688FE7CDB}"/>
    <dgm:cxn modelId="{909DA31A-EDC8-4E37-9E7A-131C46D29141}" type="presOf" srcId="{46DDD796-E3F8-453F-9FE6-35E325EBC4E0}" destId="{DDF86406-2F98-495C-8F01-048CEE5EA1B9}" srcOrd="0" destOrd="0" presId="urn:microsoft.com/office/officeart/2005/8/layout/hList7"/>
    <dgm:cxn modelId="{2CED2DA7-7B69-4FF3-95B2-CBD08170A3ED}" type="presOf" srcId="{2681B49E-402B-4B66-9A78-DF506E6AC7A4}" destId="{DD4CECBA-A1AF-471D-88BA-D74F59403EBD}" srcOrd="0" destOrd="0" presId="urn:microsoft.com/office/officeart/2005/8/layout/hList7"/>
    <dgm:cxn modelId="{DD689DC7-4C8A-4C63-9292-39301C75AEAC}" type="presOf" srcId="{E0F488BE-487D-4969-A64C-58A688FE7CDB}" destId="{E8FB7827-ECC9-43FC-982B-6B5F126A5E08}" srcOrd="0" destOrd="0" presId="urn:microsoft.com/office/officeart/2005/8/layout/hList7"/>
    <dgm:cxn modelId="{166FBC5E-F5B7-4ED7-B063-6E1840121286}" type="presOf" srcId="{2A250D0D-7596-4B77-A118-BDFAA1620C62}" destId="{D6927009-A34D-42AD-9812-588F13482EDB}" srcOrd="0" destOrd="0" presId="urn:microsoft.com/office/officeart/2005/8/layout/hList7"/>
    <dgm:cxn modelId="{7FDF60FC-68C3-41B7-A0B0-1A0107E5FA4F}" srcId="{46DDD796-E3F8-453F-9FE6-35E325EBC4E0}" destId="{45A23307-6AF9-496F-AE74-EB28529D3AC4}" srcOrd="1" destOrd="0" parTransId="{DEF58209-DC7C-4E48-89FA-A2058B1F5CBB}" sibTransId="{77BBDE92-EB43-4549-B94F-9408BE8CC7A3}"/>
    <dgm:cxn modelId="{979DA3A2-F65C-4B03-90F4-64721845D281}" type="presOf" srcId="{2681B49E-402B-4B66-9A78-DF506E6AC7A4}" destId="{87748CA7-99EF-4D02-868C-6B10460110F1}" srcOrd="1" destOrd="0" presId="urn:microsoft.com/office/officeart/2005/8/layout/hList7"/>
    <dgm:cxn modelId="{4E1821E2-9462-4BAA-A651-895F605B6BCE}" type="presParOf" srcId="{DDF86406-2F98-495C-8F01-048CEE5EA1B9}" destId="{1E1D6ED1-8A80-400B-8692-71D015FF312F}" srcOrd="0" destOrd="0" presId="urn:microsoft.com/office/officeart/2005/8/layout/hList7"/>
    <dgm:cxn modelId="{0E7A0BEB-689A-440F-B0DF-DA55551AE52D}" type="presParOf" srcId="{DDF86406-2F98-495C-8F01-048CEE5EA1B9}" destId="{8BE2B326-317F-4706-A3F5-4AC538F745A0}" srcOrd="1" destOrd="0" presId="urn:microsoft.com/office/officeart/2005/8/layout/hList7"/>
    <dgm:cxn modelId="{34053CFD-6323-473A-B4D0-10E68F51C387}" type="presParOf" srcId="{8BE2B326-317F-4706-A3F5-4AC538F745A0}" destId="{D32DA56D-CD78-4686-8A6A-7D9AE6650068}" srcOrd="0" destOrd="0" presId="urn:microsoft.com/office/officeart/2005/8/layout/hList7"/>
    <dgm:cxn modelId="{1CA33B66-FBD2-49FA-A91D-A8173E55325E}" type="presParOf" srcId="{D32DA56D-CD78-4686-8A6A-7D9AE6650068}" destId="{DD4CECBA-A1AF-471D-88BA-D74F59403EBD}" srcOrd="0" destOrd="0" presId="urn:microsoft.com/office/officeart/2005/8/layout/hList7"/>
    <dgm:cxn modelId="{8204E2A5-BAAE-4707-A38A-BF9A04C1BCFF}" type="presParOf" srcId="{D32DA56D-CD78-4686-8A6A-7D9AE6650068}" destId="{87748CA7-99EF-4D02-868C-6B10460110F1}" srcOrd="1" destOrd="0" presId="urn:microsoft.com/office/officeart/2005/8/layout/hList7"/>
    <dgm:cxn modelId="{2301AF53-61E2-44CD-930C-6792102F96B9}" type="presParOf" srcId="{D32DA56D-CD78-4686-8A6A-7D9AE6650068}" destId="{F566BCD6-A226-44AE-9E64-FBFEE8220707}" srcOrd="2" destOrd="0" presId="urn:microsoft.com/office/officeart/2005/8/layout/hList7"/>
    <dgm:cxn modelId="{B07E2102-B8D5-4B54-A56B-B681C931098B}" type="presParOf" srcId="{D32DA56D-CD78-4686-8A6A-7D9AE6650068}" destId="{E36258B6-06C3-4450-B8E9-EBB7A6A3BA73}" srcOrd="3" destOrd="0" presId="urn:microsoft.com/office/officeart/2005/8/layout/hList7"/>
    <dgm:cxn modelId="{107D4356-CF1E-4FBE-AC46-1C0694C99DB1}" type="presParOf" srcId="{8BE2B326-317F-4706-A3F5-4AC538F745A0}" destId="{81E6147A-80EC-451E-BE58-6E0C83F730FD}" srcOrd="1" destOrd="0" presId="urn:microsoft.com/office/officeart/2005/8/layout/hList7"/>
    <dgm:cxn modelId="{94495457-7733-4069-8CB9-8C8B338BA5C5}" type="presParOf" srcId="{8BE2B326-317F-4706-A3F5-4AC538F745A0}" destId="{CBD0438C-5992-442F-972A-96193023E86F}" srcOrd="2" destOrd="0" presId="urn:microsoft.com/office/officeart/2005/8/layout/hList7"/>
    <dgm:cxn modelId="{C85AD77E-E914-437A-9572-3E3A9A8242BC}" type="presParOf" srcId="{CBD0438C-5992-442F-972A-96193023E86F}" destId="{A7B48639-1FA4-4BF4-BE38-2107A9705533}" srcOrd="0" destOrd="0" presId="urn:microsoft.com/office/officeart/2005/8/layout/hList7"/>
    <dgm:cxn modelId="{F7522F24-2AB3-4E63-B47C-4C9FABF58798}" type="presParOf" srcId="{CBD0438C-5992-442F-972A-96193023E86F}" destId="{6FC18D21-8ED5-48C7-BED5-5F78A9562CB5}" srcOrd="1" destOrd="0" presId="urn:microsoft.com/office/officeart/2005/8/layout/hList7"/>
    <dgm:cxn modelId="{36D76627-AC8B-439A-B0FE-779ACD5F47FA}" type="presParOf" srcId="{CBD0438C-5992-442F-972A-96193023E86F}" destId="{27D64E77-A36A-40A5-B806-DD36A82A0684}" srcOrd="2" destOrd="0" presId="urn:microsoft.com/office/officeart/2005/8/layout/hList7"/>
    <dgm:cxn modelId="{9437D806-34CB-4679-BF7B-DDB848704733}" type="presParOf" srcId="{CBD0438C-5992-442F-972A-96193023E86F}" destId="{E997C9AC-E400-4263-B39E-A716A9524DD9}" srcOrd="3" destOrd="0" presId="urn:microsoft.com/office/officeart/2005/8/layout/hList7"/>
    <dgm:cxn modelId="{4DF1D3C4-57F0-4576-B8FA-1E1D67959BDC}" type="presParOf" srcId="{8BE2B326-317F-4706-A3F5-4AC538F745A0}" destId="{C39A6255-A260-47F4-A126-0BA4621AACAE}" srcOrd="3" destOrd="0" presId="urn:microsoft.com/office/officeart/2005/8/layout/hList7"/>
    <dgm:cxn modelId="{1E74227C-28F9-451F-A69F-9482E6BCF0E7}" type="presParOf" srcId="{8BE2B326-317F-4706-A3F5-4AC538F745A0}" destId="{1C28843B-6897-48F3-8C18-16AA6C2EF504}" srcOrd="4" destOrd="0" presId="urn:microsoft.com/office/officeart/2005/8/layout/hList7"/>
    <dgm:cxn modelId="{01F4BE6C-D9E4-4E0D-9569-8F1C1FF7EC79}" type="presParOf" srcId="{1C28843B-6897-48F3-8C18-16AA6C2EF504}" destId="{85484CC9-0ED9-4F08-8940-5FC48BF1FDAA}" srcOrd="0" destOrd="0" presId="urn:microsoft.com/office/officeart/2005/8/layout/hList7"/>
    <dgm:cxn modelId="{374B4C37-610B-4540-97B3-C53AD6CF49BD}" type="presParOf" srcId="{1C28843B-6897-48F3-8C18-16AA6C2EF504}" destId="{352A8477-F8B1-48DC-AE2B-D082745237F8}" srcOrd="1" destOrd="0" presId="urn:microsoft.com/office/officeart/2005/8/layout/hList7"/>
    <dgm:cxn modelId="{6735E079-C248-493D-990C-91B83B6BB226}" type="presParOf" srcId="{1C28843B-6897-48F3-8C18-16AA6C2EF504}" destId="{E976F9F8-D268-47F8-BAB3-30DA8E101BB0}" srcOrd="2" destOrd="0" presId="urn:microsoft.com/office/officeart/2005/8/layout/hList7"/>
    <dgm:cxn modelId="{E2FDC770-6FC2-4D15-A765-E16438D7A9C9}" type="presParOf" srcId="{1C28843B-6897-48F3-8C18-16AA6C2EF504}" destId="{251F72DF-3C9B-43FA-9AC7-C1A88E740CB7}" srcOrd="3" destOrd="0" presId="urn:microsoft.com/office/officeart/2005/8/layout/hList7"/>
    <dgm:cxn modelId="{3BED742F-DFB9-4C00-BB47-6C3036D094BA}" type="presParOf" srcId="{8BE2B326-317F-4706-A3F5-4AC538F745A0}" destId="{E8FB7827-ECC9-43FC-982B-6B5F126A5E08}" srcOrd="5" destOrd="0" presId="urn:microsoft.com/office/officeart/2005/8/layout/hList7"/>
    <dgm:cxn modelId="{AEDD8129-CF88-49B0-BDA6-E93E64DD250D}" type="presParOf" srcId="{8BE2B326-317F-4706-A3F5-4AC538F745A0}" destId="{AAFDF985-FB7C-47E7-879A-90E8C1850552}" srcOrd="6" destOrd="0" presId="urn:microsoft.com/office/officeart/2005/8/layout/hList7"/>
    <dgm:cxn modelId="{7FF6F879-0E0D-4873-985A-1B75583BD9B2}" type="presParOf" srcId="{AAFDF985-FB7C-47E7-879A-90E8C1850552}" destId="{D6927009-A34D-42AD-9812-588F13482EDB}" srcOrd="0" destOrd="0" presId="urn:microsoft.com/office/officeart/2005/8/layout/hList7"/>
    <dgm:cxn modelId="{4B539087-139E-48C5-B009-1CB4ADA6FCC6}" type="presParOf" srcId="{AAFDF985-FB7C-47E7-879A-90E8C1850552}" destId="{91CA4C9F-D897-4259-A480-D341F58066EF}" srcOrd="1" destOrd="0" presId="urn:microsoft.com/office/officeart/2005/8/layout/hList7"/>
    <dgm:cxn modelId="{D54D792E-4ABF-42D9-A5E6-847B18FE5237}" type="presParOf" srcId="{AAFDF985-FB7C-47E7-879A-90E8C1850552}" destId="{9D3D71A6-CDCD-4D87-97F2-D96DDB40D4D5}" srcOrd="2" destOrd="0" presId="urn:microsoft.com/office/officeart/2005/8/layout/hList7"/>
    <dgm:cxn modelId="{7E6E8026-EC1D-40D7-B74C-AE129C0A192A}" type="presParOf" srcId="{AAFDF985-FB7C-47E7-879A-90E8C1850552}" destId="{EA4C58D2-71DA-4476-9A8C-4AB0BDFAD13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CECBA-A1AF-471D-88BA-D74F59403EBD}">
      <dsp:nvSpPr>
        <dsp:cNvPr id="0" name=""/>
        <dsp:cNvSpPr/>
      </dsp:nvSpPr>
      <dsp:spPr>
        <a:xfrm>
          <a:off x="2451" y="0"/>
          <a:ext cx="25698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Automatización de la preparación de la </a:t>
          </a:r>
          <a:r>
            <a:rPr lang="es-ES" sz="1400" b="1" kern="1200" dirty="0" smtClean="0"/>
            <a:t>documentación</a:t>
          </a:r>
          <a:r>
            <a:rPr lang="es-ES" sz="1400" kern="1200" dirty="0" smtClean="0"/>
            <a:t> constructiva y tecnológica: impresión, trazado de gráficos diagramas de bloques y circuitos eléctricos.</a:t>
          </a:r>
          <a:endParaRPr lang="es-NI" sz="1400" kern="1200" dirty="0"/>
        </a:p>
      </dsp:txBody>
      <dsp:txXfrm>
        <a:off x="2451" y="1740535"/>
        <a:ext cx="2569852" cy="1740535"/>
      </dsp:txXfrm>
    </dsp:sp>
    <dsp:sp modelId="{E36258B6-06C3-4450-B8E9-EBB7A6A3BA73}">
      <dsp:nvSpPr>
        <dsp:cNvPr id="0" name=""/>
        <dsp:cNvSpPr/>
      </dsp:nvSpPr>
      <dsp:spPr>
        <a:xfrm>
          <a:off x="571124" y="285800"/>
          <a:ext cx="1448995" cy="144899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B48639-1FA4-4BF4-BE38-2107A9705533}">
      <dsp:nvSpPr>
        <dsp:cNvPr id="0" name=""/>
        <dsp:cNvSpPr/>
      </dsp:nvSpPr>
      <dsp:spPr>
        <a:xfrm>
          <a:off x="2674121" y="0"/>
          <a:ext cx="25698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NI" sz="1400" kern="1200" dirty="0" smtClean="0"/>
            <a:t>Automatización de la preparación tecnológica de la </a:t>
          </a:r>
          <a:r>
            <a:rPr lang="es-NI" sz="1400" b="1" kern="1200" dirty="0" smtClean="0"/>
            <a:t>fabricación</a:t>
          </a:r>
          <a:r>
            <a:rPr lang="es-NI" sz="1400" kern="1200" dirty="0" smtClean="0"/>
            <a:t>, construcción de </a:t>
          </a:r>
          <a:r>
            <a:rPr lang="es-NI" sz="1400" kern="1200" dirty="0" err="1" smtClean="0"/>
            <a:t>fotomascaras</a:t>
          </a:r>
          <a:r>
            <a:rPr lang="es-NI" sz="1400" kern="1200" dirty="0" smtClean="0"/>
            <a:t> para elementos semiconductores, </a:t>
          </a:r>
          <a:r>
            <a:rPr lang="es-NI" sz="1400" b="1" kern="1200" dirty="0" smtClean="0"/>
            <a:t>circuitos integrados</a:t>
          </a:r>
          <a:r>
            <a:rPr lang="es-NI" sz="1400" kern="1200" dirty="0" smtClean="0"/>
            <a:t>, impresión de circuitos integrados, etc.</a:t>
          </a:r>
          <a:endParaRPr lang="es-NI" sz="1400" kern="1200" dirty="0"/>
        </a:p>
      </dsp:txBody>
      <dsp:txXfrm>
        <a:off x="2674121" y="1740535"/>
        <a:ext cx="2569852" cy="1740535"/>
      </dsp:txXfrm>
    </dsp:sp>
    <dsp:sp modelId="{E997C9AC-E400-4263-B39E-A716A9524DD9}">
      <dsp:nvSpPr>
        <dsp:cNvPr id="0" name=""/>
        <dsp:cNvSpPr/>
      </dsp:nvSpPr>
      <dsp:spPr>
        <a:xfrm>
          <a:off x="3209828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484CC9-0ED9-4F08-8940-5FC48BF1FDAA}">
      <dsp:nvSpPr>
        <dsp:cNvPr id="0" name=""/>
        <dsp:cNvSpPr/>
      </dsp:nvSpPr>
      <dsp:spPr>
        <a:xfrm>
          <a:off x="5296347" y="0"/>
          <a:ext cx="25698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Automatización de las operaciones tecnológicas en las que se realiza el </a:t>
          </a:r>
          <a:r>
            <a:rPr lang="es-ES" sz="1400" b="1" kern="1200" dirty="0" smtClean="0"/>
            <a:t>mecanizado</a:t>
          </a:r>
          <a:r>
            <a:rPr lang="es-ES" sz="1400" kern="1200" dirty="0" smtClean="0"/>
            <a:t> de metales: torneado, </a:t>
          </a:r>
          <a:r>
            <a:rPr lang="es-ES" sz="1400" kern="1200" dirty="0" err="1" smtClean="0"/>
            <a:t>refrentado</a:t>
          </a:r>
          <a:r>
            <a:rPr lang="es-ES" sz="1400" kern="1200" dirty="0" smtClean="0"/>
            <a:t>, taladrar, aserrar, fusionar, punzar, electro-erosión, tecnología, laser etc. </a:t>
          </a:r>
          <a:endParaRPr lang="es-NI" sz="1400" kern="1200" dirty="0"/>
        </a:p>
      </dsp:txBody>
      <dsp:txXfrm>
        <a:off x="5296347" y="1740535"/>
        <a:ext cx="2569852" cy="1740535"/>
      </dsp:txXfrm>
    </dsp:sp>
    <dsp:sp modelId="{251F72DF-3C9B-43FA-9AC7-C1A88E740CB7}">
      <dsp:nvSpPr>
        <dsp:cNvPr id="0" name=""/>
        <dsp:cNvSpPr/>
      </dsp:nvSpPr>
      <dsp:spPr>
        <a:xfrm>
          <a:off x="5856776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927009-A34D-42AD-9812-588F13482EDB}">
      <dsp:nvSpPr>
        <dsp:cNvPr id="0" name=""/>
        <dsp:cNvSpPr/>
      </dsp:nvSpPr>
      <dsp:spPr>
        <a:xfrm>
          <a:off x="7943295" y="0"/>
          <a:ext cx="2569852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NI" sz="1400" kern="1200" smtClean="0"/>
            <a:t>Automatización de las operaciones de medición del control en las cuales se definen las dimensiones de detalle mecánico.</a:t>
          </a:r>
          <a:endParaRPr lang="es-NI" sz="1400" kern="1200"/>
        </a:p>
      </dsp:txBody>
      <dsp:txXfrm>
        <a:off x="7943295" y="1740535"/>
        <a:ext cx="2569852" cy="1740535"/>
      </dsp:txXfrm>
    </dsp:sp>
    <dsp:sp modelId="{EA4C58D2-71DA-4476-9A8C-4AB0BDFAD130}">
      <dsp:nvSpPr>
        <dsp:cNvPr id="0" name=""/>
        <dsp:cNvSpPr/>
      </dsp:nvSpPr>
      <dsp:spPr>
        <a:xfrm>
          <a:off x="8503724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1D6ED1-8A80-400B-8692-71D015FF312F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881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801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3083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222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7139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417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006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766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01424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231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34740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NI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0E6D-2E01-4F88-960B-D9395EBAA5CF}" type="datetimeFigureOut">
              <a:rPr lang="es-NI" smtClean="0"/>
              <a:t>11/12/2018</a:t>
            </a:fld>
            <a:endParaRPr lang="es-NI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58DD-50C5-4FC0-B56B-CE86AD297B6D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3785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5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78941"/>
            <a:ext cx="9144000" cy="3131022"/>
          </a:xfrm>
        </p:spPr>
        <p:txBody>
          <a:bodyPr>
            <a:normAutofit fontScale="90000"/>
          </a:bodyPr>
          <a:lstStyle/>
          <a:p>
            <a:r>
              <a:rPr lang="es-NI" dirty="0" smtClean="0"/>
              <a:t>Diseño y fabricación de una máquina Control Numérico Computarizado (CNC) ROUTER de 3 ejes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NI" dirty="0" smtClean="0"/>
              <a:t>UNI-FTI</a:t>
            </a:r>
          </a:p>
          <a:p>
            <a:r>
              <a:rPr lang="es-NI" dirty="0" smtClean="0"/>
              <a:t>Ingeniería Mecánica</a:t>
            </a:r>
            <a:endParaRPr lang="es-NI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97" y="4597259"/>
            <a:ext cx="1212877" cy="7526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54" y="4662590"/>
            <a:ext cx="2734757" cy="10586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91" y="4299027"/>
            <a:ext cx="1590476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0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Resultados(parciales)</a:t>
            </a:r>
            <a:endParaRPr lang="es-NI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9" y="1793317"/>
            <a:ext cx="5519351" cy="38120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3317"/>
            <a:ext cx="5082746" cy="381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921" y="4013090"/>
            <a:ext cx="10515600" cy="1325563"/>
          </a:xfrm>
        </p:spPr>
        <p:txBody>
          <a:bodyPr/>
          <a:lstStyle/>
          <a:p>
            <a:r>
              <a:rPr lang="es-NI" dirty="0" smtClean="0"/>
              <a:t>Piezas fabricadas</a:t>
            </a:r>
            <a:endParaRPr lang="es-NI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38880" y="442806"/>
            <a:ext cx="2681805" cy="35757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2" y="889771"/>
            <a:ext cx="3337869" cy="44504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2" y="889771"/>
            <a:ext cx="3575741" cy="26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NI" dirty="0" smtClean="0">
                <a:solidFill>
                  <a:schemeClr val="bg1"/>
                </a:solidFill>
              </a:rPr>
              <a:t>FIN</a:t>
            </a:r>
            <a:endParaRPr lang="es-NI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7016" y="660401"/>
            <a:ext cx="9144000" cy="1655762"/>
          </a:xfrm>
        </p:spPr>
        <p:txBody>
          <a:bodyPr/>
          <a:lstStyle/>
          <a:p>
            <a:r>
              <a:rPr lang="es-NI" dirty="0" smtClean="0">
                <a:solidFill>
                  <a:schemeClr val="bg1"/>
                </a:solidFill>
              </a:rPr>
              <a:t>Muchas gracias por su atención</a:t>
            </a:r>
            <a:endParaRPr lang="es-N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Introducción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NI" dirty="0" smtClean="0"/>
              <a:t>Las máquinas de control numérico o CNC son el alma de la manufactura a gran escala por lo tanto </a:t>
            </a:r>
            <a:r>
              <a:rPr lang="es-NI" dirty="0" smtClean="0"/>
              <a:t>se decidió</a:t>
            </a:r>
            <a:r>
              <a:rPr lang="es-NI" dirty="0" smtClean="0"/>
              <a:t> </a:t>
            </a:r>
            <a:r>
              <a:rPr lang="es-NI" dirty="0" smtClean="0"/>
              <a:t>hacer un esfuerzo en entender la tecnología con el fin de facilitar la comprensión de cómo y cuándo se deben utilizar, además de que </a:t>
            </a:r>
            <a:r>
              <a:rPr lang="es-NI" dirty="0" smtClean="0"/>
              <a:t>se planteó </a:t>
            </a:r>
            <a:r>
              <a:rPr lang="es-NI" dirty="0" smtClean="0"/>
              <a:t>una metodología de diseño mecánico la cual </a:t>
            </a:r>
            <a:r>
              <a:rPr lang="es-NI" dirty="0" smtClean="0"/>
              <a:t>se ha</a:t>
            </a:r>
            <a:r>
              <a:rPr lang="es-NI" dirty="0" smtClean="0"/>
              <a:t> </a:t>
            </a:r>
            <a:r>
              <a:rPr lang="es-NI" dirty="0" smtClean="0"/>
              <a:t>ido refinando a lo largo de los proyectos en los que </a:t>
            </a:r>
            <a:r>
              <a:rPr lang="es-NI" dirty="0" smtClean="0"/>
              <a:t>se han trabajado, </a:t>
            </a:r>
            <a:r>
              <a:rPr lang="es-NI" dirty="0" smtClean="0"/>
              <a:t>dejando en esta investigación </a:t>
            </a:r>
            <a:r>
              <a:rPr lang="es-NI" dirty="0"/>
              <a:t>l</a:t>
            </a:r>
            <a:r>
              <a:rPr lang="es-NI" dirty="0" smtClean="0"/>
              <a:t>as </a:t>
            </a:r>
            <a:r>
              <a:rPr lang="es-NI" dirty="0" smtClean="0"/>
              <a:t>conclusiones de cómo se debe elaborar un </a:t>
            </a:r>
            <a:r>
              <a:rPr lang="es-NI" dirty="0" smtClean="0"/>
              <a:t>producto, </a:t>
            </a:r>
            <a:r>
              <a:rPr lang="es-NI" dirty="0" smtClean="0"/>
              <a:t>en este caso un CNC siendo </a:t>
            </a:r>
            <a:r>
              <a:rPr lang="es-NI" dirty="0" smtClean="0"/>
              <a:t>este </a:t>
            </a:r>
            <a:r>
              <a:rPr lang="es-NI" dirty="0" smtClean="0"/>
              <a:t>estudio un arma de </a:t>
            </a:r>
            <a:r>
              <a:rPr lang="es-NI" dirty="0" smtClean="0"/>
              <a:t>doble </a:t>
            </a:r>
            <a:r>
              <a:rPr lang="es-NI" dirty="0" smtClean="0"/>
              <a:t>filo en donde se plantean los medios (Manufactura en máquinas CNC) para llevar a cabo el </a:t>
            </a:r>
            <a:r>
              <a:rPr lang="es-NI" dirty="0" smtClean="0"/>
              <a:t>fin (</a:t>
            </a:r>
            <a:r>
              <a:rPr lang="es-NI" dirty="0" smtClean="0"/>
              <a:t>Producto) que se proponga. </a:t>
            </a:r>
            <a:endParaRPr lang="es-NI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97" y="1825625"/>
            <a:ext cx="4815005" cy="4351338"/>
          </a:xfrm>
        </p:spPr>
      </p:pic>
    </p:spTree>
    <p:extLst>
      <p:ext uri="{BB962C8B-B14F-4D97-AF65-F5344CB8AC3E}">
        <p14:creationId xmlns:p14="http://schemas.microsoft.com/office/powerpoint/2010/main" val="20502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Definición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control numérico computarizado es el uso de una computadora para controlar y monitorear los movimientos de una máquina </a:t>
            </a:r>
            <a:r>
              <a:rPr lang="es-ES" dirty="0" smtClean="0"/>
              <a:t>herramienta.</a:t>
            </a:r>
          </a:p>
          <a:p>
            <a:pPr algn="just"/>
            <a:r>
              <a:rPr lang="es-ES" dirty="0"/>
              <a:t>Todas las máquinas CNC comparten una característica en común: tienen dos o más direcciones programables de movimiento llamadas </a:t>
            </a:r>
            <a:r>
              <a:rPr lang="es-ES" b="1" dirty="0"/>
              <a:t>ejes</a:t>
            </a:r>
            <a:r>
              <a:rPr lang="es-ES" dirty="0"/>
              <a:t>.</a:t>
            </a:r>
            <a:endParaRPr lang="es-NI" dirty="0"/>
          </a:p>
        </p:txBody>
      </p:sp>
      <p:pic>
        <p:nvPicPr>
          <p:cNvPr id="4" name="Imagen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3" t="15850" r="15304" b="16226"/>
          <a:stretch/>
        </p:blipFill>
        <p:spPr bwMode="auto">
          <a:xfrm>
            <a:off x="2524039" y="4001294"/>
            <a:ext cx="7143922" cy="24104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21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Aplicación</a:t>
            </a:r>
            <a:endParaRPr lang="es-NI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391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26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9346" y="340648"/>
            <a:ext cx="10515600" cy="1325563"/>
          </a:xfrm>
        </p:spPr>
        <p:txBody>
          <a:bodyPr/>
          <a:lstStyle/>
          <a:p>
            <a:r>
              <a:rPr lang="es-NI" dirty="0" smtClean="0"/>
              <a:t>Metodología</a:t>
            </a:r>
            <a:endParaRPr lang="es-NI" dirty="0"/>
          </a:p>
        </p:txBody>
      </p:sp>
      <p:sp>
        <p:nvSpPr>
          <p:cNvPr id="4" name="Rectángulo 3"/>
          <p:cNvSpPr/>
          <p:nvPr/>
        </p:nvSpPr>
        <p:spPr>
          <a:xfrm>
            <a:off x="4992413" y="761485"/>
            <a:ext cx="2207172" cy="658374"/>
          </a:xfrm>
          <a:prstGeom prst="rect">
            <a:avLst/>
          </a:prstGeom>
          <a:solidFill>
            <a:srgbClr val="F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Reconocimiento de la necesidad</a:t>
            </a:r>
            <a:endParaRPr lang="es-NI" dirty="0"/>
          </a:p>
        </p:txBody>
      </p:sp>
      <p:sp>
        <p:nvSpPr>
          <p:cNvPr id="5" name="Rectángulo 4"/>
          <p:cNvSpPr/>
          <p:nvPr/>
        </p:nvSpPr>
        <p:spPr>
          <a:xfrm>
            <a:off x="4992413" y="1688828"/>
            <a:ext cx="2207172" cy="75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Aislamiento de los factores que influyen en el problema</a:t>
            </a:r>
            <a:endParaRPr lang="es-NI" dirty="0"/>
          </a:p>
        </p:txBody>
      </p:sp>
      <p:sp>
        <p:nvSpPr>
          <p:cNvPr id="8" name="Rectángulo 7"/>
          <p:cNvSpPr/>
          <p:nvPr/>
        </p:nvSpPr>
        <p:spPr>
          <a:xfrm>
            <a:off x="4868912" y="2800856"/>
            <a:ext cx="2454165" cy="41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Propuestas de solución</a:t>
            </a:r>
            <a:endParaRPr lang="es-NI" dirty="0"/>
          </a:p>
        </p:txBody>
      </p:sp>
      <p:sp>
        <p:nvSpPr>
          <p:cNvPr id="9" name="Rectángulo 8"/>
          <p:cNvSpPr/>
          <p:nvPr/>
        </p:nvSpPr>
        <p:spPr>
          <a:xfrm>
            <a:off x="5365527" y="3440709"/>
            <a:ext cx="1460938" cy="37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Optimización</a:t>
            </a:r>
            <a:endParaRPr lang="es-NI" dirty="0"/>
          </a:p>
        </p:txBody>
      </p:sp>
      <p:sp>
        <p:nvSpPr>
          <p:cNvPr id="10" name="Rectángulo 9"/>
          <p:cNvSpPr/>
          <p:nvPr/>
        </p:nvSpPr>
        <p:spPr>
          <a:xfrm>
            <a:off x="5291954" y="4039559"/>
            <a:ext cx="1608083" cy="453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Evaluación técnica</a:t>
            </a:r>
            <a:endParaRPr lang="es-NI" dirty="0"/>
          </a:p>
        </p:txBody>
      </p:sp>
      <p:cxnSp>
        <p:nvCxnSpPr>
          <p:cNvPr id="15" name="Conector recto de flecha 14"/>
          <p:cNvCxnSpPr>
            <a:stCxn id="4" idx="2"/>
            <a:endCxn id="5" idx="0"/>
          </p:cNvCxnSpPr>
          <p:nvPr/>
        </p:nvCxnSpPr>
        <p:spPr>
          <a:xfrm>
            <a:off x="6095999" y="1419859"/>
            <a:ext cx="0" cy="2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5" idx="2"/>
            <a:endCxn id="8" idx="0"/>
          </p:cNvCxnSpPr>
          <p:nvPr/>
        </p:nvCxnSpPr>
        <p:spPr>
          <a:xfrm flipH="1">
            <a:off x="6095995" y="2446832"/>
            <a:ext cx="4" cy="35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2"/>
            <a:endCxn id="9" idx="0"/>
          </p:cNvCxnSpPr>
          <p:nvPr/>
        </p:nvCxnSpPr>
        <p:spPr>
          <a:xfrm>
            <a:off x="6095995" y="3214071"/>
            <a:ext cx="1" cy="2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9" idx="2"/>
            <a:endCxn id="10" idx="0"/>
          </p:cNvCxnSpPr>
          <p:nvPr/>
        </p:nvCxnSpPr>
        <p:spPr>
          <a:xfrm>
            <a:off x="6095996" y="3819081"/>
            <a:ext cx="0" cy="22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0" idx="3"/>
          </p:cNvCxnSpPr>
          <p:nvPr/>
        </p:nvCxnSpPr>
        <p:spPr>
          <a:xfrm flipV="1">
            <a:off x="6900037" y="4262416"/>
            <a:ext cx="967097" cy="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7867134" y="3629895"/>
            <a:ext cx="0" cy="63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endCxn id="9" idx="3"/>
          </p:cNvCxnSpPr>
          <p:nvPr/>
        </p:nvCxnSpPr>
        <p:spPr>
          <a:xfrm flipH="1">
            <a:off x="6826465" y="3629895"/>
            <a:ext cx="1040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ecisión 55"/>
          <p:cNvSpPr/>
          <p:nvPr/>
        </p:nvSpPr>
        <p:spPr>
          <a:xfrm>
            <a:off x="4760177" y="4644569"/>
            <a:ext cx="2671637" cy="16018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Cubre las necesidades cliente</a:t>
            </a:r>
            <a:endParaRPr lang="es-NI" dirty="0"/>
          </a:p>
        </p:txBody>
      </p:sp>
      <p:cxnSp>
        <p:nvCxnSpPr>
          <p:cNvPr id="78" name="Conector recto de flecha 77"/>
          <p:cNvCxnSpPr>
            <a:stCxn id="10" idx="2"/>
            <a:endCxn id="56" idx="0"/>
          </p:cNvCxnSpPr>
          <p:nvPr/>
        </p:nvCxnSpPr>
        <p:spPr>
          <a:xfrm>
            <a:off x="6095996" y="4493075"/>
            <a:ext cx="0" cy="15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endCxn id="8" idx="3"/>
          </p:cNvCxnSpPr>
          <p:nvPr/>
        </p:nvCxnSpPr>
        <p:spPr>
          <a:xfrm flipH="1">
            <a:off x="7323077" y="3005331"/>
            <a:ext cx="1209463" cy="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56" idx="3"/>
          </p:cNvCxnSpPr>
          <p:nvPr/>
        </p:nvCxnSpPr>
        <p:spPr>
          <a:xfrm>
            <a:off x="7431814" y="5445480"/>
            <a:ext cx="1100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 flipV="1">
            <a:off x="8532540" y="3005331"/>
            <a:ext cx="0" cy="244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/>
          <p:cNvSpPr/>
          <p:nvPr/>
        </p:nvSpPr>
        <p:spPr>
          <a:xfrm>
            <a:off x="7729996" y="5089034"/>
            <a:ext cx="504362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>
                <a:solidFill>
                  <a:schemeClr val="tx1"/>
                </a:solidFill>
              </a:rPr>
              <a:t>No</a:t>
            </a:r>
            <a:endParaRPr lang="es-NI" dirty="0">
              <a:solidFill>
                <a:schemeClr val="tx1"/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1839254" y="5238446"/>
            <a:ext cx="1544128" cy="4140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/>
              <a:t>Presentación</a:t>
            </a:r>
            <a:endParaRPr lang="es-NI" dirty="0"/>
          </a:p>
        </p:txBody>
      </p:sp>
      <p:cxnSp>
        <p:nvCxnSpPr>
          <p:cNvPr id="120" name="Conector recto de flecha 119"/>
          <p:cNvCxnSpPr>
            <a:stCxn id="56" idx="1"/>
            <a:endCxn id="118" idx="3"/>
          </p:cNvCxnSpPr>
          <p:nvPr/>
        </p:nvCxnSpPr>
        <p:spPr>
          <a:xfrm flipH="1">
            <a:off x="3383382" y="5445480"/>
            <a:ext cx="137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3957738" y="5104364"/>
            <a:ext cx="395416" cy="24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 smtClean="0">
                <a:solidFill>
                  <a:schemeClr val="tx1"/>
                </a:solidFill>
              </a:rPr>
              <a:t>si</a:t>
            </a:r>
            <a:endParaRPr lang="es-N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Metodología / Diseño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NI" dirty="0" smtClean="0"/>
              <a:t>Con el fin de agilizar el proceso de diseño </a:t>
            </a:r>
            <a:r>
              <a:rPr lang="es-NI" dirty="0" smtClean="0"/>
              <a:t>se propone </a:t>
            </a:r>
            <a:r>
              <a:rPr lang="es-NI" dirty="0" smtClean="0"/>
              <a:t>el uso de programas CAD/CAM dado que facilita las fases de evaluación y optimización de los productos diseñados.</a:t>
            </a:r>
          </a:p>
          <a:p>
            <a:pPr algn="just"/>
            <a:r>
              <a:rPr lang="es-NI" dirty="0" smtClean="0"/>
              <a:t>Programas como </a:t>
            </a:r>
            <a:r>
              <a:rPr lang="es-NI" dirty="0" err="1" smtClean="0"/>
              <a:t>Solidworks</a:t>
            </a:r>
            <a:r>
              <a:rPr lang="es-NI" dirty="0" smtClean="0"/>
              <a:t>, Inventor </a:t>
            </a:r>
            <a:r>
              <a:rPr lang="es-NI" dirty="0" smtClean="0"/>
              <a:t>o Fusión 360 son muy buenas opciones.</a:t>
            </a:r>
            <a:endParaRPr lang="es-NI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1204" r="12316" b="17685"/>
          <a:stretch/>
        </p:blipFill>
        <p:spPr>
          <a:xfrm>
            <a:off x="6019800" y="1604963"/>
            <a:ext cx="5081207" cy="3862388"/>
          </a:xfrm>
        </p:spPr>
      </p:pic>
    </p:spTree>
    <p:extLst>
      <p:ext uri="{BB962C8B-B14F-4D97-AF65-F5344CB8AC3E}">
        <p14:creationId xmlns:p14="http://schemas.microsoft.com/office/powerpoint/2010/main" val="15465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Metodología / Manufactura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NI" dirty="0" smtClean="0"/>
              <a:t>Todo buen diseño contempla la facilidad de manufactura sin sacrificar la funcionalidad del dispositivo.</a:t>
            </a:r>
          </a:p>
          <a:p>
            <a:pPr algn="just"/>
            <a:r>
              <a:rPr lang="es-NI" dirty="0" smtClean="0"/>
              <a:t>La clave es seleccionar los procesos de fabricación adecuados</a:t>
            </a:r>
            <a:r>
              <a:rPr lang="es-NI" dirty="0"/>
              <a:t>;</a:t>
            </a:r>
            <a:r>
              <a:rPr lang="es-NI" dirty="0" smtClean="0"/>
              <a:t> y esa es la razón por la que </a:t>
            </a:r>
            <a:r>
              <a:rPr lang="es-NI" dirty="0" smtClean="0"/>
              <a:t>se decidió </a:t>
            </a:r>
            <a:r>
              <a:rPr lang="es-NI" dirty="0" smtClean="0"/>
              <a:t>construir un CNC, debido a la versatilidad que </a:t>
            </a:r>
            <a:r>
              <a:rPr lang="es-NI" dirty="0" smtClean="0"/>
              <a:t>este </a:t>
            </a:r>
            <a:r>
              <a:rPr lang="es-NI" dirty="0" smtClean="0"/>
              <a:t>ofrece.</a:t>
            </a:r>
            <a:endParaRPr lang="es-NI" dirty="0"/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 rotWithShape="1">
          <a:blip r:embed="rId3"/>
          <a:srcRect l="14522" t="648" r="27390"/>
          <a:stretch/>
        </p:blipFill>
        <p:spPr>
          <a:xfrm>
            <a:off x="990600" y="1690688"/>
            <a:ext cx="4610099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Metodología / Control de datos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NI" dirty="0" smtClean="0"/>
              <a:t>A medida que la complejidad de los proyectos va aumentado se va haciendo necesaria una mayor cantidad de iteraciones para poder lograr los objetivos deseados en </a:t>
            </a:r>
            <a:r>
              <a:rPr lang="es-NI" dirty="0" smtClean="0"/>
              <a:t>los</a:t>
            </a:r>
            <a:r>
              <a:rPr lang="es-NI" dirty="0" smtClean="0"/>
              <a:t> productos, </a:t>
            </a:r>
            <a:r>
              <a:rPr lang="es-NI" dirty="0" smtClean="0"/>
              <a:t>por lo </a:t>
            </a:r>
            <a:r>
              <a:rPr lang="es-NI" dirty="0" smtClean="0"/>
              <a:t>tanto, </a:t>
            </a:r>
            <a:r>
              <a:rPr lang="es-NI" dirty="0" smtClean="0"/>
              <a:t>en este proyecto se ha implementado un control de versiones (GIT) a fin de documentar el proyecto de comienzo a fin y monitorear el avance.</a:t>
            </a:r>
            <a:endParaRPr lang="es-NI" dirty="0"/>
          </a:p>
        </p:txBody>
      </p:sp>
      <p:pic>
        <p:nvPicPr>
          <p:cNvPr id="5" name="Marcador de contenido 4" descr="Sourcetree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459706"/>
            <a:ext cx="4238624" cy="4591844"/>
          </a:xfrm>
        </p:spPr>
      </p:pic>
    </p:spTree>
    <p:extLst>
      <p:ext uri="{BB962C8B-B14F-4D97-AF65-F5344CB8AC3E}">
        <p14:creationId xmlns:p14="http://schemas.microsoft.com/office/powerpoint/2010/main" val="36411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Metodología / Administración</a:t>
            </a:r>
            <a:endParaRPr lang="es-NI" dirty="0"/>
          </a:p>
        </p:txBody>
      </p:sp>
      <p:pic>
        <p:nvPicPr>
          <p:cNvPr id="5" name="Marcador de contenido 4" descr="Monografia CNC Team - Asana - Mozilla Firefox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/>
          <a:stretch/>
        </p:blipFill>
        <p:spPr>
          <a:xfrm>
            <a:off x="948160" y="1690689"/>
            <a:ext cx="4481479" cy="4486274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NI" dirty="0" smtClean="0"/>
              <a:t>No se puede medir lo que no se ha planeado y dada esta premisa se ha decidido emplear una herramienta de </a:t>
            </a:r>
            <a:r>
              <a:rPr lang="es-NI" dirty="0" smtClean="0"/>
              <a:t>administración </a:t>
            </a:r>
            <a:r>
              <a:rPr lang="es-NI" dirty="0" smtClean="0"/>
              <a:t>de personal a fin de agilizar los diferentes procesos que conlleva el diseño y fabricación de una maquina.</a:t>
            </a:r>
          </a:p>
        </p:txBody>
      </p:sp>
    </p:spTree>
    <p:extLst>
      <p:ext uri="{BB962C8B-B14F-4D97-AF65-F5344CB8AC3E}">
        <p14:creationId xmlns:p14="http://schemas.microsoft.com/office/powerpoint/2010/main" val="32685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533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Diseño y fabricación de una máquina Control Numérico Computarizado (CNC) ROUTER de 3 ejes</vt:lpstr>
      <vt:lpstr>Introducción</vt:lpstr>
      <vt:lpstr>Definición</vt:lpstr>
      <vt:lpstr>Aplicación</vt:lpstr>
      <vt:lpstr>Metodología</vt:lpstr>
      <vt:lpstr>Metodología / Diseño</vt:lpstr>
      <vt:lpstr>Metodología / Manufactura</vt:lpstr>
      <vt:lpstr>Metodología / Control de datos</vt:lpstr>
      <vt:lpstr>Metodología / Administración</vt:lpstr>
      <vt:lpstr>Resultados(parciales)</vt:lpstr>
      <vt:lpstr>Piezas fabricadas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fabricación de una máquina Control Numérico Computarizado (CNC) ROUTER de 3 ejes</dc:title>
  <dc:creator>Richard Valverde</dc:creator>
  <cp:lastModifiedBy>Ariel</cp:lastModifiedBy>
  <cp:revision>29</cp:revision>
  <dcterms:created xsi:type="dcterms:W3CDTF">2018-11-14T01:38:16Z</dcterms:created>
  <dcterms:modified xsi:type="dcterms:W3CDTF">2018-12-11T17:26:23Z</dcterms:modified>
</cp:coreProperties>
</file>