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6"/>
    <p:restoredTop sz="96327"/>
  </p:normalViewPr>
  <p:slideViewPr>
    <p:cSldViewPr snapToGrid="0">
      <p:cViewPr varScale="1">
        <p:scale>
          <a:sx n="150" d="100"/>
          <a:sy n="150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/>
      <dgm:t>
        <a:bodyPr/>
        <a:lstStyle/>
        <a:p>
          <a:r>
            <a:rPr lang="en-GB" dirty="0"/>
            <a:t>Senior Architect – Permanent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/>
      <dgm:t>
        <a:bodyPr/>
        <a:lstStyle/>
        <a:p>
          <a:r>
            <a:rPr lang="en-GB" dirty="0"/>
            <a:t>Solution Architect – Long Term Contract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/>
      <dgm:spPr/>
      <dgm:t>
        <a:bodyPr/>
        <a:lstStyle/>
        <a:p>
          <a:r>
            <a:rPr lang="en-GB" dirty="0"/>
            <a:t>Solution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/>
      <dgm:spPr/>
      <dgm:t>
        <a:bodyPr/>
        <a:lstStyle/>
        <a:p>
          <a:r>
            <a:rPr lang="en-GB" dirty="0"/>
            <a:t>Enterprise Designer &amp; Toolsmith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/>
      <dgm:spPr/>
      <dgm:t>
        <a:bodyPr/>
        <a:lstStyle/>
        <a:p>
          <a:r>
            <a:rPr lang="en-GB" dirty="0"/>
            <a:t>Solution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/>
      <dgm:t>
        <a:bodyPr/>
        <a:lstStyle/>
        <a:p>
          <a:r>
            <a:rPr lang="en-GB" dirty="0"/>
            <a:t>Digital &amp; AEM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/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/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/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/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Application &amp; Solution Architect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Enterprise Solution Architect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GB" dirty="0"/>
            <a:t>Digital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>
        <a:xfrm>
          <a:off x="2127742" y="0"/>
          <a:ext cx="1983990" cy="414867"/>
        </a:xfrm>
        <a:prstGeom prst="chevron">
          <a:avLst/>
        </a:prstGeom>
      </dgm:spPr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>
        <a:xfrm>
          <a:off x="4272877" y="0"/>
          <a:ext cx="1983990" cy="414867"/>
        </a:xfrm>
        <a:prstGeom prst="chevron">
          <a:avLst/>
        </a:prstGeom>
      </dgm:spPr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>
        <a:xfrm>
          <a:off x="6380432" y="0"/>
          <a:ext cx="1983990" cy="414867"/>
        </a:xfrm>
        <a:prstGeom prst="chevron">
          <a:avLst/>
        </a:prstGeom>
      </dgm:spPr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>
        <a:xfrm>
          <a:off x="8419129" y="0"/>
          <a:ext cx="1983990" cy="414867"/>
        </a:xfrm>
        <a:prstGeom prst="chevron">
          <a:avLst/>
        </a:prstGeom>
      </dgm:spPr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>
        <a:xfrm>
          <a:off x="10529744" y="0"/>
          <a:ext cx="1983990" cy="414867"/>
        </a:xfrm>
        <a:prstGeom prst="chevron">
          <a:avLst/>
        </a:prstGeom>
      </dgm:spPr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&amp; AEM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Designer &amp; Toolsmith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 – Long Term Contract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Senior Architect – Permanent</a:t>
          </a:r>
        </a:p>
      </dsp:txBody>
      <dsp:txXfrm>
        <a:off x="10737178" y="0"/>
        <a:ext cx="1569123" cy="414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Solution Architect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Application &amp; Solution Architect</a:t>
          </a:r>
        </a:p>
      </dsp:txBody>
      <dsp:txXfrm>
        <a:off x="10737178" y="0"/>
        <a:ext cx="1569123" cy="414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ybinder.org/v2/gh/RiczWest/cv/HEAD?labpath=CV.ipynb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iczwest.github.io/cv/browse/index.html" TargetMode="External"/><Relationship Id="rId2" Type="http://schemas.openxmlformats.org/officeDocument/2006/relationships/hyperlink" Target="https://www.linkedin.com/in/rw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hyperlink" Target="https://www.linkedin.com/in/rwest/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C7F5C-4F32-97AC-8F1A-3691A19ECA8A}"/>
              </a:ext>
            </a:extLst>
          </p:cNvPr>
          <p:cNvSpPr txBox="1"/>
          <p:nvPr/>
        </p:nvSpPr>
        <p:spPr>
          <a:xfrm>
            <a:off x="168577" y="529869"/>
            <a:ext cx="124213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Summary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Experienced Enterprise, Solution and Technical Architect with specialisations in Cloud / Distributed Systems, Digital and Integration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years experience as an Enterprise and Solution Architect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Digital experience using Responsive Web, Tablet and Mobile to craft Customer Experiences 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of creating Integration and Service based architectures, including SOA and MicroServices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Agile/XP and Certified Scrum Master and Kanban Certified Practitioner including coaching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 experience across Energy, Utilities, Finance, Insurance, Health, Media and Telecom Sectors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 Governance, Process and Technical Design Authority roles at the Enterprise level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Digital Infrastructure and Content Management using AEM and Sitecore on AWS and Azure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 / Blueprints Experience, producing and using them at Enterprise, Solution and Technical levels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6-8 figure programmes for companies such as Atlassian, CBA, NAB, Telstra, Thames Water, CGI / UK Smart Metering, Lloyds TSB, IFDS, XChanging, RSA, Vodafone, British Gas, Prudential, TNT, and BAE / Defence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RFx/SoW and evaluations for South-East Water, Thames Water, British Gas, Vodafone and many others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Supplementary skills in Requirements along with Business, Information and Conceptual Data Modelling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UML for 20 years and ArchiMate for the past 10 with a variety of tools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CCB66B-1756-8CBC-0216-1E59FE75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937" y="4724397"/>
            <a:ext cx="5461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Equal Azure and Amazon Web Services, with some IBM, Google and RedHat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Digital: Designed and implemented using Web, Portals, Caching, Mobile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Enterprise Architecture Frameworks: ArchiMate, TOGAF, Zachman, IFW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DoDAF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MicroServices &amp; SOA: Created end-to-end Enterprise to Logical to Physical Architectures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Patterns: Erl SOA, Hohpe SOA / EAI, J2EE, Gang of Four and Custom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Solution Architecture &amp; Design: Across Cloud, JavaScript, J2EE, .NET and Mainframe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Hobbies: Boating, Electronic Music and Photography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Skills: Project Management, Mentoring, Usability, Training and Process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 Skills: Design Thinking, 6 Hats Thinking, Team Leadership, Mentoring, Communication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Software Processes: Agile, XP, Scrum, Lean, Unified Process, V Model, Waterfall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Azure, Amazon Web Services, with some RedHat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ESBs: WebSphere Message Broker, WebMethods, Mule and FUSE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Java / J(2)EE: Up to Java 8 &amp; JEE 7 on WebSphere, WebLogic, Tomcat and JBoss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Miscellaneous: Drools (Rules Engine),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Vaadin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(RIA)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Mobile: PhoneGap, Ionic (Cordova+Angular) with Bootstrap, Android, iOS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Web Content Management: Adobe CQ / Experience Manager (AEM) and Sitecore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Workflow: PEGA and Bonita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0F541-3E58-31B5-9D0C-C4F78A45B60B}"/>
              </a:ext>
            </a:extLst>
          </p:cNvPr>
          <p:cNvGrpSpPr/>
          <p:nvPr/>
        </p:nvGrpSpPr>
        <p:grpSpPr>
          <a:xfrm>
            <a:off x="168577" y="166472"/>
            <a:ext cx="12135053" cy="338554"/>
            <a:chOff x="168577" y="166472"/>
            <a:chExt cx="12135053" cy="3385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B567B0-4847-5BD0-2D2F-81419792128E}"/>
                </a:ext>
              </a:extLst>
            </p:cNvPr>
            <p:cNvSpPr txBox="1"/>
            <p:nvPr/>
          </p:nvSpPr>
          <p:spPr>
            <a:xfrm>
              <a:off x="168577" y="166472"/>
              <a:ext cx="12135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Richard West – Poly Architect &amp; Future CTO :		  </a:t>
              </a:r>
              <a:r>
                <a:rPr lang="en-US" sz="1600" dirty="0">
                  <a:hlinkClick r:id="rId2"/>
                </a:rPr>
                <a:t>https://www.linkedin.com/in/rwest/</a:t>
              </a:r>
              <a:r>
                <a:rPr lang="en-US" sz="1600" dirty="0"/>
                <a:t> 		  </a:t>
              </a:r>
              <a:r>
                <a:rPr lang="en-US" sz="1600" dirty="0" err="1"/>
                <a:t>r.west@me.com</a:t>
              </a:r>
              <a:r>
                <a:rPr lang="en-US" sz="1600" dirty="0"/>
                <a:t>		 0421 499 3259 </a:t>
              </a: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209735-D401-D450-5A2E-C8492F446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4632557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4A84BFF8-261B-4E63-2572-906FF3B98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5066" y="256526"/>
              <a:ext cx="180594" cy="155448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0345F-6669-A23B-A910-5943628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00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8B4220-9AA7-E27D-EE6D-C946A9D88C93}"/>
              </a:ext>
            </a:extLst>
          </p:cNvPr>
          <p:cNvSpPr txBox="1"/>
          <p:nvPr/>
        </p:nvSpPr>
        <p:spPr>
          <a:xfrm>
            <a:off x="7128937" y="4498200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Skills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2CBE20-88B6-EAE5-3EB2-3FE55853C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77" y="4498200"/>
            <a:ext cx="6655556" cy="4524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207FFE-E212-E03B-B40E-F2ECE6242FFF}"/>
              </a:ext>
            </a:extLst>
          </p:cNvPr>
          <p:cNvSpPr txBox="1"/>
          <p:nvPr/>
        </p:nvSpPr>
        <p:spPr>
          <a:xfrm>
            <a:off x="168577" y="9158912"/>
            <a:ext cx="590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Above Model is browsable at </a:t>
            </a:r>
            <a:r>
              <a:rPr lang="en-US" sz="1400" dirty="0">
                <a:hlinkClick r:id="rId7"/>
              </a:rPr>
              <a:t>https://riczwest.github.io/cv/browse/index.html</a:t>
            </a:r>
            <a:r>
              <a:rPr lang="en-US" sz="1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AA552-68DB-ABCD-1ED4-8FBA0CB21CFC}"/>
              </a:ext>
            </a:extLst>
          </p:cNvPr>
          <p:cNvSpPr txBox="1"/>
          <p:nvPr/>
        </p:nvSpPr>
        <p:spPr>
          <a:xfrm>
            <a:off x="7190341" y="9158912"/>
            <a:ext cx="389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Text for this page from a </a:t>
            </a:r>
            <a:r>
              <a:rPr lang="en-US" sz="1400" dirty="0">
                <a:hlinkClick r:id="rId8"/>
              </a:rPr>
              <a:t>Markup/Python notebook</a:t>
            </a:r>
            <a:endParaRPr lang="en-US" sz="1400" dirty="0"/>
          </a:p>
        </p:txBody>
      </p:sp>
      <p:pic>
        <p:nvPicPr>
          <p:cNvPr id="17" name="Picture 16">
            <a:hlinkClick r:id="rId8"/>
            <a:extLst>
              <a:ext uri="{FF2B5EF4-FFF2-40B4-BE49-F238E27FC236}">
                <a16:creationId xmlns:a16="http://schemas.microsoft.com/office/drawing/2014/main" id="{36B69EA2-81EE-56CF-C676-BC49F06275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9370" y="9193585"/>
            <a:ext cx="1430867" cy="2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F680D3-1F30-C509-DF2E-30C8A0BDB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287113"/>
              </p:ext>
            </p:extLst>
          </p:nvPr>
        </p:nvGraphicFramePr>
        <p:xfrm>
          <a:off x="169332" y="821268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BD1DE36-154D-6EF3-1074-1AE0CC4923BE}"/>
              </a:ext>
            </a:extLst>
          </p:cNvPr>
          <p:cNvSpPr/>
          <p:nvPr/>
        </p:nvSpPr>
        <p:spPr>
          <a:xfrm>
            <a:off x="10693400" y="1608670"/>
            <a:ext cx="1779223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 on Bids and Enterprise, Solution &amp; Technical Architectures for clients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Currently on highly complex technical bid for Energy Sector involving distributed “calculation engine”, including Linear Programming &amp; Constraint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Worked on Technology Transformation bid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 Level Technical Solution for Digital system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Re-architected Logistics and Quoting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for Ideation System for major branded Australian software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Archi,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GCP, Git, Visual Code, Python, </a:t>
            </a:r>
            <a:r>
              <a:rPr lang="en-US" sz="800" dirty="0" err="1">
                <a:solidFill>
                  <a:schemeClr val="tx1"/>
                </a:solidFill>
              </a:rPr>
              <a:t>Jupyter</a:t>
            </a:r>
            <a:r>
              <a:rPr lang="en-US" sz="800" dirty="0">
                <a:solidFill>
                  <a:schemeClr val="tx1"/>
                </a:solidFill>
              </a:rPr>
              <a:t> Notebooks and Lab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B130187-B5E7-8409-E7D0-2303FB9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79190"/>
              </p:ext>
            </p:extLst>
          </p:nvPr>
        </p:nvGraphicFramePr>
        <p:xfrm>
          <a:off x="194727" y="4910674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E442A9F5-EC71-170D-8BB5-E0B8CDF40922}"/>
              </a:ext>
            </a:extLst>
          </p:cNvPr>
          <p:cNvGrpSpPr/>
          <p:nvPr/>
        </p:nvGrpSpPr>
        <p:grpSpPr>
          <a:xfrm>
            <a:off x="169332" y="7579860"/>
            <a:ext cx="12513735" cy="1126067"/>
            <a:chOff x="287864" y="4783435"/>
            <a:chExt cx="12513735" cy="1126067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B3072946-9DC8-6ED1-F51B-4DEA65C52E28}"/>
                </a:ext>
              </a:extLst>
            </p:cNvPr>
            <p:cNvSpPr/>
            <p:nvPr/>
          </p:nvSpPr>
          <p:spPr>
            <a:xfrm>
              <a:off x="287864" y="4783435"/>
              <a:ext cx="12513735" cy="1126067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br>
                <a:rPr lang="en-US" sz="1200" dirty="0">
                  <a:solidFill>
                    <a:srgbClr val="635E5F"/>
                  </a:solidFill>
                </a:rPr>
              </a:br>
              <a:r>
                <a:rPr lang="en-US" sz="1200" b="1" dirty="0">
                  <a:solidFill>
                    <a:srgbClr val="635E5F"/>
                  </a:solidFill>
                </a:rPr>
                <a:t>Worked in Insurance, Banking, Consulting, Defense, Electrical Utilities, Vendors and Academia</a:t>
              </a:r>
              <a:br>
                <a:rPr lang="en-US" sz="1200" b="1" dirty="0">
                  <a:solidFill>
                    <a:srgbClr val="635E5F"/>
                  </a:solidFill>
                </a:rPr>
              </a:b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Enterprise, SOA, Solution, Application and JEE Architect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Architected and Implemented Websites for up to 20M users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Created Architectural Processes and Approaches from the ground up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Coached organisation and created courses for Scrum (certified) and Kanban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D290B9-51B7-5D0E-0D8E-E7E38C566048}"/>
                </a:ext>
              </a:extLst>
            </p:cNvPr>
            <p:cNvSpPr txBox="1"/>
            <p:nvPr/>
          </p:nvSpPr>
          <p:spPr>
            <a:xfrm>
              <a:off x="6252542" y="5211004"/>
              <a:ext cx="6079870" cy="663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technology which resulted in a Patent Application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and Delivered various courses on Industrial and Lecturer for Academic subjects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#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</a:rPr>
                <a:t>FunFact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 I did 2 years’ work experience in Sweden, so spoke fluent Swedish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6B5DF-0558-681D-027C-576D7AF68C68}"/>
              </a:ext>
            </a:extLst>
          </p:cNvPr>
          <p:cNvSpPr/>
          <p:nvPr/>
        </p:nvSpPr>
        <p:spPr>
          <a:xfrm>
            <a:off x="8576736" y="1608669"/>
            <a:ext cx="1793992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Performed a variety of duties at the Enterprise and Solution level including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Established Solution and Technical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Oversaw Solution Deployment Architectures for Dell Boomi and PEGA by outsourcer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Took Public Web Site and Health Safety and Environment from RFx to Design and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new microservice template for Confluence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various Solution and microservice designs for AI based data matching, water meter readings and leakage detection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Orbus, Visual Code,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SAP PeopleSoft, SAI, Boomi and PEGA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1EAD392-30B5-ABF1-4D7C-E65F38DE4886}"/>
              </a:ext>
            </a:extLst>
          </p:cNvPr>
          <p:cNvSpPr/>
          <p:nvPr/>
        </p:nvSpPr>
        <p:spPr>
          <a:xfrm>
            <a:off x="169331" y="1236134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B25CD-A319-6821-C9EA-C387A27D9D37}"/>
              </a:ext>
            </a:extLst>
          </p:cNvPr>
          <p:cNvSpPr/>
          <p:nvPr/>
        </p:nvSpPr>
        <p:spPr>
          <a:xfrm>
            <a:off x="6553200" y="1611649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Created various Solutions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End to end solution (People, Process and Technology) for new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High-level AWS designs for various Infrastructure and Microservices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Database (Oracle &amp; MS SQL) and Application migration to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Key input to “best practice” Jira and Confluence patterns and templates for doing Solution Architectures on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Trialed the use of ArchiMate notation for Solution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Alfabet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AWS, Oracle, MS SQL, Verint (call recording)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92B8D0-4096-A42F-8200-5F16320E49E3}"/>
              </a:ext>
            </a:extLst>
          </p:cNvPr>
          <p:cNvSpPr/>
          <p:nvPr/>
        </p:nvSpPr>
        <p:spPr>
          <a:xfrm>
            <a:off x="4464097" y="1605465"/>
            <a:ext cx="1754577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Worked in Strategy &amp; Programmes team for Office of the CTO to help develop and implement new architectural approaches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Mentored groups in Design Thinking for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Helped run and facilitate Design Thinking for Open Source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Prototyped Business Architecture tooling in JIRA, Confluence, Sparx Enterprise Architect with Node.js microservices on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Developed base Knowledge Management Architecture for CTO-Architecture team and implemented it in Office 365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Design Thinking, Atom, JIRA, Confluence, Sparx Enterprise Architect and ArchiMate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SharePoint 365, Node.js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487CE6-D4F6-4D34-F685-78CDDBEC855F}"/>
              </a:ext>
            </a:extLst>
          </p:cNvPr>
          <p:cNvSpPr/>
          <p:nvPr/>
        </p:nvSpPr>
        <p:spPr>
          <a:xfrm>
            <a:off x="2285998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SWAT Team to help next-generation Donor Portal project achieve desired timeframes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Architecture for Digital component of “next generation system”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Ensured timely delivery of various components on an aggressive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Agile Coach to team to accelerate delivery of critical components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Visio, Orbus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Oracle Service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0BF8B-56C7-EC11-FF80-256237A4C8CD}"/>
              </a:ext>
            </a:extLst>
          </p:cNvPr>
          <p:cNvSpPr/>
          <p:nvPr/>
        </p:nvSpPr>
        <p:spPr>
          <a:xfrm>
            <a:off x="169330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48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Fill position for a few months while permanent person finished up their role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Upgraded AEM skills to version 6.2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Finished of Solution Design for new Insurance Product Quotation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High-Level Solution Design for new Insurance Product website, including mapping to and estimations for AEM standard and custom components and helped with costings for total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Archi, AEM Tooling, Atom and Eclipse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AEM – Adobe Experience Manager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DE173A-281B-F474-AEE8-C2D0EA2EF614}"/>
              </a:ext>
            </a:extLst>
          </p:cNvPr>
          <p:cNvSpPr/>
          <p:nvPr/>
        </p:nvSpPr>
        <p:spPr>
          <a:xfrm>
            <a:off x="4447163" y="1236133"/>
            <a:ext cx="1771511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Telstra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6C5900-70DE-88AA-E35E-E54B35A0316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1885" y="1263818"/>
            <a:ext cx="267128" cy="30777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B53A374-D534-0028-6A1F-267313C9820D}"/>
              </a:ext>
            </a:extLst>
          </p:cNvPr>
          <p:cNvSpPr/>
          <p:nvPr/>
        </p:nvSpPr>
        <p:spPr>
          <a:xfrm>
            <a:off x="6563831" y="1241396"/>
            <a:ext cx="17650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NAB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DE285-917A-5869-74B4-AE1D9435E363}"/>
              </a:ext>
            </a:extLst>
          </p:cNvPr>
          <p:cNvSpPr/>
          <p:nvPr/>
        </p:nvSpPr>
        <p:spPr>
          <a:xfrm>
            <a:off x="8576734" y="1241396"/>
            <a:ext cx="179399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South East Water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F78DD-5D1E-89CF-DA46-EE802B7E7311}"/>
              </a:ext>
            </a:extLst>
          </p:cNvPr>
          <p:cNvSpPr/>
          <p:nvPr/>
        </p:nvSpPr>
        <p:spPr>
          <a:xfrm>
            <a:off x="10693399" y="1233733"/>
            <a:ext cx="177922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Accenture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45DA74-3197-C8ED-B58F-BB0AD7DF4F42}"/>
              </a:ext>
            </a:extLst>
          </p:cNvPr>
          <p:cNvSpPr/>
          <p:nvPr/>
        </p:nvSpPr>
        <p:spPr>
          <a:xfrm>
            <a:off x="2291175" y="1233733"/>
            <a:ext cx="17728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</a:t>
            </a:r>
            <a:r>
              <a:rPr lang="en-US" sz="1200" dirty="0" err="1"/>
              <a:t>Aus</a:t>
            </a:r>
            <a:r>
              <a:rPr lang="en-US" sz="1200" dirty="0"/>
              <a:t> Red Cross Blood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38A06E-04A4-6F9C-A36F-229AA9F9BA2A}"/>
              </a:ext>
            </a:extLst>
          </p:cNvPr>
          <p:cNvSpPr/>
          <p:nvPr/>
        </p:nvSpPr>
        <p:spPr>
          <a:xfrm>
            <a:off x="173558" y="1241396"/>
            <a:ext cx="177740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AIA Vitality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AF41B-1533-D1A7-3C5F-000D74F39765}"/>
              </a:ext>
            </a:extLst>
          </p:cNvPr>
          <p:cNvSpPr txBox="1"/>
          <p:nvPr/>
        </p:nvSpPr>
        <p:spPr>
          <a:xfrm>
            <a:off x="11941389" y="1261537"/>
            <a:ext cx="741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Current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FA5FB5D-C197-35C0-514B-11FF1C41B0AA}"/>
              </a:ext>
            </a:extLst>
          </p:cNvPr>
          <p:cNvSpPr/>
          <p:nvPr/>
        </p:nvSpPr>
        <p:spPr>
          <a:xfrm>
            <a:off x="194726" y="5325542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40000"/>
                  <a:lumOff val="60000"/>
                </a:srgbClr>
              </a:gs>
              <a:gs pos="100000">
                <a:srgbClr val="4472C4">
                  <a:lumMod val="40000"/>
                  <a:lumOff val="60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DA0FF9-2B73-E086-D389-70FC8DAD2958}"/>
              </a:ext>
            </a:extLst>
          </p:cNvPr>
          <p:cNvSpPr/>
          <p:nvPr/>
        </p:nvSpPr>
        <p:spPr>
          <a:xfrm>
            <a:off x="4472558" y="5325541"/>
            <a:ext cx="1764695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CGI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7151AA-6249-7632-0694-4513C73EF178}"/>
              </a:ext>
            </a:extLst>
          </p:cNvPr>
          <p:cNvSpPr/>
          <p:nvPr/>
        </p:nvSpPr>
        <p:spPr>
          <a:xfrm>
            <a:off x="6589226" y="5330804"/>
            <a:ext cx="175517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Thames Water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DFBFB1-A895-1145-25F1-CA9C13CDF2B4}"/>
              </a:ext>
            </a:extLst>
          </p:cNvPr>
          <p:cNvSpPr/>
          <p:nvPr/>
        </p:nvSpPr>
        <p:spPr>
          <a:xfrm>
            <a:off x="8616897" y="5330804"/>
            <a:ext cx="1753830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   Health </a:t>
            </a:r>
            <a:r>
              <a:rPr lang="en-US" sz="1200" dirty="0" err="1"/>
              <a:t>Ed’n</a:t>
            </a:r>
            <a:r>
              <a:rPr lang="en-US" sz="1200" dirty="0"/>
              <a:t> England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9773B-97EF-7C7A-B368-CA5315D8220E}"/>
              </a:ext>
            </a:extLst>
          </p:cNvPr>
          <p:cNvSpPr/>
          <p:nvPr/>
        </p:nvSpPr>
        <p:spPr>
          <a:xfrm>
            <a:off x="10718794" y="5323141"/>
            <a:ext cx="17538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DB Results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680C9E-4AEA-B8DC-B46A-AC8E457A5864}"/>
              </a:ext>
            </a:extLst>
          </p:cNvPr>
          <p:cNvSpPr/>
          <p:nvPr/>
        </p:nvSpPr>
        <p:spPr>
          <a:xfrm>
            <a:off x="2316570" y="5323141"/>
            <a:ext cx="17916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IFDS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50C5AE-B470-6A3B-3BE5-DA6F0AF403BF}"/>
              </a:ext>
            </a:extLst>
          </p:cNvPr>
          <p:cNvSpPr/>
          <p:nvPr/>
        </p:nvSpPr>
        <p:spPr>
          <a:xfrm>
            <a:off x="198953" y="5330804"/>
            <a:ext cx="1781812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Xchanging / Lloyds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BA63B3-8CA3-6AF1-EF3F-4CCB3ACBA020}"/>
              </a:ext>
            </a:extLst>
          </p:cNvPr>
          <p:cNvSpPr txBox="1"/>
          <p:nvPr/>
        </p:nvSpPr>
        <p:spPr>
          <a:xfrm>
            <a:off x="12919001" y="5042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2A492B-CC52-8B9B-E37F-FE13C1D07243}"/>
              </a:ext>
            </a:extLst>
          </p:cNvPr>
          <p:cNvSpPr/>
          <p:nvPr/>
        </p:nvSpPr>
        <p:spPr>
          <a:xfrm>
            <a:off x="10718796" y="5690533"/>
            <a:ext cx="1764697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Consult internally and externally for OutSystems and Integration Architectures for Vodafone and ATO.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52591-05F0-F058-7F1D-CAF706C29157}"/>
              </a:ext>
            </a:extLst>
          </p:cNvPr>
          <p:cNvSpPr/>
          <p:nvPr/>
        </p:nvSpPr>
        <p:spPr>
          <a:xfrm>
            <a:off x="8602132" y="5690533"/>
            <a:ext cx="1764696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HEE Manage are a sub-organisation of NHS England for the training across the UK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5 year Enterprise Roadmap for Health Education England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0611DF-31D0-678A-8E73-88E950E85AA7}"/>
              </a:ext>
            </a:extLst>
          </p:cNvPr>
          <p:cNvSpPr/>
          <p:nvPr/>
        </p:nvSpPr>
        <p:spPr>
          <a:xfrm>
            <a:off x="6578596" y="5693513"/>
            <a:ext cx="176469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Thames Water’s service the “Greater London Area” and have a customer base of roughly 20M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Baseline Digital Architecture for Thames Water’s Transformation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D61DF-0954-CEEA-9E35-762041C488CA}"/>
              </a:ext>
            </a:extLst>
          </p:cNvPr>
          <p:cNvSpPr/>
          <p:nvPr/>
        </p:nvSpPr>
        <p:spPr>
          <a:xfrm>
            <a:off x="4489493" y="5687331"/>
            <a:ext cx="1740549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CGI were engaged by the UK Government</a:t>
            </a:r>
          </a:p>
          <a:p>
            <a:r>
              <a:rPr lang="en-US" sz="800" dirty="0">
                <a:solidFill>
                  <a:schemeClr val="tx1"/>
                </a:solidFill>
              </a:rPr>
              <a:t>to create the “bus” for Smart Metering infrastructure between the consumer and suppliers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Introduce SOA practices to a Component oriented design for the UK Smart Meter project and build architecture to support Enterprise level capabilities for the smart meter “backbone”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AE195E-5CFD-894C-A69A-4135488487D5}"/>
              </a:ext>
            </a:extLst>
          </p:cNvPr>
          <p:cNvSpPr/>
          <p:nvPr/>
        </p:nvSpPr>
        <p:spPr>
          <a:xfrm>
            <a:off x="2311394" y="5687329"/>
            <a:ext cx="179680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Boston-based State Street Corporation, the world’s leading provider of services to institutional investors</a:t>
            </a:r>
          </a:p>
          <a:p>
            <a:r>
              <a:rPr lang="en-US" sz="800" dirty="0">
                <a:solidFill>
                  <a:schemeClr val="tx1"/>
                </a:solidFill>
              </a:rPr>
              <a:t>Implement a new Service Oriented Architecture and perform SOA Migration to WebMethods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031711-5A87-CFFD-5EAF-C83BD62E9022}"/>
              </a:ext>
            </a:extLst>
          </p:cNvPr>
          <p:cNvSpPr/>
          <p:nvPr/>
        </p:nvSpPr>
        <p:spPr>
          <a:xfrm>
            <a:off x="194726" y="5687329"/>
            <a:ext cx="1780501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Global Core Insurance solutions, including the London Insurance Market at Lloyd’s of London.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524727-F429-0A2C-73E1-C09B837D0498}"/>
              </a:ext>
            </a:extLst>
          </p:cNvPr>
          <p:cNvGrpSpPr/>
          <p:nvPr/>
        </p:nvGrpSpPr>
        <p:grpSpPr>
          <a:xfrm>
            <a:off x="73006" y="1213442"/>
            <a:ext cx="378328" cy="394427"/>
            <a:chOff x="4106713" y="7774519"/>
            <a:chExt cx="596900" cy="6223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ADC386-4802-8EC5-EF62-C3D62B82F368}"/>
                </a:ext>
              </a:extLst>
            </p:cNvPr>
            <p:cNvSpPr/>
            <p:nvPr/>
          </p:nvSpPr>
          <p:spPr>
            <a:xfrm>
              <a:off x="4152997" y="7791453"/>
              <a:ext cx="504331" cy="504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C271F22-E199-107A-B8BA-94B16968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06713" y="7774519"/>
              <a:ext cx="596900" cy="622300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2BA4C7C5-AE91-0CE2-3FC5-72ACB2AE6292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7757" y="1228648"/>
            <a:ext cx="373554" cy="3735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FF1FBE-55D9-EB51-6586-5753F0CF8D7C}"/>
              </a:ext>
            </a:extLst>
          </p:cNvPr>
          <p:cNvSpPr txBox="1"/>
          <p:nvPr/>
        </p:nvSpPr>
        <p:spPr>
          <a:xfrm>
            <a:off x="1818447" y="12608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CCE433F-5929-0E0B-A304-4BFAF9C02DE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5466" y="1224084"/>
            <a:ext cx="358609" cy="3586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B8F4D70-BBA4-9424-1D22-EBB7F4571EF1}"/>
              </a:ext>
            </a:extLst>
          </p:cNvPr>
          <p:cNvSpPr txBox="1"/>
          <p:nvPr/>
        </p:nvSpPr>
        <p:spPr>
          <a:xfrm>
            <a:off x="6112933" y="12615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C6E47E3-C3EE-0B03-25CB-F3AA472E8FF9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5603" y="1234499"/>
            <a:ext cx="358609" cy="3386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27F58C-1890-62F3-047C-CCAB5292FAF3}"/>
              </a:ext>
            </a:extLst>
          </p:cNvPr>
          <p:cNvSpPr txBox="1"/>
          <p:nvPr/>
        </p:nvSpPr>
        <p:spPr>
          <a:xfrm>
            <a:off x="8111063" y="12615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8B6AD73-A305-C4E1-E118-8975D85557F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6311" y="1223322"/>
            <a:ext cx="337930" cy="3741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DDF2938-8FE7-A8BC-F8A7-3208B9AEA1E1}"/>
              </a:ext>
            </a:extLst>
          </p:cNvPr>
          <p:cNvSpPr txBox="1"/>
          <p:nvPr/>
        </p:nvSpPr>
        <p:spPr>
          <a:xfrm>
            <a:off x="10265925" y="12393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0DD442A-164B-7098-3333-36FEB3F9D82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05" y="5325200"/>
            <a:ext cx="369234" cy="3374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BFBA351-2DC5-CEA2-C286-FDC32B63DFE7}"/>
              </a:ext>
            </a:extLst>
          </p:cNvPr>
          <p:cNvSpPr txBox="1"/>
          <p:nvPr/>
        </p:nvSpPr>
        <p:spPr>
          <a:xfrm>
            <a:off x="12075" y="50639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622EFB3-0880-A676-9537-A4D7B7D6F3CD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7541" y="5341622"/>
            <a:ext cx="335643" cy="33564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2F97249-A4D7-90C0-C592-6A78B12A1133}"/>
              </a:ext>
            </a:extLst>
          </p:cNvPr>
          <p:cNvSpPr txBox="1"/>
          <p:nvPr/>
        </p:nvSpPr>
        <p:spPr>
          <a:xfrm>
            <a:off x="1843842" y="535025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FC27CA8-F50B-0AF7-53BC-B209921ADED8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0E0E0E"/>
              </a:clrFrom>
              <a:clrTo>
                <a:srgbClr val="0E0E0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16" y="5340748"/>
            <a:ext cx="368882" cy="35412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FF4B2CB-816E-D75D-926F-D585631E4C2B}"/>
              </a:ext>
            </a:extLst>
          </p:cNvPr>
          <p:cNvSpPr txBox="1"/>
          <p:nvPr/>
        </p:nvSpPr>
        <p:spPr>
          <a:xfrm>
            <a:off x="4001836" y="53364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2014</a:t>
            </a:r>
            <a:endParaRPr lang="en-US" sz="14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A673A8-3F23-9E36-5152-7BD510A54813}"/>
              </a:ext>
            </a:extLst>
          </p:cNvPr>
          <p:cNvGrpSpPr/>
          <p:nvPr/>
        </p:nvGrpSpPr>
        <p:grpSpPr>
          <a:xfrm>
            <a:off x="6520578" y="5324642"/>
            <a:ext cx="353605" cy="356504"/>
            <a:chOff x="2787695" y="5189470"/>
            <a:chExt cx="3098800" cy="31242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62597C-27E9-F633-CE91-21649B78BF3D}"/>
                </a:ext>
              </a:extLst>
            </p:cNvPr>
            <p:cNvSpPr/>
            <p:nvPr/>
          </p:nvSpPr>
          <p:spPr>
            <a:xfrm>
              <a:off x="2872357" y="5288470"/>
              <a:ext cx="2915729" cy="2915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05FE7A4-E27E-4A30-2C49-B4959CAA5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7F9FA"/>
                </a:clrFrom>
                <a:clrTo>
                  <a:srgbClr val="F7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7695" y="5189470"/>
              <a:ext cx="3098800" cy="31242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41ED63A-689B-D417-B3B3-411FEC0759FB}"/>
              </a:ext>
            </a:extLst>
          </p:cNvPr>
          <p:cNvSpPr txBox="1"/>
          <p:nvPr/>
        </p:nvSpPr>
        <p:spPr>
          <a:xfrm>
            <a:off x="6138328" y="535094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5D14171-5B51-7FC1-D661-B08DAB6F298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56673" y="5420001"/>
            <a:ext cx="471126" cy="18321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0662749-92F1-D47C-7769-B385A2A0EE61}"/>
              </a:ext>
            </a:extLst>
          </p:cNvPr>
          <p:cNvSpPr txBox="1"/>
          <p:nvPr/>
        </p:nvSpPr>
        <p:spPr>
          <a:xfrm>
            <a:off x="8195727" y="53509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B2E5ADE9-790A-29CA-F07E-9D2135F6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453" y="5266986"/>
            <a:ext cx="550152" cy="4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51CF6-65B9-65A6-7697-9866534762EE}"/>
              </a:ext>
            </a:extLst>
          </p:cNvPr>
          <p:cNvSpPr txBox="1"/>
          <p:nvPr/>
        </p:nvSpPr>
        <p:spPr>
          <a:xfrm>
            <a:off x="70829" y="7359383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Prior to 2012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C0C705-9CE2-C886-048C-5BA26332FA38}"/>
              </a:ext>
            </a:extLst>
          </p:cNvPr>
          <p:cNvGrpSpPr/>
          <p:nvPr/>
        </p:nvGrpSpPr>
        <p:grpSpPr>
          <a:xfrm>
            <a:off x="168577" y="166472"/>
            <a:ext cx="12135053" cy="338554"/>
            <a:chOff x="168577" y="166472"/>
            <a:chExt cx="12135053" cy="3385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7F4816-26F2-0F41-03AA-4086AEE62321}"/>
                </a:ext>
              </a:extLst>
            </p:cNvPr>
            <p:cNvSpPr txBox="1"/>
            <p:nvPr/>
          </p:nvSpPr>
          <p:spPr>
            <a:xfrm>
              <a:off x="168577" y="166472"/>
              <a:ext cx="12135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Richard West – Poly Architect &amp; Future CTO :		  </a:t>
              </a:r>
              <a:r>
                <a:rPr lang="en-US" sz="1600" dirty="0">
                  <a:hlinkClick r:id="rId24"/>
                </a:rPr>
                <a:t>https://www.linkedin.com/in/rwest/</a:t>
              </a:r>
              <a:r>
                <a:rPr lang="en-US" sz="1600" dirty="0"/>
                <a:t> 		  </a:t>
              </a:r>
              <a:r>
                <a:rPr lang="en-US" sz="1600" dirty="0" err="1"/>
                <a:t>r.west@me.com</a:t>
              </a:r>
              <a:r>
                <a:rPr lang="en-US" sz="1600" dirty="0"/>
                <a:t>		 0421 499 3259 </a:t>
              </a: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23BDA5F-9C14-F109-6ADE-783C70013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4632557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8A4E47D0-209D-CECB-5885-09A8C7A6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365066" y="256526"/>
              <a:ext cx="180594" cy="155448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BC4EB9B-2BB6-B870-5094-229AA9C66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00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3963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1134</TotalTime>
  <Words>1434</Words>
  <Application>Microsoft Macintosh PowerPoint</Application>
  <PresentationFormat>A3 Paper (297x420 mm)</PresentationFormat>
  <Paragraphs>179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West</dc:creator>
  <cp:lastModifiedBy>Richard West</cp:lastModifiedBy>
  <cp:revision>9</cp:revision>
  <dcterms:created xsi:type="dcterms:W3CDTF">2023-03-28T07:44:50Z</dcterms:created>
  <dcterms:modified xsi:type="dcterms:W3CDTF">2023-03-29T15:28:48Z</dcterms:modified>
</cp:coreProperties>
</file>