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F41C821A-9920-43BC-84AA-19B6605B1FAF}"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After the user tries our prototype, we have created a survey which utilizes the Likert scale.</a:t>
            </a:r>
            <a:endParaRPr b="0" lang="en-GB" sz="2000" spc="-1" strike="noStrike">
              <a:latin typeface="Arial"/>
            </a:endParaRPr>
          </a:p>
          <a:p>
            <a:pPr marL="216000" indent="-216000">
              <a:lnSpc>
                <a:spcPct val="100000"/>
              </a:lnSpc>
              <a:buNone/>
            </a:pPr>
            <a:r>
              <a:rPr b="0" lang="en-US" sz="2000" spc="-1" strike="noStrike">
                <a:latin typeface="Arial"/>
              </a:rPr>
              <a:t>Using this scale allows us to see exactly how much the user agrees with our set statements, such as “The combined machines graphics were preferable”.</a:t>
            </a:r>
            <a:endParaRPr b="0" lang="en-GB" sz="2000" spc="-1" strike="noStrike">
              <a:latin typeface="Arial"/>
            </a:endParaRPr>
          </a:p>
          <a:p>
            <a:pPr marL="216000" indent="-216000">
              <a:lnSpc>
                <a:spcPct val="100000"/>
              </a:lnSpc>
              <a:buNone/>
            </a:pPr>
            <a:r>
              <a:rPr b="0" lang="en-GB" sz="2000" spc="-1" strike="noStrike">
                <a:latin typeface="Arial"/>
              </a:rPr>
              <a:t>The survey answers will then be saved anonymously so that we can improve and adapt our design to the actual needs of the user.</a:t>
            </a:r>
            <a:endParaRPr b="0" lang="en-GB" sz="2000" spc="-1" strike="noStrike">
              <a:latin typeface="Arial"/>
            </a:endParaRPr>
          </a:p>
        </p:txBody>
      </p:sp>
      <p:sp>
        <p:nvSpPr>
          <p:cNvPr id="257"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E14CE53B-9C2F-41A9-8E72-7EAA4C751D74}"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6040" cy="3085920"/>
          </a:xfrm>
          <a:prstGeom prst="rect">
            <a:avLst/>
          </a:prstGeom>
          <a:ln w="0">
            <a:noFill/>
          </a:ln>
        </p:spPr>
      </p:sp>
      <p:sp>
        <p:nvSpPr>
          <p:cNvPr id="25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We will be collecting both quantitative and qualitive data with our design.</a:t>
            </a:r>
            <a:endParaRPr b="0" lang="en-GB" sz="2000" spc="-1" strike="noStrike">
              <a:latin typeface="Arial"/>
            </a:endParaRPr>
          </a:p>
          <a:p>
            <a:pPr marL="216000" indent="-216000">
              <a:lnSpc>
                <a:spcPct val="100000"/>
              </a:lnSpc>
              <a:buNone/>
            </a:pPr>
            <a:r>
              <a:rPr b="0" lang="en-US" sz="2000" spc="-1" strike="noStrike">
                <a:latin typeface="Arial"/>
              </a:rPr>
              <a:t>The quantitative being the time taken by the user (in seconds) which is also objective data</a:t>
            </a:r>
            <a:endParaRPr b="0" lang="en-GB" sz="2000" spc="-1" strike="noStrike">
              <a:latin typeface="Arial"/>
            </a:endParaRPr>
          </a:p>
          <a:p>
            <a:pPr marL="216000" indent="-216000">
              <a:lnSpc>
                <a:spcPct val="100000"/>
              </a:lnSpc>
              <a:buNone/>
            </a:pPr>
            <a:r>
              <a:rPr b="0" lang="en-US" sz="2000" spc="-1" strike="noStrike">
                <a:latin typeface="Arial"/>
              </a:rPr>
              <a:t>And the qualitive being the user’s response in the survey, which is also subjective data.</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US" sz="2000" spc="-1" strike="noStrike">
                <a:latin typeface="Arial"/>
              </a:rPr>
              <a:t>Firstly, the user is given a randomized collection of drinks to order from the standard machines with no help or other instructions from us.</a:t>
            </a:r>
            <a:endParaRPr b="0" lang="en-GB" sz="2000" spc="-1" strike="noStrike">
              <a:latin typeface="Arial"/>
            </a:endParaRPr>
          </a:p>
          <a:p>
            <a:pPr marL="216000" indent="-216000">
              <a:lnSpc>
                <a:spcPct val="100000"/>
              </a:lnSpc>
              <a:buNone/>
            </a:pPr>
            <a:r>
              <a:rPr b="0" lang="en-US" sz="2000" spc="-1" strike="noStrike">
                <a:latin typeface="Arial"/>
              </a:rPr>
              <a:t>We will be measuring the time taken from first touching the screen to pressing pay on the last order.</a:t>
            </a:r>
            <a:endParaRPr b="0" lang="en-GB" sz="2000" spc="-1" strike="noStrike">
              <a:latin typeface="Arial"/>
            </a:endParaRPr>
          </a:p>
          <a:p>
            <a:pPr marL="216000" indent="-216000">
              <a:lnSpc>
                <a:spcPct val="100000"/>
              </a:lnSpc>
              <a:buNone/>
            </a:pPr>
            <a:r>
              <a:rPr b="0" lang="en-US" sz="2000" spc="-1" strike="noStrike">
                <a:latin typeface="Arial"/>
              </a:rPr>
              <a:t>Then the same user will attempt to order the same set of drinks from our Combined Machine, still with no help from us.</a:t>
            </a:r>
            <a:endParaRPr b="0" lang="en-GB" sz="2000" spc="-1" strike="noStrike">
              <a:latin typeface="Arial"/>
            </a:endParaRPr>
          </a:p>
          <a:p>
            <a:pPr marL="216000" indent="-216000">
              <a:lnSpc>
                <a:spcPct val="100000"/>
              </a:lnSpc>
              <a:buNone/>
            </a:pPr>
            <a:r>
              <a:rPr b="0" lang="en-US" sz="2000" spc="-1" strike="noStrike">
                <a:latin typeface="Arial"/>
              </a:rPr>
              <a:t>The times will then be stored in a excel spreadsheet with the drinks order so that the data is easily accessible.</a:t>
            </a:r>
            <a:endParaRPr b="0" lang="en-GB" sz="2000" spc="-1" strike="noStrike">
              <a:latin typeface="Arial"/>
            </a:endParaRPr>
          </a:p>
        </p:txBody>
      </p:sp>
      <p:sp>
        <p:nvSpPr>
          <p:cNvPr id="260"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D850711A-981C-4FC9-93E6-CC02EA56BB9A}"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59FE911-FEFC-488C-AEAD-04DD98C1044A}"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0656DC-82E5-4FC3-8401-5F52E85E8522}"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6ED8701-380C-4400-ADFD-86799568016D}"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FD075DA-1A1E-4E9B-A8B4-28B836EDAB51}"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8806EC5-38EB-4798-AC06-14B861825FD6}"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02EC8D1-4D47-4A23-811D-F2B808CFC9A1}"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A07E65B-1B9A-458A-89C2-9E3717EAE2A0}"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6F208E8-FB15-4EE4-988E-8BE19339758C}"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08E0468-B822-4182-A113-D7B6408F10E3}"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BB87071-B43F-4161-B480-1F1BF5FCC9CF}"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471D5D6-5D9C-4081-A049-55042B70B996}"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658297A-F9D7-4E8D-B3AF-732CCCAE1604}"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38F807-6940-4489-878D-548CA838956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D1843A-98E6-4A03-AE3F-0EE3B1C9701B}"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45C5868-845E-424F-B3C3-519927317FDE}"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201F1D9-291B-4911-BC7C-01C2CED76F51}"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CEB1FBE-3DBF-42F5-AF45-2EC9364F7502}"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11A82C4-95C6-4872-8AE0-CF97E41E7352}"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1643E57-DEFA-412B-A686-3135D2E106AD}"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966D2F0-8AB0-4D55-8A15-256F99AC86AE}"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C296033-A967-4071-A4FD-96B98826A410}"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6129AD6-2788-468E-B758-C8456B81FE34}"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E077E78-0723-40F0-BF72-B13B84EF8E7B}"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59EFED1-3377-451A-A5F8-58724BCAF144}"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a:t>
            </a:r>
            <a:r>
              <a:rPr b="0" lang="en-US" sz="6000" spc="-1" strike="noStrike">
                <a:solidFill>
                  <a:srgbClr val="000000"/>
                </a:solidFill>
                <a:latin typeface="Calibri Light"/>
              </a:rPr>
              <a:t>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 </a:t>
            </a:r>
            <a:endParaRPr b="0" lang="en-GB"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 </a:t>
            </a:r>
            <a:endParaRPr b="0" lang="en-GB"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2FE52C27-4686-4412-8534-C1CA0433B750}" type="slidenum">
              <a:rPr b="0" lang="en-GB" sz="1200" spc="-1" strike="noStrike">
                <a:solidFill>
                  <a:srgbClr val="8b8b8b"/>
                </a:solidFill>
                <a:latin typeface="Calibri"/>
              </a:rPr>
              <a:t>10</a:t>
            </a:fld>
            <a:endParaRPr b="0" lang="en-GB"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GB"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8670ADFF-E70C-4B97-A3C4-503B8AF7644E}" type="slidenum">
              <a:rPr b="0" lang="en-GB"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Color 2"/>
          <p:cNvSpPr/>
          <p:nvPr/>
        </p:nvSpPr>
        <p:spPr>
          <a:xfrm>
            <a:off x="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90" name="Group 1034"/>
          <p:cNvGrpSpPr/>
          <p:nvPr/>
        </p:nvGrpSpPr>
        <p:grpSpPr>
          <a:xfrm>
            <a:off x="0" y="0"/>
            <a:ext cx="4706640" cy="6857640"/>
            <a:chOff x="0" y="0"/>
            <a:chExt cx="4706640" cy="6857640"/>
          </a:xfrm>
        </p:grpSpPr>
        <p:sp>
          <p:nvSpPr>
            <p:cNvPr id="91" name="Color"/>
            <p:cNvSpPr/>
            <p:nvPr/>
          </p:nvSpPr>
          <p:spPr>
            <a:xfrm>
              <a:off x="0" y="0"/>
              <a:ext cx="470664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92" name="Color"/>
            <p:cNvSpPr/>
            <p:nvPr/>
          </p:nvSpPr>
          <p:spPr>
            <a:xfrm>
              <a:off x="0" y="0"/>
              <a:ext cx="470664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93" name="Group 1038"/>
          <p:cNvGrpSpPr/>
          <p:nvPr/>
        </p:nvGrpSpPr>
        <p:grpSpPr>
          <a:xfrm>
            <a:off x="1440" y="0"/>
            <a:ext cx="12188520" cy="6857640"/>
            <a:chOff x="1440" y="0"/>
            <a:chExt cx="12188520" cy="6857640"/>
          </a:xfrm>
        </p:grpSpPr>
        <p:sp>
          <p:nvSpPr>
            <p:cNvPr id="94" name="Freeform: Shape 1039"/>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95" name="Freeform: Shape 1040"/>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96" name="Freeform: Shape 1041"/>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97" name="Freeform: Shape 1042"/>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8" name="Freeform: Shape 1043"/>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99" name="Freeform: Shape 1044"/>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00" name="Freeform: Shape 1045"/>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01" name="PlaceHolder 1"/>
          <p:cNvSpPr>
            <a:spLocks noGrp="1"/>
          </p:cNvSpPr>
          <p:nvPr>
            <p:ph type="title"/>
          </p:nvPr>
        </p:nvSpPr>
        <p:spPr>
          <a:xfrm>
            <a:off x="786240" y="841320"/>
            <a:ext cx="3515040" cy="5339880"/>
          </a:xfrm>
          <a:prstGeom prst="rect">
            <a:avLst/>
          </a:prstGeom>
          <a:noFill/>
          <a:ln w="0">
            <a:noFill/>
          </a:ln>
        </p:spPr>
        <p:txBody>
          <a:bodyPr anchor="ctr">
            <a:normAutofit/>
          </a:bodyPr>
          <a:p>
            <a:pPr>
              <a:lnSpc>
                <a:spcPct val="90000"/>
              </a:lnSpc>
              <a:buNone/>
            </a:pPr>
            <a:r>
              <a:rPr b="0" lang="en-US" sz="4800" spc="-1" strike="noStrike">
                <a:solidFill>
                  <a:srgbClr val="ffffff"/>
                </a:solidFill>
                <a:latin typeface="Calibri Light"/>
              </a:rPr>
              <a:t>User-Centered Experimental Design</a:t>
            </a:r>
            <a:endParaRPr b="0" lang="en-US" sz="4800" spc="-1" strike="noStrike">
              <a:solidFill>
                <a:srgbClr val="000000"/>
              </a:solidFill>
              <a:latin typeface="Calibri"/>
            </a:endParaRPr>
          </a:p>
        </p:txBody>
      </p:sp>
      <p:sp>
        <p:nvSpPr>
          <p:cNvPr id="102" name="PlaceHolder 2"/>
          <p:cNvSpPr>
            <a:spLocks noGrp="1"/>
          </p:cNvSpPr>
          <p:nvPr>
            <p:ph type="subTitle"/>
          </p:nvPr>
        </p:nvSpPr>
        <p:spPr>
          <a:xfrm>
            <a:off x="5086440" y="2802600"/>
            <a:ext cx="5574960" cy="1009080"/>
          </a:xfrm>
          <a:prstGeom prst="rect">
            <a:avLst/>
          </a:prstGeom>
          <a:noFill/>
          <a:ln w="0">
            <a:noFill/>
          </a:ln>
        </p:spPr>
        <p:txBody>
          <a:bodyPr anchor="t">
            <a:normAutofit/>
          </a:bodyPr>
          <a:p>
            <a:pPr algn="ctr">
              <a:lnSpc>
                <a:spcPct val="90000"/>
              </a:lnSpc>
              <a:spcBef>
                <a:spcPts val="601"/>
              </a:spcBef>
              <a:buNone/>
              <a:tabLst>
                <a:tab algn="l" pos="0"/>
              </a:tabLst>
            </a:pPr>
            <a:r>
              <a:rPr b="0" lang="en-GB" sz="2400" spc="-1" strike="noStrike">
                <a:solidFill>
                  <a:srgbClr val="000000"/>
                </a:solidFill>
                <a:latin typeface="Calibri"/>
              </a:rPr>
              <a:t>Coursework One Presentation</a:t>
            </a:r>
            <a:endParaRPr b="0" lang="en-GB" sz="2400" spc="-1" strike="noStrike">
              <a:latin typeface="Arial"/>
            </a:endParaRPr>
          </a:p>
        </p:txBody>
      </p:sp>
      <p:sp>
        <p:nvSpPr>
          <p:cNvPr id="103" name="TextBox 3"/>
          <p:cNvSpPr/>
          <p:nvPr/>
        </p:nvSpPr>
        <p:spPr>
          <a:xfrm>
            <a:off x="4789080" y="3275280"/>
            <a:ext cx="61700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601"/>
              </a:spcAft>
              <a:buNone/>
            </a:pPr>
            <a:r>
              <a:rPr b="0" lang="en-GB" sz="1400" spc="-1" strike="noStrike">
                <a:solidFill>
                  <a:srgbClr val="000000"/>
                </a:solidFill>
                <a:latin typeface="Calibri"/>
              </a:rPr>
              <a:t>Jessica Petherbridge, Rosie Brown, Calum Murray, Tommaso Gambro, Yash Pratap</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6"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227" name="Group 11"/>
          <p:cNvGrpSpPr/>
          <p:nvPr/>
        </p:nvGrpSpPr>
        <p:grpSpPr>
          <a:xfrm>
            <a:off x="1440" y="0"/>
            <a:ext cx="3467880" cy="6857640"/>
            <a:chOff x="1440" y="0"/>
            <a:chExt cx="3467880" cy="6857640"/>
          </a:xfrm>
        </p:grpSpPr>
        <p:sp>
          <p:nvSpPr>
            <p:cNvPr id="228"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29"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30" name="Group 15"/>
          <p:cNvGrpSpPr/>
          <p:nvPr/>
        </p:nvGrpSpPr>
        <p:grpSpPr>
          <a:xfrm>
            <a:off x="1440" y="0"/>
            <a:ext cx="12188520" cy="6857640"/>
            <a:chOff x="1440" y="0"/>
            <a:chExt cx="12188520" cy="6857640"/>
          </a:xfrm>
        </p:grpSpPr>
        <p:sp>
          <p:nvSpPr>
            <p:cNvPr id="231"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32"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233"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234"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35"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36"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37"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238"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239" name="PlaceHolder 2"/>
          <p:cNvSpPr>
            <a:spLocks noGrp="1"/>
          </p:cNvSpPr>
          <p:nvPr>
            <p:ph/>
          </p:nvPr>
        </p:nvSpPr>
        <p:spPr>
          <a:xfrm>
            <a:off x="4071240" y="841320"/>
            <a:ext cx="6877440" cy="5120280"/>
          </a:xfrm>
          <a:prstGeom prst="rect">
            <a:avLst/>
          </a:prstGeom>
          <a:noFill/>
          <a:ln w="0">
            <a:noFill/>
          </a:ln>
        </p:spPr>
        <p:txBody>
          <a:bodyPr anchor="ctr">
            <a:normAutofit fontScale="98000"/>
          </a:bodyPr>
          <a:p>
            <a:pPr>
              <a:lnSpc>
                <a:spcPct val="90000"/>
              </a:lnSpc>
              <a:spcBef>
                <a:spcPts val="1001"/>
              </a:spcBef>
              <a:buNone/>
              <a:tabLst>
                <a:tab algn="l" pos="0"/>
              </a:tabLst>
            </a:pPr>
            <a:r>
              <a:rPr b="0" lang="en-GB" sz="2400" spc="-1" strike="noStrike">
                <a:solidFill>
                  <a:srgbClr val="44546a"/>
                </a:solidFill>
                <a:latin typeface="Calibri"/>
                <a:ea typeface="Calibri"/>
              </a:rPr>
              <a:t>Running this experiment raises some ethical consideration.</a:t>
            </a:r>
            <a:endParaRPr b="0" lang="en-US" sz="2400" spc="-1" strike="noStrike">
              <a:solidFill>
                <a:srgbClr val="44546a"/>
              </a:solidFill>
              <a:latin typeface="Calibri"/>
            </a:endParaRPr>
          </a:p>
          <a:p>
            <a:pPr marL="343080" indent="-343080">
              <a:lnSpc>
                <a:spcPct val="90000"/>
              </a:lnSpc>
              <a:spcBef>
                <a:spcPts val="1001"/>
              </a:spcBef>
              <a:buClr>
                <a:srgbClr val="44546a"/>
              </a:buClr>
              <a:buFont typeface="Arial"/>
              <a:buChar char="•"/>
              <a:tabLst>
                <a:tab algn="l" pos="0"/>
              </a:tabLst>
            </a:pPr>
            <a:r>
              <a:rPr b="0" lang="en-GB" sz="2400" spc="-1" strike="noStrike">
                <a:solidFill>
                  <a:srgbClr val="44546a"/>
                </a:solidFill>
                <a:latin typeface="Calibri"/>
                <a:ea typeface="Calibri"/>
              </a:rPr>
              <a:t>It is paramount that we ensure transparency and informed consent for our participants.</a:t>
            </a:r>
            <a:endParaRPr b="0" lang="en-US" sz="2400" spc="-1" strike="noStrike">
              <a:solidFill>
                <a:srgbClr val="44546a"/>
              </a:solidFill>
              <a:latin typeface="Calibri"/>
            </a:endParaRPr>
          </a:p>
          <a:p>
            <a:pPr marL="343080" indent="-343080">
              <a:lnSpc>
                <a:spcPct val="90000"/>
              </a:lnSpc>
              <a:spcBef>
                <a:spcPts val="1001"/>
              </a:spcBef>
              <a:buClr>
                <a:srgbClr val="44546a"/>
              </a:buClr>
              <a:buFont typeface="Arial"/>
              <a:buChar char="•"/>
              <a:tabLst>
                <a:tab algn="l" pos="0"/>
              </a:tabLst>
            </a:pPr>
            <a:r>
              <a:rPr b="0" lang="en-GB" sz="2400" spc="-1" strike="noStrike">
                <a:solidFill>
                  <a:srgbClr val="44546a"/>
                </a:solidFill>
                <a:latin typeface="Calibri"/>
                <a:ea typeface="Calibri"/>
              </a:rPr>
              <a:t>Respecting the privacy of our users is essential; any data gathered will be anonymised and used responsibly.</a:t>
            </a:r>
            <a:endParaRPr b="0" lang="en-US" sz="2400" spc="-1" strike="noStrike">
              <a:solidFill>
                <a:srgbClr val="44546a"/>
              </a:solidFill>
              <a:latin typeface="Calibri"/>
            </a:endParaRPr>
          </a:p>
          <a:p>
            <a:pPr marL="343080" indent="-343080">
              <a:lnSpc>
                <a:spcPct val="90000"/>
              </a:lnSpc>
              <a:spcBef>
                <a:spcPts val="1001"/>
              </a:spcBef>
              <a:buClr>
                <a:srgbClr val="44546a"/>
              </a:buClr>
              <a:buFont typeface="Arial"/>
              <a:buChar char="•"/>
              <a:tabLst>
                <a:tab algn="l" pos="0"/>
              </a:tabLst>
            </a:pPr>
            <a:r>
              <a:rPr b="0" lang="en-GB" sz="2400" spc="-1" strike="noStrike">
                <a:solidFill>
                  <a:srgbClr val="44546a"/>
                </a:solidFill>
                <a:latin typeface="Calibri"/>
                <a:ea typeface="Calibri"/>
              </a:rPr>
              <a:t>Our participants should be treated with dignity and respect; we should value their feedback as a contribution to the development of the interface.</a:t>
            </a:r>
            <a:endParaRPr b="0" lang="en-US" sz="2400" spc="-1" strike="noStrike">
              <a:solidFill>
                <a:srgbClr val="44546a"/>
              </a:solidFill>
              <a:latin typeface="Calibri"/>
            </a:endParaRPr>
          </a:p>
          <a:p>
            <a:pPr marL="343080" indent="-343080">
              <a:lnSpc>
                <a:spcPct val="90000"/>
              </a:lnSpc>
              <a:spcBef>
                <a:spcPts val="1001"/>
              </a:spcBef>
              <a:buClr>
                <a:srgbClr val="44546a"/>
              </a:buClr>
              <a:buFont typeface="Arial"/>
              <a:buChar char="•"/>
              <a:tabLst>
                <a:tab algn="l" pos="0"/>
              </a:tabLst>
            </a:pPr>
            <a:r>
              <a:rPr b="0" lang="en-GB" sz="2400" spc="-1" strike="noStrike">
                <a:solidFill>
                  <a:srgbClr val="44546a"/>
                </a:solidFill>
                <a:latin typeface="Calibri"/>
                <a:ea typeface="Calibri"/>
              </a:rPr>
              <a:t>We will also strive for inclusivity to minimize biases in our design.</a:t>
            </a:r>
            <a:endParaRPr b="0" lang="en-US" sz="2400" spc="-1" strike="noStrike">
              <a:solidFill>
                <a:srgbClr val="44546a"/>
              </a:solidFill>
              <a:latin typeface="Calibri"/>
            </a:endParaRPr>
          </a:p>
          <a:p>
            <a:pPr>
              <a:lnSpc>
                <a:spcPct val="90000"/>
              </a:lnSpc>
              <a:spcBef>
                <a:spcPts val="1001"/>
              </a:spcBef>
              <a:buNone/>
              <a:tabLst>
                <a:tab algn="l" pos="0"/>
              </a:tabLst>
            </a:pPr>
            <a:endParaRPr b="0" lang="en-US" sz="2400" spc="-1" strike="noStrike">
              <a:solidFill>
                <a:srgbClr val="44546a"/>
              </a:solidFill>
              <a:latin typeface="Calibri"/>
            </a:endParaRPr>
          </a:p>
          <a:p>
            <a:pPr>
              <a:lnSpc>
                <a:spcPct val="90000"/>
              </a:lnSpc>
              <a:spcBef>
                <a:spcPts val="1001"/>
              </a:spcBef>
              <a:buNone/>
              <a:tabLst>
                <a:tab algn="l" pos="0"/>
              </a:tabLst>
            </a:pPr>
            <a:endParaRPr b="0" lang="en-US" sz="2400" spc="-1" strike="noStrike">
              <a:solidFill>
                <a:srgbClr val="44546a"/>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0"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1"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242" name="Group 11"/>
          <p:cNvGrpSpPr/>
          <p:nvPr/>
        </p:nvGrpSpPr>
        <p:grpSpPr>
          <a:xfrm>
            <a:off x="1440" y="0"/>
            <a:ext cx="3467880" cy="6857640"/>
            <a:chOff x="1440" y="0"/>
            <a:chExt cx="3467880" cy="6857640"/>
          </a:xfrm>
        </p:grpSpPr>
        <p:sp>
          <p:nvSpPr>
            <p:cNvPr id="243"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4"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45" name="Group 15"/>
          <p:cNvGrpSpPr/>
          <p:nvPr/>
        </p:nvGrpSpPr>
        <p:grpSpPr>
          <a:xfrm>
            <a:off x="1440" y="0"/>
            <a:ext cx="12188520" cy="6857640"/>
            <a:chOff x="1440" y="0"/>
            <a:chExt cx="12188520" cy="6857640"/>
          </a:xfrm>
        </p:grpSpPr>
        <p:sp>
          <p:nvSpPr>
            <p:cNvPr id="246"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47"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248"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249"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50"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51"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52"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253"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254" name="PlaceHolder 2"/>
          <p:cNvSpPr>
            <a:spLocks noGrp="1"/>
          </p:cNvSpPr>
          <p:nvPr>
            <p:ph/>
          </p:nvPr>
        </p:nvSpPr>
        <p:spPr>
          <a:xfrm>
            <a:off x="4107600" y="786240"/>
            <a:ext cx="6877440" cy="5120280"/>
          </a:xfrm>
          <a:prstGeom prst="rect">
            <a:avLst/>
          </a:prstGeom>
          <a:noFill/>
          <a:ln w="0">
            <a:noFill/>
          </a:ln>
        </p:spPr>
        <p:txBody>
          <a:bodyPr anchor="ctr">
            <a:normAutofit/>
          </a:bodyPr>
          <a:p>
            <a:pPr marL="432000" indent="-324000">
              <a:lnSpc>
                <a:spcPct val="90000"/>
              </a:lnSpc>
              <a:spcBef>
                <a:spcPts val="1417"/>
              </a:spcBef>
              <a:buClr>
                <a:srgbClr val="000000"/>
              </a:buClr>
              <a:buSzPct val="45000"/>
              <a:buFont typeface="Wingdings" charset="2"/>
              <a:buChar char=""/>
            </a:pPr>
            <a:r>
              <a:rPr b="0" lang="en-US" sz="2350" spc="-1" strike="noStrike">
                <a:solidFill>
                  <a:srgbClr val="44546a"/>
                </a:solidFill>
                <a:latin typeface="Calibri"/>
              </a:rPr>
              <a:t>Descriptive Statistics:</a:t>
            </a:r>
            <a:endParaRPr b="0" lang="en-US" sz="2350" spc="-1" strike="noStrike">
              <a:solidFill>
                <a:srgbClr val="44546a"/>
              </a:solidFill>
              <a:latin typeface="Calibri"/>
            </a:endParaRPr>
          </a:p>
          <a:p>
            <a:pPr marL="432000" indent="-324000">
              <a:lnSpc>
                <a:spcPct val="90000"/>
              </a:lnSpc>
              <a:spcBef>
                <a:spcPts val="1417"/>
              </a:spcBef>
              <a:buClr>
                <a:srgbClr val="000000"/>
              </a:buClr>
              <a:buSzPct val="45000"/>
              <a:buFont typeface="Wingdings" charset="2"/>
              <a:buChar char=""/>
            </a:pPr>
            <a:r>
              <a:rPr b="0" lang="en-US" sz="2350" spc="-1" strike="noStrike">
                <a:solidFill>
                  <a:srgbClr val="44546a"/>
                </a:solidFill>
                <a:latin typeface="Calibri"/>
              </a:rPr>
              <a:t>Mean Time – We will calculate the mean time taken by users to place orders on the different interfaces.</a:t>
            </a:r>
            <a:endParaRPr b="0" lang="en-US" sz="2350" spc="-1" strike="noStrike">
              <a:solidFill>
                <a:srgbClr val="44546a"/>
              </a:solidFill>
              <a:latin typeface="Calibri"/>
            </a:endParaRPr>
          </a:p>
          <a:p>
            <a:pPr marL="432000" indent="-324000">
              <a:lnSpc>
                <a:spcPct val="90000"/>
              </a:lnSpc>
              <a:spcBef>
                <a:spcPts val="1417"/>
              </a:spcBef>
              <a:buClr>
                <a:srgbClr val="000000"/>
              </a:buClr>
              <a:buSzPct val="45000"/>
              <a:buFont typeface="Wingdings" charset="2"/>
              <a:buChar char=""/>
            </a:pPr>
            <a:r>
              <a:rPr b="0" lang="en-US" sz="2350" spc="-1" strike="noStrike">
                <a:solidFill>
                  <a:srgbClr val="44546a"/>
                </a:solidFill>
                <a:latin typeface="Calibri"/>
              </a:rPr>
              <a:t>Likert Scale – We will analyze the results of the likert scale survey.</a:t>
            </a:r>
            <a:endParaRPr b="0" lang="en-US" sz="2350" spc="-1" strike="noStrike">
              <a:solidFill>
                <a:srgbClr val="44546a"/>
              </a:solidFill>
              <a:latin typeface="Calibri"/>
            </a:endParaRPr>
          </a:p>
          <a:p>
            <a:pPr marL="432000" indent="-324000">
              <a:lnSpc>
                <a:spcPct val="90000"/>
              </a:lnSpc>
              <a:spcBef>
                <a:spcPts val="1417"/>
              </a:spcBef>
              <a:buClr>
                <a:srgbClr val="000000"/>
              </a:buClr>
              <a:buSzPct val="45000"/>
              <a:buFont typeface="Wingdings" charset="2"/>
              <a:buChar char=""/>
            </a:pPr>
            <a:r>
              <a:rPr b="0" lang="en-US" sz="2350" spc="-1" strike="noStrike">
                <a:solidFill>
                  <a:srgbClr val="44546a"/>
                </a:solidFill>
                <a:latin typeface="Calibri"/>
              </a:rPr>
              <a:t>Inferential Statistics:</a:t>
            </a:r>
            <a:endParaRPr b="0" lang="en-US" sz="2350" spc="-1" strike="noStrike">
              <a:solidFill>
                <a:srgbClr val="44546a"/>
              </a:solidFill>
              <a:latin typeface="Calibri"/>
            </a:endParaRPr>
          </a:p>
          <a:p>
            <a:pPr marL="432000" indent="-324000">
              <a:lnSpc>
                <a:spcPct val="90000"/>
              </a:lnSpc>
              <a:spcBef>
                <a:spcPts val="1417"/>
              </a:spcBef>
              <a:buClr>
                <a:srgbClr val="000000"/>
              </a:buClr>
              <a:buSzPct val="45000"/>
              <a:buFont typeface="Wingdings" charset="2"/>
              <a:buChar char=""/>
            </a:pPr>
            <a:r>
              <a:rPr b="0" lang="en-US" sz="2350" spc="-1" strike="noStrike">
                <a:solidFill>
                  <a:srgbClr val="44546a"/>
                </a:solidFill>
                <a:latin typeface="Calibri"/>
              </a:rPr>
              <a:t>Paired Results Analysis – As we will gather a pair of test results per participant, we will compare and analyze the results to determine which design is better.</a:t>
            </a:r>
            <a:endParaRPr b="0" lang="en-US" sz="2350" spc="-1" strike="noStrike">
              <a:solidFill>
                <a:srgbClr val="44546a"/>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06" name="Group 11"/>
          <p:cNvGrpSpPr/>
          <p:nvPr/>
        </p:nvGrpSpPr>
        <p:grpSpPr>
          <a:xfrm>
            <a:off x="1440" y="0"/>
            <a:ext cx="3467880" cy="6857640"/>
            <a:chOff x="1440" y="0"/>
            <a:chExt cx="3467880" cy="6857640"/>
          </a:xfrm>
        </p:grpSpPr>
        <p:sp>
          <p:nvSpPr>
            <p:cNvPr id="107"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08"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09" name="Group 15"/>
          <p:cNvGrpSpPr/>
          <p:nvPr/>
        </p:nvGrpSpPr>
        <p:grpSpPr>
          <a:xfrm>
            <a:off x="1440" y="0"/>
            <a:ext cx="12188520" cy="6857640"/>
            <a:chOff x="1440" y="0"/>
            <a:chExt cx="12188520" cy="6857640"/>
          </a:xfrm>
        </p:grpSpPr>
        <p:sp>
          <p:nvSpPr>
            <p:cNvPr id="110"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1"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12"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13"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14"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5"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6"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17" name="PlaceHolder 1"/>
          <p:cNvSpPr>
            <a:spLocks noGrp="1"/>
          </p:cNvSpPr>
          <p:nvPr>
            <p:ph type="title"/>
          </p:nvPr>
        </p:nvSpPr>
        <p:spPr>
          <a:xfrm rot="16200000">
            <a:off x="-1326600" y="1944000"/>
            <a:ext cx="5958360" cy="2790000"/>
          </a:xfrm>
          <a:prstGeom prst="rect">
            <a:avLst/>
          </a:prstGeom>
          <a:noFill/>
          <a:ln w="0">
            <a:noFill/>
          </a:ln>
        </p:spPr>
        <p:txBody>
          <a:bodyPr anchor="ctr">
            <a:normAutofit/>
          </a:bodyPr>
          <a:p>
            <a:pPr>
              <a:lnSpc>
                <a:spcPct val="90000"/>
              </a:lnSpc>
              <a:buNone/>
            </a:pPr>
            <a:r>
              <a:rPr b="0" lang="en-US" sz="4800" spc="-1" strike="noStrike">
                <a:solidFill>
                  <a:srgbClr val="ffffff"/>
                </a:solidFill>
                <a:latin typeface="Calibri Light"/>
              </a:rPr>
              <a:t>Goals And Objectives</a:t>
            </a:r>
            <a:endParaRPr b="0" lang="en-US" sz="4800" spc="-1" strike="noStrike">
              <a:solidFill>
                <a:srgbClr val="000000"/>
              </a:solidFill>
              <a:latin typeface="Calibri"/>
            </a:endParaRPr>
          </a:p>
        </p:txBody>
      </p:sp>
      <p:sp>
        <p:nvSpPr>
          <p:cNvPr id="118" name="PlaceHolder 2"/>
          <p:cNvSpPr>
            <a:spLocks noGrp="1"/>
          </p:cNvSpPr>
          <p:nvPr>
            <p:ph/>
          </p:nvPr>
        </p:nvSpPr>
        <p:spPr>
          <a:xfrm>
            <a:off x="4094280" y="879120"/>
            <a:ext cx="6857640" cy="5119200"/>
          </a:xfrm>
          <a:prstGeom prst="rect">
            <a:avLst/>
          </a:prstGeom>
          <a:noFill/>
          <a:ln w="0">
            <a:noFill/>
          </a:ln>
        </p:spPr>
        <p:txBody>
          <a:bodyPr anchor="ctr">
            <a:normAutofit/>
          </a:bodyPr>
          <a:p>
            <a:pPr>
              <a:lnSpc>
                <a:spcPct val="90000"/>
              </a:lnSpc>
              <a:spcBef>
                <a:spcPts val="1001"/>
              </a:spcBef>
              <a:buNone/>
              <a:tabLst>
                <a:tab algn="l" pos="0"/>
              </a:tabLst>
            </a:pPr>
            <a:r>
              <a:rPr b="0" lang="en-US" sz="2400" spc="-1" strike="noStrike">
                <a:solidFill>
                  <a:srgbClr val="44546a"/>
                </a:solidFill>
                <a:latin typeface="Calibri"/>
              </a:rPr>
              <a:t>Our goal for this project is: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To test our new product (a new combined drinks machine for cinemas and stores) to see if there is a big enough space for it in the market to make it viable. We will do this by checking user preference and the speed difference between our new machine and the old ones.</a:t>
            </a:r>
            <a:endParaRPr b="0" lang="en-US" sz="24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Hypothesis: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Our machine is a faster and preferred alternative to the current separate machines.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21" name="Group 11"/>
          <p:cNvGrpSpPr/>
          <p:nvPr/>
        </p:nvGrpSpPr>
        <p:grpSpPr>
          <a:xfrm>
            <a:off x="1440" y="0"/>
            <a:ext cx="3467880" cy="6857640"/>
            <a:chOff x="1440" y="0"/>
            <a:chExt cx="3467880" cy="6857640"/>
          </a:xfrm>
        </p:grpSpPr>
        <p:sp>
          <p:nvSpPr>
            <p:cNvPr id="122"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23"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24" name="Group 15"/>
          <p:cNvGrpSpPr/>
          <p:nvPr/>
        </p:nvGrpSpPr>
        <p:grpSpPr>
          <a:xfrm>
            <a:off x="1440" y="0"/>
            <a:ext cx="12188520" cy="6857640"/>
            <a:chOff x="1440" y="0"/>
            <a:chExt cx="12188520" cy="6857640"/>
          </a:xfrm>
        </p:grpSpPr>
        <p:sp>
          <p:nvSpPr>
            <p:cNvPr id="125"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6"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27"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28"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29"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0"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1"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32"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Participants</a:t>
            </a:r>
            <a:endParaRPr b="0" lang="en-US" sz="4800" spc="-1" strike="noStrike">
              <a:solidFill>
                <a:srgbClr val="000000"/>
              </a:solidFill>
              <a:latin typeface="Calibri"/>
            </a:endParaRPr>
          </a:p>
        </p:txBody>
      </p:sp>
      <p:sp>
        <p:nvSpPr>
          <p:cNvPr id="133" name="PlaceHolder 2"/>
          <p:cNvSpPr>
            <a:spLocks noGrp="1"/>
          </p:cNvSpPr>
          <p:nvPr>
            <p:ph/>
          </p:nvPr>
        </p:nvSpPr>
        <p:spPr>
          <a:xfrm>
            <a:off x="4071240" y="841320"/>
            <a:ext cx="6877440" cy="5120280"/>
          </a:xfrm>
          <a:prstGeom prst="rect">
            <a:avLst/>
          </a:prstGeom>
          <a:noFill/>
          <a:ln w="0">
            <a:noFill/>
          </a:ln>
        </p:spPr>
        <p:txBody>
          <a:bodyPr anchor="ctr">
            <a:normAutofit/>
          </a:bodyPr>
          <a:p>
            <a:pPr>
              <a:lnSpc>
                <a:spcPct val="90000"/>
              </a:lnSpc>
              <a:spcBef>
                <a:spcPts val="1001"/>
              </a:spcBef>
              <a:buNone/>
              <a:tabLst>
                <a:tab algn="l" pos="0"/>
              </a:tabLst>
            </a:pPr>
            <a:r>
              <a:rPr b="0" lang="en-GB" sz="2400" spc="-1" strike="noStrike">
                <a:solidFill>
                  <a:srgbClr val="44546a"/>
                </a:solidFill>
                <a:latin typeface="Calibri"/>
              </a:rPr>
              <a:t>Our target audience:</a:t>
            </a: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Is a wide range of people due to the nature of the product. We believe that mainly it will be customers aged 12 and up with our highest demand being from people in their late teens to early 30s.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5"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36" name="Group 11"/>
          <p:cNvGrpSpPr/>
          <p:nvPr/>
        </p:nvGrpSpPr>
        <p:grpSpPr>
          <a:xfrm>
            <a:off x="1440" y="0"/>
            <a:ext cx="3467880" cy="6857640"/>
            <a:chOff x="1440" y="0"/>
            <a:chExt cx="3467880" cy="6857640"/>
          </a:xfrm>
        </p:grpSpPr>
        <p:sp>
          <p:nvSpPr>
            <p:cNvPr id="137"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38"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39" name="Group 15"/>
          <p:cNvGrpSpPr/>
          <p:nvPr/>
        </p:nvGrpSpPr>
        <p:grpSpPr>
          <a:xfrm>
            <a:off x="1440" y="0"/>
            <a:ext cx="12188520" cy="6857640"/>
            <a:chOff x="1440" y="0"/>
            <a:chExt cx="12188520" cy="6857640"/>
          </a:xfrm>
        </p:grpSpPr>
        <p:sp>
          <p:nvSpPr>
            <p:cNvPr id="140"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1"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42"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43"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44"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5"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6"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47"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148" name="PlaceHolder 2"/>
          <p:cNvSpPr>
            <a:spLocks noGrp="1"/>
          </p:cNvSpPr>
          <p:nvPr>
            <p:ph/>
          </p:nvPr>
        </p:nvSpPr>
        <p:spPr>
          <a:xfrm>
            <a:off x="4071240" y="841320"/>
            <a:ext cx="6877440" cy="5120280"/>
          </a:xfrm>
          <a:prstGeom prst="rect">
            <a:avLst/>
          </a:prstGeom>
          <a:noFill/>
          <a:ln w="0">
            <a:noFill/>
          </a:ln>
        </p:spPr>
        <p:txBody>
          <a:bodyPr anchor="ctr">
            <a:normAutofit/>
          </a:bodyPr>
          <a:p>
            <a:pPr>
              <a:lnSpc>
                <a:spcPct val="90000"/>
              </a:lnSpc>
              <a:spcBef>
                <a:spcPts val="1001"/>
              </a:spcBef>
              <a:buNone/>
              <a:tabLst>
                <a:tab algn="l" pos="0"/>
              </a:tabLst>
            </a:pPr>
            <a:r>
              <a:rPr b="0" lang="en-GB" sz="2400" spc="-1" strike="noStrike">
                <a:solidFill>
                  <a:srgbClr val="44546a"/>
                </a:solidFill>
                <a:latin typeface="Calibri"/>
              </a:rPr>
              <a:t>Our experiment is within subject</a:t>
            </a:r>
            <a:endParaRPr b="0" lang="en-US" sz="24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Our independent variables are: the user, the order and the machines they are ordering on</a:t>
            </a:r>
            <a:endParaRPr b="0" lang="en-US" sz="24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Our dependent variables are: time, score on likert scale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0"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51" name="Group 11"/>
          <p:cNvGrpSpPr/>
          <p:nvPr/>
        </p:nvGrpSpPr>
        <p:grpSpPr>
          <a:xfrm>
            <a:off x="1440" y="0"/>
            <a:ext cx="3467880" cy="6857640"/>
            <a:chOff x="1440" y="0"/>
            <a:chExt cx="3467880" cy="6857640"/>
          </a:xfrm>
        </p:grpSpPr>
        <p:sp>
          <p:nvSpPr>
            <p:cNvPr id="152"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53"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54" name="Group 15"/>
          <p:cNvGrpSpPr/>
          <p:nvPr/>
        </p:nvGrpSpPr>
        <p:grpSpPr>
          <a:xfrm>
            <a:off x="1440" y="0"/>
            <a:ext cx="12188520" cy="6857640"/>
            <a:chOff x="1440" y="0"/>
            <a:chExt cx="12188520" cy="6857640"/>
          </a:xfrm>
        </p:grpSpPr>
        <p:sp>
          <p:nvSpPr>
            <p:cNvPr id="155"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56"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57"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58"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59"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60"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61"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62"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163" name="PlaceHolder 2"/>
          <p:cNvSpPr>
            <a:spLocks noGrp="1"/>
          </p:cNvSpPr>
          <p:nvPr>
            <p:ph/>
          </p:nvPr>
        </p:nvSpPr>
        <p:spPr>
          <a:xfrm>
            <a:off x="4071240" y="841320"/>
            <a:ext cx="6877440" cy="5120280"/>
          </a:xfrm>
          <a:prstGeom prst="rect">
            <a:avLst/>
          </a:prstGeom>
          <a:noFill/>
          <a:ln w="0">
            <a:noFill/>
          </a:ln>
        </p:spPr>
        <p:txBody>
          <a:bodyPr anchor="ctr">
            <a:normAutofit/>
          </a:bodyPr>
          <a:p>
            <a:pPr>
              <a:lnSpc>
                <a:spcPct val="90000"/>
              </a:lnSpc>
              <a:spcBef>
                <a:spcPts val="1001"/>
              </a:spcBef>
              <a:buNone/>
              <a:tabLst>
                <a:tab algn="l" pos="0"/>
              </a:tabLst>
            </a:pPr>
            <a:r>
              <a:rPr b="0" lang="en-GB" sz="2400" spc="-1" strike="noStrike">
                <a:solidFill>
                  <a:srgbClr val="44546a"/>
                </a:solidFill>
                <a:latin typeface="Calibri"/>
              </a:rPr>
              <a:t>Our conditions:</a:t>
            </a: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A: Using the combined machine</a:t>
            </a: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B: Using the three separate machines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5"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66" name="Group 11"/>
          <p:cNvGrpSpPr/>
          <p:nvPr/>
        </p:nvGrpSpPr>
        <p:grpSpPr>
          <a:xfrm>
            <a:off x="1440" y="0"/>
            <a:ext cx="3467880" cy="6857640"/>
            <a:chOff x="1440" y="0"/>
            <a:chExt cx="3467880" cy="6857640"/>
          </a:xfrm>
        </p:grpSpPr>
        <p:sp>
          <p:nvSpPr>
            <p:cNvPr id="167"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68"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69" name="Group 15"/>
          <p:cNvGrpSpPr/>
          <p:nvPr/>
        </p:nvGrpSpPr>
        <p:grpSpPr>
          <a:xfrm>
            <a:off x="1440" y="0"/>
            <a:ext cx="12188520" cy="6857640"/>
            <a:chOff x="1440" y="0"/>
            <a:chExt cx="12188520" cy="6857640"/>
          </a:xfrm>
        </p:grpSpPr>
        <p:sp>
          <p:nvSpPr>
            <p:cNvPr id="170"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71"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72"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73"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74"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75"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76"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77"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178" name="PlaceHolder 2"/>
          <p:cNvSpPr>
            <a:spLocks noGrp="1"/>
          </p:cNvSpPr>
          <p:nvPr>
            <p:ph/>
          </p:nvPr>
        </p:nvSpPr>
        <p:spPr>
          <a:xfrm>
            <a:off x="4071240" y="841320"/>
            <a:ext cx="6877440" cy="5120280"/>
          </a:xfrm>
          <a:prstGeom prst="rect">
            <a:avLst/>
          </a:prstGeom>
          <a:noFill/>
          <a:ln w="0">
            <a:noFill/>
          </a:ln>
        </p:spPr>
        <p:txBody>
          <a:bodyPr anchor="ctr">
            <a:normAutofit/>
          </a:bodyPr>
          <a:p>
            <a:pPr>
              <a:lnSpc>
                <a:spcPct val="90000"/>
              </a:lnSpc>
              <a:spcBef>
                <a:spcPts val="1001"/>
              </a:spcBef>
              <a:buNone/>
              <a:tabLst>
                <a:tab algn="l" pos="0"/>
              </a:tabLst>
            </a:pPr>
            <a:r>
              <a:rPr b="0" lang="en-GB" sz="2400" spc="-1" strike="noStrike">
                <a:solidFill>
                  <a:srgbClr val="44546a"/>
                </a:solidFill>
                <a:latin typeface="Calibri"/>
              </a:rPr>
              <a:t>Randomization: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0"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81" name="Group 11"/>
          <p:cNvGrpSpPr/>
          <p:nvPr/>
        </p:nvGrpSpPr>
        <p:grpSpPr>
          <a:xfrm>
            <a:off x="1440" y="0"/>
            <a:ext cx="3467880" cy="6857640"/>
            <a:chOff x="1440" y="0"/>
            <a:chExt cx="3467880" cy="6857640"/>
          </a:xfrm>
        </p:grpSpPr>
        <p:sp>
          <p:nvSpPr>
            <p:cNvPr id="182"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83"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84" name="Group 15"/>
          <p:cNvGrpSpPr/>
          <p:nvPr/>
        </p:nvGrpSpPr>
        <p:grpSpPr>
          <a:xfrm>
            <a:off x="1440" y="0"/>
            <a:ext cx="12188520" cy="6857640"/>
            <a:chOff x="1440" y="0"/>
            <a:chExt cx="12188520" cy="6857640"/>
          </a:xfrm>
        </p:grpSpPr>
        <p:sp>
          <p:nvSpPr>
            <p:cNvPr id="185"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86"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187"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88"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89"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0"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1"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192"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193" name="PlaceHolder 2"/>
          <p:cNvSpPr>
            <a:spLocks noGrp="1"/>
          </p:cNvSpPr>
          <p:nvPr>
            <p:ph/>
          </p:nvPr>
        </p:nvSpPr>
        <p:spPr>
          <a:xfrm>
            <a:off x="4071240" y="841320"/>
            <a:ext cx="6877440" cy="5120280"/>
          </a:xfrm>
          <a:prstGeom prst="rect">
            <a:avLst/>
          </a:prstGeom>
          <a:noFill/>
          <a:ln w="0">
            <a:noFill/>
          </a:ln>
        </p:spPr>
        <p:txBody>
          <a:bodyPr anchor="ctr">
            <a:normAutofit/>
          </a:bodyPr>
          <a:p>
            <a:pPr>
              <a:lnSpc>
                <a:spcPct val="90000"/>
              </a:lnSpc>
              <a:spcBef>
                <a:spcPts val="1001"/>
              </a:spcBef>
              <a:buNone/>
              <a:tabLst>
                <a:tab algn="l" pos="0"/>
              </a:tabLst>
            </a:pPr>
            <a:r>
              <a:rPr b="0" lang="en-GB" sz="2400" spc="-1" strike="noStrike">
                <a:solidFill>
                  <a:srgbClr val="44546a"/>
                </a:solidFill>
                <a:latin typeface="Calibri"/>
              </a:rPr>
              <a:t>What needs to be controlled:</a:t>
            </a:r>
            <a:endParaRPr b="0" lang="en-US" sz="24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r>
              <a:rPr b="0" lang="en-GB" sz="2400" spc="-1" strike="noStrike">
                <a:solidFill>
                  <a:srgbClr val="44546a"/>
                </a:solidFill>
                <a:latin typeface="Calibri"/>
              </a:rPr>
              <a:t>Confounding variables: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5"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196" name="Group 11"/>
          <p:cNvGrpSpPr/>
          <p:nvPr/>
        </p:nvGrpSpPr>
        <p:grpSpPr>
          <a:xfrm>
            <a:off x="1440" y="0"/>
            <a:ext cx="3467880" cy="6857640"/>
            <a:chOff x="1440" y="0"/>
            <a:chExt cx="3467880" cy="6857640"/>
          </a:xfrm>
        </p:grpSpPr>
        <p:sp>
          <p:nvSpPr>
            <p:cNvPr id="197"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98"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99" name="Group 15"/>
          <p:cNvGrpSpPr/>
          <p:nvPr/>
        </p:nvGrpSpPr>
        <p:grpSpPr>
          <a:xfrm>
            <a:off x="1440" y="0"/>
            <a:ext cx="12188520" cy="6857640"/>
            <a:chOff x="1440" y="0"/>
            <a:chExt cx="12188520" cy="6857640"/>
          </a:xfrm>
        </p:grpSpPr>
        <p:sp>
          <p:nvSpPr>
            <p:cNvPr id="200"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1"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202"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203"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04"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5"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6"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207"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208" name="PlaceHolder 2"/>
          <p:cNvSpPr>
            <a:spLocks noGrp="1"/>
          </p:cNvSpPr>
          <p:nvPr>
            <p:ph/>
          </p:nvPr>
        </p:nvSpPr>
        <p:spPr>
          <a:xfrm>
            <a:off x="4071240" y="841320"/>
            <a:ext cx="4650840" cy="5120280"/>
          </a:xfrm>
          <a:prstGeom prst="rect">
            <a:avLst/>
          </a:prstGeom>
          <a:noFill/>
          <a:ln w="0">
            <a:noFill/>
          </a:ln>
        </p:spPr>
        <p:txBody>
          <a:bodyPr anchor="ctr">
            <a:normAutofit fontScale="86000"/>
          </a:bodyPr>
          <a:p>
            <a:pPr>
              <a:lnSpc>
                <a:spcPct val="90000"/>
              </a:lnSpc>
              <a:spcBef>
                <a:spcPts val="1001"/>
              </a:spcBef>
              <a:buNone/>
              <a:tabLst>
                <a:tab algn="l" pos="0"/>
              </a:tabLst>
            </a:pPr>
            <a:r>
              <a:rPr b="0" lang="en-US" sz="2400" spc="-1" strike="noStrike">
                <a:solidFill>
                  <a:srgbClr val="44546a"/>
                </a:solidFill>
                <a:latin typeface="Calibri"/>
              </a:rPr>
              <a:t>After the user tries our prototype, we have created a survey which utilizes the Likert scale.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Using this scale allows us to see exactly how much the user agrees with our set statements, such as “The combined machines graphics were preferable”.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The survey answers will then be saved anonymously </a:t>
            </a:r>
            <a:r>
              <a:rPr b="0" lang="en-US" sz="2400" spc="-1" strike="noStrike">
                <a:solidFill>
                  <a:srgbClr val="44546a"/>
                </a:solidFill>
                <a:highlight>
                  <a:srgbClr val="ffff00"/>
                </a:highlight>
                <a:latin typeface="Calibri"/>
              </a:rPr>
              <a:t>so that we can improve and adapt our design to the actual needs of the user. (doesn't really make sense :) but the rest is great, maybe "saved anonymously to keep all their personal information safe")</a:t>
            </a:r>
            <a:endParaRPr b="0" lang="en-US" sz="2400" spc="-1" strike="noStrike">
              <a:solidFill>
                <a:srgbClr val="000000"/>
              </a:solidFill>
              <a:latin typeface="Calibri"/>
            </a:endParaRPr>
          </a:p>
        </p:txBody>
      </p:sp>
      <p:pic>
        <p:nvPicPr>
          <p:cNvPr id="209" name="Picture 4" descr=""/>
          <p:cNvPicPr/>
          <p:nvPr/>
        </p:nvPicPr>
        <p:blipFill>
          <a:blip r:embed="rId1"/>
          <a:stretch/>
        </p:blipFill>
        <p:spPr>
          <a:xfrm>
            <a:off x="10344960" y="226080"/>
            <a:ext cx="1615320" cy="1904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Slide Background Fill"/>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1" name="Color Cover"/>
          <p:cNvSpPr/>
          <p:nvPr/>
        </p:nvSpPr>
        <p:spPr>
          <a:xfrm>
            <a:off x="2880" y="0"/>
            <a:ext cx="12188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212" name="Group 11"/>
          <p:cNvGrpSpPr/>
          <p:nvPr/>
        </p:nvGrpSpPr>
        <p:grpSpPr>
          <a:xfrm>
            <a:off x="1440" y="0"/>
            <a:ext cx="3467880" cy="6857640"/>
            <a:chOff x="1440" y="0"/>
            <a:chExt cx="3467880" cy="6857640"/>
          </a:xfrm>
        </p:grpSpPr>
        <p:sp>
          <p:nvSpPr>
            <p:cNvPr id="213" name="Color"/>
            <p:cNvSpPr/>
            <p:nvPr/>
          </p:nvSpPr>
          <p:spPr>
            <a:xfrm>
              <a:off x="1440" y="0"/>
              <a:ext cx="3467880" cy="6857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14" name="Color"/>
            <p:cNvSpPr/>
            <p:nvPr/>
          </p:nvSpPr>
          <p:spPr>
            <a:xfrm>
              <a:off x="1440" y="0"/>
              <a:ext cx="3467880" cy="6857640"/>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215" name="Group 15"/>
          <p:cNvGrpSpPr/>
          <p:nvPr/>
        </p:nvGrpSpPr>
        <p:grpSpPr>
          <a:xfrm>
            <a:off x="1440" y="0"/>
            <a:ext cx="12188520" cy="6857640"/>
            <a:chOff x="1440" y="0"/>
            <a:chExt cx="12188520" cy="6857640"/>
          </a:xfrm>
        </p:grpSpPr>
        <p:sp>
          <p:nvSpPr>
            <p:cNvPr id="216" name="Freeform: Shape 16"/>
            <p:cNvSpPr/>
            <p:nvPr/>
          </p:nvSpPr>
          <p:spPr>
            <a:xfrm>
              <a:off x="27720" y="6015600"/>
              <a:ext cx="2605320" cy="842040"/>
            </a:xfrm>
            <a:custGeom>
              <a:avLst/>
              <a:gdLst/>
              <a:ah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17" name="Freeform: Shape 17"/>
            <p:cNvSpPr/>
            <p:nvPr/>
          </p:nvSpPr>
          <p:spPr>
            <a:xfrm>
              <a:off x="656640" y="5798160"/>
              <a:ext cx="2485080" cy="1059480"/>
            </a:xfrm>
            <a:custGeom>
              <a:avLst/>
              <a:gdLst/>
              <a:ah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218" name="Freeform: Shape 18"/>
            <p:cNvSpPr/>
            <p:nvPr/>
          </p:nvSpPr>
          <p:spPr>
            <a:xfrm>
              <a:off x="3476160" y="0"/>
              <a:ext cx="6176880" cy="1778400"/>
            </a:xfrm>
            <a:custGeom>
              <a:avLst/>
              <a:gdLst/>
              <a:ah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219" name="Freeform: Shape 19"/>
            <p:cNvSpPr/>
            <p:nvPr/>
          </p:nvSpPr>
          <p:spPr>
            <a:xfrm>
              <a:off x="1440" y="2390400"/>
              <a:ext cx="611280" cy="1421280"/>
            </a:xfrm>
            <a:custGeom>
              <a:avLst/>
              <a:gdLst/>
              <a:ah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20" name="Freeform: Shape 20"/>
            <p:cNvSpPr/>
            <p:nvPr/>
          </p:nvSpPr>
          <p:spPr>
            <a:xfrm>
              <a:off x="3794400" y="0"/>
              <a:ext cx="2423520" cy="1343520"/>
            </a:xfrm>
            <a:custGeom>
              <a:avLst/>
              <a:gdLst/>
              <a:ah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1" name="Freeform: Shape 21"/>
            <p:cNvSpPr/>
            <p:nvPr/>
          </p:nvSpPr>
          <p:spPr>
            <a:xfrm>
              <a:off x="10948320" y="0"/>
              <a:ext cx="1241640" cy="2620440"/>
            </a:xfrm>
            <a:custGeom>
              <a:avLst/>
              <a:gdLst/>
              <a:ah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22" name="Freeform: Shape 22"/>
            <p:cNvSpPr/>
            <p:nvPr/>
          </p:nvSpPr>
          <p:spPr>
            <a:xfrm>
              <a:off x="1440" y="0"/>
              <a:ext cx="1577520" cy="979920"/>
            </a:xfrm>
            <a:custGeom>
              <a:avLst/>
              <a:gdLst/>
              <a:ah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grpSp>
      <p:sp>
        <p:nvSpPr>
          <p:cNvPr id="223" name="PlaceHolder 1"/>
          <p:cNvSpPr>
            <a:spLocks noGrp="1"/>
          </p:cNvSpPr>
          <p:nvPr>
            <p:ph type="title"/>
          </p:nvPr>
        </p:nvSpPr>
        <p:spPr>
          <a:xfrm rot="16200000">
            <a:off x="-1325520" y="1947960"/>
            <a:ext cx="5961600" cy="2788560"/>
          </a:xfrm>
          <a:prstGeom prst="rect">
            <a:avLst/>
          </a:prstGeom>
          <a:noFill/>
          <a:ln w="0">
            <a:noFill/>
          </a:ln>
        </p:spPr>
        <p:txBody>
          <a:bodyPr anchor="ctr">
            <a:normAutofit/>
          </a:bodyPr>
          <a:p>
            <a:pPr>
              <a:lnSpc>
                <a:spcPct val="90000"/>
              </a:lnSpc>
              <a:buNone/>
            </a:pPr>
            <a:r>
              <a:rPr b="0" lang="en-GB" sz="4800" spc="-1" strike="noStrike">
                <a:solidFill>
                  <a:srgbClr val="ffffff"/>
                </a:solidFill>
                <a:latin typeface="Calibri Light"/>
              </a:rPr>
              <a:t>Experimental Design</a:t>
            </a:r>
            <a:endParaRPr b="0" lang="en-US" sz="4800" spc="-1" strike="noStrike">
              <a:solidFill>
                <a:srgbClr val="000000"/>
              </a:solidFill>
              <a:latin typeface="Calibri"/>
            </a:endParaRPr>
          </a:p>
        </p:txBody>
      </p:sp>
      <p:sp>
        <p:nvSpPr>
          <p:cNvPr id="224" name="PlaceHolder 2"/>
          <p:cNvSpPr>
            <a:spLocks noGrp="1"/>
          </p:cNvSpPr>
          <p:nvPr>
            <p:ph/>
          </p:nvPr>
        </p:nvSpPr>
        <p:spPr>
          <a:xfrm>
            <a:off x="4071240" y="841320"/>
            <a:ext cx="6877440" cy="5120280"/>
          </a:xfrm>
          <a:prstGeom prst="rect">
            <a:avLst/>
          </a:prstGeom>
          <a:noFill/>
          <a:ln w="0">
            <a:noFill/>
          </a:ln>
        </p:spPr>
        <p:txBody>
          <a:bodyPr anchor="ctr">
            <a:normAutofit fontScale="66000"/>
          </a:bodyPr>
          <a:p>
            <a:pPr>
              <a:lnSpc>
                <a:spcPct val="90000"/>
              </a:lnSpc>
              <a:spcBef>
                <a:spcPts val="1001"/>
              </a:spcBef>
              <a:buNone/>
              <a:tabLst>
                <a:tab algn="l" pos="0"/>
              </a:tabLst>
            </a:pPr>
            <a:r>
              <a:rPr b="0" lang="en-US" sz="2400" spc="-1" strike="noStrike">
                <a:solidFill>
                  <a:srgbClr val="44546a"/>
                </a:solidFill>
                <a:latin typeface="Calibri"/>
              </a:rPr>
              <a:t>We will be collecting both quantitative and qualitive data with our design.</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The quantitative being the time taken by the user (in seconds) which is also objective data</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And the qualitive being the user’s response in the survey, which is also subjective data.</a:t>
            </a:r>
            <a:endParaRPr b="0" lang="en-US" sz="24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Firstly, the user is given a randomized collection of drinks to order from the standard machines with no help or other instructions from us.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We will be measuring the time taken from first touching the screen to pressing pay on the last order.</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Then the same user will attempt to order the same set of drinks from our Combined Machine, still with no help from us.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44546a"/>
                </a:solidFill>
                <a:latin typeface="Calibri"/>
              </a:rPr>
              <a:t>The times will then be stored in a excel spreadsheet with the drinks order so that the data is easily accessible.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highlight>
                  <a:srgbClr val="ffff00"/>
                </a:highlight>
                <a:latin typeface="Calibri"/>
                <a:ea typeface="Calibri"/>
              </a:rPr>
              <a:t>We will alternate between them using the separate or combined machines first to make sure our data is accurate and doesn't show any biases like them getting quicker at placing the order as they've already done it multiple times.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ad0558c-e142-465d-b650-59c799ebff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8E6E5A23A1C14CAF7A442F12110FC7" ma:contentTypeVersion="13" ma:contentTypeDescription="Create a new document." ma:contentTypeScope="" ma:versionID="d37dc9a0b7ba3899d1a0c071db955224">
  <xsd:schema xmlns:xsd="http://www.w3.org/2001/XMLSchema" xmlns:xs="http://www.w3.org/2001/XMLSchema" xmlns:p="http://schemas.microsoft.com/office/2006/metadata/properties" xmlns:ns3="1ad0558c-e142-465d-b650-59c799ebff45" xmlns:ns4="81f62666-23fe-46e4-b232-6695e0397845" targetNamespace="http://schemas.microsoft.com/office/2006/metadata/properties" ma:root="true" ma:fieldsID="89fdbf6fcaac9be469caa1f54a080291" ns3:_="" ns4:_="">
    <xsd:import namespace="1ad0558c-e142-465d-b650-59c799ebff45"/>
    <xsd:import namespace="81f62666-23fe-46e4-b232-6695e039784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0558c-e142-465d-b650-59c799ebff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62666-23fe-46e4-b232-6695e039784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C706A-B94E-485C-B215-B525CDFEC0DD}">
  <ds:schemaRefs>
    <ds:schemaRef ds:uri="1ad0558c-e142-465d-b650-59c799ebff45"/>
    <ds:schemaRef ds:uri="81f62666-23fe-46e4-b232-6695e03978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8B2E73D-5616-4F93-AD08-03D4D4356A2B}">
  <ds:schemaRefs>
    <ds:schemaRef ds:uri="1ad0558c-e142-465d-b650-59c799ebff45"/>
    <ds:schemaRef ds:uri="81f62666-23fe-46e4-b232-6695e03978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6EA6FA-34C0-4773-BD04-FEBE34F19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2023-10-02T10:42:18Z</dcterms:created>
  <dc:creator>Petherbridge, Jessica</dc:creator>
  <dc:description/>
  <dc:language>en-GB</dc:language>
  <cp:lastModifiedBy/>
  <dcterms:modified xsi:type="dcterms:W3CDTF">2023-10-08T16:25:46Z</dcterms:modified>
  <cp:revision>161</cp:revision>
  <dc:subject/>
  <dc:title>User-Centred Experimental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0x010100C78E6E5A23A1C14CAF7A442F12110FC7</vt:lpwstr>
  </property>
  <property fmtid="{D5CDD505-2E9C-101B-9397-08002B2CF9AE}" pid="3" name="Notes">
    <vt:i4>2</vt:i4>
  </property>
  <property fmtid="{D5CDD505-2E9C-101B-9397-08002B2CF9AE}" pid="4" name="PresentationFormat">
    <vt:lpwstr>Widescreen</vt:lpwstr>
  </property>
  <property fmtid="{D5CDD505-2E9C-101B-9397-08002B2CF9AE}" pid="5" name="Slides">
    <vt:i4>11</vt:i4>
  </property>
</Properties>
</file>