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7"/>
  </p:notesMasterIdLst>
  <p:sldIdLst>
    <p:sldId id="265" r:id="rId5"/>
    <p:sldId id="266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8531E6-2BEC-34EB-C3E0-6C985C8B14BE}" v="256" dt="2023-10-07T20:35:33.604"/>
    <p1510:client id="{8A6442D1-F6EB-44DE-A232-B6A660523519}" vWet="4" dt="2023-10-07T17:06:11.236"/>
    <p1510:client id="{C401E63F-D05D-0A58-C971-C8F6706E4B83}" v="1" dt="2023-10-08T11:46:14.821"/>
    <p1510:client id="{C816135F-4730-08BF-2F31-934BCEAD459E}" v="670" dt="2023-10-08T12:11:11.620"/>
    <p1510:client id="{DA4F33E5-04AF-470E-BD7E-4E1B386591CC}" v="1653" dt="2023-10-07T17:46:35.2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FC9866-5046-40C4-844B-C2246A970B75}" type="datetimeFigureOut">
              <a:rPr lang="en-GB" smtClean="0"/>
              <a:t>08/10/2023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BE0E66-F6D4-4D18-8528-3EE3713654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30582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368A0-6730-2651-9374-2999CAC96D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E6411E-EE8B-A3B8-1077-346B2D2528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EFE4BE-0B92-D99C-78D6-6A2B3DCBD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8ECAA-93E6-4D0A-B50F-8074D417EE0D}" type="datetimeFigureOut">
              <a:rPr lang="en-GB" smtClean="0"/>
              <a:t>08/10/2023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F840CA-25DE-7FB4-4EE9-6DCC00679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AEABA-77B2-0E9E-6C09-3D4BD0916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73CFA-512E-46A4-9A0E-009927B31E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7870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C176C-4B51-A750-6145-E1ECA5077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E34812-0D7F-B87D-4D48-2C31ADB929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73C65B-B1D3-0D69-8E93-959D7BE57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8ECAA-93E6-4D0A-B50F-8074D417EE0D}" type="datetimeFigureOut">
              <a:rPr lang="en-GB" smtClean="0"/>
              <a:t>08/10/2023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295067-6A52-6FFA-302C-71DFF65A6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DAAE43-58DB-B61A-3D00-DD56A649E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73CFA-512E-46A4-9A0E-009927B31E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5494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4EC2BB-8B23-2639-796B-0620AD2EEB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41378A-C24F-3F05-5AE7-55C8F87716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918C73-BBF8-A6DA-C93F-9FC2DDD22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8ECAA-93E6-4D0A-B50F-8074D417EE0D}" type="datetimeFigureOut">
              <a:rPr lang="en-GB" smtClean="0"/>
              <a:t>08/10/2023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6D102D-8236-EBAB-9E2A-649D0F061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6DB07F-0EF3-07D7-5AF8-F64BE089E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73CFA-512E-46A4-9A0E-009927B31E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1248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003F8-E88F-F81E-FF2C-5C56875CC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B97513-01E2-637A-41E0-74E4BC9796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5D8BC5-EB9E-BBCA-71DC-8F853B983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8ECAA-93E6-4D0A-B50F-8074D417EE0D}" type="datetimeFigureOut">
              <a:rPr lang="en-GB" smtClean="0"/>
              <a:t>08/10/2023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A25EF8-4EA8-F6A7-0721-D7FD329DE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95561A-FBCD-25DC-0ACE-F33C09EE5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73CFA-512E-46A4-9A0E-009927B31E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0451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A59C8-6272-4C33-71BC-B2F615049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DFFB01-DF25-CF70-6A74-B04E9DBA60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677E85-35D6-93BF-3DF7-C5DA27329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8ECAA-93E6-4D0A-B50F-8074D417EE0D}" type="datetimeFigureOut">
              <a:rPr lang="en-GB" smtClean="0"/>
              <a:t>08/10/2023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7AA01C-466A-BF62-0161-64414A0D4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12AB8A-8BF6-B3D9-9C50-51F5E716D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73CFA-512E-46A4-9A0E-009927B31E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63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86B00-15DD-9836-099C-AAEC6D0BA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C98801-0104-F4BA-D6A3-E3FFA88736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19EF75-8258-8749-28C7-85801EB744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4C0698-34B6-7F2B-698F-4D0736447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8ECAA-93E6-4D0A-B50F-8074D417EE0D}" type="datetimeFigureOut">
              <a:rPr lang="en-GB" smtClean="0"/>
              <a:t>08/10/2023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32F5D1-C895-00C5-5B2B-438A192C5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D411CB-17A3-AD41-33E6-DC1E6B327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73CFA-512E-46A4-9A0E-009927B31E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9621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588E5-E85B-E8B3-DA88-89BD47897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E73CD9-F896-F1B3-CA4E-95A4D40E48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C6ECA5-C74F-8BD2-9894-EE55505187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3BCD71-EDD2-DC55-5B7E-90022D65DA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A75739-41C7-1E5E-747F-3F3CB149A6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FE5362-4BC3-DB6C-E0BA-E42E34669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8ECAA-93E6-4D0A-B50F-8074D417EE0D}" type="datetimeFigureOut">
              <a:rPr lang="en-GB" smtClean="0"/>
              <a:t>08/10/2023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1E12DA-A839-75B1-7819-1D39ECE60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91B174-60A5-A64E-9934-3818E43A9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73CFA-512E-46A4-9A0E-009927B31E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6240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43D9D-095F-E531-9860-8D96D8937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034E29-9DC5-971E-5735-9DB5E4093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8ECAA-93E6-4D0A-B50F-8074D417EE0D}" type="datetimeFigureOut">
              <a:rPr lang="en-GB" smtClean="0"/>
              <a:t>08/10/2023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458B98-1BA9-ED4F-3312-4D3E22B49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21CC04-0BE3-4BFA-A1C9-269329087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73CFA-512E-46A4-9A0E-009927B31E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7120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C35290-537F-A602-9BB9-8335B3C0E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8ECAA-93E6-4D0A-B50F-8074D417EE0D}" type="datetimeFigureOut">
              <a:rPr lang="en-GB" smtClean="0"/>
              <a:t>08/10/2023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4375BA-89AB-8F5C-1FC6-C4A6BB619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0528A0-115B-EABC-4D23-D5108F7E6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73CFA-512E-46A4-9A0E-009927B31E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0083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78687-50B4-A78F-B759-46F2D38B6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D6BAD-7D41-7B4C-2224-C33B6EF0BC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25D2CE-3E52-7CB4-9672-D0FCED70BA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0624E3-ACB7-9EF8-938F-2EEF1CA71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8ECAA-93E6-4D0A-B50F-8074D417EE0D}" type="datetimeFigureOut">
              <a:rPr lang="en-GB" smtClean="0"/>
              <a:t>08/10/2023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ED73B6-F6EC-291D-DB8E-DD27FF737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94CD4C-6287-A52B-3E9C-CAB75AA1A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73CFA-512E-46A4-9A0E-009927B31E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4444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675F0-F83F-2B2D-58FC-6FFAB5CF8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3C4769-CA42-550A-FB51-3285884993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1BD885-88C1-D8C5-A88A-55AA1F2E19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235B99-6920-DB65-4559-E5A233261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8ECAA-93E6-4D0A-B50F-8074D417EE0D}" type="datetimeFigureOut">
              <a:rPr lang="en-GB" smtClean="0"/>
              <a:t>08/10/2023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5762BA-375E-3668-4A64-E35C884D7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1286F4-6986-5520-A260-BCA044309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73CFA-512E-46A4-9A0E-009927B31E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404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2AB7E1-BD9B-655B-6D92-10A6B9F93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AB6E30-2B2D-7449-3E33-A16ECEA2BC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B46B79-51EA-DEE1-9F06-3146E32727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8ECAA-93E6-4D0A-B50F-8074D417EE0D}" type="datetimeFigureOut">
              <a:rPr lang="en-GB" smtClean="0"/>
              <a:t>08/10/2023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0BBE46-FB5F-3E2A-D381-C4FFBA9A28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209431-DA1D-897B-6975-5C871733E9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D73CFA-512E-46A4-9A0E-009927B31E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5121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Slide Background Fill">
            <a:extLst>
              <a:ext uri="{FF2B5EF4-FFF2-40B4-BE49-F238E27FC236}">
                <a16:creationId xmlns:a16="http://schemas.microsoft.com/office/drawing/2014/main" id="{44D65982-4F00-4330-8DAA-DE6A9E4D6D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lor Cover">
            <a:extLst>
              <a:ext uri="{FF2B5EF4-FFF2-40B4-BE49-F238E27FC236}">
                <a16:creationId xmlns:a16="http://schemas.microsoft.com/office/drawing/2014/main" id="{009115B9-5BFD-478D-9C87-29ADB3AF1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1" y="0"/>
            <a:ext cx="1218894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D57F946-2E03-4DE1-91F8-25BEDC6635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-2"/>
            <a:ext cx="3468234" cy="6858000"/>
            <a:chOff x="651279" y="598259"/>
            <a:chExt cx="10889442" cy="5680742"/>
          </a:xfrm>
        </p:grpSpPr>
        <p:sp>
          <p:nvSpPr>
            <p:cNvPr id="13" name="Color">
              <a:extLst>
                <a:ext uri="{FF2B5EF4-FFF2-40B4-BE49-F238E27FC236}">
                  <a16:creationId xmlns:a16="http://schemas.microsoft.com/office/drawing/2014/main" id="{1598881B-E007-4AAF-BA50-0AD6182192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Color">
              <a:extLst>
                <a:ext uri="{FF2B5EF4-FFF2-40B4-BE49-F238E27FC236}">
                  <a16:creationId xmlns:a16="http://schemas.microsoft.com/office/drawing/2014/main" id="{87A6DD9E-16A5-46AE-A522-D46D6BEDF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B602C62-38E6-E42F-9C3C-2BACC8E4E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1325880" y="1947672"/>
            <a:ext cx="5961888" cy="2788920"/>
          </a:xfrm>
        </p:spPr>
        <p:txBody>
          <a:bodyPr anchor="ctr">
            <a:normAutofit/>
          </a:bodyPr>
          <a:lstStyle/>
          <a:p>
            <a:r>
              <a:rPr lang="en-GB" sz="4800">
                <a:solidFill>
                  <a:schemeClr val="bg1"/>
                </a:solidFill>
              </a:rPr>
              <a:t>Experimental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6745D6-BE65-7F09-8E11-F5ACBF7ED5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1068" y="841247"/>
            <a:ext cx="6877878" cy="512064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GB" sz="2400" dirty="0">
                <a:solidFill>
                  <a:schemeClr val="tx2"/>
                </a:solidFill>
                <a:ea typeface="Calibri"/>
                <a:cs typeface="Calibri"/>
              </a:rPr>
              <a:t>Running this experiment raises some ethical consideration.</a:t>
            </a:r>
          </a:p>
          <a:p>
            <a:pPr marL="342900" indent="-342900"/>
            <a:r>
              <a:rPr lang="en-GB" sz="2400" dirty="0">
                <a:solidFill>
                  <a:schemeClr val="tx2"/>
                </a:solidFill>
                <a:ea typeface="Calibri"/>
                <a:cs typeface="Calibri"/>
              </a:rPr>
              <a:t>It is paramount that we ensure transparency and informed consent for our participants.</a:t>
            </a:r>
            <a:endParaRPr lang="en-GB">
              <a:solidFill>
                <a:schemeClr val="tx2"/>
              </a:solidFill>
              <a:ea typeface="Calibri" panose="020F0502020204030204"/>
              <a:cs typeface="Calibri" panose="020F0502020204030204"/>
            </a:endParaRPr>
          </a:p>
          <a:p>
            <a:pPr marL="342900" indent="-342900"/>
            <a:r>
              <a:rPr lang="en-GB" sz="2400" dirty="0">
                <a:solidFill>
                  <a:schemeClr val="tx2"/>
                </a:solidFill>
                <a:ea typeface="Calibri"/>
                <a:cs typeface="Calibri"/>
              </a:rPr>
              <a:t>Respecting the privacy of our users is essential; any data gathered will be anonymised and used responsibly.</a:t>
            </a:r>
          </a:p>
          <a:p>
            <a:pPr marL="342900" indent="-342900"/>
            <a:r>
              <a:rPr lang="en-GB" sz="2400" dirty="0">
                <a:solidFill>
                  <a:schemeClr val="tx2"/>
                </a:solidFill>
                <a:ea typeface="Calibri"/>
                <a:cs typeface="Calibri"/>
              </a:rPr>
              <a:t>Our participants should be treated with dignity and respect; we should value their feedback as a contribution to the development of the interface.</a:t>
            </a:r>
          </a:p>
          <a:p>
            <a:pPr marL="342900" indent="-342900"/>
            <a:r>
              <a:rPr lang="en-GB" sz="2400" dirty="0">
                <a:solidFill>
                  <a:schemeClr val="tx2"/>
                </a:solidFill>
                <a:ea typeface="Calibri"/>
                <a:cs typeface="Calibri"/>
              </a:rPr>
              <a:t>We will also strive for inclusivity to minimize biases in our design.</a:t>
            </a:r>
          </a:p>
          <a:p>
            <a:pPr marL="342900" indent="-342900"/>
            <a:endParaRPr lang="en-GB" sz="2400" dirty="0">
              <a:solidFill>
                <a:schemeClr val="tx2"/>
              </a:solidFill>
              <a:ea typeface="Calibri"/>
              <a:cs typeface="Calibri"/>
            </a:endParaRPr>
          </a:p>
          <a:p>
            <a:pPr marL="0" indent="0">
              <a:buNone/>
            </a:pPr>
            <a:endParaRPr lang="en-GB" sz="2400" dirty="0">
              <a:solidFill>
                <a:schemeClr val="tx2"/>
              </a:solidFill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06165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Slide Background Fill">
            <a:extLst>
              <a:ext uri="{FF2B5EF4-FFF2-40B4-BE49-F238E27FC236}">
                <a16:creationId xmlns:a16="http://schemas.microsoft.com/office/drawing/2014/main" id="{44D65982-4F00-4330-8DAA-DE6A9E4D6D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lor Cover">
            <a:extLst>
              <a:ext uri="{FF2B5EF4-FFF2-40B4-BE49-F238E27FC236}">
                <a16:creationId xmlns:a16="http://schemas.microsoft.com/office/drawing/2014/main" id="{009115B9-5BFD-478D-9C87-29ADB3AF1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1" y="0"/>
            <a:ext cx="1218894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D57F946-2E03-4DE1-91F8-25BEDC6635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-2"/>
            <a:ext cx="3468234" cy="6858000"/>
            <a:chOff x="651279" y="598259"/>
            <a:chExt cx="10889442" cy="5680742"/>
          </a:xfrm>
        </p:grpSpPr>
        <p:sp>
          <p:nvSpPr>
            <p:cNvPr id="13" name="Color">
              <a:extLst>
                <a:ext uri="{FF2B5EF4-FFF2-40B4-BE49-F238E27FC236}">
                  <a16:creationId xmlns:a16="http://schemas.microsoft.com/office/drawing/2014/main" id="{1598881B-E007-4AAF-BA50-0AD6182192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Color">
              <a:extLst>
                <a:ext uri="{FF2B5EF4-FFF2-40B4-BE49-F238E27FC236}">
                  <a16:creationId xmlns:a16="http://schemas.microsoft.com/office/drawing/2014/main" id="{87A6DD9E-16A5-46AE-A522-D46D6BEDF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B602C62-38E6-E42F-9C3C-2BACC8E4E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1325880" y="1947672"/>
            <a:ext cx="5961888" cy="2788920"/>
          </a:xfrm>
        </p:spPr>
        <p:txBody>
          <a:bodyPr anchor="ctr">
            <a:normAutofit/>
          </a:bodyPr>
          <a:lstStyle/>
          <a:p>
            <a:r>
              <a:rPr lang="en-GB" sz="4800">
                <a:solidFill>
                  <a:schemeClr val="bg1"/>
                </a:solidFill>
              </a:rPr>
              <a:t>Experimental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6745D6-BE65-7F09-8E11-F5ACBF7ED5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1068" y="841247"/>
            <a:ext cx="6877878" cy="512064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GB" sz="2400" dirty="0">
                <a:solidFill>
                  <a:schemeClr val="tx2"/>
                </a:solidFill>
              </a:rPr>
              <a:t>To conclude, our experiment will evaluate the market potential and viability of the new interface. By actively comparing different interfaces, we aim to gather robust quantitative and qualitative data. </a:t>
            </a:r>
          </a:p>
          <a:p>
            <a:pPr marL="0" indent="0">
              <a:buNone/>
            </a:pPr>
            <a:r>
              <a:rPr lang="en-GB" sz="2400" dirty="0">
                <a:solidFill>
                  <a:schemeClr val="tx2"/>
                </a:solidFill>
              </a:rPr>
              <a:t>The dual focus on subjective data through our </a:t>
            </a:r>
            <a:r>
              <a:rPr lang="en-GB" sz="2400" err="1">
                <a:solidFill>
                  <a:schemeClr val="tx2"/>
                </a:solidFill>
              </a:rPr>
              <a:t>likert</a:t>
            </a:r>
            <a:r>
              <a:rPr lang="en-GB" sz="2400" dirty="0">
                <a:solidFill>
                  <a:schemeClr val="tx2"/>
                </a:solidFill>
              </a:rPr>
              <a:t> scale survey, and objective measurements of the time taken to use the interface will ensure a nuanced understanding of our </a:t>
            </a:r>
            <a:r>
              <a:rPr lang="en-GB" sz="2400">
                <a:solidFill>
                  <a:schemeClr val="tx2"/>
                </a:solidFill>
              </a:rPr>
              <a:t>it's reception by participants.</a:t>
            </a:r>
            <a:endParaRPr lang="en-GB" sz="2400">
              <a:solidFill>
                <a:schemeClr val="tx2"/>
              </a:solidFill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GB" sz="2400" dirty="0">
                <a:solidFill>
                  <a:schemeClr val="tx2"/>
                </a:solidFill>
                <a:ea typeface="Calibri"/>
                <a:cs typeface="Calibri"/>
              </a:rPr>
              <a:t>Lastly it is vital that we engage in responsible research practices.</a:t>
            </a:r>
          </a:p>
        </p:txBody>
      </p:sp>
    </p:spTree>
    <p:extLst>
      <p:ext uri="{BB962C8B-B14F-4D97-AF65-F5344CB8AC3E}">
        <p14:creationId xmlns:p14="http://schemas.microsoft.com/office/powerpoint/2010/main" val="3542190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1ad0558c-e142-465d-b650-59c799ebff4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78E6E5A23A1C14CAF7A442F12110FC7" ma:contentTypeVersion="13" ma:contentTypeDescription="Create a new document." ma:contentTypeScope="" ma:versionID="d37dc9a0b7ba3899d1a0c071db955224">
  <xsd:schema xmlns:xsd="http://www.w3.org/2001/XMLSchema" xmlns:xs="http://www.w3.org/2001/XMLSchema" xmlns:p="http://schemas.microsoft.com/office/2006/metadata/properties" xmlns:ns3="1ad0558c-e142-465d-b650-59c799ebff45" xmlns:ns4="81f62666-23fe-46e4-b232-6695e0397845" targetNamespace="http://schemas.microsoft.com/office/2006/metadata/properties" ma:root="true" ma:fieldsID="89fdbf6fcaac9be469caa1f54a080291" ns3:_="" ns4:_="">
    <xsd:import namespace="1ad0558c-e142-465d-b650-59c799ebff45"/>
    <xsd:import namespace="81f62666-23fe-46e4-b232-6695e039784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LengthInSecond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DateTaken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ad0558c-e142-465d-b650-59c799ebff4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_activity" ma:index="10" nillable="true" ma:displayName="_activity" ma:hidden="true" ma:internalName="_activity">
      <xsd:simpleType>
        <xsd:restriction base="dms:Note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f62666-23fe-46e4-b232-6695e0397845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3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12C706A-B94E-485C-B215-B525CDFEC0DD}">
  <ds:schemaRefs>
    <ds:schemaRef ds:uri="1ad0558c-e142-465d-b650-59c799ebff45"/>
    <ds:schemaRef ds:uri="81f62666-23fe-46e4-b232-6695e039784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B8B2E73D-5616-4F93-AD08-03D4D4356A2B}">
  <ds:schemaRefs>
    <ds:schemaRef ds:uri="1ad0558c-e142-465d-b650-59c799ebff45"/>
    <ds:schemaRef ds:uri="81f62666-23fe-46e4-b232-6695e039784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076EA6FA-34C0-4773-BD04-FEBE34F19F8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Experimental Design</vt:lpstr>
      <vt:lpstr>Experimental Design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User-Centred Experimental Design</dc:title>
  <dc:creator>Petherbridge, Jessica</dc:creator>
  <cp:revision>163</cp:revision>
  <dcterms:created xsi:type="dcterms:W3CDTF">2023-10-02T10:42:18Z</dcterms:created>
  <dcterms:modified xsi:type="dcterms:W3CDTF">2023-10-08T12:11:19Z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0x010100C78E6E5A23A1C14CAF7A442F12110FC7</vt:lpwstr>
  </property>
</Properties>
</file>