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9"/>
  </p:notesMasterIdLst>
  <p:sldIdLst>
    <p:sldId id="1864" r:id="rId5"/>
    <p:sldId id="1846" r:id="rId6"/>
    <p:sldId id="1845" r:id="rId7"/>
    <p:sldId id="1849" r:id="rId8"/>
    <p:sldId id="1868" r:id="rId9"/>
    <p:sldId id="1869" r:id="rId10"/>
    <p:sldId id="1866" r:id="rId11"/>
    <p:sldId id="1870" r:id="rId12"/>
    <p:sldId id="1871" r:id="rId13"/>
    <p:sldId id="1872" r:id="rId14"/>
    <p:sldId id="1873" r:id="rId15"/>
    <p:sldId id="1858" r:id="rId16"/>
    <p:sldId id="1859" r:id="rId17"/>
    <p:sldId id="1874" r:id="rId1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24" autoAdjust="0"/>
  </p:normalViewPr>
  <p:slideViewPr>
    <p:cSldViewPr snapToGrid="0">
      <p:cViewPr varScale="1">
        <p:scale>
          <a:sx n="62" d="100"/>
          <a:sy n="62" d="100"/>
        </p:scale>
        <p:origin x="828" y="44"/>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95F32D-9EAC-4035-ADA1-91AD3D3BD5DF}"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F4AE38AF-5350-4836-95EF-781E781AFAD7}">
      <dgm:prSet phldrT="[Text]"/>
      <dgm:spPr/>
      <dgm:t>
        <a:bodyPr/>
        <a:lstStyle/>
        <a:p>
          <a:pPr algn="ctr"/>
          <a:r>
            <a:rPr lang="en-US" dirty="0"/>
            <a:t> Capture video feed from webcam.</a:t>
          </a:r>
        </a:p>
      </dgm:t>
    </dgm:pt>
    <dgm:pt modelId="{16C09D21-B46A-49D0-B487-522AEE974D4C}" type="parTrans" cxnId="{DBE12E11-9129-4810-891E-2F2BC1AE96A2}">
      <dgm:prSet/>
      <dgm:spPr/>
      <dgm:t>
        <a:bodyPr/>
        <a:lstStyle/>
        <a:p>
          <a:endParaRPr lang="en-US"/>
        </a:p>
      </dgm:t>
    </dgm:pt>
    <dgm:pt modelId="{3B832F55-6491-49D3-8314-B8D26A60D358}" type="sibTrans" cxnId="{DBE12E11-9129-4810-891E-2F2BC1AE96A2}">
      <dgm:prSet/>
      <dgm:spPr/>
      <dgm:t>
        <a:bodyPr/>
        <a:lstStyle/>
        <a:p>
          <a:endParaRPr lang="en-US"/>
        </a:p>
      </dgm:t>
    </dgm:pt>
    <dgm:pt modelId="{F0A20A2E-2A58-4954-81FF-88C30AF22B82}">
      <dgm:prSet/>
      <dgm:spPr/>
      <dgm:t>
        <a:bodyPr/>
        <a:lstStyle/>
        <a:p>
          <a:pPr algn="ctr"/>
          <a:r>
            <a:rPr lang="en-US" dirty="0"/>
            <a:t>Detect faces using Haar cascade for face detection.</a:t>
          </a:r>
        </a:p>
      </dgm:t>
    </dgm:pt>
    <dgm:pt modelId="{17B608B9-1C69-4AE8-959C-89D43D5251D3}" type="parTrans" cxnId="{072A9B8B-620E-4CB9-A368-D59713043FEA}">
      <dgm:prSet/>
      <dgm:spPr/>
      <dgm:t>
        <a:bodyPr/>
        <a:lstStyle/>
        <a:p>
          <a:pPr algn="ctr"/>
          <a:endParaRPr lang="en-US"/>
        </a:p>
      </dgm:t>
    </dgm:pt>
    <dgm:pt modelId="{2F9E657B-A1A8-4D46-90FD-5BD3968B0D72}" type="sibTrans" cxnId="{072A9B8B-620E-4CB9-A368-D59713043FEA}">
      <dgm:prSet/>
      <dgm:spPr/>
      <dgm:t>
        <a:bodyPr/>
        <a:lstStyle/>
        <a:p>
          <a:endParaRPr lang="en-US"/>
        </a:p>
      </dgm:t>
    </dgm:pt>
    <dgm:pt modelId="{38E2D413-EBDE-4898-8CDF-6DD10C85E817}">
      <dgm:prSet/>
      <dgm:spPr/>
      <dgm:t>
        <a:bodyPr/>
        <a:lstStyle/>
        <a:p>
          <a:pPr algn="ctr"/>
          <a:r>
            <a:rPr lang="en-US" dirty="0"/>
            <a:t>Preprocess the face region and resize it for model input.</a:t>
          </a:r>
        </a:p>
      </dgm:t>
    </dgm:pt>
    <dgm:pt modelId="{048279A5-86FC-4E6F-8373-787BE2D1B784}" type="parTrans" cxnId="{BFDC47AC-3BC3-4573-ABD5-2D7882BDAC89}">
      <dgm:prSet/>
      <dgm:spPr/>
      <dgm:t>
        <a:bodyPr/>
        <a:lstStyle/>
        <a:p>
          <a:pPr algn="ctr"/>
          <a:endParaRPr lang="en-US"/>
        </a:p>
      </dgm:t>
    </dgm:pt>
    <dgm:pt modelId="{A5F52BB7-84B0-4E5A-8647-4E5721B823D5}" type="sibTrans" cxnId="{BFDC47AC-3BC3-4573-ABD5-2D7882BDAC89}">
      <dgm:prSet/>
      <dgm:spPr/>
      <dgm:t>
        <a:bodyPr/>
        <a:lstStyle/>
        <a:p>
          <a:endParaRPr lang="en-US"/>
        </a:p>
      </dgm:t>
    </dgm:pt>
    <dgm:pt modelId="{0B15B89D-DE3A-43D8-893C-53204127A279}">
      <dgm:prSet/>
      <dgm:spPr/>
      <dgm:t>
        <a:bodyPr/>
        <a:lstStyle/>
        <a:p>
          <a:pPr algn="ctr"/>
          <a:r>
            <a:rPr lang="en-US" dirty="0"/>
            <a:t>Predict emotion using the trained CNN model.</a:t>
          </a:r>
        </a:p>
      </dgm:t>
    </dgm:pt>
    <dgm:pt modelId="{ABA2EC4D-B40B-468F-A771-DDEAB608737F}" type="parTrans" cxnId="{AB8F96C7-E6E7-484C-961E-0B3A9AD60E1A}">
      <dgm:prSet/>
      <dgm:spPr/>
      <dgm:t>
        <a:bodyPr/>
        <a:lstStyle/>
        <a:p>
          <a:pPr algn="ctr"/>
          <a:endParaRPr lang="en-US"/>
        </a:p>
      </dgm:t>
    </dgm:pt>
    <dgm:pt modelId="{9F61BA8C-F8CB-4700-919B-0C860E6E8235}" type="sibTrans" cxnId="{AB8F96C7-E6E7-484C-961E-0B3A9AD60E1A}">
      <dgm:prSet/>
      <dgm:spPr/>
      <dgm:t>
        <a:bodyPr/>
        <a:lstStyle/>
        <a:p>
          <a:endParaRPr lang="en-US"/>
        </a:p>
      </dgm:t>
    </dgm:pt>
    <dgm:pt modelId="{DF5001E8-D307-485E-B5EA-5E4C83B54644}">
      <dgm:prSet/>
      <dgm:spPr/>
      <dgm:t>
        <a:bodyPr/>
        <a:lstStyle/>
        <a:p>
          <a:pPr algn="ctr"/>
          <a:r>
            <a:rPr lang="en-US" dirty="0"/>
            <a:t>Display the predicted emotion on the screen in real-time.</a:t>
          </a:r>
        </a:p>
      </dgm:t>
    </dgm:pt>
    <dgm:pt modelId="{AD96CFA7-97AA-4F4A-B1F3-A90E7EAC1324}" type="parTrans" cxnId="{9899665F-A226-43F0-B962-F7A6AADC728E}">
      <dgm:prSet/>
      <dgm:spPr/>
      <dgm:t>
        <a:bodyPr/>
        <a:lstStyle/>
        <a:p>
          <a:pPr algn="ctr"/>
          <a:endParaRPr lang="en-US"/>
        </a:p>
      </dgm:t>
    </dgm:pt>
    <dgm:pt modelId="{5D9A7215-BB8A-43D0-9438-E43C0F7E90B2}" type="sibTrans" cxnId="{9899665F-A226-43F0-B962-F7A6AADC728E}">
      <dgm:prSet/>
      <dgm:spPr/>
      <dgm:t>
        <a:bodyPr/>
        <a:lstStyle/>
        <a:p>
          <a:endParaRPr lang="en-US"/>
        </a:p>
      </dgm:t>
    </dgm:pt>
    <dgm:pt modelId="{165201D5-34BA-4813-A5E1-E8AB85A72E56}" type="pres">
      <dgm:prSet presAssocID="{AE95F32D-9EAC-4035-ADA1-91AD3D3BD5DF}" presName="Name0" presStyleCnt="0">
        <dgm:presLayoutVars>
          <dgm:chMax val="1"/>
          <dgm:dir/>
          <dgm:animLvl val="ctr"/>
          <dgm:resizeHandles val="exact"/>
        </dgm:presLayoutVars>
      </dgm:prSet>
      <dgm:spPr/>
    </dgm:pt>
    <dgm:pt modelId="{A5DA5A22-52F5-4CB4-9C1E-254C0743FC9E}" type="pres">
      <dgm:prSet presAssocID="{F4AE38AF-5350-4836-95EF-781E781AFAD7}" presName="centerShape" presStyleLbl="node0" presStyleIdx="0" presStyleCnt="1" custScaleX="177195" custScaleY="94925"/>
      <dgm:spPr/>
    </dgm:pt>
    <dgm:pt modelId="{04F396E8-6196-427C-817E-C2609890ECEF}" type="pres">
      <dgm:prSet presAssocID="{17B608B9-1C69-4AE8-959C-89D43D5251D3}" presName="parTrans" presStyleLbl="sibTrans2D1" presStyleIdx="0" presStyleCnt="4" custScaleX="159978" custScaleY="91614"/>
      <dgm:spPr/>
    </dgm:pt>
    <dgm:pt modelId="{9CC4F571-24BF-48FE-949C-2875A36F5454}" type="pres">
      <dgm:prSet presAssocID="{17B608B9-1C69-4AE8-959C-89D43D5251D3}" presName="connectorText" presStyleLbl="sibTrans2D1" presStyleIdx="0" presStyleCnt="4"/>
      <dgm:spPr/>
    </dgm:pt>
    <dgm:pt modelId="{F4902471-9968-482F-9028-CCE3D55EDE09}" type="pres">
      <dgm:prSet presAssocID="{F0A20A2E-2A58-4954-81FF-88C30AF22B82}" presName="node" presStyleLbl="node1" presStyleIdx="0" presStyleCnt="4" custScaleX="172128" custScaleY="92600" custRadScaleRad="96866" custRadScaleInc="-2381">
        <dgm:presLayoutVars>
          <dgm:bulletEnabled val="1"/>
        </dgm:presLayoutVars>
      </dgm:prSet>
      <dgm:spPr/>
    </dgm:pt>
    <dgm:pt modelId="{1EEAA8E3-8E23-4463-9B1B-7146915EF0C2}" type="pres">
      <dgm:prSet presAssocID="{048279A5-86FC-4E6F-8373-787BE2D1B784}" presName="parTrans" presStyleLbl="sibTrans2D1" presStyleIdx="1" presStyleCnt="4"/>
      <dgm:spPr/>
    </dgm:pt>
    <dgm:pt modelId="{E709A531-DDD1-4633-8B97-595CE321963E}" type="pres">
      <dgm:prSet presAssocID="{048279A5-86FC-4E6F-8373-787BE2D1B784}" presName="connectorText" presStyleLbl="sibTrans2D1" presStyleIdx="1" presStyleCnt="4"/>
      <dgm:spPr/>
    </dgm:pt>
    <dgm:pt modelId="{3C6B2E39-5BA4-4DAB-983A-10266EEDB4D5}" type="pres">
      <dgm:prSet presAssocID="{38E2D413-EBDE-4898-8CDF-6DD10C85E817}" presName="node" presStyleLbl="node1" presStyleIdx="1" presStyleCnt="4" custScaleX="176845" custScaleY="98256" custRadScaleRad="176717" custRadScaleInc="-2611">
        <dgm:presLayoutVars>
          <dgm:bulletEnabled val="1"/>
        </dgm:presLayoutVars>
      </dgm:prSet>
      <dgm:spPr/>
    </dgm:pt>
    <dgm:pt modelId="{312748CA-B582-4146-A7C5-5A6D9489FE42}" type="pres">
      <dgm:prSet presAssocID="{ABA2EC4D-B40B-468F-A771-DDEAB608737F}" presName="parTrans" presStyleLbl="sibTrans2D1" presStyleIdx="2" presStyleCnt="4" custScaleX="159716" custScaleY="97490"/>
      <dgm:spPr/>
    </dgm:pt>
    <dgm:pt modelId="{8B01C31B-C097-47F3-98C4-9105446269DC}" type="pres">
      <dgm:prSet presAssocID="{ABA2EC4D-B40B-468F-A771-DDEAB608737F}" presName="connectorText" presStyleLbl="sibTrans2D1" presStyleIdx="2" presStyleCnt="4"/>
      <dgm:spPr/>
    </dgm:pt>
    <dgm:pt modelId="{B3AE41D2-4935-41DD-9987-978B4E135A2E}" type="pres">
      <dgm:prSet presAssocID="{0B15B89D-DE3A-43D8-893C-53204127A279}" presName="node" presStyleLbl="node1" presStyleIdx="2" presStyleCnt="4" custScaleX="186344" custScaleY="82370" custRadScaleRad="88979" custRadScaleInc="12823">
        <dgm:presLayoutVars>
          <dgm:bulletEnabled val="1"/>
        </dgm:presLayoutVars>
      </dgm:prSet>
      <dgm:spPr/>
    </dgm:pt>
    <dgm:pt modelId="{AB57C28B-7923-490F-9B4D-37250DE0BCC7}" type="pres">
      <dgm:prSet presAssocID="{AD96CFA7-97AA-4F4A-B1F3-A90E7EAC1324}" presName="parTrans" presStyleLbl="sibTrans2D1" presStyleIdx="3" presStyleCnt="4"/>
      <dgm:spPr/>
    </dgm:pt>
    <dgm:pt modelId="{0C252315-CF92-4BAC-8C95-B5AC5EF754C4}" type="pres">
      <dgm:prSet presAssocID="{AD96CFA7-97AA-4F4A-B1F3-A90E7EAC1324}" presName="connectorText" presStyleLbl="sibTrans2D1" presStyleIdx="3" presStyleCnt="4"/>
      <dgm:spPr/>
    </dgm:pt>
    <dgm:pt modelId="{986E0DED-26A3-45F2-B659-232A2F82B4DE}" type="pres">
      <dgm:prSet presAssocID="{DF5001E8-D307-485E-B5EA-5E4C83B54644}" presName="node" presStyleLbl="node1" presStyleIdx="3" presStyleCnt="4" custScaleX="178903" custScaleY="99227" custRadScaleRad="177915" custRadScaleInc="2193">
        <dgm:presLayoutVars>
          <dgm:bulletEnabled val="1"/>
        </dgm:presLayoutVars>
      </dgm:prSet>
      <dgm:spPr/>
    </dgm:pt>
  </dgm:ptLst>
  <dgm:cxnLst>
    <dgm:cxn modelId="{F20EDE0B-22A5-449F-A64B-317B1E163040}" type="presOf" srcId="{ABA2EC4D-B40B-468F-A771-DDEAB608737F}" destId="{8B01C31B-C097-47F3-98C4-9105446269DC}" srcOrd="1" destOrd="0" presId="urn:microsoft.com/office/officeart/2005/8/layout/radial5"/>
    <dgm:cxn modelId="{C2300C0E-674A-4B8F-8E1F-C61D6346A111}" type="presOf" srcId="{048279A5-86FC-4E6F-8373-787BE2D1B784}" destId="{E709A531-DDD1-4633-8B97-595CE321963E}" srcOrd="1" destOrd="0" presId="urn:microsoft.com/office/officeart/2005/8/layout/radial5"/>
    <dgm:cxn modelId="{DBE12E11-9129-4810-891E-2F2BC1AE96A2}" srcId="{AE95F32D-9EAC-4035-ADA1-91AD3D3BD5DF}" destId="{F4AE38AF-5350-4836-95EF-781E781AFAD7}" srcOrd="0" destOrd="0" parTransId="{16C09D21-B46A-49D0-B487-522AEE974D4C}" sibTransId="{3B832F55-6491-49D3-8314-B8D26A60D358}"/>
    <dgm:cxn modelId="{E1E0771A-E639-48D5-AA21-22B0B0AAB050}" type="presOf" srcId="{AD96CFA7-97AA-4F4A-B1F3-A90E7EAC1324}" destId="{AB57C28B-7923-490F-9B4D-37250DE0BCC7}" srcOrd="0" destOrd="0" presId="urn:microsoft.com/office/officeart/2005/8/layout/radial5"/>
    <dgm:cxn modelId="{2FE54220-8F54-4ED6-8508-3441F7D9E91A}" type="presOf" srcId="{38E2D413-EBDE-4898-8CDF-6DD10C85E817}" destId="{3C6B2E39-5BA4-4DAB-983A-10266EEDB4D5}" srcOrd="0" destOrd="0" presId="urn:microsoft.com/office/officeart/2005/8/layout/radial5"/>
    <dgm:cxn modelId="{9899665F-A226-43F0-B962-F7A6AADC728E}" srcId="{F4AE38AF-5350-4836-95EF-781E781AFAD7}" destId="{DF5001E8-D307-485E-B5EA-5E4C83B54644}" srcOrd="3" destOrd="0" parTransId="{AD96CFA7-97AA-4F4A-B1F3-A90E7EAC1324}" sibTransId="{5D9A7215-BB8A-43D0-9438-E43C0F7E90B2}"/>
    <dgm:cxn modelId="{9FC5BD55-64B0-4FF8-990B-ECA07C8BF3A6}" type="presOf" srcId="{AD96CFA7-97AA-4F4A-B1F3-A90E7EAC1324}" destId="{0C252315-CF92-4BAC-8C95-B5AC5EF754C4}" srcOrd="1" destOrd="0" presId="urn:microsoft.com/office/officeart/2005/8/layout/radial5"/>
    <dgm:cxn modelId="{BA1C2C7B-0D8F-4972-9A5C-127FD23647F7}" type="presOf" srcId="{17B608B9-1C69-4AE8-959C-89D43D5251D3}" destId="{04F396E8-6196-427C-817E-C2609890ECEF}" srcOrd="0" destOrd="0" presId="urn:microsoft.com/office/officeart/2005/8/layout/radial5"/>
    <dgm:cxn modelId="{9641C784-270E-47FE-933C-D78EB6503996}" type="presOf" srcId="{ABA2EC4D-B40B-468F-A771-DDEAB608737F}" destId="{312748CA-B582-4146-A7C5-5A6D9489FE42}" srcOrd="0" destOrd="0" presId="urn:microsoft.com/office/officeart/2005/8/layout/radial5"/>
    <dgm:cxn modelId="{072A9B8B-620E-4CB9-A368-D59713043FEA}" srcId="{F4AE38AF-5350-4836-95EF-781E781AFAD7}" destId="{F0A20A2E-2A58-4954-81FF-88C30AF22B82}" srcOrd="0" destOrd="0" parTransId="{17B608B9-1C69-4AE8-959C-89D43D5251D3}" sibTransId="{2F9E657B-A1A8-4D46-90FD-5BD3968B0D72}"/>
    <dgm:cxn modelId="{8D007C96-C39C-4616-84C4-AEE6FDA42AE6}" type="presOf" srcId="{AE95F32D-9EAC-4035-ADA1-91AD3D3BD5DF}" destId="{165201D5-34BA-4813-A5E1-E8AB85A72E56}" srcOrd="0" destOrd="0" presId="urn:microsoft.com/office/officeart/2005/8/layout/radial5"/>
    <dgm:cxn modelId="{BFDC47AC-3BC3-4573-ABD5-2D7882BDAC89}" srcId="{F4AE38AF-5350-4836-95EF-781E781AFAD7}" destId="{38E2D413-EBDE-4898-8CDF-6DD10C85E817}" srcOrd="1" destOrd="0" parTransId="{048279A5-86FC-4E6F-8373-787BE2D1B784}" sibTransId="{A5F52BB7-84B0-4E5A-8647-4E5721B823D5}"/>
    <dgm:cxn modelId="{46FBC1AF-3F90-4D49-B66B-E50D91DF0306}" type="presOf" srcId="{DF5001E8-D307-485E-B5EA-5E4C83B54644}" destId="{986E0DED-26A3-45F2-B659-232A2F82B4DE}" srcOrd="0" destOrd="0" presId="urn:microsoft.com/office/officeart/2005/8/layout/radial5"/>
    <dgm:cxn modelId="{49F8FCAF-39A2-441F-BF0F-321FC929B690}" type="presOf" srcId="{048279A5-86FC-4E6F-8373-787BE2D1B784}" destId="{1EEAA8E3-8E23-4463-9B1B-7146915EF0C2}" srcOrd="0" destOrd="0" presId="urn:microsoft.com/office/officeart/2005/8/layout/radial5"/>
    <dgm:cxn modelId="{3F5ED5B1-3613-409A-8A75-03B74BF2D7DA}" type="presOf" srcId="{F4AE38AF-5350-4836-95EF-781E781AFAD7}" destId="{A5DA5A22-52F5-4CB4-9C1E-254C0743FC9E}" srcOrd="0" destOrd="0" presId="urn:microsoft.com/office/officeart/2005/8/layout/radial5"/>
    <dgm:cxn modelId="{AB8F96C7-E6E7-484C-961E-0B3A9AD60E1A}" srcId="{F4AE38AF-5350-4836-95EF-781E781AFAD7}" destId="{0B15B89D-DE3A-43D8-893C-53204127A279}" srcOrd="2" destOrd="0" parTransId="{ABA2EC4D-B40B-468F-A771-DDEAB608737F}" sibTransId="{9F61BA8C-F8CB-4700-919B-0C860E6E8235}"/>
    <dgm:cxn modelId="{118D7DDE-3ACC-4358-B0C1-DF12A0804817}" type="presOf" srcId="{17B608B9-1C69-4AE8-959C-89D43D5251D3}" destId="{9CC4F571-24BF-48FE-949C-2875A36F5454}" srcOrd="1" destOrd="0" presId="urn:microsoft.com/office/officeart/2005/8/layout/radial5"/>
    <dgm:cxn modelId="{1D4DB0E7-3E60-44CF-9961-08BB1309C7A6}" type="presOf" srcId="{F0A20A2E-2A58-4954-81FF-88C30AF22B82}" destId="{F4902471-9968-482F-9028-CCE3D55EDE09}" srcOrd="0" destOrd="0" presId="urn:microsoft.com/office/officeart/2005/8/layout/radial5"/>
    <dgm:cxn modelId="{2D59AEEE-CF2F-4D33-AC4F-F878EC6A100C}" type="presOf" srcId="{0B15B89D-DE3A-43D8-893C-53204127A279}" destId="{B3AE41D2-4935-41DD-9987-978B4E135A2E}" srcOrd="0" destOrd="0" presId="urn:microsoft.com/office/officeart/2005/8/layout/radial5"/>
    <dgm:cxn modelId="{7DE194CB-4108-41FD-AB7E-F5B8526C0204}" type="presParOf" srcId="{165201D5-34BA-4813-A5E1-E8AB85A72E56}" destId="{A5DA5A22-52F5-4CB4-9C1E-254C0743FC9E}" srcOrd="0" destOrd="0" presId="urn:microsoft.com/office/officeart/2005/8/layout/radial5"/>
    <dgm:cxn modelId="{CD81C1FE-AEDF-4945-8720-22CC5F66B690}" type="presParOf" srcId="{165201D5-34BA-4813-A5E1-E8AB85A72E56}" destId="{04F396E8-6196-427C-817E-C2609890ECEF}" srcOrd="1" destOrd="0" presId="urn:microsoft.com/office/officeart/2005/8/layout/radial5"/>
    <dgm:cxn modelId="{B730BEA5-563B-47D7-98A4-22D944FEC47A}" type="presParOf" srcId="{04F396E8-6196-427C-817E-C2609890ECEF}" destId="{9CC4F571-24BF-48FE-949C-2875A36F5454}" srcOrd="0" destOrd="0" presId="urn:microsoft.com/office/officeart/2005/8/layout/radial5"/>
    <dgm:cxn modelId="{B5BCD516-3A46-41C0-B390-1103CDD12CDC}" type="presParOf" srcId="{165201D5-34BA-4813-A5E1-E8AB85A72E56}" destId="{F4902471-9968-482F-9028-CCE3D55EDE09}" srcOrd="2" destOrd="0" presId="urn:microsoft.com/office/officeart/2005/8/layout/radial5"/>
    <dgm:cxn modelId="{AE9339A4-00B4-4AEE-A56B-ADA93ECDF083}" type="presParOf" srcId="{165201D5-34BA-4813-A5E1-E8AB85A72E56}" destId="{1EEAA8E3-8E23-4463-9B1B-7146915EF0C2}" srcOrd="3" destOrd="0" presId="urn:microsoft.com/office/officeart/2005/8/layout/radial5"/>
    <dgm:cxn modelId="{7035DC57-F998-4D93-A5C4-C3199D990A65}" type="presParOf" srcId="{1EEAA8E3-8E23-4463-9B1B-7146915EF0C2}" destId="{E709A531-DDD1-4633-8B97-595CE321963E}" srcOrd="0" destOrd="0" presId="urn:microsoft.com/office/officeart/2005/8/layout/radial5"/>
    <dgm:cxn modelId="{BA9C350D-412D-45FA-A4EB-D9F795C88938}" type="presParOf" srcId="{165201D5-34BA-4813-A5E1-E8AB85A72E56}" destId="{3C6B2E39-5BA4-4DAB-983A-10266EEDB4D5}" srcOrd="4" destOrd="0" presId="urn:microsoft.com/office/officeart/2005/8/layout/radial5"/>
    <dgm:cxn modelId="{16AEE789-25D7-4825-AC9A-37402468B1A8}" type="presParOf" srcId="{165201D5-34BA-4813-A5E1-E8AB85A72E56}" destId="{312748CA-B582-4146-A7C5-5A6D9489FE42}" srcOrd="5" destOrd="0" presId="urn:microsoft.com/office/officeart/2005/8/layout/radial5"/>
    <dgm:cxn modelId="{C66E57BF-3495-4B13-A2E9-8A637824F98C}" type="presParOf" srcId="{312748CA-B582-4146-A7C5-5A6D9489FE42}" destId="{8B01C31B-C097-47F3-98C4-9105446269DC}" srcOrd="0" destOrd="0" presId="urn:microsoft.com/office/officeart/2005/8/layout/radial5"/>
    <dgm:cxn modelId="{FC17B13C-178E-4184-BAA4-05AA4BAFCA72}" type="presParOf" srcId="{165201D5-34BA-4813-A5E1-E8AB85A72E56}" destId="{B3AE41D2-4935-41DD-9987-978B4E135A2E}" srcOrd="6" destOrd="0" presId="urn:microsoft.com/office/officeart/2005/8/layout/radial5"/>
    <dgm:cxn modelId="{8C409768-0989-4ADE-9109-04B2DAEC3159}" type="presParOf" srcId="{165201D5-34BA-4813-A5E1-E8AB85A72E56}" destId="{AB57C28B-7923-490F-9B4D-37250DE0BCC7}" srcOrd="7" destOrd="0" presId="urn:microsoft.com/office/officeart/2005/8/layout/radial5"/>
    <dgm:cxn modelId="{3CE91383-AB57-446E-A848-BFDCAA50E2D5}" type="presParOf" srcId="{AB57C28B-7923-490F-9B4D-37250DE0BCC7}" destId="{0C252315-CF92-4BAC-8C95-B5AC5EF754C4}" srcOrd="0" destOrd="0" presId="urn:microsoft.com/office/officeart/2005/8/layout/radial5"/>
    <dgm:cxn modelId="{06D712DB-ED3C-4609-B571-510B4D91D0B4}" type="presParOf" srcId="{165201D5-34BA-4813-A5E1-E8AB85A72E56}" destId="{986E0DED-26A3-45F2-B659-232A2F82B4DE}"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A5A22-52F5-4CB4-9C1E-254C0743FC9E}">
      <dsp:nvSpPr>
        <dsp:cNvPr id="0" name=""/>
        <dsp:cNvSpPr/>
      </dsp:nvSpPr>
      <dsp:spPr>
        <a:xfrm>
          <a:off x="4386508" y="1767444"/>
          <a:ext cx="2155794" cy="11548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 Capture video feed from webcam.</a:t>
          </a:r>
        </a:p>
      </dsp:txBody>
      <dsp:txXfrm>
        <a:off x="4702217" y="1936572"/>
        <a:ext cx="1524376" cy="816623"/>
      </dsp:txXfrm>
    </dsp:sp>
    <dsp:sp modelId="{04F396E8-6196-427C-817E-C2609890ECEF}">
      <dsp:nvSpPr>
        <dsp:cNvPr id="0" name=""/>
        <dsp:cNvSpPr/>
      </dsp:nvSpPr>
      <dsp:spPr>
        <a:xfrm rot="16135713">
          <a:off x="5233881" y="1331929"/>
          <a:ext cx="430245" cy="3789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5291788" y="1464556"/>
        <a:ext cx="316556" cy="227378"/>
      </dsp:txXfrm>
    </dsp:sp>
    <dsp:sp modelId="{F4902471-9968-482F-9028-CCE3D55EDE09}">
      <dsp:nvSpPr>
        <dsp:cNvPr id="0" name=""/>
        <dsp:cNvSpPr/>
      </dsp:nvSpPr>
      <dsp:spPr>
        <a:xfrm>
          <a:off x="4386509" y="133563"/>
          <a:ext cx="2094148" cy="11265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Detect faces using Haar cascade for face detection.</a:t>
          </a:r>
        </a:p>
      </dsp:txBody>
      <dsp:txXfrm>
        <a:off x="4693190" y="298549"/>
        <a:ext cx="1480786" cy="796620"/>
      </dsp:txXfrm>
    </dsp:sp>
    <dsp:sp modelId="{1EEAA8E3-8E23-4463-9B1B-7146915EF0C2}">
      <dsp:nvSpPr>
        <dsp:cNvPr id="0" name=""/>
        <dsp:cNvSpPr/>
      </dsp:nvSpPr>
      <dsp:spPr>
        <a:xfrm rot="21529503">
          <a:off x="6729415" y="2107469"/>
          <a:ext cx="452881" cy="4136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729428" y="2191471"/>
        <a:ext cx="328786" cy="248191"/>
      </dsp:txXfrm>
    </dsp:sp>
    <dsp:sp modelId="{3C6B2E39-5BA4-4DAB-983A-10266EEDB4D5}">
      <dsp:nvSpPr>
        <dsp:cNvPr id="0" name=""/>
        <dsp:cNvSpPr/>
      </dsp:nvSpPr>
      <dsp:spPr>
        <a:xfrm>
          <a:off x="7395095" y="1685520"/>
          <a:ext cx="2151536" cy="11954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Preprocess the face region and resize it for model input.</a:t>
          </a:r>
        </a:p>
      </dsp:txBody>
      <dsp:txXfrm>
        <a:off x="7710180" y="1860583"/>
        <a:ext cx="1521366" cy="845278"/>
      </dsp:txXfrm>
    </dsp:sp>
    <dsp:sp modelId="{312748CA-B582-4146-A7C5-5A6D9489FE42}">
      <dsp:nvSpPr>
        <dsp:cNvPr id="0" name=""/>
        <dsp:cNvSpPr/>
      </dsp:nvSpPr>
      <dsp:spPr>
        <a:xfrm rot="5746221">
          <a:off x="5202487" y="2928040"/>
          <a:ext cx="365224" cy="4032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5262779" y="2954188"/>
        <a:ext cx="255657" cy="241961"/>
      </dsp:txXfrm>
    </dsp:sp>
    <dsp:sp modelId="{B3AE41D2-4935-41DD-9987-978B4E135A2E}">
      <dsp:nvSpPr>
        <dsp:cNvPr id="0" name=""/>
        <dsp:cNvSpPr/>
      </dsp:nvSpPr>
      <dsp:spPr>
        <a:xfrm>
          <a:off x="4178623" y="3350249"/>
          <a:ext cx="2267103" cy="10021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Predict emotion using the trained CNN model.</a:t>
          </a:r>
        </a:p>
      </dsp:txBody>
      <dsp:txXfrm>
        <a:off x="4510633" y="3497008"/>
        <a:ext cx="1603083" cy="708614"/>
      </dsp:txXfrm>
    </dsp:sp>
    <dsp:sp modelId="{AB57C28B-7923-490F-9B4D-37250DE0BCC7}">
      <dsp:nvSpPr>
        <dsp:cNvPr id="0" name=""/>
        <dsp:cNvSpPr/>
      </dsp:nvSpPr>
      <dsp:spPr>
        <a:xfrm rot="10859211">
          <a:off x="3740588" y="2112299"/>
          <a:ext cx="456887" cy="4136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3864674" y="2196098"/>
        <a:ext cx="332792" cy="248191"/>
      </dsp:txXfrm>
    </dsp:sp>
    <dsp:sp modelId="{986E0DED-26A3-45F2-B659-232A2F82B4DE}">
      <dsp:nvSpPr>
        <dsp:cNvPr id="0" name=""/>
        <dsp:cNvSpPr/>
      </dsp:nvSpPr>
      <dsp:spPr>
        <a:xfrm>
          <a:off x="1349091" y="1689132"/>
          <a:ext cx="2176574" cy="12072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Display the predicted emotion on the screen in real-time.</a:t>
          </a:r>
        </a:p>
      </dsp:txBody>
      <dsp:txXfrm>
        <a:off x="1667843" y="1865925"/>
        <a:ext cx="1539070" cy="853632"/>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13</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1A69C-EB58-FAF4-AF2A-90FCCE5E8A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13EA28-9794-6C4E-9038-E75C4F1387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F3C77E-28DF-028D-3302-3BB97CB4750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23DDB8-E093-19C1-7B0D-7D934393785E}"/>
              </a:ext>
            </a:extLst>
          </p:cNvPr>
          <p:cNvSpPr>
            <a:spLocks noGrp="1"/>
          </p:cNvSpPr>
          <p:nvPr>
            <p:ph type="sldNum" sz="quarter" idx="5"/>
          </p:nvPr>
        </p:nvSpPr>
        <p:spPr/>
        <p:txBody>
          <a:bodyPr/>
          <a:lstStyle/>
          <a:p>
            <a:fld id="{6DEB7EE2-04A2-4FB2-9625-C9C73AC4D32F}" type="slidenum">
              <a:rPr lang="en-US" altLang="en-US" smtClean="0"/>
              <a:pPr/>
              <a:t>14</a:t>
            </a:fld>
            <a:endParaRPr lang="en-US" altLang="en-US" dirty="0"/>
          </a:p>
        </p:txBody>
      </p:sp>
    </p:spTree>
    <p:extLst>
      <p:ext uri="{BB962C8B-B14F-4D97-AF65-F5344CB8AC3E}">
        <p14:creationId xmlns:p14="http://schemas.microsoft.com/office/powerpoint/2010/main" val="2177478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4777483" y="842482"/>
            <a:ext cx="6535309" cy="1985580"/>
          </a:xfrm>
        </p:spPr>
        <p:txBody>
          <a:bodyPr anchor="ctr">
            <a:noAutofit/>
          </a:bodyPr>
          <a:lstStyle/>
          <a:p>
            <a:r>
              <a:rPr lang="en-US" altLang="en-US" dirty="0">
                <a:solidFill>
                  <a:schemeClr val="accent2"/>
                </a:solidFill>
              </a:rPr>
              <a:t>EduFaceSync: AI-based Expression Detection System</a:t>
            </a:r>
            <a:endParaRPr lang="en-US" altLang="en-US" dirty="0"/>
          </a:p>
        </p:txBody>
      </p:sp>
      <p:sp>
        <p:nvSpPr>
          <p:cNvPr id="2" name="TextBox 1">
            <a:extLst>
              <a:ext uri="{FF2B5EF4-FFF2-40B4-BE49-F238E27FC236}">
                <a16:creationId xmlns:a16="http://schemas.microsoft.com/office/drawing/2014/main" id="{64131646-8EDA-48D6-E2E4-7E0481AF1464}"/>
              </a:ext>
            </a:extLst>
          </p:cNvPr>
          <p:cNvSpPr txBox="1"/>
          <p:nvPr/>
        </p:nvSpPr>
        <p:spPr>
          <a:xfrm>
            <a:off x="9020709" y="3780888"/>
            <a:ext cx="2753475" cy="1938992"/>
          </a:xfrm>
          <a:prstGeom prst="rect">
            <a:avLst/>
          </a:prstGeom>
          <a:noFill/>
        </p:spPr>
        <p:txBody>
          <a:bodyPr wrap="square" rtlCol="0">
            <a:spAutoFit/>
          </a:bodyPr>
          <a:lstStyle/>
          <a:p>
            <a:r>
              <a:rPr lang="en-US" sz="2000" b="1" dirty="0">
                <a:solidFill>
                  <a:schemeClr val="accent2">
                    <a:lumMod val="75000"/>
                  </a:schemeClr>
                </a:solidFill>
                <a:latin typeface="+mj-lt"/>
              </a:rPr>
              <a:t>Submitted To:  </a:t>
            </a:r>
          </a:p>
          <a:p>
            <a:r>
              <a:rPr lang="en-US" sz="2000" dirty="0">
                <a:solidFill>
                  <a:schemeClr val="accent2">
                    <a:lumMod val="75000"/>
                  </a:schemeClr>
                </a:solidFill>
                <a:latin typeface="+mj-lt"/>
              </a:rPr>
              <a:t>Sir Samyan Wahla</a:t>
            </a:r>
            <a:br>
              <a:rPr lang="en-US" sz="2000" dirty="0">
                <a:solidFill>
                  <a:schemeClr val="accent2">
                    <a:lumMod val="75000"/>
                  </a:schemeClr>
                </a:solidFill>
                <a:latin typeface="+mj-lt"/>
              </a:rPr>
            </a:br>
            <a:br>
              <a:rPr lang="en-US" sz="2000" dirty="0">
                <a:solidFill>
                  <a:schemeClr val="accent2">
                    <a:lumMod val="75000"/>
                  </a:schemeClr>
                </a:solidFill>
                <a:latin typeface="+mj-lt"/>
              </a:rPr>
            </a:br>
            <a:r>
              <a:rPr lang="en-US" sz="2000" b="1" dirty="0">
                <a:solidFill>
                  <a:schemeClr val="accent2">
                    <a:lumMod val="75000"/>
                  </a:schemeClr>
                </a:solidFill>
                <a:latin typeface="+mj-lt"/>
              </a:rPr>
              <a:t>Submitted By: </a:t>
            </a:r>
          </a:p>
          <a:p>
            <a:r>
              <a:rPr lang="en-US" sz="2000" dirty="0">
                <a:solidFill>
                  <a:schemeClr val="accent2">
                    <a:lumMod val="75000"/>
                  </a:schemeClr>
                </a:solidFill>
                <a:latin typeface="+mj-lt"/>
              </a:rPr>
              <a:t>2022-CS-116</a:t>
            </a:r>
          </a:p>
          <a:p>
            <a:r>
              <a:rPr lang="en-US" sz="2000" dirty="0">
                <a:solidFill>
                  <a:schemeClr val="accent2">
                    <a:lumMod val="75000"/>
                  </a:schemeClr>
                </a:solidFill>
                <a:latin typeface="+mj-lt"/>
              </a:rPr>
              <a:t>2022-CS-118</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1DD58-9057-1364-FFC1-88DB20C8D52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D19134A-1411-6FA7-F741-3D6EB8372835}"/>
              </a:ext>
            </a:extLst>
          </p:cNvPr>
          <p:cNvSpPr>
            <a:spLocks noGrp="1"/>
          </p:cNvSpPr>
          <p:nvPr>
            <p:ph type="title"/>
          </p:nvPr>
        </p:nvSpPr>
        <p:spPr>
          <a:xfrm>
            <a:off x="5199742" y="715961"/>
            <a:ext cx="6477000" cy="1189037"/>
          </a:xfrm>
        </p:spPr>
        <p:txBody>
          <a:bodyPr>
            <a:normAutofit/>
          </a:bodyPr>
          <a:lstStyle/>
          <a:p>
            <a:r>
              <a:rPr lang="en-US" dirty="0"/>
              <a:t>Non-Functional Requirements</a:t>
            </a:r>
          </a:p>
        </p:txBody>
      </p:sp>
      <p:sp>
        <p:nvSpPr>
          <p:cNvPr id="3" name="Text Placeholder 2">
            <a:extLst>
              <a:ext uri="{FF2B5EF4-FFF2-40B4-BE49-F238E27FC236}">
                <a16:creationId xmlns:a16="http://schemas.microsoft.com/office/drawing/2014/main" id="{728876E4-2E68-E877-F638-DB070FC6D50E}"/>
              </a:ext>
            </a:extLst>
          </p:cNvPr>
          <p:cNvSpPr>
            <a:spLocks noGrp="1"/>
          </p:cNvSpPr>
          <p:nvPr>
            <p:ph type="body" sz="quarter" idx="11"/>
          </p:nvPr>
        </p:nvSpPr>
        <p:spPr>
          <a:xfrm>
            <a:off x="5281936" y="2295418"/>
            <a:ext cx="6477000" cy="3276600"/>
          </a:xfrm>
        </p:spPr>
        <p:txBody>
          <a:bodyPr vert="horz" lIns="91440" tIns="45720" rIns="91440" bIns="45720" rtlCol="0" anchor="t">
            <a:normAutofit/>
          </a:bodyPr>
          <a:lstStyle/>
          <a:p>
            <a:pPr marL="285750" indent="-285750">
              <a:buFont typeface="Arial" panose="020B0604020202020204" pitchFamily="34" charset="0"/>
              <a:buChar char="•"/>
            </a:pPr>
            <a:r>
              <a:rPr lang="en-US" dirty="0"/>
              <a:t>Performance: </a:t>
            </a:r>
            <a:r>
              <a:rPr lang="en-US" b="0" dirty="0"/>
              <a:t>Fast and efficient real-time emotion detection.</a:t>
            </a:r>
          </a:p>
          <a:p>
            <a:pPr marL="285750" indent="-285750">
              <a:buFont typeface="Arial" panose="020B0604020202020204" pitchFamily="34" charset="0"/>
              <a:buChar char="•"/>
            </a:pPr>
            <a:r>
              <a:rPr lang="en-US" dirty="0"/>
              <a:t>Scalability: </a:t>
            </a:r>
            <a:r>
              <a:rPr lang="en-US" b="0" dirty="0"/>
              <a:t>Handle increasing number of users as the system grows.</a:t>
            </a:r>
          </a:p>
          <a:p>
            <a:pPr marL="285750" indent="-285750">
              <a:buFont typeface="Arial" panose="020B0604020202020204" pitchFamily="34" charset="0"/>
              <a:buChar char="•"/>
            </a:pPr>
            <a:r>
              <a:rPr lang="en-US" dirty="0"/>
              <a:t>Security: </a:t>
            </a:r>
            <a:r>
              <a:rPr lang="en-US" b="0" dirty="0"/>
              <a:t>Secure login and data encryption.</a:t>
            </a:r>
          </a:p>
          <a:p>
            <a:pPr marL="285750" indent="-285750">
              <a:buFont typeface="Arial" panose="020B0604020202020204" pitchFamily="34" charset="0"/>
              <a:buChar char="•"/>
            </a:pPr>
            <a:r>
              <a:rPr lang="en-US" dirty="0"/>
              <a:t>Usability: </a:t>
            </a:r>
            <a:r>
              <a:rPr lang="en-US" b="0" dirty="0"/>
              <a:t>Easy-to-use interface for both teachers and students.</a:t>
            </a:r>
          </a:p>
          <a:p>
            <a:pPr marL="285750" indent="-285750">
              <a:buFont typeface="Arial" panose="020B0604020202020204" pitchFamily="34" charset="0"/>
              <a:buChar char="•"/>
            </a:pPr>
            <a:r>
              <a:rPr lang="en-US" dirty="0"/>
              <a:t>Reliability: </a:t>
            </a:r>
            <a:r>
              <a:rPr lang="en-US" b="0" dirty="0"/>
              <a:t>High system uptime and stability during class sessions.</a:t>
            </a:r>
          </a:p>
        </p:txBody>
      </p:sp>
    </p:spTree>
    <p:extLst>
      <p:ext uri="{BB962C8B-B14F-4D97-AF65-F5344CB8AC3E}">
        <p14:creationId xmlns:p14="http://schemas.microsoft.com/office/powerpoint/2010/main" val="331851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04445-9689-889F-28E3-EE48BE286C3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704EBD3-04A3-BADC-8C88-8FCB56916756}"/>
              </a:ext>
            </a:extLst>
          </p:cNvPr>
          <p:cNvSpPr>
            <a:spLocks noGrp="1"/>
          </p:cNvSpPr>
          <p:nvPr>
            <p:ph type="title"/>
          </p:nvPr>
        </p:nvSpPr>
        <p:spPr>
          <a:xfrm>
            <a:off x="5199742" y="715961"/>
            <a:ext cx="6477000" cy="1189037"/>
          </a:xfrm>
        </p:spPr>
        <p:txBody>
          <a:bodyPr>
            <a:normAutofit/>
          </a:bodyPr>
          <a:lstStyle/>
          <a:p>
            <a:r>
              <a:rPr lang="en-US" dirty="0"/>
              <a:t>Future Work and Improvements</a:t>
            </a:r>
          </a:p>
        </p:txBody>
      </p:sp>
      <p:sp>
        <p:nvSpPr>
          <p:cNvPr id="3" name="Text Placeholder 2">
            <a:extLst>
              <a:ext uri="{FF2B5EF4-FFF2-40B4-BE49-F238E27FC236}">
                <a16:creationId xmlns:a16="http://schemas.microsoft.com/office/drawing/2014/main" id="{63E4AB8C-B631-E844-AC10-00AE35089774}"/>
              </a:ext>
            </a:extLst>
          </p:cNvPr>
          <p:cNvSpPr>
            <a:spLocks noGrp="1"/>
          </p:cNvSpPr>
          <p:nvPr>
            <p:ph type="body" sz="quarter" idx="11"/>
          </p:nvPr>
        </p:nvSpPr>
        <p:spPr>
          <a:xfrm>
            <a:off x="5281936" y="2295418"/>
            <a:ext cx="6477000" cy="3276600"/>
          </a:xfrm>
        </p:spPr>
        <p:txBody>
          <a:bodyPr vert="horz" lIns="91440" tIns="45720" rIns="91440" bIns="45720" rtlCol="0" anchor="t">
            <a:normAutofit/>
          </a:bodyPr>
          <a:lstStyle/>
          <a:p>
            <a:r>
              <a:rPr lang="en-US" dirty="0"/>
              <a:t>Accuracy Improvements: </a:t>
            </a:r>
            <a:r>
              <a:rPr lang="en-US" b="0" dirty="0"/>
              <a:t>Fine-tuning the model for higher accuracy.</a:t>
            </a:r>
          </a:p>
          <a:p>
            <a:r>
              <a:rPr lang="en-US" dirty="0"/>
              <a:t>Multi-language Support: </a:t>
            </a:r>
            <a:r>
              <a:rPr lang="en-US" b="0" dirty="0"/>
              <a:t>Implementing support for different languages to detect emotions across regions.</a:t>
            </a:r>
          </a:p>
          <a:p>
            <a:r>
              <a:rPr lang="en-US" dirty="0"/>
              <a:t>Integration with Learning Management Systems: </a:t>
            </a:r>
            <a:r>
              <a:rPr lang="en-US" b="0" dirty="0"/>
              <a:t>Expanding to integrate with platforms like Moodle or Google Classroom.</a:t>
            </a:r>
          </a:p>
        </p:txBody>
      </p:sp>
    </p:spTree>
    <p:extLst>
      <p:ext uri="{BB962C8B-B14F-4D97-AF65-F5344CB8AC3E}">
        <p14:creationId xmlns:p14="http://schemas.microsoft.com/office/powerpoint/2010/main" val="413667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r>
              <a:rPr lang="en-US" dirty="0"/>
              <a:t>Conclusion</a:t>
            </a: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840118" y="3075770"/>
            <a:ext cx="6803855" cy="2770226"/>
          </a:xfrm>
        </p:spPr>
        <p:txBody>
          <a:bodyPr vert="horz" wrap="square" lIns="0" tIns="0" rIns="0" bIns="0" rtlCol="0" anchor="t">
            <a:noAutofit/>
          </a:bodyPr>
          <a:lstStyle/>
          <a:p>
            <a:pPr marL="285750" indent="-285750" algn="l">
              <a:buFont typeface="Arial" panose="020B0604020202020204" pitchFamily="34" charset="0"/>
              <a:buChar char="•"/>
            </a:pPr>
            <a:r>
              <a:rPr lang="en-US" altLang="en-US" b="1" dirty="0"/>
              <a:t>EduFaceSync</a:t>
            </a:r>
            <a:r>
              <a:rPr lang="en-US" altLang="en-US" dirty="0"/>
              <a:t> is a powerful tool for improving online learning experiences by enhancing teacher-student interaction through emotion analysis.</a:t>
            </a:r>
          </a:p>
          <a:p>
            <a:pPr marL="285750" indent="-285750" algn="l">
              <a:buFont typeface="Arial" panose="020B0604020202020204" pitchFamily="34" charset="0"/>
              <a:buChar char="•"/>
            </a:pPr>
            <a:r>
              <a:rPr lang="en-US" altLang="en-US" dirty="0"/>
              <a:t>The system's potential can be expanded with more features, including better accuracy and multi-language support.</a:t>
            </a:r>
          </a:p>
          <a:p>
            <a:pPr marL="285750" indent="-285750" algn="l">
              <a:buFont typeface="Arial" panose="020B0604020202020204" pitchFamily="34" charset="0"/>
              <a:buChar char="•"/>
            </a:pPr>
            <a:r>
              <a:rPr lang="en-US" altLang="en-US" dirty="0"/>
              <a:t>Future work includes scaling the system for broader use in various educational settings.</a:t>
            </a:r>
            <a:endParaRPr lang="en-US" dirty="0"/>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391737" y="2643187"/>
            <a:ext cx="9141397" cy="923330"/>
          </a:xfrm>
        </p:spPr>
        <p:txBody>
          <a:bodyPr/>
          <a:lstStyle/>
          <a:p>
            <a:r>
              <a:rPr lang="en-US" sz="6000" dirty="0"/>
              <a:t>ANY Question?</a:t>
            </a: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12512-6ED4-50BE-230F-EC1AF49FA1F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9EC0F63-E556-CDC4-74C3-C1946765FCF1}"/>
              </a:ext>
            </a:extLst>
          </p:cNvPr>
          <p:cNvSpPr>
            <a:spLocks noGrp="1"/>
          </p:cNvSpPr>
          <p:nvPr>
            <p:ph type="title"/>
          </p:nvPr>
        </p:nvSpPr>
        <p:spPr>
          <a:xfrm>
            <a:off x="1391737" y="2643187"/>
            <a:ext cx="9141397" cy="923330"/>
          </a:xfrm>
        </p:spPr>
        <p:txBody>
          <a:bodyPr/>
          <a:lstStyle/>
          <a:p>
            <a:r>
              <a:rPr lang="en-US" sz="6000" dirty="0">
                <a:solidFill>
                  <a:schemeClr val="accent2">
                    <a:lumMod val="75000"/>
                  </a:schemeClr>
                </a:solidFill>
              </a:rPr>
              <a:t>Thank YOU!!!</a:t>
            </a:r>
          </a:p>
        </p:txBody>
      </p:sp>
    </p:spTree>
    <p:extLst>
      <p:ext uri="{BB962C8B-B14F-4D97-AF65-F5344CB8AC3E}">
        <p14:creationId xmlns:p14="http://schemas.microsoft.com/office/powerpoint/2010/main" val="192716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a:t>Introduction</a:t>
            </a:r>
            <a:endParaRPr lang="en-US" dirty="0"/>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340929" cy="3276600"/>
          </a:xfrm>
        </p:spPr>
        <p:txBody>
          <a:bodyPr/>
          <a:lstStyle/>
          <a:p>
            <a:pPr marL="285750" indent="-285750">
              <a:buFont typeface="Arial" panose="020B0604020202020204" pitchFamily="34" charset="0"/>
              <a:buChar char="•"/>
            </a:pPr>
            <a:r>
              <a:rPr lang="en-US" altLang="en-US" dirty="0"/>
              <a:t>EduFaceSync </a:t>
            </a:r>
            <a:r>
              <a:rPr lang="en-US" altLang="en-US" b="0" dirty="0"/>
              <a:t>is an AI-powered emotion detection system designed for online education platforms.</a:t>
            </a:r>
          </a:p>
          <a:p>
            <a:pPr marL="285750" indent="-285750">
              <a:buFont typeface="Arial" panose="020B0604020202020204" pitchFamily="34" charset="0"/>
              <a:buChar char="•"/>
            </a:pPr>
            <a:r>
              <a:rPr lang="en-US" altLang="en-US" dirty="0"/>
              <a:t>Objective: </a:t>
            </a:r>
            <a:r>
              <a:rPr lang="en-US" altLang="en-US" b="0" dirty="0"/>
              <a:t>Improve teacher-student engagement by analyzing students' emotional responses during online classes.</a:t>
            </a:r>
          </a:p>
          <a:p>
            <a:pPr marL="285750" indent="-285750">
              <a:buFont typeface="Arial" panose="020B0604020202020204" pitchFamily="34" charset="0"/>
              <a:buChar char="•"/>
            </a:pPr>
            <a:r>
              <a:rPr lang="en-US" altLang="en-US" dirty="0"/>
              <a:t>Real-time Emotion Detection: </a:t>
            </a:r>
            <a:r>
              <a:rPr lang="en-US" altLang="en-US" b="0" dirty="0"/>
              <a:t>Based on facial expressions captured through a webcam.</a:t>
            </a:r>
          </a:p>
          <a:p>
            <a:pPr marL="285750" indent="-285750">
              <a:buFont typeface="Arial" panose="020B0604020202020204" pitchFamily="34" charset="0"/>
              <a:buChar char="•"/>
            </a:pPr>
            <a:r>
              <a:rPr lang="en-US" altLang="en-US" dirty="0"/>
              <a:t>Key Benefit: </a:t>
            </a:r>
            <a:r>
              <a:rPr lang="en-US" altLang="en-US" b="0" dirty="0"/>
              <a:t>Helps teachers adjust teaching methods based on students’ emotional states.</a:t>
            </a:r>
            <a:endParaRPr lang="en-US" b="0" dirty="0"/>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r>
              <a:rPr lang="en-US" dirty="0"/>
              <a:t>Overview</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7" y="3260705"/>
            <a:ext cx="7923738" cy="2266792"/>
          </a:xfrm>
        </p:spPr>
        <p:txBody>
          <a:bodyPr/>
          <a:lstStyle/>
          <a:p>
            <a:r>
              <a:rPr lang="en-US" sz="2000" b="1" dirty="0"/>
              <a:t>EduFaceSync</a:t>
            </a:r>
            <a:r>
              <a:rPr lang="en-US" sz="2000" dirty="0"/>
              <a:t> is an AI-based platform designed to enhance online learning experiences by analyzing students' emotions in real-time during live classes. The system uses facial expression recognition to track and assess student engagement, attendance, and emotional reactions. By providing teachers with insights into students' emotional states, EduFaceSync aims to foster a more interactive, personalized, and effective learning environment.</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Functional Requirements</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5000"/>
            <a:ext cx="6477000" cy="3276600"/>
          </a:xfrm>
        </p:spPr>
        <p:txBody>
          <a:bodyPr vert="horz" lIns="91440" tIns="45720" rIns="91440" bIns="45720" rtlCol="0" anchor="t">
            <a:normAutofit fontScale="92500" lnSpcReduction="20000"/>
          </a:bodyPr>
          <a:lstStyle/>
          <a:p>
            <a:pPr marL="285750" indent="-285750">
              <a:buFont typeface="Arial" panose="020B0604020202020204" pitchFamily="34" charset="0"/>
              <a:buChar char="•"/>
            </a:pPr>
            <a:r>
              <a:rPr lang="en-US" dirty="0"/>
              <a:t>User Registration: </a:t>
            </a:r>
            <a:r>
              <a:rPr lang="en-US" b="0" dirty="0"/>
              <a:t>Teacher and student sign-up with roles defined.</a:t>
            </a:r>
          </a:p>
          <a:p>
            <a:pPr marL="285750" indent="-285750">
              <a:buFont typeface="Arial" panose="020B0604020202020204" pitchFamily="34" charset="0"/>
              <a:buChar char="•"/>
            </a:pPr>
            <a:r>
              <a:rPr lang="en-US" dirty="0"/>
              <a:t>Login/Authentication: </a:t>
            </a:r>
            <a:r>
              <a:rPr lang="en-US" b="0" dirty="0"/>
              <a:t>Secure login for teachers and students</a:t>
            </a:r>
            <a:r>
              <a:rPr lang="en-US" dirty="0"/>
              <a:t>.</a:t>
            </a:r>
          </a:p>
          <a:p>
            <a:pPr marL="285750" indent="-285750">
              <a:buFont typeface="Arial" panose="020B0604020202020204" pitchFamily="34" charset="0"/>
              <a:buChar char="•"/>
            </a:pPr>
            <a:r>
              <a:rPr lang="en-US" dirty="0"/>
              <a:t>Course Creation: </a:t>
            </a:r>
            <a:r>
              <a:rPr lang="en-US" b="0" dirty="0"/>
              <a:t>Teachers can create and manage courses</a:t>
            </a:r>
            <a:r>
              <a:rPr lang="en-US" dirty="0"/>
              <a:t>.</a:t>
            </a:r>
          </a:p>
          <a:p>
            <a:pPr marL="285750" indent="-285750">
              <a:buFont typeface="Arial" panose="020B0604020202020204" pitchFamily="34" charset="0"/>
              <a:buChar char="•"/>
            </a:pPr>
            <a:r>
              <a:rPr lang="en-US" dirty="0"/>
              <a:t>Class Attendance: </a:t>
            </a:r>
            <a:r>
              <a:rPr lang="en-US" b="0" dirty="0"/>
              <a:t>Automatic attendance tracking through facial recognition.</a:t>
            </a:r>
          </a:p>
          <a:p>
            <a:pPr marL="285750" indent="-285750">
              <a:buFont typeface="Arial" panose="020B0604020202020204" pitchFamily="34" charset="0"/>
              <a:buChar char="•"/>
            </a:pPr>
            <a:r>
              <a:rPr lang="en-US" dirty="0"/>
              <a:t>Emotion Detection: </a:t>
            </a:r>
            <a:r>
              <a:rPr lang="en-US" b="0" dirty="0"/>
              <a:t>Real-time detection of emotions such as happy, sad, angry, etc.</a:t>
            </a:r>
          </a:p>
          <a:p>
            <a:pPr marL="285750" indent="-285750">
              <a:buFont typeface="Arial" panose="020B0604020202020204" pitchFamily="34" charset="0"/>
              <a:buChar char="•"/>
            </a:pPr>
            <a:r>
              <a:rPr lang="en-US" dirty="0"/>
              <a:t>Reports: </a:t>
            </a:r>
            <a:r>
              <a:rPr lang="en-US" b="0" dirty="0"/>
              <a:t>Teachers get engagement reports based on students’ emotional responses.</a:t>
            </a:r>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346863-BAE1-C141-1C78-1970DA0906B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F27BC26-0145-3307-596E-FFB6653F1ECA}"/>
              </a:ext>
            </a:extLst>
          </p:cNvPr>
          <p:cNvSpPr>
            <a:spLocks noGrp="1"/>
          </p:cNvSpPr>
          <p:nvPr>
            <p:ph type="title"/>
          </p:nvPr>
        </p:nvSpPr>
        <p:spPr>
          <a:xfrm>
            <a:off x="5199742" y="715961"/>
            <a:ext cx="6477000" cy="1189037"/>
          </a:xfrm>
        </p:spPr>
        <p:txBody>
          <a:bodyPr/>
          <a:lstStyle/>
          <a:p>
            <a:r>
              <a:rPr lang="en-US" dirty="0"/>
              <a:t>System Architecture</a:t>
            </a:r>
            <a:br>
              <a:rPr lang="en-US" dirty="0"/>
            </a:br>
            <a:endParaRPr lang="en-US" dirty="0"/>
          </a:p>
        </p:txBody>
      </p:sp>
      <p:sp>
        <p:nvSpPr>
          <p:cNvPr id="3" name="Text Placeholder 2">
            <a:extLst>
              <a:ext uri="{FF2B5EF4-FFF2-40B4-BE49-F238E27FC236}">
                <a16:creationId xmlns:a16="http://schemas.microsoft.com/office/drawing/2014/main" id="{7051B4B6-3D13-A850-0E81-3225961F592F}"/>
              </a:ext>
            </a:extLst>
          </p:cNvPr>
          <p:cNvSpPr>
            <a:spLocks noGrp="1"/>
          </p:cNvSpPr>
          <p:nvPr>
            <p:ph type="body" sz="quarter" idx="11"/>
          </p:nvPr>
        </p:nvSpPr>
        <p:spPr>
          <a:xfrm>
            <a:off x="5199743" y="1905000"/>
            <a:ext cx="6477000" cy="3276600"/>
          </a:xfrm>
        </p:spPr>
        <p:txBody>
          <a:bodyPr vert="horz" lIns="91440" tIns="45720" rIns="91440" bIns="45720" rtlCol="0" anchor="t">
            <a:normAutofit/>
          </a:bodyPr>
          <a:lstStyle/>
          <a:p>
            <a:pPr marL="285750" indent="-285750">
              <a:buFont typeface="Arial" panose="020B0604020202020204" pitchFamily="34" charset="0"/>
              <a:buChar char="•"/>
            </a:pPr>
            <a:r>
              <a:rPr lang="en-US" dirty="0"/>
              <a:t>Frontend: </a:t>
            </a:r>
            <a:r>
              <a:rPr lang="en-US" b="0" dirty="0"/>
              <a:t>User interface for teachers and students to interact with the system.</a:t>
            </a:r>
          </a:p>
          <a:p>
            <a:pPr marL="285750" indent="-285750">
              <a:buFont typeface="Arial" panose="020B0604020202020204" pitchFamily="34" charset="0"/>
              <a:buChar char="•"/>
            </a:pPr>
            <a:r>
              <a:rPr lang="en-US" dirty="0"/>
              <a:t>Backend: </a:t>
            </a:r>
            <a:r>
              <a:rPr lang="en-US" b="0" dirty="0"/>
              <a:t>Data processing, storage, and model inference.</a:t>
            </a:r>
          </a:p>
          <a:p>
            <a:pPr marL="285750" indent="-285750">
              <a:buFont typeface="Arial" panose="020B0604020202020204" pitchFamily="34" charset="0"/>
              <a:buChar char="•"/>
            </a:pPr>
            <a:r>
              <a:rPr lang="en-US" dirty="0"/>
              <a:t>Emotion Detection: </a:t>
            </a:r>
            <a:r>
              <a:rPr lang="en-US" b="0" dirty="0"/>
              <a:t>Convolutional Neural Network (CNN) based model for emotion recognition.</a:t>
            </a:r>
          </a:p>
          <a:p>
            <a:pPr marL="285750" indent="-285750">
              <a:buFont typeface="Arial" panose="020B0604020202020204" pitchFamily="34" charset="0"/>
              <a:buChar char="•"/>
            </a:pPr>
            <a:r>
              <a:rPr lang="en-US" dirty="0"/>
              <a:t>Attendance &amp; Reports: </a:t>
            </a:r>
            <a:r>
              <a:rPr lang="en-US" b="0" dirty="0"/>
              <a:t>Real-time tracking of students' emotional states during online classes.</a:t>
            </a:r>
          </a:p>
        </p:txBody>
      </p:sp>
    </p:spTree>
    <p:extLst>
      <p:ext uri="{BB962C8B-B14F-4D97-AF65-F5344CB8AC3E}">
        <p14:creationId xmlns:p14="http://schemas.microsoft.com/office/powerpoint/2010/main" val="174814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4A430-6F27-FF29-30F0-63B85F917C0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7C40A9E-F630-2E5D-930B-2252EC246146}"/>
              </a:ext>
            </a:extLst>
          </p:cNvPr>
          <p:cNvSpPr>
            <a:spLocks noGrp="1"/>
          </p:cNvSpPr>
          <p:nvPr>
            <p:ph type="title"/>
          </p:nvPr>
        </p:nvSpPr>
        <p:spPr>
          <a:xfrm>
            <a:off x="5199742" y="715961"/>
            <a:ext cx="6477000" cy="1189037"/>
          </a:xfrm>
        </p:spPr>
        <p:txBody>
          <a:bodyPr>
            <a:normAutofit fontScale="90000"/>
          </a:bodyPr>
          <a:lstStyle/>
          <a:p>
            <a:r>
              <a:rPr lang="en-US" dirty="0"/>
              <a:t>CNN Model for Emotion Detection</a:t>
            </a:r>
            <a:br>
              <a:rPr lang="en-US" dirty="0"/>
            </a:br>
            <a:endParaRPr lang="en-US" dirty="0"/>
          </a:p>
        </p:txBody>
      </p:sp>
      <p:sp>
        <p:nvSpPr>
          <p:cNvPr id="3" name="Text Placeholder 2">
            <a:extLst>
              <a:ext uri="{FF2B5EF4-FFF2-40B4-BE49-F238E27FC236}">
                <a16:creationId xmlns:a16="http://schemas.microsoft.com/office/drawing/2014/main" id="{DEE309E2-932A-F0AF-66AF-D24605D8E0E8}"/>
              </a:ext>
            </a:extLst>
          </p:cNvPr>
          <p:cNvSpPr>
            <a:spLocks noGrp="1"/>
          </p:cNvSpPr>
          <p:nvPr>
            <p:ph type="body" sz="quarter" idx="11"/>
          </p:nvPr>
        </p:nvSpPr>
        <p:spPr>
          <a:xfrm>
            <a:off x="5199743" y="1905000"/>
            <a:ext cx="6477000" cy="3276600"/>
          </a:xfrm>
        </p:spPr>
        <p:txBody>
          <a:bodyPr vert="horz" lIns="91440" tIns="45720" rIns="91440" bIns="45720" rtlCol="0" anchor="t">
            <a:normAutofit/>
          </a:bodyPr>
          <a:lstStyle/>
          <a:p>
            <a:pPr marL="285750" indent="-285750">
              <a:buFont typeface="Arial" panose="020B0604020202020204" pitchFamily="34" charset="0"/>
              <a:buChar char="•"/>
            </a:pPr>
            <a:r>
              <a:rPr lang="en-US" dirty="0"/>
              <a:t>Convolutional Neural Network (CNN): </a:t>
            </a:r>
            <a:r>
              <a:rPr lang="en-US" b="0" dirty="0"/>
              <a:t>Used for facial expression recognition.</a:t>
            </a:r>
          </a:p>
          <a:p>
            <a:pPr marL="285750" indent="-285750">
              <a:buFont typeface="Arial" panose="020B0604020202020204" pitchFamily="34" charset="0"/>
              <a:buChar char="•"/>
            </a:pPr>
            <a:r>
              <a:rPr lang="en-US" dirty="0"/>
              <a:t>7 Emotion Classes: </a:t>
            </a:r>
            <a:r>
              <a:rPr lang="en-US" b="0" dirty="0"/>
              <a:t>Angry, Disgusted, Fearful, Happy, Neutral, Sad, Surprised.</a:t>
            </a:r>
          </a:p>
          <a:p>
            <a:pPr marL="285750" indent="-285750">
              <a:buFont typeface="Arial" panose="020B0604020202020204" pitchFamily="34" charset="0"/>
              <a:buChar char="•"/>
            </a:pPr>
            <a:r>
              <a:rPr lang="en-US" dirty="0"/>
              <a:t>Model Training: </a:t>
            </a:r>
            <a:r>
              <a:rPr lang="en-US" b="0" dirty="0"/>
              <a:t>Trained on facial emotion datasets for accuracy.</a:t>
            </a:r>
          </a:p>
          <a:p>
            <a:pPr marL="285750" indent="-285750">
              <a:buFont typeface="Arial" panose="020B0604020202020204" pitchFamily="34" charset="0"/>
              <a:buChar char="•"/>
            </a:pPr>
            <a:r>
              <a:rPr lang="en-US" dirty="0"/>
              <a:t>Performance Evaluation: </a:t>
            </a:r>
            <a:r>
              <a:rPr lang="en-US" b="0" dirty="0"/>
              <a:t>Based on classification metrics such as accuracy, precision, and recall.</a:t>
            </a:r>
          </a:p>
        </p:txBody>
      </p:sp>
    </p:spTree>
    <p:extLst>
      <p:ext uri="{BB962C8B-B14F-4D97-AF65-F5344CB8AC3E}">
        <p14:creationId xmlns:p14="http://schemas.microsoft.com/office/powerpoint/2010/main" val="356177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762000" y="715964"/>
            <a:ext cx="10591800" cy="646332"/>
          </a:xfrm>
        </p:spPr>
        <p:txBody>
          <a:bodyPr/>
          <a:lstStyle/>
          <a:p>
            <a:r>
              <a:rPr lang="en-US" dirty="0"/>
              <a:t>Emotion Detection Process</a:t>
            </a:r>
          </a:p>
        </p:txBody>
      </p:sp>
      <p:graphicFrame>
        <p:nvGraphicFramePr>
          <p:cNvPr id="9" name="SmartArt Placeholder 8">
            <a:extLst>
              <a:ext uri="{FF2B5EF4-FFF2-40B4-BE49-F238E27FC236}">
                <a16:creationId xmlns:a16="http://schemas.microsoft.com/office/drawing/2014/main" id="{E26EE418-02A3-7B50-7645-F8D63AA85BD5}"/>
              </a:ext>
            </a:extLst>
          </p:cNvPr>
          <p:cNvGraphicFramePr>
            <a:graphicFrameLocks noGrp="1"/>
          </p:cNvGraphicFramePr>
          <p:nvPr>
            <p:ph type="dgm" sz="quarter" idx="14"/>
            <p:extLst>
              <p:ext uri="{D42A27DB-BD31-4B8C-83A1-F6EECF244321}">
                <p14:modId xmlns:p14="http://schemas.microsoft.com/office/powerpoint/2010/main" val="3222182628"/>
              </p:ext>
            </p:extLst>
          </p:nvPr>
        </p:nvGraphicFramePr>
        <p:xfrm>
          <a:off x="437508" y="1228732"/>
          <a:ext cx="10916292" cy="4627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0979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3092F2-0521-DFF3-0EE1-CEEE01A39E9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570B2B8-52DF-9FEB-85B8-25E38D83F2E7}"/>
              </a:ext>
            </a:extLst>
          </p:cNvPr>
          <p:cNvSpPr>
            <a:spLocks noGrp="1"/>
          </p:cNvSpPr>
          <p:nvPr>
            <p:ph type="title"/>
          </p:nvPr>
        </p:nvSpPr>
        <p:spPr>
          <a:xfrm>
            <a:off x="5199742" y="715961"/>
            <a:ext cx="6477000" cy="1189037"/>
          </a:xfrm>
        </p:spPr>
        <p:txBody>
          <a:bodyPr>
            <a:normAutofit/>
          </a:bodyPr>
          <a:lstStyle/>
          <a:p>
            <a:r>
              <a:rPr lang="en-US" dirty="0"/>
              <a:t>Use Case Workflow</a:t>
            </a:r>
            <a:br>
              <a:rPr lang="en-US" dirty="0"/>
            </a:br>
            <a:endParaRPr lang="en-US" dirty="0"/>
          </a:p>
        </p:txBody>
      </p:sp>
      <p:sp>
        <p:nvSpPr>
          <p:cNvPr id="3" name="Text Placeholder 2">
            <a:extLst>
              <a:ext uri="{FF2B5EF4-FFF2-40B4-BE49-F238E27FC236}">
                <a16:creationId xmlns:a16="http://schemas.microsoft.com/office/drawing/2014/main" id="{EFB0DA7B-9C03-CDD5-A6B7-322ACED6C77D}"/>
              </a:ext>
            </a:extLst>
          </p:cNvPr>
          <p:cNvSpPr>
            <a:spLocks noGrp="1"/>
          </p:cNvSpPr>
          <p:nvPr>
            <p:ph type="body" sz="quarter" idx="11"/>
          </p:nvPr>
        </p:nvSpPr>
        <p:spPr>
          <a:xfrm>
            <a:off x="5199743" y="1905000"/>
            <a:ext cx="6477000" cy="3276600"/>
          </a:xfrm>
        </p:spPr>
        <p:txBody>
          <a:bodyPr vert="horz" lIns="91440" tIns="45720" rIns="91440" bIns="45720" rtlCol="0" anchor="t">
            <a:normAutofit/>
          </a:bodyPr>
          <a:lstStyle/>
          <a:p>
            <a:pPr marL="285750" indent="-285750">
              <a:buFont typeface="Arial" panose="020B0604020202020204" pitchFamily="34" charset="0"/>
              <a:buChar char="•"/>
            </a:pPr>
            <a:r>
              <a:rPr lang="en-US" dirty="0"/>
              <a:t>Teacher: </a:t>
            </a:r>
            <a:r>
              <a:rPr lang="en-US" b="0" dirty="0"/>
              <a:t>Creates a class, starts live session, monitors student engagement, and receives reports.</a:t>
            </a:r>
          </a:p>
          <a:p>
            <a:pPr marL="285750" indent="-285750">
              <a:buFont typeface="Arial" panose="020B0604020202020204" pitchFamily="34" charset="0"/>
              <a:buChar char="•"/>
            </a:pPr>
            <a:r>
              <a:rPr lang="en-US" dirty="0"/>
              <a:t>Student: </a:t>
            </a:r>
            <a:r>
              <a:rPr lang="en-US" b="0" dirty="0"/>
              <a:t>Joins class, interacts, and emotions are detected and analyzed.</a:t>
            </a:r>
          </a:p>
          <a:p>
            <a:pPr marL="285750" indent="-285750">
              <a:buFont typeface="Arial" panose="020B0604020202020204" pitchFamily="34" charset="0"/>
              <a:buChar char="•"/>
            </a:pPr>
            <a:r>
              <a:rPr lang="en-US" dirty="0"/>
              <a:t>Automatic Reports: </a:t>
            </a:r>
            <a:r>
              <a:rPr lang="en-US" b="0" dirty="0"/>
              <a:t>Emotion-based reports are generated for teacher review.</a:t>
            </a:r>
          </a:p>
        </p:txBody>
      </p:sp>
    </p:spTree>
    <p:extLst>
      <p:ext uri="{BB962C8B-B14F-4D97-AF65-F5344CB8AC3E}">
        <p14:creationId xmlns:p14="http://schemas.microsoft.com/office/powerpoint/2010/main" val="1377354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16D5-9BE9-F7A0-E7CC-2BE8C07A62DA}"/>
              </a:ext>
            </a:extLst>
          </p:cNvPr>
          <p:cNvSpPr>
            <a:spLocks noGrp="1"/>
          </p:cNvSpPr>
          <p:nvPr>
            <p:ph type="title"/>
          </p:nvPr>
        </p:nvSpPr>
        <p:spPr/>
        <p:txBody>
          <a:bodyPr/>
          <a:lstStyle/>
          <a:p>
            <a:r>
              <a:rPr lang="en-US" dirty="0"/>
              <a:t>Evaluation and Results</a:t>
            </a:r>
          </a:p>
        </p:txBody>
      </p:sp>
      <p:sp>
        <p:nvSpPr>
          <p:cNvPr id="3" name="Text Placeholder 2">
            <a:extLst>
              <a:ext uri="{FF2B5EF4-FFF2-40B4-BE49-F238E27FC236}">
                <a16:creationId xmlns:a16="http://schemas.microsoft.com/office/drawing/2014/main" id="{DBF79B76-6A56-B826-97C2-BDD0C7D23777}"/>
              </a:ext>
            </a:extLst>
          </p:cNvPr>
          <p:cNvSpPr>
            <a:spLocks noGrp="1"/>
          </p:cNvSpPr>
          <p:nvPr>
            <p:ph type="body" sz="quarter" idx="11"/>
          </p:nvPr>
        </p:nvSpPr>
        <p:spPr>
          <a:xfrm>
            <a:off x="762000" y="2120757"/>
            <a:ext cx="5334000" cy="3276600"/>
          </a:xfrm>
        </p:spPr>
        <p:txBody>
          <a:bodyPr/>
          <a:lstStyle/>
          <a:p>
            <a:r>
              <a:rPr lang="en-US" altLang="en-US" dirty="0"/>
              <a:t>Model Performance:</a:t>
            </a:r>
          </a:p>
          <a:p>
            <a:pPr marL="285750" indent="-285750">
              <a:buFont typeface="Arial" panose="020B0604020202020204" pitchFamily="34" charset="0"/>
              <a:buChar char="•"/>
            </a:pPr>
            <a:r>
              <a:rPr lang="en-US" altLang="en-US" dirty="0"/>
              <a:t>Accuracy: 18%</a:t>
            </a:r>
          </a:p>
          <a:p>
            <a:pPr marL="285750" indent="-285750">
              <a:buFont typeface="Arial" panose="020B0604020202020204" pitchFamily="34" charset="0"/>
              <a:buChar char="•"/>
            </a:pPr>
            <a:r>
              <a:rPr lang="en-US" altLang="en-US" dirty="0"/>
              <a:t>Precision, Recall, and F1-Score: High for most emotion classes.</a:t>
            </a:r>
          </a:p>
          <a:p>
            <a:r>
              <a:rPr lang="en-US" altLang="en-US" dirty="0"/>
              <a:t>Confusion Matrix: Evaluates how well the model predicts different emotions</a:t>
            </a:r>
            <a:endParaRPr lang="en-US" dirty="0"/>
          </a:p>
          <a:p>
            <a:endParaRPr lang="en-US" dirty="0"/>
          </a:p>
        </p:txBody>
      </p:sp>
      <p:pic>
        <p:nvPicPr>
          <p:cNvPr id="7" name="Picture Placeholder 6">
            <a:extLst>
              <a:ext uri="{FF2B5EF4-FFF2-40B4-BE49-F238E27FC236}">
                <a16:creationId xmlns:a16="http://schemas.microsoft.com/office/drawing/2014/main" id="{DD3C229E-56AC-0575-CDB0-ACD16AFC469A}"/>
              </a:ext>
            </a:extLst>
          </p:cNvPr>
          <p:cNvPicPr>
            <a:picLocks noGrp="1" noChangeAspect="1"/>
          </p:cNvPicPr>
          <p:nvPr>
            <p:ph type="pic" sz="quarter" idx="14"/>
          </p:nvPr>
        </p:nvPicPr>
        <p:blipFill>
          <a:blip r:embed="rId2"/>
          <a:srcRect l="3730" r="3730"/>
          <a:stretch>
            <a:fillRect/>
          </a:stretch>
        </p:blipFill>
        <p:spPr>
          <a:xfrm>
            <a:off x="6592050" y="1905001"/>
            <a:ext cx="5183847" cy="3046698"/>
          </a:xfrm>
        </p:spPr>
      </p:pic>
    </p:spTree>
    <p:extLst>
      <p:ext uri="{BB962C8B-B14F-4D97-AF65-F5344CB8AC3E}">
        <p14:creationId xmlns:p14="http://schemas.microsoft.com/office/powerpoint/2010/main" val="3756140858"/>
      </p:ext>
    </p:extLst>
  </p:cSld>
  <p:clrMapOvr>
    <a:masterClrMapping/>
  </p:clrMapOvr>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15C1F8C-D27A-4CE7-9DF4-4AFDB2880FA9}">
  <ds:schemaRefs>
    <ds:schemaRef ds:uri="http://schemas.microsoft.com/sharepoint/v3/contenttype/forms"/>
  </ds:schemaRefs>
</ds:datastoreItem>
</file>

<file path=customXml/itemProps2.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75</TotalTime>
  <Words>626</Words>
  <Application>Microsoft Office PowerPoint</Application>
  <PresentationFormat>Widescreen</PresentationFormat>
  <Paragraphs>64</Paragraphs>
  <Slides>14</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Office Theme</vt:lpstr>
      <vt:lpstr>EduFaceSync: AI-based Expression Detection System</vt:lpstr>
      <vt:lpstr>Introduction</vt:lpstr>
      <vt:lpstr>Overview</vt:lpstr>
      <vt:lpstr>Functional Requirements </vt:lpstr>
      <vt:lpstr>System Architecture </vt:lpstr>
      <vt:lpstr>CNN Model for Emotion Detection </vt:lpstr>
      <vt:lpstr>Emotion Detection Process</vt:lpstr>
      <vt:lpstr>Use Case Workflow </vt:lpstr>
      <vt:lpstr>Evaluation and Results</vt:lpstr>
      <vt:lpstr>Non-Functional Requirements</vt:lpstr>
      <vt:lpstr>Future Work and Improvements</vt:lpstr>
      <vt:lpstr>Conclusion</vt:lpstr>
      <vt:lpstr>ANY Question?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noyan ali</dc:creator>
  <cp:keywords/>
  <dc:description/>
  <cp:lastModifiedBy>noyan ali</cp:lastModifiedBy>
  <cp:revision>1</cp:revision>
  <dcterms:created xsi:type="dcterms:W3CDTF">2024-12-15T13:03:05Z</dcterms:created>
  <dcterms:modified xsi:type="dcterms:W3CDTF">2024-12-15T14:18:14Z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