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08000"/>
            <a:ext cx="18288000" cy="1080600"/>
            <a:chOff x="0" y="0"/>
            <a:chExt cx="24384000" cy="144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440815"/>
            </a:xfrm>
            <a:custGeom>
              <a:avLst/>
              <a:gdLst/>
              <a:ahLst/>
              <a:cxnLst/>
              <a:rect l="l" t="t" r="r" b="b"/>
              <a:pathLst>
                <a:path w="24384000" h="1440815">
                  <a:moveTo>
                    <a:pt x="0" y="0"/>
                  </a:moveTo>
                  <a:lnTo>
                    <a:pt x="24384000" y="0"/>
                  </a:lnTo>
                  <a:lnTo>
                    <a:pt x="24384000" y="1440815"/>
                  </a:lnTo>
                  <a:lnTo>
                    <a:pt x="0" y="1440815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200900" y="9475900"/>
            <a:ext cx="9948794" cy="388338"/>
            <a:chOff x="0" y="0"/>
            <a:chExt cx="13265059" cy="517784"/>
          </a:xfrm>
        </p:grpSpPr>
        <p:sp>
          <p:nvSpPr>
            <p:cNvPr id="5" name="Freeform 5"/>
            <p:cNvSpPr/>
            <p:nvPr/>
          </p:nvSpPr>
          <p:spPr>
            <a:xfrm>
              <a:off x="127" y="0"/>
              <a:ext cx="13264642" cy="517779"/>
            </a:xfrm>
            <a:custGeom>
              <a:avLst/>
              <a:gdLst/>
              <a:ahLst/>
              <a:cxnLst/>
              <a:rect l="l" t="t" r="r" b="b"/>
              <a:pathLst>
                <a:path w="13264642" h="517779">
                  <a:moveTo>
                    <a:pt x="6632448" y="0"/>
                  </a:moveTo>
                  <a:cubicBezTo>
                    <a:pt x="4873117" y="0"/>
                    <a:pt x="3186176" y="27305"/>
                    <a:pt x="1942338" y="75819"/>
                  </a:cubicBezTo>
                  <a:cubicBezTo>
                    <a:pt x="698754" y="124333"/>
                    <a:pt x="0" y="190246"/>
                    <a:pt x="0" y="258953"/>
                  </a:cubicBezTo>
                  <a:cubicBezTo>
                    <a:pt x="0" y="327660"/>
                    <a:pt x="698754" y="393446"/>
                    <a:pt x="1942338" y="441960"/>
                  </a:cubicBezTo>
                  <a:cubicBezTo>
                    <a:pt x="3186176" y="490474"/>
                    <a:pt x="4873117" y="517779"/>
                    <a:pt x="6632448" y="517779"/>
                  </a:cubicBezTo>
                  <a:cubicBezTo>
                    <a:pt x="8391398" y="517779"/>
                    <a:pt x="10078338" y="490474"/>
                    <a:pt x="11322176" y="441960"/>
                  </a:cubicBezTo>
                  <a:cubicBezTo>
                    <a:pt x="12565887" y="393319"/>
                    <a:pt x="13264642" y="327533"/>
                    <a:pt x="13264642" y="258826"/>
                  </a:cubicBezTo>
                  <a:cubicBezTo>
                    <a:pt x="13264642" y="190119"/>
                    <a:pt x="12565888" y="124333"/>
                    <a:pt x="11322177" y="75819"/>
                  </a:cubicBezTo>
                  <a:cubicBezTo>
                    <a:pt x="10078466" y="27305"/>
                    <a:pt x="8391525" y="0"/>
                    <a:pt x="6632448" y="0"/>
                  </a:cubicBezTo>
                  <a:close/>
                </a:path>
              </a:pathLst>
            </a:custGeom>
            <a:solidFill>
              <a:srgbClr val="233766">
                <a:alpha val="862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84538" y="497216"/>
            <a:ext cx="1531892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Online Book Store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61460" y="2278391"/>
            <a:ext cx="7827675" cy="590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Software Project Management (SPM)</a:t>
            </a:r>
          </a:p>
        </p:txBody>
      </p:sp>
      <p:sp>
        <p:nvSpPr>
          <p:cNvPr id="8" name="Freeform 8"/>
          <p:cNvSpPr/>
          <p:nvPr/>
        </p:nvSpPr>
        <p:spPr>
          <a:xfrm>
            <a:off x="8831587" y="5319358"/>
            <a:ext cx="5877867" cy="3888642"/>
          </a:xfrm>
          <a:custGeom>
            <a:avLst/>
            <a:gdLst/>
            <a:ahLst/>
            <a:cxnLst/>
            <a:rect l="l" t="t" r="r" b="b"/>
            <a:pathLst>
              <a:path w="5877867" h="3888642">
                <a:moveTo>
                  <a:pt x="0" y="0"/>
                </a:moveTo>
                <a:lnTo>
                  <a:pt x="5877867" y="0"/>
                </a:lnTo>
                <a:lnTo>
                  <a:pt x="5877867" y="3888642"/>
                </a:lnTo>
                <a:lnTo>
                  <a:pt x="0" y="388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015363" y="3905125"/>
            <a:ext cx="3272637" cy="5302875"/>
          </a:xfrm>
          <a:custGeom>
            <a:avLst/>
            <a:gdLst/>
            <a:ahLst/>
            <a:cxnLst/>
            <a:rect l="l" t="t" r="r" b="b"/>
            <a:pathLst>
              <a:path w="3272637" h="5302875">
                <a:moveTo>
                  <a:pt x="0" y="0"/>
                </a:moveTo>
                <a:lnTo>
                  <a:pt x="3272637" y="0"/>
                </a:lnTo>
                <a:lnTo>
                  <a:pt x="3272637" y="5302875"/>
                </a:lnTo>
                <a:lnTo>
                  <a:pt x="0" y="5302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57747" y="3213530"/>
            <a:ext cx="3814253" cy="650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1"/>
              </a:lnSpc>
              <a:spcBef>
                <a:spcPct val="0"/>
              </a:spcBef>
            </a:pPr>
            <a:r>
              <a:rPr lang="en-US" sz="4493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Presented To: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71800" y="4042205"/>
            <a:ext cx="7067439" cy="650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1"/>
              </a:lnSpc>
              <a:spcBef>
                <a:spcPct val="0"/>
              </a:spcBef>
            </a:pPr>
            <a:r>
              <a:rPr lang="en-US" sz="4493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Prof. Khaldoon Khurshid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7747" y="5282520"/>
            <a:ext cx="3814252" cy="650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1"/>
              </a:lnSpc>
              <a:spcBef>
                <a:spcPct val="0"/>
              </a:spcBef>
            </a:pPr>
            <a:r>
              <a:rPr lang="en-US" sz="4493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Presented By: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13027" y="6317015"/>
            <a:ext cx="5042216" cy="2709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1"/>
              </a:lnSpc>
            </a:pPr>
            <a:r>
              <a:rPr lang="en-US" sz="4493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2022-CS-116</a:t>
            </a:r>
          </a:p>
          <a:p>
            <a:pPr algn="ctr">
              <a:lnSpc>
                <a:spcPts val="5391"/>
              </a:lnSpc>
            </a:pPr>
            <a:r>
              <a:rPr lang="en-US" sz="4493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2022-CS-118</a:t>
            </a:r>
          </a:p>
          <a:p>
            <a:pPr algn="ctr">
              <a:lnSpc>
                <a:spcPts val="5391"/>
              </a:lnSpc>
            </a:pPr>
            <a:r>
              <a:rPr lang="en-US" sz="4493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2022-CS-119</a:t>
            </a:r>
          </a:p>
          <a:p>
            <a:pPr algn="ctr">
              <a:lnSpc>
                <a:spcPts val="5391"/>
              </a:lnSpc>
              <a:spcBef>
                <a:spcPct val="0"/>
              </a:spcBef>
            </a:pPr>
            <a:r>
              <a:rPr lang="en-US" sz="4493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2022-CS-137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768614" y="4377724"/>
            <a:ext cx="26968116" cy="5452062"/>
          </a:xfrm>
          <a:custGeom>
            <a:avLst/>
            <a:gdLst/>
            <a:ahLst/>
            <a:cxnLst/>
            <a:rect l="l" t="t" r="r" b="b"/>
            <a:pathLst>
              <a:path w="26968116" h="5452062">
                <a:moveTo>
                  <a:pt x="0" y="0"/>
                </a:moveTo>
                <a:lnTo>
                  <a:pt x="26968116" y="0"/>
                </a:lnTo>
                <a:lnTo>
                  <a:pt x="26968116" y="5452062"/>
                </a:lnTo>
                <a:lnTo>
                  <a:pt x="0" y="5452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19113"/>
            <a:ext cx="11282746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Challenges &amp; Risk Mitigation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81233" y="2747963"/>
            <a:ext cx="12761159" cy="2661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282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Ensuring secure and fast payment transactions.</a:t>
            </a:r>
          </a:p>
          <a:p>
            <a:pPr marL="820421" lvl="1" indent="-410210" algn="l">
              <a:lnSpc>
                <a:spcPts val="5282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Managing large inventory data efficiently.</a:t>
            </a:r>
          </a:p>
          <a:p>
            <a:pPr marL="820421" lvl="1" indent="-410210" algn="l">
              <a:lnSpc>
                <a:spcPts val="5282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Retaining customer engagement with dynamic pricing.</a:t>
            </a:r>
          </a:p>
          <a:p>
            <a:pPr marL="820421" lvl="1" indent="-410210" algn="l">
              <a:lnSpc>
                <a:spcPts val="5282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Handling seller verifications and fraudulent activities.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1233" y="1862138"/>
            <a:ext cx="742026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Potential Challenges: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34864" y="5618543"/>
            <a:ext cx="742026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Mitigation Strategies: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81233" y="6669505"/>
            <a:ext cx="12253127" cy="258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168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Implementing robust payment gateways.</a:t>
            </a:r>
          </a:p>
          <a:p>
            <a:pPr marL="820421" lvl="1" indent="-410210" algn="l">
              <a:lnSpc>
                <a:spcPts val="5168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Using optimized database queries for performance.</a:t>
            </a:r>
          </a:p>
          <a:p>
            <a:pPr marL="820421" lvl="1" indent="-410210" algn="l">
              <a:lnSpc>
                <a:spcPts val="5168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Providing discounts and promotional campaigns.</a:t>
            </a:r>
          </a:p>
          <a:p>
            <a:pPr marL="820421" lvl="1" indent="-410210" algn="l">
              <a:lnSpc>
                <a:spcPts val="5168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Strict seller verification policies.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08000"/>
            <a:ext cx="18288000" cy="1080600"/>
            <a:chOff x="0" y="0"/>
            <a:chExt cx="24384000" cy="144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440815"/>
            </a:xfrm>
            <a:custGeom>
              <a:avLst/>
              <a:gdLst/>
              <a:ahLst/>
              <a:cxnLst/>
              <a:rect l="l" t="t" r="r" b="b"/>
              <a:pathLst>
                <a:path w="24384000" h="1440815">
                  <a:moveTo>
                    <a:pt x="0" y="0"/>
                  </a:moveTo>
                  <a:lnTo>
                    <a:pt x="24384000" y="0"/>
                  </a:lnTo>
                  <a:lnTo>
                    <a:pt x="24384000" y="1440815"/>
                  </a:lnTo>
                  <a:lnTo>
                    <a:pt x="0" y="1440815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556887" y="1994078"/>
            <a:ext cx="14681160" cy="2665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The online bookstore system offers a seamless marketplace for book lovers and publishers.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Agile methodology ensures efficient and iterative             development.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910383" y="9496425"/>
            <a:ext cx="8234784" cy="341284"/>
            <a:chOff x="0" y="0"/>
            <a:chExt cx="12493512" cy="517784"/>
          </a:xfrm>
        </p:grpSpPr>
        <p:sp>
          <p:nvSpPr>
            <p:cNvPr id="6" name="Freeform 6"/>
            <p:cNvSpPr/>
            <p:nvPr/>
          </p:nvSpPr>
          <p:spPr>
            <a:xfrm>
              <a:off x="127" y="0"/>
              <a:ext cx="12493245" cy="517779"/>
            </a:xfrm>
            <a:custGeom>
              <a:avLst/>
              <a:gdLst/>
              <a:ahLst/>
              <a:cxnLst/>
              <a:rect l="l" t="t" r="r" b="b"/>
              <a:pathLst>
                <a:path w="12493245" h="517779">
                  <a:moveTo>
                    <a:pt x="6246749" y="0"/>
                  </a:moveTo>
                  <a:cubicBezTo>
                    <a:pt x="4589653" y="0"/>
                    <a:pt x="3000883" y="27305"/>
                    <a:pt x="1829435" y="75819"/>
                  </a:cubicBezTo>
                  <a:cubicBezTo>
                    <a:pt x="658114" y="124333"/>
                    <a:pt x="0" y="190246"/>
                    <a:pt x="0" y="258953"/>
                  </a:cubicBezTo>
                  <a:cubicBezTo>
                    <a:pt x="0" y="327660"/>
                    <a:pt x="658114" y="393446"/>
                    <a:pt x="1829435" y="441960"/>
                  </a:cubicBezTo>
                  <a:cubicBezTo>
                    <a:pt x="3000883" y="490474"/>
                    <a:pt x="4589780" y="517779"/>
                    <a:pt x="6246749" y="517779"/>
                  </a:cubicBezTo>
                  <a:cubicBezTo>
                    <a:pt x="7903464" y="517779"/>
                    <a:pt x="9492234" y="490474"/>
                    <a:pt x="10663683" y="441960"/>
                  </a:cubicBezTo>
                  <a:cubicBezTo>
                    <a:pt x="11835003" y="393319"/>
                    <a:pt x="12493245" y="327533"/>
                    <a:pt x="12493245" y="258826"/>
                  </a:cubicBezTo>
                  <a:cubicBezTo>
                    <a:pt x="12493245" y="190119"/>
                    <a:pt x="11835003" y="124333"/>
                    <a:pt x="10663682" y="75819"/>
                  </a:cubicBezTo>
                  <a:cubicBezTo>
                    <a:pt x="9492234" y="27305"/>
                    <a:pt x="7903337" y="0"/>
                    <a:pt x="6246749" y="0"/>
                  </a:cubicBezTo>
                  <a:close/>
                </a:path>
              </a:pathLst>
            </a:custGeom>
            <a:solidFill>
              <a:srgbClr val="233766">
                <a:alpha val="862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0772784" y="6032037"/>
            <a:ext cx="3058039" cy="3576665"/>
          </a:xfrm>
          <a:custGeom>
            <a:avLst/>
            <a:gdLst/>
            <a:ahLst/>
            <a:cxnLst/>
            <a:rect l="l" t="t" r="r" b="b"/>
            <a:pathLst>
              <a:path w="3058039" h="3576665">
                <a:moveTo>
                  <a:pt x="0" y="0"/>
                </a:moveTo>
                <a:lnTo>
                  <a:pt x="3058039" y="0"/>
                </a:lnTo>
                <a:lnTo>
                  <a:pt x="3058039" y="3576665"/>
                </a:lnTo>
                <a:lnTo>
                  <a:pt x="0" y="3576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027775" y="5723750"/>
            <a:ext cx="3673135" cy="3905255"/>
          </a:xfrm>
          <a:custGeom>
            <a:avLst/>
            <a:gdLst/>
            <a:ahLst/>
            <a:cxnLst/>
            <a:rect l="l" t="t" r="r" b="b"/>
            <a:pathLst>
              <a:path w="3673135" h="3905255">
                <a:moveTo>
                  <a:pt x="0" y="0"/>
                </a:moveTo>
                <a:lnTo>
                  <a:pt x="3673135" y="0"/>
                </a:lnTo>
                <a:lnTo>
                  <a:pt x="3673135" y="3905255"/>
                </a:lnTo>
                <a:lnTo>
                  <a:pt x="0" y="39052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85777" y="470078"/>
            <a:ext cx="4711059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30905" y="8286750"/>
            <a:ext cx="6933125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2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Thank You!!!!!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64888" y="4811021"/>
            <a:ext cx="3931949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What’s Next?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56887" y="5628500"/>
            <a:ext cx="9937639" cy="2665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Implementation, testing, and deployment.</a:t>
            </a: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Enhance book recommendations using machine learning models to analyze customer preferences and behavior.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768614" y="4377724"/>
            <a:ext cx="26968116" cy="5452062"/>
          </a:xfrm>
          <a:custGeom>
            <a:avLst/>
            <a:gdLst/>
            <a:ahLst/>
            <a:cxnLst/>
            <a:rect l="l" t="t" r="r" b="b"/>
            <a:pathLst>
              <a:path w="26968116" h="5452062">
                <a:moveTo>
                  <a:pt x="0" y="0"/>
                </a:moveTo>
                <a:lnTo>
                  <a:pt x="26968116" y="0"/>
                </a:lnTo>
                <a:lnTo>
                  <a:pt x="26968116" y="5452062"/>
                </a:lnTo>
                <a:lnTo>
                  <a:pt x="0" y="5452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02869" y="527925"/>
            <a:ext cx="152251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99400" y="2920576"/>
            <a:ext cx="14520696" cy="229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848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 web-based platform where users can browse, compare, and purchase books online. Sellers manage listings, while the system offers secure payments 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99400" y="2065139"/>
            <a:ext cx="398955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99400" y="5468512"/>
            <a:ext cx="631604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Problem Sttaement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99400" y="6325762"/>
            <a:ext cx="14520696" cy="2290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848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Customers lack a single platform to compare book prices and buy affordably. Sellers struggle to reach buyers. There's a need for a centralized, secure, and intelligent book-selling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768614" y="4377724"/>
            <a:ext cx="26968116" cy="5452062"/>
          </a:xfrm>
          <a:custGeom>
            <a:avLst/>
            <a:gdLst/>
            <a:ahLst/>
            <a:cxnLst/>
            <a:rect l="l" t="t" r="r" b="b"/>
            <a:pathLst>
              <a:path w="26968116" h="5452062">
                <a:moveTo>
                  <a:pt x="0" y="0"/>
                </a:moveTo>
                <a:lnTo>
                  <a:pt x="26968116" y="0"/>
                </a:lnTo>
                <a:lnTo>
                  <a:pt x="26968116" y="5452062"/>
                </a:lnTo>
                <a:lnTo>
                  <a:pt x="0" y="5452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56602" y="5124450"/>
            <a:ext cx="359886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6602" y="1933575"/>
            <a:ext cx="15522677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 dirty="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The online bookstore system aims to provide a seamless platform for publishers to sell books, track earnings, and attract customers through price comparison, secure payments, and discount features.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endParaRPr lang="en-US" sz="4200" dirty="0">
              <a:solidFill>
                <a:srgbClr val="2337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21875" y="1098038"/>
            <a:ext cx="1834158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GOAL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6602" y="5959987"/>
            <a:ext cx="15522677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The objective is to launch the system within </a:t>
            </a:r>
            <a:r>
              <a:rPr lang="en-US" sz="42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four months</a:t>
            </a: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, integrating price comparison, secure transactions, an admin panel for seller management, and ensuring </a:t>
            </a:r>
            <a:r>
              <a:rPr lang="en-US" sz="42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80%</a:t>
            </a: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user satisfaction.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endParaRPr lang="en-US" sz="4200">
              <a:solidFill>
                <a:srgbClr val="233766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768614" y="4377724"/>
            <a:ext cx="26968116" cy="5452062"/>
          </a:xfrm>
          <a:custGeom>
            <a:avLst/>
            <a:gdLst/>
            <a:ahLst/>
            <a:cxnLst/>
            <a:rect l="l" t="t" r="r" b="b"/>
            <a:pathLst>
              <a:path w="26968116" h="5452062">
                <a:moveTo>
                  <a:pt x="0" y="0"/>
                </a:moveTo>
                <a:lnTo>
                  <a:pt x="26968116" y="0"/>
                </a:lnTo>
                <a:lnTo>
                  <a:pt x="26968116" y="5452062"/>
                </a:lnTo>
                <a:lnTo>
                  <a:pt x="0" y="5452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045341" y="623887"/>
            <a:ext cx="4573191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79"/>
              </a:lnSpc>
              <a:spcBef>
                <a:spcPct val="0"/>
              </a:spcBef>
            </a:pPr>
            <a:r>
              <a:rPr lang="en-US" sz="53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Project Scope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1407" y="2682056"/>
            <a:ext cx="10163648" cy="320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Book listings &amp; management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Advanced search &amp; filters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Price comparison feature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Secure online payments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Admin dashboard &amp; controls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00821" y="1781329"/>
            <a:ext cx="257571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49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Includes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00821" y="6021183"/>
            <a:ext cx="2788146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49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Excludes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1407" y="7068933"/>
            <a:ext cx="10163648" cy="1933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Logistics/delivery tracking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Sales of non-book items</a:t>
            </a:r>
          </a:p>
          <a:p>
            <a:pPr marL="906783" lvl="1" indent="-453392" algn="l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42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Publishing or authoring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206991" y="4770949"/>
            <a:ext cx="26653780" cy="5089012"/>
          </a:xfrm>
          <a:custGeom>
            <a:avLst/>
            <a:gdLst/>
            <a:ahLst/>
            <a:cxnLst/>
            <a:rect l="l" t="t" r="r" b="b"/>
            <a:pathLst>
              <a:path w="26653780" h="5089012">
                <a:moveTo>
                  <a:pt x="0" y="0"/>
                </a:moveTo>
                <a:lnTo>
                  <a:pt x="26653780" y="0"/>
                </a:lnTo>
                <a:lnTo>
                  <a:pt x="26653780" y="5089012"/>
                </a:lnTo>
                <a:lnTo>
                  <a:pt x="0" y="5089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652571" y="28575"/>
            <a:ext cx="152251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StakeHolders and their Needs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1349120" y="4629892"/>
          <a:ext cx="14786845" cy="4865808"/>
        </p:xfrm>
        <a:graphic>
          <a:graphicData uri="http://schemas.openxmlformats.org/drawingml/2006/table">
            <a:tbl>
              <a:tblPr/>
              <a:tblGrid>
                <a:gridCol w="400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5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8475">
                <a:tc>
                  <a:txBody>
                    <a:bodyPr/>
                    <a:lstStyle/>
                    <a:p>
                      <a:pPr algn="l">
                        <a:lnSpc>
                          <a:spcPts val="3563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Customers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59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Need an easy-to-use platform for purchasing books.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293">
                <a:tc>
                  <a:txBody>
                    <a:bodyPr/>
                    <a:lstStyle/>
                    <a:p>
                      <a:pPr algn="l">
                        <a:lnSpc>
                          <a:spcPts val="3563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Publishers/Sellers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59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Require a marketplace to list and sell books.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4747">
                <a:tc>
                  <a:txBody>
                    <a:bodyPr/>
                    <a:lstStyle/>
                    <a:p>
                      <a:pPr algn="l">
                        <a:lnSpc>
                          <a:spcPts val="3563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Admin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59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Manages platform, approves sellers, and ensures smooth transactions.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293">
                <a:tc>
                  <a:txBody>
                    <a:bodyPr/>
                    <a:lstStyle/>
                    <a:p>
                      <a:pPr algn="l">
                        <a:lnSpc>
                          <a:spcPts val="3563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Payment Providers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959"/>
                        </a:lnSpc>
                        <a:defRPr/>
                      </a:pPr>
                      <a:r>
                        <a:rPr lang="en-US" sz="3299">
                          <a:solidFill>
                            <a:srgbClr val="233766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Process online transactions securely.</a:t>
                      </a:r>
                      <a:endParaRPr lang="en-US" sz="11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337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349120" y="1194824"/>
            <a:ext cx="21459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Vision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966349"/>
            <a:ext cx="14103400" cy="1848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6" lvl="1" indent="-367033" algn="l">
              <a:lnSpc>
                <a:spcPts val="4896"/>
              </a:lnSpc>
              <a:buFont typeface="Arial"/>
              <a:buChar char="•"/>
            </a:pPr>
            <a:r>
              <a:rPr lang="en-US" sz="34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The system aligns with stakeholder needs by offering a user-friendly book-buying experience, a transparent selling platform, and secure transactions.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9120" y="3796291"/>
            <a:ext cx="5356480" cy="638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Key Stakeholders: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504475"/>
            <a:ext cx="18288000" cy="784125"/>
            <a:chOff x="0" y="0"/>
            <a:chExt cx="24384000" cy="1045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45515"/>
            </a:xfrm>
            <a:custGeom>
              <a:avLst/>
              <a:gdLst/>
              <a:ahLst/>
              <a:cxnLst/>
              <a:rect l="l" t="t" r="r" b="b"/>
              <a:pathLst>
                <a:path w="24384000" h="1045515">
                  <a:moveTo>
                    <a:pt x="0" y="0"/>
                  </a:moveTo>
                  <a:lnTo>
                    <a:pt x="24384000" y="0"/>
                  </a:lnTo>
                  <a:lnTo>
                    <a:pt x="24384000" y="1045515"/>
                  </a:lnTo>
                  <a:lnTo>
                    <a:pt x="0" y="1045515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595450" y="9475900"/>
            <a:ext cx="9709234" cy="388338"/>
            <a:chOff x="0" y="0"/>
            <a:chExt cx="12945645" cy="517784"/>
          </a:xfrm>
        </p:grpSpPr>
        <p:sp>
          <p:nvSpPr>
            <p:cNvPr id="5" name="Freeform 5"/>
            <p:cNvSpPr/>
            <p:nvPr/>
          </p:nvSpPr>
          <p:spPr>
            <a:xfrm>
              <a:off x="127" y="0"/>
              <a:ext cx="12945364" cy="517779"/>
            </a:xfrm>
            <a:custGeom>
              <a:avLst/>
              <a:gdLst/>
              <a:ahLst/>
              <a:cxnLst/>
              <a:rect l="l" t="t" r="r" b="b"/>
              <a:pathLst>
                <a:path w="12945364" h="517779">
                  <a:moveTo>
                    <a:pt x="6472809" y="0"/>
                  </a:moveTo>
                  <a:cubicBezTo>
                    <a:pt x="4755769" y="0"/>
                    <a:pt x="3109468" y="27305"/>
                    <a:pt x="1895602" y="75819"/>
                  </a:cubicBezTo>
                  <a:cubicBezTo>
                    <a:pt x="681863" y="124333"/>
                    <a:pt x="0" y="190246"/>
                    <a:pt x="0" y="258953"/>
                  </a:cubicBezTo>
                  <a:cubicBezTo>
                    <a:pt x="0" y="327660"/>
                    <a:pt x="681863" y="393446"/>
                    <a:pt x="1895602" y="441960"/>
                  </a:cubicBezTo>
                  <a:cubicBezTo>
                    <a:pt x="3109468" y="490474"/>
                    <a:pt x="4755769" y="517779"/>
                    <a:pt x="6472809" y="517779"/>
                  </a:cubicBezTo>
                  <a:cubicBezTo>
                    <a:pt x="8189468" y="517779"/>
                    <a:pt x="9835769" y="490474"/>
                    <a:pt x="11049635" y="441960"/>
                  </a:cubicBezTo>
                  <a:cubicBezTo>
                    <a:pt x="12263374" y="393319"/>
                    <a:pt x="12945364" y="327533"/>
                    <a:pt x="12945364" y="258826"/>
                  </a:cubicBezTo>
                  <a:cubicBezTo>
                    <a:pt x="12945364" y="190119"/>
                    <a:pt x="12263247" y="124333"/>
                    <a:pt x="11049635" y="75819"/>
                  </a:cubicBezTo>
                  <a:cubicBezTo>
                    <a:pt x="9835769" y="27305"/>
                    <a:pt x="8189341" y="0"/>
                    <a:pt x="6472809" y="0"/>
                  </a:cubicBezTo>
                  <a:close/>
                </a:path>
              </a:pathLst>
            </a:custGeom>
            <a:solidFill>
              <a:srgbClr val="233766">
                <a:alpha val="8627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96861" y="693881"/>
            <a:ext cx="1569927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17"/>
              </a:lnSpc>
            </a:pPr>
            <a:r>
              <a:rPr lang="en-US" sz="6431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Product Vision &amp;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6797" y="2136108"/>
            <a:ext cx="13971673" cy="300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999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“To create an efficient, user-friendly, and feature-rich online bookstore that connects readers with a vast collection of books while enabling publishers to reach a wider audience.”</a:t>
            </a:r>
          </a:p>
          <a:p>
            <a:pPr algn="just">
              <a:lnSpc>
                <a:spcPts val="4799"/>
              </a:lnSpc>
            </a:pPr>
            <a:endParaRPr lang="en-US" sz="3999" b="1">
              <a:solidFill>
                <a:srgbClr val="233766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3815558" y="3824184"/>
            <a:ext cx="4472442" cy="5651716"/>
          </a:xfrm>
          <a:custGeom>
            <a:avLst/>
            <a:gdLst/>
            <a:ahLst/>
            <a:cxnLst/>
            <a:rect l="l" t="t" r="r" b="b"/>
            <a:pathLst>
              <a:path w="4472442" h="5651716">
                <a:moveTo>
                  <a:pt x="0" y="0"/>
                </a:moveTo>
                <a:lnTo>
                  <a:pt x="4472442" y="0"/>
                </a:lnTo>
                <a:lnTo>
                  <a:pt x="4472442" y="5651716"/>
                </a:lnTo>
                <a:lnTo>
                  <a:pt x="0" y="56517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17446" y="4791075"/>
            <a:ext cx="4345154" cy="638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sz="4400" b="1" u="sng" dirty="0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Core Features: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17446" y="5574633"/>
            <a:ext cx="12756007" cy="428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Book browsing &amp; search functionality</a:t>
            </a:r>
          </a:p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Price comparison across multiple sellers</a:t>
            </a:r>
          </a:p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Secure online payments</a:t>
            </a:r>
          </a:p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Seller subscription &amp; earnings dashboard</a:t>
            </a:r>
          </a:p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Admin panel for moderation &amp; reports</a:t>
            </a:r>
          </a:p>
          <a:p>
            <a:pPr marL="863603" lvl="1" indent="-431801" algn="l">
              <a:lnSpc>
                <a:spcPts val="4800"/>
              </a:lnSpc>
              <a:buFont typeface="Arial"/>
              <a:buChar char="•"/>
            </a:pPr>
            <a:r>
              <a:rPr lang="en-US" sz="40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Discount &amp; promotion management</a:t>
            </a:r>
          </a:p>
          <a:p>
            <a:pPr algn="ctr">
              <a:lnSpc>
                <a:spcPts val="4800"/>
              </a:lnSpc>
              <a:spcBef>
                <a:spcPct val="0"/>
              </a:spcBef>
            </a:pPr>
            <a:endParaRPr lang="en-US" sz="4000">
              <a:solidFill>
                <a:srgbClr val="233766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206991" y="4770949"/>
            <a:ext cx="26653780" cy="5089012"/>
          </a:xfrm>
          <a:custGeom>
            <a:avLst/>
            <a:gdLst/>
            <a:ahLst/>
            <a:cxnLst/>
            <a:rect l="l" t="t" r="r" b="b"/>
            <a:pathLst>
              <a:path w="26653780" h="5089012">
                <a:moveTo>
                  <a:pt x="0" y="0"/>
                </a:moveTo>
                <a:lnTo>
                  <a:pt x="26653780" y="0"/>
                </a:lnTo>
                <a:lnTo>
                  <a:pt x="26653780" y="5089012"/>
                </a:lnTo>
                <a:lnTo>
                  <a:pt x="0" y="5089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305372"/>
            <a:ext cx="9373144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Acceptance Criteria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7667" y="1815084"/>
            <a:ext cx="13506360" cy="7885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Users can register, log in, and use the platform securely</a:t>
            </a:r>
          </a:p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Sellers can manage listings and view subscriptions.</a:t>
            </a:r>
          </a:p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Customers can search, compare prices, and purchase books.</a:t>
            </a:r>
          </a:p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Admins can monitor the platform, manage sellers and reports</a:t>
            </a:r>
          </a:p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The platform must support at least 200 concurrent users without lag.</a:t>
            </a:r>
          </a:p>
          <a:p>
            <a:pPr marL="820421" lvl="1" indent="-410210" algn="l">
              <a:lnSpc>
                <a:spcPts val="5244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Testing will be done for each module, and improvements will be made based on stakeholder feedback before launch.</a:t>
            </a:r>
          </a:p>
          <a:p>
            <a:pPr algn="l">
              <a:lnSpc>
                <a:spcPts val="5244"/>
              </a:lnSpc>
            </a:pPr>
            <a:endParaRPr lang="en-US" sz="3800">
              <a:solidFill>
                <a:srgbClr val="233766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206991" y="5642578"/>
            <a:ext cx="26653780" cy="5089012"/>
          </a:xfrm>
          <a:custGeom>
            <a:avLst/>
            <a:gdLst/>
            <a:ahLst/>
            <a:cxnLst/>
            <a:rect l="l" t="t" r="r" b="b"/>
            <a:pathLst>
              <a:path w="26653780" h="5089012">
                <a:moveTo>
                  <a:pt x="0" y="0"/>
                </a:moveTo>
                <a:lnTo>
                  <a:pt x="26653780" y="0"/>
                </a:lnTo>
                <a:lnTo>
                  <a:pt x="26653780" y="5089012"/>
                </a:lnTo>
                <a:lnTo>
                  <a:pt x="0" y="5089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05366" y="419804"/>
            <a:ext cx="1522515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Project Management 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17941" y="2719269"/>
            <a:ext cx="6155705" cy="3363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538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Trello (Scrum Board)</a:t>
            </a:r>
          </a:p>
          <a:p>
            <a:pPr marL="755647" lvl="1" indent="-377824" algn="l">
              <a:lnSpc>
                <a:spcPts val="538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GitHub (Code Repository), Google Sheets (Kickoff Talent Skills)</a:t>
            </a:r>
          </a:p>
          <a:p>
            <a:pPr marL="755647" lvl="1" indent="-377824" algn="l">
              <a:lnSpc>
                <a:spcPts val="538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Zoom (Scrum meetings)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66106" y="2976444"/>
            <a:ext cx="6299874" cy="322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920" lvl="1" indent="-380460" algn="l">
              <a:lnSpc>
                <a:spcPts val="4229"/>
              </a:lnSpc>
              <a:buFont typeface="Arial"/>
              <a:buChar char="•"/>
            </a:pPr>
            <a:r>
              <a:rPr lang="en-US" sz="3524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Enables iterative development &amp; frequent testing.</a:t>
            </a:r>
          </a:p>
          <a:p>
            <a:pPr marL="760920" lvl="1" indent="-380460" algn="l">
              <a:lnSpc>
                <a:spcPts val="4229"/>
              </a:lnSpc>
              <a:buFont typeface="Arial"/>
              <a:buChar char="•"/>
            </a:pPr>
            <a:r>
              <a:rPr lang="en-US" sz="3524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Quick adaptability to changing requirements.</a:t>
            </a:r>
          </a:p>
          <a:p>
            <a:pPr algn="l">
              <a:lnSpc>
                <a:spcPts val="4229"/>
              </a:lnSpc>
            </a:pPr>
            <a:endParaRPr lang="en-US" sz="3524">
              <a:solidFill>
                <a:srgbClr val="23376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05366" y="1557219"/>
            <a:ext cx="6929995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u="sng" dirty="0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Methodology: Agile (Scrum)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740420" y="1862019"/>
            <a:ext cx="7995566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Tools: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9382" y="6133159"/>
            <a:ext cx="482835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Roles: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93756" y="7076134"/>
            <a:ext cx="11944447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l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Project Manager – sprint planning, deadlines, risk management</a:t>
            </a:r>
          </a:p>
          <a:p>
            <a:pPr marL="755646" lvl="1" indent="-377823" algn="l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Developers – UI, backend, AI integration</a:t>
            </a:r>
          </a:p>
          <a:p>
            <a:pPr marL="755647" lvl="1" indent="-377824" algn="l">
              <a:lnSpc>
                <a:spcPts val="4199"/>
              </a:lnSpc>
              <a:buFont typeface="Arial"/>
              <a:buChar char="•"/>
            </a:pPr>
            <a:r>
              <a:rPr lang="en-US" sz="3499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QA – testing, feedback tracking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643500"/>
            <a:ext cx="18288000" cy="645000"/>
            <a:chOff x="0" y="0"/>
            <a:chExt cx="24384000" cy="86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60044"/>
            </a:xfrm>
            <a:custGeom>
              <a:avLst/>
              <a:gdLst/>
              <a:ahLst/>
              <a:cxnLst/>
              <a:rect l="l" t="t" r="r" b="b"/>
              <a:pathLst>
                <a:path w="24384000" h="860044">
                  <a:moveTo>
                    <a:pt x="0" y="0"/>
                  </a:moveTo>
                  <a:lnTo>
                    <a:pt x="24384000" y="0"/>
                  </a:lnTo>
                  <a:lnTo>
                    <a:pt x="24384000" y="860044"/>
                  </a:lnTo>
                  <a:lnTo>
                    <a:pt x="0" y="860044"/>
                  </a:lnTo>
                  <a:close/>
                </a:path>
              </a:pathLst>
            </a:custGeom>
            <a:solidFill>
              <a:srgbClr val="96582E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-8472056" y="9680924"/>
            <a:ext cx="35379994" cy="388338"/>
          </a:xfrm>
          <a:custGeom>
            <a:avLst/>
            <a:gdLst/>
            <a:ahLst/>
            <a:cxnLst/>
            <a:rect l="l" t="t" r="r" b="b"/>
            <a:pathLst>
              <a:path w="35379994" h="388338">
                <a:moveTo>
                  <a:pt x="0" y="0"/>
                </a:moveTo>
                <a:lnTo>
                  <a:pt x="35379994" y="0"/>
                </a:lnTo>
                <a:lnTo>
                  <a:pt x="35379994" y="388338"/>
                </a:lnTo>
                <a:lnTo>
                  <a:pt x="0" y="3883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768614" y="4377724"/>
            <a:ext cx="26968116" cy="5452062"/>
          </a:xfrm>
          <a:custGeom>
            <a:avLst/>
            <a:gdLst/>
            <a:ahLst/>
            <a:cxnLst/>
            <a:rect l="l" t="t" r="r" b="b"/>
            <a:pathLst>
              <a:path w="26968116" h="5452062">
                <a:moveTo>
                  <a:pt x="0" y="0"/>
                </a:moveTo>
                <a:lnTo>
                  <a:pt x="26968116" y="0"/>
                </a:lnTo>
                <a:lnTo>
                  <a:pt x="26968116" y="5452062"/>
                </a:lnTo>
                <a:lnTo>
                  <a:pt x="0" y="5452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85725"/>
            <a:ext cx="14978750" cy="942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u="sng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Team Roles &amp; Expertise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98182" y="1941205"/>
            <a:ext cx="15091636" cy="516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Project Manager: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Manages Scrum board, handles deadlines, oversees Agile practices. 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Frontend Developer: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Designs UI/UX, develops responsive interfaces. 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Backend Developer: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Develops APIs, handles authentication,       security, and logic.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Full Stack Developer: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Works on both frontend &amp; backend, integrates features end-to-end. 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Our team's skill distribution and responsibilities are outlined {link}.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8182" y="1113478"/>
            <a:ext cx="7304624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Team Members &amp; Roles: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8182" y="7084705"/>
            <a:ext cx="5518222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Skills &amp; Expertise: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6723" y="7859278"/>
            <a:ext cx="15122436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Technologies: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React.js, Node.js, MongoDB, Payment APIs, JWT Authentication </a:t>
            </a:r>
          </a:p>
          <a:p>
            <a:pPr marL="820421" lvl="1" indent="-410210" algn="l">
              <a:lnSpc>
                <a:spcPts val="4560"/>
              </a:lnSpc>
              <a:buFont typeface="Arial"/>
              <a:buChar char="•"/>
            </a:pPr>
            <a:r>
              <a:rPr lang="en-US" sz="3800" b="1">
                <a:solidFill>
                  <a:srgbClr val="233766"/>
                </a:solidFill>
                <a:latin typeface="Arimo Bold"/>
                <a:ea typeface="Arimo Bold"/>
                <a:cs typeface="Arimo Bold"/>
                <a:sym typeface="Arimo Bold"/>
              </a:rPr>
              <a:t>Agile Tools:</a:t>
            </a:r>
            <a:r>
              <a:rPr lang="en-US" sz="3800">
                <a:solidFill>
                  <a:srgbClr val="233766"/>
                </a:solidFill>
                <a:latin typeface="Arimo"/>
                <a:ea typeface="Arimo"/>
                <a:cs typeface="Arimo"/>
                <a:sym typeface="Arimo"/>
              </a:rPr>
              <a:t> Jira, Trello,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709</Words>
  <Application>Microsoft Office PowerPoint</Application>
  <PresentationFormat>Custom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Arimo</vt:lpstr>
      <vt:lpstr>Arial</vt:lpstr>
      <vt:lpstr>Arimo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Literature Review by Slidesgo.pptx</dc:title>
  <cp:lastModifiedBy>Rida Batool</cp:lastModifiedBy>
  <cp:revision>4</cp:revision>
  <dcterms:created xsi:type="dcterms:W3CDTF">2006-08-16T00:00:00Z</dcterms:created>
  <dcterms:modified xsi:type="dcterms:W3CDTF">2025-04-14T12:57:04Z</dcterms:modified>
  <dc:identifier>DAGh-4wSV9g</dc:identifier>
</cp:coreProperties>
</file>