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8" r:id="rId5"/>
    <p:sldId id="271" r:id="rId6"/>
    <p:sldId id="288" r:id="rId7"/>
    <p:sldId id="310" r:id="rId8"/>
    <p:sldId id="340" r:id="rId9"/>
    <p:sldId id="317" r:id="rId10"/>
    <p:sldId id="346" r:id="rId11"/>
    <p:sldId id="347" r:id="rId12"/>
    <p:sldId id="341" r:id="rId13"/>
    <p:sldId id="320" r:id="rId14"/>
    <p:sldId id="342" r:id="rId15"/>
    <p:sldId id="344" r:id="rId16"/>
    <p:sldId id="279" r:id="rId17"/>
    <p:sldId id="345" r:id="rId18"/>
    <p:sldId id="280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7E"/>
    <a:srgbClr val="FFFFFF"/>
    <a:srgbClr val="53C3CD"/>
    <a:srgbClr val="DCEAF0"/>
    <a:srgbClr val="D3E5ED"/>
    <a:srgbClr val="96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6" y="54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065887" y="1864528"/>
            <a:ext cx="584566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Web Traffic </a:t>
            </a:r>
          </a:p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Time Series Forecasting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4707429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Forecast future traffic to Wikipedia pages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6319216"/>
            <a:ext cx="50083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Presented by Rida Jawwad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048688" y="2828013"/>
            <a:ext cx="40372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Feature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Engineering</a:t>
            </a:r>
            <a:endParaRPr lang="ko-KR" altLang="en-US" sz="4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00318" y="2220770"/>
            <a:ext cx="10512821" cy="3664038"/>
            <a:chOff x="853877" y="1776627"/>
            <a:chExt cx="10512821" cy="3664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7465CC-0161-4533-8019-C7D70DA0596B}"/>
                </a:ext>
              </a:extLst>
            </p:cNvPr>
            <p:cNvGrpSpPr/>
            <p:nvPr/>
          </p:nvGrpSpPr>
          <p:grpSpPr>
            <a:xfrm>
              <a:off x="5453438" y="1776627"/>
              <a:ext cx="1289518" cy="3410456"/>
              <a:chOff x="3850310" y="1776627"/>
              <a:chExt cx="1289518" cy="3410456"/>
            </a:xfrm>
            <a:solidFill>
              <a:schemeClr val="bg1"/>
            </a:solidFill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4CDA3BFF-F8A3-4918-B507-D99B5F7A418E}"/>
                  </a:ext>
                </a:extLst>
              </p:cNvPr>
              <p:cNvSpPr/>
              <p:nvPr/>
            </p:nvSpPr>
            <p:spPr>
              <a:xfrm rot="5400000">
                <a:off x="4231727" y="4278982"/>
                <a:ext cx="975367" cy="840835"/>
              </a:xfrm>
              <a:prstGeom prst="hexagon">
                <a:avLst/>
              </a:prstGeom>
              <a:grp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85AD12E1-61D4-41DF-ABF9-C67842F0493F}"/>
                  </a:ext>
                </a:extLst>
              </p:cNvPr>
              <p:cNvSpPr/>
              <p:nvPr/>
            </p:nvSpPr>
            <p:spPr>
              <a:xfrm rot="5400000">
                <a:off x="4231727" y="2649728"/>
                <a:ext cx="975367" cy="840835"/>
              </a:xfrm>
              <a:prstGeom prst="hexagon">
                <a:avLst/>
              </a:prstGeom>
              <a:grpFill/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D34101B9-F5D3-4407-B084-367B45709379}"/>
                  </a:ext>
                </a:extLst>
              </p:cNvPr>
              <p:cNvSpPr/>
              <p:nvPr/>
            </p:nvSpPr>
            <p:spPr>
              <a:xfrm rot="5400000">
                <a:off x="3783044" y="3473147"/>
                <a:ext cx="975367" cy="840835"/>
              </a:xfrm>
              <a:prstGeom prst="hexagon">
                <a:avLst/>
              </a:prstGeom>
              <a:grp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6A2E478-D09D-49BD-AF51-D6C94A5C82AE}"/>
                  </a:ext>
                </a:extLst>
              </p:cNvPr>
              <p:cNvSpPr/>
              <p:nvPr/>
            </p:nvSpPr>
            <p:spPr>
              <a:xfrm rot="5400000">
                <a:off x="3783044" y="1843893"/>
                <a:ext cx="975367" cy="840835"/>
              </a:xfrm>
              <a:prstGeom prst="hexagon">
                <a:avLst/>
              </a:prstGeom>
              <a:grp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E17BBB-F95F-471B-9324-9CECBC49283B}"/>
                </a:ext>
              </a:extLst>
            </p:cNvPr>
            <p:cNvSpPr txBox="1"/>
            <p:nvPr/>
          </p:nvSpPr>
          <p:spPr>
            <a:xfrm>
              <a:off x="853877" y="1919658"/>
              <a:ext cx="756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4"/>
                  </a:solidFill>
                  <a:cs typeface="Arial" pitchFamily="34" charset="0"/>
                </a:rPr>
                <a:t>01</a:t>
              </a:r>
              <a:endParaRPr lang="ko-KR" altLang="en-US" sz="4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0B185-6FFF-49C6-AA06-D507FB1B4EDB}"/>
                </a:ext>
              </a:extLst>
            </p:cNvPr>
            <p:cNvGrpSpPr/>
            <p:nvPr/>
          </p:nvGrpSpPr>
          <p:grpSpPr>
            <a:xfrm>
              <a:off x="1668001" y="1811936"/>
              <a:ext cx="3644675" cy="969496"/>
              <a:chOff x="3017859" y="4283314"/>
              <a:chExt cx="1908852" cy="9694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457F9C-C58E-4B69-AF17-A9B30000B765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904855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Time series decomposition involves thinking of a series as a combination of level, trend, seasonality and noise components.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209525-C03C-4A28-8A02-837CC4ED6896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Seasonal Decomposition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01CA91-6479-4CD5-A78E-9378685D7E0B}"/>
                </a:ext>
              </a:extLst>
            </p:cNvPr>
            <p:cNvSpPr txBox="1"/>
            <p:nvPr/>
          </p:nvSpPr>
          <p:spPr>
            <a:xfrm>
              <a:off x="853877" y="3559110"/>
              <a:ext cx="756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2"/>
                  </a:solidFill>
                  <a:cs typeface="Arial" pitchFamily="34" charset="0"/>
                </a:rPr>
                <a:t>03</a:t>
              </a:r>
              <a:endParaRPr lang="ko-KR" altLang="en-US" sz="4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4C851C-C5F4-4078-8467-DBE83595AD9B}"/>
                </a:ext>
              </a:extLst>
            </p:cNvPr>
            <p:cNvGrpSpPr/>
            <p:nvPr/>
          </p:nvGrpSpPr>
          <p:grpSpPr>
            <a:xfrm>
              <a:off x="1668001" y="3451388"/>
              <a:ext cx="3644675" cy="769442"/>
              <a:chOff x="3017859" y="4283314"/>
              <a:chExt cx="1908852" cy="76944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811964-6460-46EF-8682-BFD0BDFA1715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90485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To make the data stationary, I used moving average method.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5996A5-FEF9-4668-8EAE-4AD0B3EE822A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Moving Average method for stationarity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1CA01C-4BFE-43A5-B002-82CA7BE7751D}"/>
                </a:ext>
              </a:extLst>
            </p:cNvPr>
            <p:cNvSpPr txBox="1"/>
            <p:nvPr/>
          </p:nvSpPr>
          <p:spPr>
            <a:xfrm>
              <a:off x="10609726" y="2739384"/>
              <a:ext cx="756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57F6B6D-322F-4690-95DD-68FBBEDC14A9}"/>
                </a:ext>
              </a:extLst>
            </p:cNvPr>
            <p:cNvGrpSpPr/>
            <p:nvPr/>
          </p:nvGrpSpPr>
          <p:grpSpPr>
            <a:xfrm>
              <a:off x="6916688" y="2631662"/>
              <a:ext cx="3629350" cy="1369606"/>
              <a:chOff x="3017859" y="4283314"/>
              <a:chExt cx="1908852" cy="13696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462235-9212-475D-83FF-A9A193200D3F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90485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</a:t>
                </a:r>
                <a:r>
                  <a:rPr lang="en-US" altLang="ko-KR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Augmented Dickey Fuller test is a common statistical test used to test whether a given time series is stationary or not. After doing this test, I found out that my data is non-stationary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EA9F6E-2A9D-4E43-9E91-B907D9BE7678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ADF Test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897B2B-234A-42A4-89E8-0DE023B8F96F}"/>
                </a:ext>
              </a:extLst>
            </p:cNvPr>
            <p:cNvSpPr txBox="1"/>
            <p:nvPr/>
          </p:nvSpPr>
          <p:spPr>
            <a:xfrm>
              <a:off x="10609726" y="4378836"/>
              <a:ext cx="756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4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EBE2CF-02E8-4D37-A2EE-94599E2B308F}"/>
                </a:ext>
              </a:extLst>
            </p:cNvPr>
            <p:cNvGrpSpPr/>
            <p:nvPr/>
          </p:nvGrpSpPr>
          <p:grpSpPr>
            <a:xfrm>
              <a:off x="6916688" y="4271114"/>
              <a:ext cx="3629350" cy="1169551"/>
              <a:chOff x="3017859" y="4283314"/>
              <a:chExt cx="1908852" cy="116955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CBD997-F020-4652-9999-F6140C428386}"/>
                  </a:ext>
                </a:extLst>
              </p:cNvPr>
              <p:cNvSpPr txBox="1"/>
              <p:nvPr/>
            </p:nvSpPr>
            <p:spPr>
              <a:xfrm>
                <a:off x="3021856" y="4560313"/>
                <a:ext cx="190485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Autocorrelation is the correlation of a time series with the same time series lagged. </a:t>
                </a:r>
                <a:r>
                  <a:rPr lang="en-US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use these plots for hyper parameters of Arima model</a:t>
                </a:r>
                <a:endParaRPr lang="ko-KR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F37582-CC20-4272-8D4E-33BE2F599061}"/>
                  </a:ext>
                </a:extLst>
              </p:cNvPr>
              <p:cNvSpPr txBox="1"/>
              <p:nvPr/>
            </p:nvSpPr>
            <p:spPr>
              <a:xfrm>
                <a:off x="3017859" y="4283314"/>
                <a:ext cx="1888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ACF and PACF plots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66A7B7E0-341B-426A-8616-34BEF23A7311}"/>
                </a:ext>
              </a:extLst>
            </p:cNvPr>
            <p:cNvSpPr/>
            <p:nvPr/>
          </p:nvSpPr>
          <p:spPr>
            <a:xfrm rot="2700000">
              <a:off x="5732844" y="3650796"/>
              <a:ext cx="265920" cy="47674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CA54A5EF-20F2-4A67-8053-91A6F0369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517" y="2093182"/>
              <a:ext cx="354676" cy="35763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7" name="Parallelogram 30">
              <a:extLst>
                <a:ext uri="{FF2B5EF4-FFF2-40B4-BE49-F238E27FC236}">
                  <a16:creationId xmlns:a16="http://schemas.microsoft.com/office/drawing/2014/main" id="{07A9DF64-EAEC-4F98-A0C9-E2239CA0F425}"/>
                </a:ext>
              </a:extLst>
            </p:cNvPr>
            <p:cNvSpPr/>
            <p:nvPr/>
          </p:nvSpPr>
          <p:spPr>
            <a:xfrm flipH="1">
              <a:off x="6183802" y="2914115"/>
              <a:ext cx="309990" cy="312059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A2454068-D6A0-42C7-BCE1-D03833DCF2E4}"/>
                </a:ext>
              </a:extLst>
            </p:cNvPr>
            <p:cNvSpPr/>
            <p:nvPr/>
          </p:nvSpPr>
          <p:spPr>
            <a:xfrm>
              <a:off x="6150097" y="4560955"/>
              <a:ext cx="343695" cy="315845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49996" y="670058"/>
            <a:ext cx="5781436" cy="724247"/>
          </a:xfrm>
        </p:spPr>
        <p:txBody>
          <a:bodyPr/>
          <a:lstStyle/>
          <a:p>
            <a:r>
              <a:rPr lang="en-US" sz="1500" dirty="0" smtClean="0"/>
              <a:t>For now, I am working on only one time series data i.e. a Spanish article which has the most views among all Spanish pages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21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9133" y="37886"/>
            <a:ext cx="3293729" cy="724247"/>
          </a:xfrm>
        </p:spPr>
        <p:txBody>
          <a:bodyPr/>
          <a:lstStyle/>
          <a:p>
            <a:r>
              <a:rPr lang="en-US" sz="1600" b="1" dirty="0" smtClean="0"/>
              <a:t>SEASONAL DECOMPOSITION</a:t>
            </a:r>
            <a:endParaRPr lang="en-US" sz="16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39489" y="607732"/>
            <a:ext cx="9513015" cy="6008221"/>
            <a:chOff x="974233" y="743642"/>
            <a:chExt cx="9648945" cy="7046293"/>
          </a:xfrm>
        </p:grpSpPr>
        <p:grpSp>
          <p:nvGrpSpPr>
            <p:cNvPr id="12" name="Group 11"/>
            <p:cNvGrpSpPr/>
            <p:nvPr/>
          </p:nvGrpSpPr>
          <p:grpSpPr>
            <a:xfrm>
              <a:off x="974236" y="743642"/>
              <a:ext cx="9648942" cy="5509241"/>
              <a:chOff x="974236" y="743642"/>
              <a:chExt cx="9648942" cy="550924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237" y="743642"/>
                <a:ext cx="9648939" cy="190542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236" y="2487706"/>
                <a:ext cx="9648942" cy="19183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4236" y="4113362"/>
                <a:ext cx="9554812" cy="2139521"/>
              </a:xfrm>
              <a:prstGeom prst="rect">
                <a:avLst/>
              </a:prstGeom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33" y="5870322"/>
              <a:ext cx="9554815" cy="1919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1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301754" y="2828013"/>
            <a:ext cx="478423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Model Training and Optimization</a:t>
            </a:r>
            <a:endParaRPr lang="ko-KR" altLang="en-US" sz="4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52570" y="1448064"/>
            <a:ext cx="10354341" cy="4235042"/>
            <a:chOff x="918830" y="1832376"/>
            <a:chExt cx="10354341" cy="4235042"/>
          </a:xfrm>
        </p:grpSpPr>
        <p:grpSp>
          <p:nvGrpSpPr>
            <p:cNvPr id="26" name="Group 25"/>
            <p:cNvGrpSpPr/>
            <p:nvPr/>
          </p:nvGrpSpPr>
          <p:grpSpPr>
            <a:xfrm>
              <a:off x="918830" y="1832376"/>
              <a:ext cx="10354341" cy="4235042"/>
              <a:chOff x="918830" y="1832376"/>
              <a:chExt cx="10354341" cy="423504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8461215-73BE-40FB-A801-36EFFD46890B}"/>
                  </a:ext>
                </a:extLst>
              </p:cNvPr>
              <p:cNvSpPr/>
              <p:nvPr/>
            </p:nvSpPr>
            <p:spPr>
              <a:xfrm>
                <a:off x="9168095" y="2803896"/>
                <a:ext cx="2105076" cy="3263520"/>
              </a:xfrm>
              <a:prstGeom prst="rect">
                <a:avLst/>
              </a:pr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918830" y="1832376"/>
                <a:ext cx="10318320" cy="4235042"/>
                <a:chOff x="918830" y="1832376"/>
                <a:chExt cx="10318320" cy="4235042"/>
              </a:xfrm>
            </p:grpSpPr>
            <p:sp>
              <p:nvSpPr>
                <p:cNvPr id="4" name="Chevron 3">
                  <a:extLst>
                    <a:ext uri="{FF2B5EF4-FFF2-40B4-BE49-F238E27FC236}">
                      <a16:creationId xmlns:a16="http://schemas.microsoft.com/office/drawing/2014/main" id="{0D271BF9-713B-41D0-90E0-5CC8311DE6E4}"/>
                    </a:ext>
                  </a:extLst>
                </p:cNvPr>
                <p:cNvSpPr/>
                <p:nvPr/>
              </p:nvSpPr>
              <p:spPr>
                <a:xfrm>
                  <a:off x="918830" y="3542172"/>
                  <a:ext cx="2042102" cy="893484"/>
                </a:xfrm>
                <a:prstGeom prst="chevron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Chevron 4">
                  <a:extLst>
                    <a:ext uri="{FF2B5EF4-FFF2-40B4-BE49-F238E27FC236}">
                      <a16:creationId xmlns:a16="http://schemas.microsoft.com/office/drawing/2014/main" id="{01E0273A-B459-4CD0-8435-5CF254BFE226}"/>
                    </a:ext>
                  </a:extLst>
                </p:cNvPr>
                <p:cNvSpPr/>
                <p:nvPr/>
              </p:nvSpPr>
              <p:spPr>
                <a:xfrm>
                  <a:off x="2987884" y="3114722"/>
                  <a:ext cx="2042102" cy="893484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Chevron 5">
                  <a:extLst>
                    <a:ext uri="{FF2B5EF4-FFF2-40B4-BE49-F238E27FC236}">
                      <a16:creationId xmlns:a16="http://schemas.microsoft.com/office/drawing/2014/main" id="{53E938E4-B903-4E78-890B-D2C0B4A4A281}"/>
                    </a:ext>
                  </a:extLst>
                </p:cNvPr>
                <p:cNvSpPr/>
                <p:nvPr/>
              </p:nvSpPr>
              <p:spPr>
                <a:xfrm>
                  <a:off x="5056938" y="2687274"/>
                  <a:ext cx="2042102" cy="893484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Chevron 6">
                  <a:extLst>
                    <a:ext uri="{FF2B5EF4-FFF2-40B4-BE49-F238E27FC236}">
                      <a16:creationId xmlns:a16="http://schemas.microsoft.com/office/drawing/2014/main" id="{B4CBDB40-14D8-445F-AAA2-A37966BF7CB8}"/>
                    </a:ext>
                  </a:extLst>
                </p:cNvPr>
                <p:cNvSpPr/>
                <p:nvPr/>
              </p:nvSpPr>
              <p:spPr>
                <a:xfrm>
                  <a:off x="7125992" y="2259825"/>
                  <a:ext cx="2042102" cy="893484"/>
                </a:xfrm>
                <a:prstGeom prst="chevron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hevron 7">
                  <a:extLst>
                    <a:ext uri="{FF2B5EF4-FFF2-40B4-BE49-F238E27FC236}">
                      <a16:creationId xmlns:a16="http://schemas.microsoft.com/office/drawing/2014/main" id="{29863FB2-BB9F-4CEE-A775-3AF41CCCB421}"/>
                    </a:ext>
                  </a:extLst>
                </p:cNvPr>
                <p:cNvSpPr/>
                <p:nvPr/>
              </p:nvSpPr>
              <p:spPr>
                <a:xfrm>
                  <a:off x="9195048" y="1832376"/>
                  <a:ext cx="2042102" cy="893484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3275C8-BCE5-4258-AD9C-4BE1B63BF8B8}"/>
                    </a:ext>
                  </a:extLst>
                </p:cNvPr>
                <p:cNvSpPr/>
                <p:nvPr/>
              </p:nvSpPr>
              <p:spPr>
                <a:xfrm>
                  <a:off x="7099041" y="3246640"/>
                  <a:ext cx="2069053" cy="2820777"/>
                </a:xfrm>
                <a:prstGeom prst="rect">
                  <a:avLst/>
                </a:prstGeom>
                <a:solidFill>
                  <a:schemeClr val="accent3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455025A-0387-4B0E-A1A6-AC0967700908}"/>
                    </a:ext>
                  </a:extLst>
                </p:cNvPr>
                <p:cNvSpPr/>
                <p:nvPr/>
              </p:nvSpPr>
              <p:spPr>
                <a:xfrm>
                  <a:off x="5029988" y="3688604"/>
                  <a:ext cx="2069054" cy="2378812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79DF2F2-2AAF-423B-9C1A-E3CA37AC6BBB}"/>
                    </a:ext>
                  </a:extLst>
                </p:cNvPr>
                <p:cNvSpPr/>
                <p:nvPr/>
              </p:nvSpPr>
              <p:spPr>
                <a:xfrm>
                  <a:off x="2987884" y="4084563"/>
                  <a:ext cx="2042102" cy="1982855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FAC203-2011-4453-B617-FFB3DD1E00E9}"/>
                    </a:ext>
                  </a:extLst>
                </p:cNvPr>
                <p:cNvSpPr/>
                <p:nvPr/>
              </p:nvSpPr>
              <p:spPr>
                <a:xfrm>
                  <a:off x="932387" y="4495694"/>
                  <a:ext cx="2055497" cy="1571722"/>
                </a:xfrm>
                <a:prstGeom prst="rect">
                  <a:avLst/>
                </a:prstGeom>
                <a:solidFill>
                  <a:schemeClr val="accent6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4082F2-4BAD-44A6-AF6A-9285015585DB}"/>
                    </a:ext>
                  </a:extLst>
                </p:cNvPr>
                <p:cNvSpPr txBox="1"/>
                <p:nvPr/>
              </p:nvSpPr>
              <p:spPr>
                <a:xfrm>
                  <a:off x="1438639" y="3727305"/>
                  <a:ext cx="10024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Data Splitting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1A7B38-9CD0-43B0-BBE2-116116D27F63}"/>
                    </a:ext>
                  </a:extLst>
                </p:cNvPr>
                <p:cNvSpPr txBox="1"/>
                <p:nvPr/>
              </p:nvSpPr>
              <p:spPr>
                <a:xfrm>
                  <a:off x="3507693" y="3299856"/>
                  <a:ext cx="10024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Model Training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F0B5A58-2E50-4E36-9C18-683C49ADB133}"/>
                    </a:ext>
                  </a:extLst>
                </p:cNvPr>
                <p:cNvSpPr txBox="1"/>
                <p:nvPr/>
              </p:nvSpPr>
              <p:spPr>
                <a:xfrm>
                  <a:off x="5508632" y="2858572"/>
                  <a:ext cx="12029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Model</a:t>
                  </a:r>
                </a:p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Evaluation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B1FE9C-E64F-4162-9D3C-92C1C5F8837A}"/>
                    </a:ext>
                  </a:extLst>
                </p:cNvPr>
                <p:cNvSpPr txBox="1"/>
                <p:nvPr/>
              </p:nvSpPr>
              <p:spPr>
                <a:xfrm>
                  <a:off x="7565217" y="2443737"/>
                  <a:ext cx="1325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Model Optimization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8D21A9-00CE-4E72-9FA0-C8F67A52636E}"/>
                    </a:ext>
                  </a:extLst>
                </p:cNvPr>
                <p:cNvSpPr txBox="1"/>
                <p:nvPr/>
              </p:nvSpPr>
              <p:spPr>
                <a:xfrm>
                  <a:off x="9607319" y="2017508"/>
                  <a:ext cx="12181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Model Comparison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AC5A9-0842-4658-BC2E-35021DD23B42}"/>
                    </a:ext>
                  </a:extLst>
                </p:cNvPr>
                <p:cNvSpPr txBox="1"/>
                <p:nvPr/>
              </p:nvSpPr>
              <p:spPr>
                <a:xfrm>
                  <a:off x="1083917" y="4620789"/>
                  <a:ext cx="1711933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First of all, I split the data into train and test datasets. Training data has 90% of the data whereas Test data has 10% of the data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0F4336-1E53-4C94-B9F9-64022E9A4E9B}"/>
                    </a:ext>
                  </a:extLst>
                </p:cNvPr>
                <p:cNvSpPr txBox="1"/>
                <p:nvPr/>
              </p:nvSpPr>
              <p:spPr>
                <a:xfrm>
                  <a:off x="3169294" y="4284333"/>
                  <a:ext cx="171193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Then I applied Arima, ETS and FB Prophet models on training set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FBB3F7-71B3-4ED7-A2C7-0F40D26452D1}"/>
                    </a:ext>
                  </a:extLst>
                </p:cNvPr>
                <p:cNvSpPr txBox="1"/>
                <p:nvPr/>
              </p:nvSpPr>
              <p:spPr>
                <a:xfrm>
                  <a:off x="5234419" y="3860268"/>
                  <a:ext cx="171193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 used MAPE (Evaluation Metric)</a:t>
                  </a:r>
                </a:p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for </a:t>
                  </a:r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the evaluation of my models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78DCFBA-B190-45F7-864C-F7236E8FB0CA}"/>
                    </a:ext>
                  </a:extLst>
                </p:cNvPr>
                <p:cNvSpPr txBox="1"/>
                <p:nvPr/>
              </p:nvSpPr>
              <p:spPr>
                <a:xfrm>
                  <a:off x="7299544" y="3436203"/>
                  <a:ext cx="171193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 </a:t>
                  </a:r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did hypermeter tuning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t</a:t>
                  </a:r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o improve performance of my models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4162DC6-D6E9-4575-BF0F-203D44212D11}"/>
                    </a:ext>
                  </a:extLst>
                </p:cNvPr>
                <p:cNvSpPr txBox="1"/>
                <p:nvPr/>
              </p:nvSpPr>
              <p:spPr>
                <a:xfrm>
                  <a:off x="9364668" y="3012138"/>
                  <a:ext cx="1711933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Lastly I created a general function for seasonal decomposition and model comparison (with MAPE and comparison plot) 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9C8782A6-734F-4E51-B4AC-17F9504BFA5B}"/>
                </a:ext>
              </a:extLst>
            </p:cNvPr>
            <p:cNvSpPr/>
            <p:nvPr/>
          </p:nvSpPr>
          <p:spPr>
            <a:xfrm rot="19334430">
              <a:off x="9505307" y="4479235"/>
              <a:ext cx="1350425" cy="1563199"/>
            </a:xfrm>
            <a:custGeom>
              <a:avLst/>
              <a:gdLst/>
              <a:ahLst/>
              <a:cxnLst/>
              <a:rect l="l" t="t" r="r" b="b"/>
              <a:pathLst>
                <a:path w="4039355" h="4675800">
                  <a:moveTo>
                    <a:pt x="4034497" y="0"/>
                  </a:moveTo>
                  <a:lnTo>
                    <a:pt x="4039355" y="1157334"/>
                  </a:lnTo>
                  <a:lnTo>
                    <a:pt x="4036521" y="1158088"/>
                  </a:lnTo>
                  <a:lnTo>
                    <a:pt x="4036521" y="4184468"/>
                  </a:lnTo>
                  <a:lnTo>
                    <a:pt x="2880543" y="4184469"/>
                  </a:lnTo>
                  <a:lnTo>
                    <a:pt x="2880543" y="2372299"/>
                  </a:lnTo>
                  <a:lnTo>
                    <a:pt x="1096372" y="4675800"/>
                  </a:lnTo>
                  <a:lnTo>
                    <a:pt x="242442" y="4014390"/>
                  </a:lnTo>
                  <a:lnTo>
                    <a:pt x="2044770" y="1687448"/>
                  </a:lnTo>
                  <a:lnTo>
                    <a:pt x="296924" y="2151986"/>
                  </a:lnTo>
                  <a:lnTo>
                    <a:pt x="0" y="1034791"/>
                  </a:lnTo>
                  <a:lnTo>
                    <a:pt x="2097708" y="477269"/>
                  </a:lnTo>
                  <a:lnTo>
                    <a:pt x="2101111" y="490677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89474" y="0"/>
            <a:ext cx="3293729" cy="724247"/>
          </a:xfrm>
        </p:spPr>
        <p:txBody>
          <a:bodyPr/>
          <a:lstStyle/>
          <a:p>
            <a:r>
              <a:rPr lang="en-US" sz="1600" b="1" dirty="0" smtClean="0"/>
              <a:t>MODEL COMPARISON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" y="472456"/>
            <a:ext cx="11317355" cy="3060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5" y="3532602"/>
            <a:ext cx="11446280" cy="3209245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9024731" y="902598"/>
            <a:ext cx="1550505" cy="10999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MAPE</a:t>
            </a:r>
          </a:p>
          <a:p>
            <a:pPr algn="r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ARIMA – 9.44</a:t>
            </a:r>
          </a:p>
          <a:p>
            <a:pPr algn="r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ETS – 5.29</a:t>
            </a:r>
          </a:p>
          <a:p>
            <a:pPr algn="r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FB Prophet – 4.39</a:t>
            </a:r>
            <a:endParaRPr lang="en-US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320" y="391495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/>
              <a:t>CHALLENGES</a:t>
            </a:r>
            <a:endParaRPr lang="en-US" sz="32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1724571" y="1574395"/>
            <a:ext cx="8771111" cy="4681678"/>
            <a:chOff x="1968699" y="1858456"/>
            <a:chExt cx="8688444" cy="4402470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1CF2E0EF-678D-4DB7-94EC-E888F9DAE5AA}"/>
                </a:ext>
              </a:extLst>
            </p:cNvPr>
            <p:cNvSpPr/>
            <p:nvPr/>
          </p:nvSpPr>
          <p:spPr>
            <a:xfrm>
              <a:off x="4836596" y="3122298"/>
              <a:ext cx="2518808" cy="1631644"/>
            </a:xfrm>
            <a:custGeom>
              <a:avLst/>
              <a:gdLst/>
              <a:ahLst/>
              <a:cxnLst/>
              <a:rect l="l" t="t" r="r" b="b"/>
              <a:pathLst>
                <a:path w="3816424" h="2472220">
                  <a:moveTo>
                    <a:pt x="1972064" y="0"/>
                  </a:moveTo>
                  <a:cubicBezTo>
                    <a:pt x="2225646" y="0"/>
                    <a:pt x="2443064" y="140235"/>
                    <a:pt x="2531016" y="340937"/>
                  </a:cubicBezTo>
                  <a:cubicBezTo>
                    <a:pt x="2600132" y="306460"/>
                    <a:pt x="2678169" y="288032"/>
                    <a:pt x="2760510" y="288032"/>
                  </a:cubicBezTo>
                  <a:cubicBezTo>
                    <a:pt x="3009887" y="288032"/>
                    <a:pt x="3219786" y="457055"/>
                    <a:pt x="3279705" y="687381"/>
                  </a:cubicBezTo>
                  <a:cubicBezTo>
                    <a:pt x="3582169" y="717391"/>
                    <a:pt x="3816424" y="950318"/>
                    <a:pt x="3816424" y="1232795"/>
                  </a:cubicBezTo>
                  <a:lnTo>
                    <a:pt x="3816055" y="1236110"/>
                  </a:lnTo>
                  <a:cubicBezTo>
                    <a:pt x="3816421" y="1237213"/>
                    <a:pt x="3816424" y="1238319"/>
                    <a:pt x="3816424" y="1239425"/>
                  </a:cubicBezTo>
                  <a:cubicBezTo>
                    <a:pt x="3816424" y="1544322"/>
                    <a:pt x="3543509" y="1791490"/>
                    <a:pt x="3206852" y="1791490"/>
                  </a:cubicBezTo>
                  <a:lnTo>
                    <a:pt x="3136943" y="1786289"/>
                  </a:lnTo>
                  <a:cubicBezTo>
                    <a:pt x="3133151" y="1787239"/>
                    <a:pt x="3129282" y="1787343"/>
                    <a:pt x="3125386" y="1787343"/>
                  </a:cubicBezTo>
                  <a:lnTo>
                    <a:pt x="3087511" y="1787343"/>
                  </a:lnTo>
                  <a:cubicBezTo>
                    <a:pt x="3038440" y="1991344"/>
                    <a:pt x="2837482" y="2143516"/>
                    <a:pt x="2597280" y="2143516"/>
                  </a:cubicBezTo>
                  <a:cubicBezTo>
                    <a:pt x="2532520" y="2143516"/>
                    <a:pt x="2470613" y="2132455"/>
                    <a:pt x="2414162" y="2111319"/>
                  </a:cubicBezTo>
                  <a:cubicBezTo>
                    <a:pt x="2330064" y="2322315"/>
                    <a:pt x="2106542" y="2472220"/>
                    <a:pt x="1844361" y="2472220"/>
                  </a:cubicBezTo>
                  <a:cubicBezTo>
                    <a:pt x="1529851" y="2472220"/>
                    <a:pt x="1270971" y="2256501"/>
                    <a:pt x="1241364" y="1979223"/>
                  </a:cubicBezTo>
                  <a:cubicBezTo>
                    <a:pt x="1233180" y="1981311"/>
                    <a:pt x="1224850" y="1981496"/>
                    <a:pt x="1216474" y="1981496"/>
                  </a:cubicBezTo>
                  <a:cubicBezTo>
                    <a:pt x="1047138" y="1981496"/>
                    <a:pt x="897304" y="1905869"/>
                    <a:pt x="810084" y="1787343"/>
                  </a:cubicBezTo>
                  <a:lnTo>
                    <a:pt x="683468" y="1787343"/>
                  </a:lnTo>
                  <a:lnTo>
                    <a:pt x="669303" y="1786050"/>
                  </a:lnTo>
                  <a:cubicBezTo>
                    <a:pt x="649856" y="1790596"/>
                    <a:pt x="629830" y="1791490"/>
                    <a:pt x="609572" y="1791490"/>
                  </a:cubicBezTo>
                  <a:cubicBezTo>
                    <a:pt x="272915" y="1791490"/>
                    <a:pt x="0" y="1544322"/>
                    <a:pt x="0" y="1239425"/>
                  </a:cubicBezTo>
                  <a:lnTo>
                    <a:pt x="369" y="1236110"/>
                  </a:lnTo>
                  <a:cubicBezTo>
                    <a:pt x="3" y="1235007"/>
                    <a:pt x="0" y="1233901"/>
                    <a:pt x="0" y="1232795"/>
                  </a:cubicBezTo>
                  <a:cubicBezTo>
                    <a:pt x="0" y="927898"/>
                    <a:pt x="272915" y="680730"/>
                    <a:pt x="609572" y="680730"/>
                  </a:cubicBezTo>
                  <a:lnTo>
                    <a:pt x="648332" y="683614"/>
                  </a:lnTo>
                  <a:cubicBezTo>
                    <a:pt x="648074" y="682757"/>
                    <a:pt x="648072" y="681899"/>
                    <a:pt x="648072" y="681040"/>
                  </a:cubicBezTo>
                  <a:cubicBezTo>
                    <a:pt x="648072" y="382773"/>
                    <a:pt x="889865" y="140980"/>
                    <a:pt x="1188132" y="140980"/>
                  </a:cubicBezTo>
                  <a:cubicBezTo>
                    <a:pt x="1296209" y="140980"/>
                    <a:pt x="1396871" y="172727"/>
                    <a:pt x="1480802" y="228175"/>
                  </a:cubicBezTo>
                  <a:cubicBezTo>
                    <a:pt x="1589955" y="89512"/>
                    <a:pt x="1769468" y="0"/>
                    <a:pt x="1972064" y="0"/>
                  </a:cubicBezTo>
                  <a:close/>
                </a:path>
              </a:pathLst>
            </a:custGeom>
            <a:noFill/>
            <a:ln w="762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5EC22C-4DE9-4BD1-9132-96A276430CDC}"/>
                </a:ext>
              </a:extLst>
            </p:cNvPr>
            <p:cNvGrpSpPr/>
            <p:nvPr/>
          </p:nvGrpSpPr>
          <p:grpSpPr>
            <a:xfrm rot="-3060000">
              <a:off x="4808323" y="2959904"/>
              <a:ext cx="120077" cy="443661"/>
              <a:chOff x="1408027" y="3329887"/>
              <a:chExt cx="155342" cy="573958"/>
            </a:xfrm>
            <a:solidFill>
              <a:schemeClr val="accent2"/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2CBD9ED-874C-4E6E-B6D1-477FF7FCA179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E01523-AB69-4CC1-BE3D-3FA3DBE5B65F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DDBCF2A-058F-4084-A436-4E592317F773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E6B61C-3CD4-411A-AD1B-5F4FED3043DC}"/>
                </a:ext>
              </a:extLst>
            </p:cNvPr>
            <p:cNvGrpSpPr/>
            <p:nvPr/>
          </p:nvGrpSpPr>
          <p:grpSpPr>
            <a:xfrm rot="3060000" flipH="1">
              <a:off x="6442800" y="2649233"/>
              <a:ext cx="120077" cy="443661"/>
              <a:chOff x="1408027" y="3329887"/>
              <a:chExt cx="155342" cy="573958"/>
            </a:xfrm>
            <a:solidFill>
              <a:schemeClr val="accent4"/>
            </a:solidFill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C158E8-06A7-48B5-926C-DD53A48BBEA1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7A44B7-EBD7-43B2-8762-448D87FAC0C9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DADC528-5D04-47B3-BB38-3473572E2C71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A4D763-8802-4CE9-985E-76AF2B24C180}"/>
                </a:ext>
              </a:extLst>
            </p:cNvPr>
            <p:cNvGrpSpPr/>
            <p:nvPr/>
          </p:nvGrpSpPr>
          <p:grpSpPr>
            <a:xfrm flipH="1">
              <a:off x="7489452" y="3265955"/>
              <a:ext cx="120077" cy="443661"/>
              <a:chOff x="1408027" y="3329887"/>
              <a:chExt cx="155342" cy="573958"/>
            </a:xfrm>
            <a:solidFill>
              <a:schemeClr val="accent3"/>
            </a:solidFill>
            <a:scene3d>
              <a:camera prst="orthographicFront">
                <a:rot lat="0" lon="0" rev="6900000"/>
              </a:camera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271A80E-6BB4-4688-9510-FAB78E2F68B0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61D6485-9DF4-47AC-894A-E504C1FACB72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6198F9C-C4C9-4992-9C26-E91569BE6302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BCA6098-0224-489D-B107-0F70C08ACEA3}"/>
                </a:ext>
              </a:extLst>
            </p:cNvPr>
            <p:cNvGrpSpPr/>
            <p:nvPr/>
          </p:nvGrpSpPr>
          <p:grpSpPr>
            <a:xfrm rot="2880000">
              <a:off x="4422579" y="4107597"/>
              <a:ext cx="120077" cy="443661"/>
              <a:chOff x="1408027" y="3329887"/>
              <a:chExt cx="155342" cy="573958"/>
            </a:xfrm>
            <a:solidFill>
              <a:schemeClr val="accent1"/>
            </a:solidFill>
            <a:scene3d>
              <a:camera prst="orthographicFront">
                <a:rot lat="0" lon="0" rev="20399999"/>
              </a:camera>
              <a:lightRig rig="threePt" dir="t"/>
            </a:scene3d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9E2016-2856-448D-9C65-51979562478A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A3B023-5622-4794-966F-8304C55A35A6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3ADCB25-59D9-4EC2-8534-D0DEE77B2C87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F81DC42-BB69-4DC0-B9AF-75C64B750AA8}"/>
                </a:ext>
              </a:extLst>
            </p:cNvPr>
            <p:cNvGrpSpPr/>
            <p:nvPr/>
          </p:nvGrpSpPr>
          <p:grpSpPr>
            <a:xfrm rot="18720000" flipH="1">
              <a:off x="7421186" y="4225624"/>
              <a:ext cx="120077" cy="443661"/>
              <a:chOff x="1408027" y="3329887"/>
              <a:chExt cx="155342" cy="573958"/>
            </a:xfrm>
            <a:solidFill>
              <a:schemeClr val="accent4"/>
            </a:solidFill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565B945-FF18-4EE1-9C02-DFD01E05C5B4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FF79FFB-363A-4240-B2C9-408F2D39B3BF}"/>
                  </a:ext>
                </a:extLst>
              </p:cNvPr>
              <p:cNvSpPr/>
              <p:nvPr/>
            </p:nvSpPr>
            <p:spPr>
              <a:xfrm>
                <a:off x="1408027" y="3539195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160FBB-D2A8-4779-82A8-96FA110DD751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ED04D4-FA19-4497-987E-818B8194DDB6}"/>
                </a:ext>
              </a:extLst>
            </p:cNvPr>
            <p:cNvGrpSpPr/>
            <p:nvPr/>
          </p:nvGrpSpPr>
          <p:grpSpPr>
            <a:xfrm rot="19920000" flipH="1">
              <a:off x="5977598" y="4901444"/>
              <a:ext cx="120077" cy="443661"/>
              <a:chOff x="1408027" y="3329887"/>
              <a:chExt cx="155350" cy="573958"/>
            </a:xfrm>
            <a:solidFill>
              <a:schemeClr val="accent3"/>
            </a:solidFill>
            <a:scene3d>
              <a:camera prst="orthographicFront">
                <a:rot lat="0" lon="0" rev="19799999"/>
              </a:camera>
              <a:lightRig rig="threePt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A840D3-AA70-4000-975B-F3A46DBA0311}"/>
                  </a:ext>
                </a:extLst>
              </p:cNvPr>
              <p:cNvSpPr/>
              <p:nvPr/>
            </p:nvSpPr>
            <p:spPr>
              <a:xfrm>
                <a:off x="1408027" y="3748503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15F8B1-4215-4C92-AECD-EF0832B67423}"/>
                  </a:ext>
                </a:extLst>
              </p:cNvPr>
              <p:cNvSpPr/>
              <p:nvPr/>
            </p:nvSpPr>
            <p:spPr>
              <a:xfrm>
                <a:off x="1408034" y="3539195"/>
                <a:ext cx="155343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A7DED8-EEBB-412D-915C-06A131F7D567}"/>
                  </a:ext>
                </a:extLst>
              </p:cNvPr>
              <p:cNvSpPr/>
              <p:nvPr/>
            </p:nvSpPr>
            <p:spPr>
              <a:xfrm>
                <a:off x="1408027" y="3329887"/>
                <a:ext cx="155342" cy="1553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6C165F-56C4-4602-801C-D0F34C665A73}"/>
                </a:ext>
              </a:extLst>
            </p:cNvPr>
            <p:cNvSpPr txBox="1"/>
            <p:nvPr/>
          </p:nvSpPr>
          <p:spPr>
            <a:xfrm>
              <a:off x="6034238" y="1858456"/>
              <a:ext cx="1470878" cy="49201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Arima was such a pain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53B3E8-89B4-42A5-A1ED-D90995C6B8BA}"/>
                </a:ext>
              </a:extLst>
            </p:cNvPr>
            <p:cNvSpPr txBox="1"/>
            <p:nvPr/>
          </p:nvSpPr>
          <p:spPr>
            <a:xfrm>
              <a:off x="7970038" y="4640505"/>
              <a:ext cx="1470878" cy="69461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Faced hard time making plotly plots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B208E2-1902-4072-AA03-D4B2FF355A66}"/>
                </a:ext>
              </a:extLst>
            </p:cNvPr>
            <p:cNvSpPr txBox="1"/>
            <p:nvPr/>
          </p:nvSpPr>
          <p:spPr>
            <a:xfrm>
              <a:off x="1968699" y="2230988"/>
              <a:ext cx="2606764" cy="69461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series data related things were not included in our course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AD7ECD-A70D-4994-8405-69732B671A80}"/>
                </a:ext>
              </a:extLst>
            </p:cNvPr>
            <p:cNvSpPr txBox="1"/>
            <p:nvPr/>
          </p:nvSpPr>
          <p:spPr>
            <a:xfrm>
              <a:off x="7988098" y="2641686"/>
              <a:ext cx="2669045" cy="49201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FB Prophet nan values during prediction due to its indexing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7486BB-5B7F-471D-B46B-749135A3256A}"/>
                </a:ext>
              </a:extLst>
            </p:cNvPr>
            <p:cNvSpPr txBox="1"/>
            <p:nvPr/>
          </p:nvSpPr>
          <p:spPr>
            <a:xfrm>
              <a:off x="2629985" y="4384610"/>
              <a:ext cx="1470878" cy="49201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Making the data stationary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71BF14-E8E0-45C3-A373-527304467797}"/>
                </a:ext>
              </a:extLst>
            </p:cNvPr>
            <p:cNvSpPr txBox="1"/>
            <p:nvPr/>
          </p:nvSpPr>
          <p:spPr>
            <a:xfrm>
              <a:off x="4448718" y="5566315"/>
              <a:ext cx="2998608" cy="69461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While training models, came to know that most of the things I did in EDA are useless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Freeform 108">
              <a:extLst>
                <a:ext uri="{FF2B5EF4-FFF2-40B4-BE49-F238E27FC236}">
                  <a16:creationId xmlns:a16="http://schemas.microsoft.com/office/drawing/2014/main" id="{6A02011B-41CE-4E20-9214-001F7D847E12}"/>
                </a:ext>
              </a:extLst>
            </p:cNvPr>
            <p:cNvSpPr/>
            <p:nvPr/>
          </p:nvSpPr>
          <p:spPr>
            <a:xfrm>
              <a:off x="5827525" y="3593979"/>
              <a:ext cx="478387" cy="525386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rgbClr val="00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30085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7EFB4-D9E5-4542-B5E6-D3A1B584B03B}"/>
              </a:ext>
            </a:extLst>
          </p:cNvPr>
          <p:cNvSpPr txBox="1"/>
          <p:nvPr/>
        </p:nvSpPr>
        <p:spPr>
          <a:xfrm>
            <a:off x="4105010" y="5958942"/>
            <a:ext cx="396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Email: ridajawad999@gmail.com</a:t>
            </a:r>
          </a:p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Phone: +243 828 767 761</a:t>
            </a: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907" y="45534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/>
              <a:t>OVERVIEW</a:t>
            </a:r>
            <a:endParaRPr lang="en-US" sz="3200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9C3BDD-659C-46AE-A6E9-D7B283F5B862}"/>
              </a:ext>
            </a:extLst>
          </p:cNvPr>
          <p:cNvSpPr txBox="1"/>
          <p:nvPr/>
        </p:nvSpPr>
        <p:spPr>
          <a:xfrm>
            <a:off x="1520963" y="5313538"/>
            <a:ext cx="203878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Understanding Data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&amp;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 Pre-processing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1D17D-DF26-4136-B902-5B8F94F3BD04}"/>
              </a:ext>
            </a:extLst>
          </p:cNvPr>
          <p:cNvSpPr txBox="1"/>
          <p:nvPr/>
        </p:nvSpPr>
        <p:spPr>
          <a:xfrm>
            <a:off x="5010112" y="5313538"/>
            <a:ext cx="20387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Feature Engineering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119EC-7441-4652-B307-04843BD04658}"/>
              </a:ext>
            </a:extLst>
          </p:cNvPr>
          <p:cNvSpPr txBox="1"/>
          <p:nvPr/>
        </p:nvSpPr>
        <p:spPr>
          <a:xfrm>
            <a:off x="9518024" y="5298149"/>
            <a:ext cx="118973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Optimization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2376465" y="1629241"/>
            <a:ext cx="20387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 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02B60F-59E8-4C04-87D4-80001D210DA9}"/>
              </a:ext>
            </a:extLst>
          </p:cNvPr>
          <p:cNvSpPr txBox="1"/>
          <p:nvPr/>
        </p:nvSpPr>
        <p:spPr>
          <a:xfrm>
            <a:off x="8770306" y="1541468"/>
            <a:ext cx="149543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Training Models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/>
                </a:solidFill>
                <a:cs typeface="Arial" pitchFamily="34" charset="0"/>
              </a:rPr>
              <a:t>5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048688" y="2458681"/>
            <a:ext cx="403729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Understanding </a:t>
            </a:r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&amp; Data Pre-Processing</a:t>
            </a:r>
            <a:endParaRPr lang="ko-KR" altLang="en-US" sz="4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8259" y="415876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PROBLEM AND GOAL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28973" y="1504149"/>
            <a:ext cx="11180507" cy="5004153"/>
            <a:chOff x="619125" y="1207935"/>
            <a:chExt cx="11180507" cy="5004153"/>
          </a:xfrm>
        </p:grpSpPr>
        <p:grpSp>
          <p:nvGrpSpPr>
            <p:cNvPr id="4" name="Group 3"/>
            <p:cNvGrpSpPr/>
            <p:nvPr/>
          </p:nvGrpSpPr>
          <p:grpSpPr>
            <a:xfrm>
              <a:off x="4273595" y="2843806"/>
              <a:ext cx="3802508" cy="1560726"/>
              <a:chOff x="3554367" y="2413020"/>
              <a:chExt cx="3802508" cy="1560726"/>
            </a:xfrm>
          </p:grpSpPr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550A8A5A-5724-43DC-8879-C1B673859B70}"/>
                  </a:ext>
                </a:extLst>
              </p:cNvPr>
              <p:cNvSpPr/>
              <p:nvPr/>
            </p:nvSpPr>
            <p:spPr>
              <a:xfrm>
                <a:off x="3554367" y="2413020"/>
                <a:ext cx="3802508" cy="156072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BD120B-34A0-4FF3-BCEA-46CD92852BDB}"/>
                  </a:ext>
                </a:extLst>
              </p:cNvPr>
              <p:cNvSpPr txBox="1"/>
              <p:nvPr/>
            </p:nvSpPr>
            <p:spPr>
              <a:xfrm>
                <a:off x="3816778" y="2661066"/>
                <a:ext cx="3277687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Each time series contains daily traffic on Wikipedia page for a total of 549 days from 2015-07-01 to 2016-12-31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19125" y="4670541"/>
              <a:ext cx="4067546" cy="1491561"/>
              <a:chOff x="1328521" y="4914498"/>
              <a:chExt cx="4067546" cy="1491561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C6D852F9-9125-4273-B05A-3E90E3CB342E}"/>
                  </a:ext>
                </a:extLst>
              </p:cNvPr>
              <p:cNvSpPr/>
              <p:nvPr/>
            </p:nvSpPr>
            <p:spPr>
              <a:xfrm>
                <a:off x="1328521" y="4914498"/>
                <a:ext cx="4067546" cy="1491561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C99F91-44AD-467D-ADA3-BD283CDA3DBF}"/>
                  </a:ext>
                </a:extLst>
              </p:cNvPr>
              <p:cNvSpPr txBox="1"/>
              <p:nvPr/>
            </p:nvSpPr>
            <p:spPr>
              <a:xfrm>
                <a:off x="1678550" y="5244779"/>
                <a:ext cx="336748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We have a total of 145k time series which means we have data for 145k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pages.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19125" y="1207935"/>
              <a:ext cx="4067546" cy="1349395"/>
              <a:chOff x="270775" y="1063625"/>
              <a:chExt cx="4067546" cy="1349395"/>
            </a:xfrm>
          </p:grpSpPr>
          <p:sp>
            <p:nvSpPr>
              <p:cNvPr id="9" name="Rounded Rectangle 9">
                <a:extLst>
                  <a:ext uri="{FF2B5EF4-FFF2-40B4-BE49-F238E27FC236}">
                    <a16:creationId xmlns:a16="http://schemas.microsoft.com/office/drawing/2014/main" id="{21EC4B1B-1B18-4739-9A1F-5B5317EA918A}"/>
                  </a:ext>
                </a:extLst>
              </p:cNvPr>
              <p:cNvSpPr/>
              <p:nvPr/>
            </p:nvSpPr>
            <p:spPr>
              <a:xfrm>
                <a:off x="270775" y="1063625"/>
                <a:ext cx="4067546" cy="13493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1B2E7A-E378-4EFA-B2A7-736852E383E7}"/>
                  </a:ext>
                </a:extLst>
              </p:cNvPr>
              <p:cNvSpPr txBox="1"/>
              <p:nvPr/>
            </p:nvSpPr>
            <p:spPr>
              <a:xfrm>
                <a:off x="620805" y="1322824"/>
                <a:ext cx="3367486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This case study focuses on predicting future traffic for multiple Wikipedia pages.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389208" y="4670541"/>
              <a:ext cx="4410424" cy="1541547"/>
              <a:chOff x="6891546" y="4973565"/>
              <a:chExt cx="4410424" cy="1541547"/>
            </a:xfrm>
          </p:grpSpPr>
          <p:sp>
            <p:nvSpPr>
              <p:cNvPr id="34" name="Rounded Rectangle 9">
                <a:extLst>
                  <a:ext uri="{FF2B5EF4-FFF2-40B4-BE49-F238E27FC236}">
                    <a16:creationId xmlns:a16="http://schemas.microsoft.com/office/drawing/2014/main" id="{21EC4B1B-1B18-4739-9A1F-5B5317EA918A}"/>
                  </a:ext>
                </a:extLst>
              </p:cNvPr>
              <p:cNvSpPr/>
              <p:nvPr/>
            </p:nvSpPr>
            <p:spPr>
              <a:xfrm>
                <a:off x="6891546" y="4973565"/>
                <a:ext cx="4410424" cy="154154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B2E7A-E378-4EFA-B2A7-736852E383E7}"/>
                  </a:ext>
                </a:extLst>
              </p:cNvPr>
              <p:cNvSpPr txBox="1"/>
              <p:nvPr/>
            </p:nvSpPr>
            <p:spPr>
              <a:xfrm>
                <a:off x="7226145" y="5244779"/>
                <a:ext cx="3741226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Our goal is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to work on 1 time series, build 3 </a:t>
                </a:r>
                <a:r>
                  <a:rPr lang="en-US" sz="1600" dirty="0">
                    <a:solidFill>
                      <a:schemeClr val="bg1"/>
                    </a:solidFill>
                  </a:rPr>
                  <a:t>model on it and predict future traffic on </a:t>
                </a:r>
                <a:r>
                  <a:rPr lang="en-US" sz="1600" dirty="0" smtClean="0">
                    <a:solidFill>
                      <a:schemeClr val="bg1"/>
                    </a:solidFill>
                  </a:rPr>
                  <a:t>that page </a:t>
                </a:r>
                <a:r>
                  <a:rPr lang="en-US" sz="1600" dirty="0">
                    <a:solidFill>
                      <a:schemeClr val="bg1"/>
                    </a:solidFill>
                  </a:rPr>
                  <a:t>for 56 days from 2016-11-06 to 2016-12-31.</a:t>
                </a:r>
                <a:endParaRPr lang="en-US" altLang="ko-KR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732086" y="1207935"/>
              <a:ext cx="4067546" cy="1491561"/>
              <a:chOff x="6405562" y="921459"/>
              <a:chExt cx="4067546" cy="1491561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6D852F9-9125-4273-B05A-3E90E3CB342E}"/>
                  </a:ext>
                </a:extLst>
              </p:cNvPr>
              <p:cNvSpPr/>
              <p:nvPr/>
            </p:nvSpPr>
            <p:spPr>
              <a:xfrm>
                <a:off x="6405562" y="921459"/>
                <a:ext cx="4067546" cy="1491561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C99F91-44AD-467D-ADA3-BD283CDA3DBF}"/>
                  </a:ext>
                </a:extLst>
              </p:cNvPr>
              <p:cNvSpPr txBox="1"/>
              <p:nvPr/>
            </p:nvSpPr>
            <p:spPr>
              <a:xfrm>
                <a:off x="6755591" y="1128630"/>
                <a:ext cx="3367487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The data contains 145k rows and 550 columns. In columns we have 1 page column and 549 views columns by days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6069034" y="1368939"/>
            <a:ext cx="5493530" cy="4217714"/>
            <a:chOff x="1944920" y="1835170"/>
            <a:chExt cx="5493530" cy="421771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20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198094" y="3470413"/>
              <a:ext cx="14585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Data</a:t>
              </a:r>
            </a:p>
            <a:p>
              <a:pPr algn="ctr"/>
              <a:r>
                <a:rPr lang="en-US" altLang="ko-KR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Complexity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668761" y="219617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092" y="1368939"/>
            <a:ext cx="3967694" cy="2501380"/>
            <a:chOff x="944328" y="1368939"/>
            <a:chExt cx="3967694" cy="250138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27EFB4-D9E5-4542-B5E6-D3A1B584B03B}"/>
                </a:ext>
              </a:extLst>
            </p:cNvPr>
            <p:cNvSpPr txBox="1"/>
            <p:nvPr/>
          </p:nvSpPr>
          <p:spPr>
            <a:xfrm>
              <a:off x="944329" y="1368939"/>
              <a:ext cx="3967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Dealing with Missing Values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C0F251-E57A-45AD-A1AA-450D4FD8E14A}"/>
                </a:ext>
              </a:extLst>
            </p:cNvPr>
            <p:cNvSpPr txBox="1"/>
            <p:nvPr/>
          </p:nvSpPr>
          <p:spPr>
            <a:xfrm>
              <a:off x="944328" y="1777438"/>
              <a:ext cx="3967693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Unfortunately, the data does not distinguish between traffic values of zero and missing values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missing value may mean that the traffic was zero or that the data is not available for that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day.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are about 8% missing values in the data, which is not trivial.</a:t>
              </a:r>
            </a:p>
            <a:p>
              <a:endPara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I’ve replaced all the missing values with </a:t>
              </a:r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</a:t>
              </a: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5092" y="4485657"/>
            <a:ext cx="3967694" cy="1100996"/>
            <a:chOff x="927952" y="4126676"/>
            <a:chExt cx="3967694" cy="1100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85D64F-3DFC-47D7-A800-DF3B4E913E90}"/>
                </a:ext>
              </a:extLst>
            </p:cNvPr>
            <p:cNvSpPr txBox="1"/>
            <p:nvPr/>
          </p:nvSpPr>
          <p:spPr>
            <a:xfrm>
              <a:off x="927953" y="4126676"/>
              <a:ext cx="396769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Melting the Data</a:t>
              </a:r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C0F251-E57A-45AD-A1AA-450D4FD8E14A}"/>
                </a:ext>
              </a:extLst>
            </p:cNvPr>
            <p:cNvSpPr txBox="1"/>
            <p:nvPr/>
          </p:nvSpPr>
          <p:spPr>
            <a:xfrm>
              <a:off x="927952" y="4535175"/>
              <a:ext cx="396769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data was in wide format</a:t>
              </a:r>
            </a:p>
            <a:p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changed it into long format</a:t>
              </a:r>
              <a:endPara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8048688" y="2828013"/>
            <a:ext cx="403729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Analysis</a:t>
            </a:r>
            <a:endParaRPr lang="ko-KR" altLang="en-US" sz="4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64251" y="293611"/>
            <a:ext cx="5196961" cy="6270778"/>
            <a:chOff x="6106651" y="293611"/>
            <a:chExt cx="5636534" cy="62707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3499E92-50A7-4680-90CB-41532F4FC718}"/>
                </a:ext>
              </a:extLst>
            </p:cNvPr>
            <p:cNvSpPr/>
            <p:nvPr/>
          </p:nvSpPr>
          <p:spPr>
            <a:xfrm>
              <a:off x="6106651" y="293611"/>
              <a:ext cx="5636534" cy="6270778"/>
            </a:xfrm>
            <a:prstGeom prst="roundRect">
              <a:avLst>
                <a:gd name="adj" fmla="val 1286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206297" y="1060664"/>
              <a:ext cx="5437242" cy="1246800"/>
              <a:chOff x="6305942" y="1770592"/>
              <a:chExt cx="5437242" cy="124680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7081344" y="2124840"/>
                <a:ext cx="466184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I have a page column in my data which contains different information about article (Article name, Language, Project, Access, Agent). I separated those things in different columns to do further analysis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305942" y="1770592"/>
                <a:ext cx="5419664" cy="590871"/>
                <a:chOff x="6102442" y="1572453"/>
                <a:chExt cx="5419664" cy="590871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860266" y="1572453"/>
                  <a:ext cx="4661840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Explored Page column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102442" y="1578549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bg1"/>
                      </a:solidFill>
                      <a:cs typeface="Arial" pitchFamily="34" charset="0"/>
                    </a:rPr>
                    <a:t>01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6206297" y="2492419"/>
              <a:ext cx="5390354" cy="850395"/>
              <a:chOff x="6267842" y="2700449"/>
              <a:chExt cx="5390354" cy="85039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6996356" y="3058401"/>
                <a:ext cx="46618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From 145k articles, I extracted top 10 pages which has the most views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267842" y="2700449"/>
                <a:ext cx="5390354" cy="605926"/>
                <a:chOff x="6064342" y="2502310"/>
                <a:chExt cx="5390354" cy="605926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792856" y="2502310"/>
                  <a:ext cx="4661840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Top 10 pages with most visits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064342" y="2523461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02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6229741" y="3618934"/>
              <a:ext cx="5419664" cy="892553"/>
              <a:chOff x="6267842" y="2700449"/>
              <a:chExt cx="5419664" cy="89255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7025666" y="3100559"/>
                <a:ext cx="46618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Made graphs to visualize the number of views of all time series according to project name, access and agent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267842" y="2700449"/>
                <a:ext cx="5390354" cy="605926"/>
                <a:chOff x="6064342" y="2502310"/>
                <a:chExt cx="5390354" cy="60592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792856" y="2502310"/>
                  <a:ext cx="4661840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Views by Project, Access, Agent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064342" y="2523461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03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6229741" y="4804964"/>
              <a:ext cx="5390354" cy="1250504"/>
              <a:chOff x="6267842" y="2700449"/>
              <a:chExt cx="5390354" cy="125050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6996356" y="3058401"/>
                <a:ext cx="466184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We have articles of 7 languages. Visualized views by 7 different languages. Visualized sudden increase in visits in English and Russian pages, extracted top 10 pages from each language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267842" y="2700449"/>
                <a:ext cx="5390354" cy="605926"/>
                <a:chOff x="6064342" y="2502310"/>
                <a:chExt cx="5390354" cy="605926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792856" y="2502310"/>
                  <a:ext cx="4661840" cy="40011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Views by Language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064342" y="2523461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04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6424787" y="293611"/>
            <a:ext cx="5318398" cy="6270778"/>
            <a:chOff x="6424787" y="293611"/>
            <a:chExt cx="5318398" cy="6270778"/>
          </a:xfrm>
        </p:grpSpPr>
        <p:sp>
          <p:nvSpPr>
            <p:cNvPr id="47" name="Rectangle: Rounded Corners 1">
              <a:extLst>
                <a:ext uri="{FF2B5EF4-FFF2-40B4-BE49-F238E27FC236}">
                  <a16:creationId xmlns:a16="http://schemas.microsoft.com/office/drawing/2014/main" id="{A3499E92-50A7-4680-90CB-41532F4FC718}"/>
                </a:ext>
              </a:extLst>
            </p:cNvPr>
            <p:cNvSpPr/>
            <p:nvPr/>
          </p:nvSpPr>
          <p:spPr>
            <a:xfrm>
              <a:off x="6424787" y="293611"/>
              <a:ext cx="5318398" cy="6270778"/>
            </a:xfrm>
            <a:prstGeom prst="roundRect">
              <a:avLst>
                <a:gd name="adj" fmla="val 1286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629416" y="1071567"/>
              <a:ext cx="5113769" cy="995807"/>
              <a:chOff x="6305942" y="1770592"/>
              <a:chExt cx="5419664" cy="9958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7063766" y="2474011"/>
                <a:ext cx="46618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Found out that May is the answer to this question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305942" y="1770592"/>
                <a:ext cx="5419664" cy="707886"/>
                <a:chOff x="6102442" y="1572453"/>
                <a:chExt cx="5419664" cy="707886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860266" y="1572453"/>
                  <a:ext cx="4661840" cy="707886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Month with most visits on an average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102442" y="1578549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06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6540929" y="2472310"/>
              <a:ext cx="5086113" cy="1173872"/>
              <a:chOff x="6267842" y="2700449"/>
              <a:chExt cx="5390354" cy="117387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6996356" y="3381878"/>
                <a:ext cx="46618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Sunday has the most number of visitors on an average but all of them are pretty close and don’t have much difference.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267842" y="2700449"/>
                <a:ext cx="5390354" cy="707886"/>
                <a:chOff x="6064342" y="2502310"/>
                <a:chExt cx="5390354" cy="707886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792856" y="2502310"/>
                  <a:ext cx="4661840" cy="707886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Day of the week </a:t>
                  </a:r>
                  <a:r>
                    <a:rPr lang="en-US" altLang="ko-KR" sz="2000" b="1" dirty="0">
                      <a:solidFill>
                        <a:schemeClr val="bg1"/>
                      </a:solidFill>
                      <a:cs typeface="Arial" pitchFamily="34" charset="0"/>
                    </a:rPr>
                    <a:t>with most visits on an average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064342" y="2523461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07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6535394" y="4104214"/>
              <a:ext cx="5091648" cy="1173872"/>
              <a:chOff x="6267842" y="2700449"/>
              <a:chExt cx="5396220" cy="117387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7002222" y="3381878"/>
                <a:ext cx="46618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>
                    <a:solidFill>
                      <a:schemeClr val="bg1"/>
                    </a:solidFill>
                    <a:cs typeface="Arial" pitchFamily="34" charset="0"/>
                  </a:rPr>
                  <a:t>During the holiday season, Wikipedia pages has less traffic in comparison to other months of the year</a:t>
                </a:r>
                <a:endParaRPr lang="en-US" altLang="ko-KR" sz="13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DA86C59-34F4-4919-9F69-A6D243DD90AF}"/>
                  </a:ext>
                </a:extLst>
              </p:cNvPr>
              <p:cNvGrpSpPr/>
              <p:nvPr/>
            </p:nvGrpSpPr>
            <p:grpSpPr>
              <a:xfrm>
                <a:off x="6267842" y="2700449"/>
                <a:ext cx="5390354" cy="707886"/>
                <a:chOff x="6064342" y="2502310"/>
                <a:chExt cx="5390354" cy="707886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591A18A-7559-4485-BC2C-6ACBBA9F87DF}"/>
                    </a:ext>
                  </a:extLst>
                </p:cNvPr>
                <p:cNvSpPr txBox="1"/>
                <p:nvPr/>
              </p:nvSpPr>
              <p:spPr>
                <a:xfrm>
                  <a:off x="6792856" y="2502310"/>
                  <a:ext cx="4661840" cy="707886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r>
                    <a:rPr lang="en-US" altLang="ko-KR" sz="20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Does holiday season affects the number of visitors?</a:t>
                  </a:r>
                  <a:endParaRPr lang="ko-KR" altLang="en-US" sz="20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5E3BD7D-EEC6-41FC-867D-95F2B71346B3}"/>
                    </a:ext>
                  </a:extLst>
                </p:cNvPr>
                <p:cNvSpPr txBox="1"/>
                <p:nvPr/>
              </p:nvSpPr>
              <p:spPr>
                <a:xfrm>
                  <a:off x="6064342" y="2523461"/>
                  <a:ext cx="981106" cy="584775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200" b="1" dirty="0" smtClean="0">
                      <a:solidFill>
                        <a:schemeClr val="bg1"/>
                      </a:solidFill>
                      <a:cs typeface="Arial" pitchFamily="34" charset="0"/>
                    </a:rPr>
                    <a:t>08</a:t>
                  </a:r>
                  <a:endParaRPr lang="ko-KR" altLang="en-US" sz="32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52"/>
            <a:ext cx="6053070" cy="3327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1" y="158225"/>
            <a:ext cx="6138930" cy="3259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8789"/>
            <a:ext cx="6053070" cy="3299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7" y="3451537"/>
            <a:ext cx="6344993" cy="33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" b="18072"/>
          <a:stretch/>
        </p:blipFill>
        <p:spPr>
          <a:xfrm>
            <a:off x="399245" y="654814"/>
            <a:ext cx="11638035" cy="57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754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Mujtabaa Banani</cp:lastModifiedBy>
  <cp:revision>190</cp:revision>
  <dcterms:created xsi:type="dcterms:W3CDTF">2019-01-14T06:35:35Z</dcterms:created>
  <dcterms:modified xsi:type="dcterms:W3CDTF">2021-10-08T09:13:43Z</dcterms:modified>
</cp:coreProperties>
</file>