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9"/>
  </p:notesMasterIdLst>
  <p:sldIdLst>
    <p:sldId id="352" r:id="rId2"/>
    <p:sldId id="362" r:id="rId3"/>
    <p:sldId id="556" r:id="rId4"/>
    <p:sldId id="561" r:id="rId5"/>
    <p:sldId id="574" r:id="rId6"/>
    <p:sldId id="377" r:id="rId7"/>
    <p:sldId id="376" r:id="rId8"/>
    <p:sldId id="557" r:id="rId9"/>
    <p:sldId id="355" r:id="rId10"/>
    <p:sldId id="562" r:id="rId11"/>
    <p:sldId id="576" r:id="rId12"/>
    <p:sldId id="575" r:id="rId13"/>
    <p:sldId id="559" r:id="rId14"/>
    <p:sldId id="625" r:id="rId15"/>
    <p:sldId id="566" r:id="rId16"/>
    <p:sldId id="577" r:id="rId17"/>
    <p:sldId id="568" r:id="rId18"/>
    <p:sldId id="631" r:id="rId19"/>
    <p:sldId id="632" r:id="rId20"/>
    <p:sldId id="633" r:id="rId21"/>
    <p:sldId id="417" r:id="rId22"/>
    <p:sldId id="558" r:id="rId23"/>
    <p:sldId id="578" r:id="rId24"/>
    <p:sldId id="580" r:id="rId25"/>
    <p:sldId id="581" r:id="rId26"/>
    <p:sldId id="627" r:id="rId27"/>
    <p:sldId id="41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v" initials="C" lastIdx="1" clrIdx="0">
    <p:extLst>
      <p:ext uri="{19B8F6BF-5375-455C-9EA6-DF929625EA0E}">
        <p15:presenceInfo xmlns:p15="http://schemas.microsoft.com/office/powerpoint/2012/main" userId="C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576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28C82-CA69-4C24-80B0-668ACBAF35BA}" type="datetimeFigureOut">
              <a:rPr lang="en-US" smtClean="0"/>
              <a:pPr/>
              <a:t>8/22/2022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1793F-0F1D-49B1-A0BA-855CC243B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6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1E02AB6-0A0D-4DBC-90F1-94DC3C4B086D}" type="datetime1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1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973B-9D80-4043-81B4-A533526188A9}" type="datetime1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532C-C460-4357-8AA9-41AA89F0FE57}" type="datetime1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2C7-2CBA-4502-84C3-44AFE0C96515}" type="datetime1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609601"/>
            <a:ext cx="10972800" cy="8382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BD660-FD4C-46A1-88EC-8E4EC150089A}" type="datetime1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993F8-6B19-4A2D-B5AC-34E623E31D55}" type="datetime1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141F-A16C-487C-9FEE-C29E8995DA1B}" type="datetime1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4C4F6-37C6-4358-B127-4FEDAF208B0C}" type="datetime1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524000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4495A-ED6C-4E66-AB24-B838EB11BE5E}" type="datetime1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70021-C96B-4A57-BF06-CDC7E35AE0A9}" type="datetime1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A73D-1902-4546-BB15-C264489351B0}" type="datetime1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E1D6CDA-11BC-4FB9-AD2D-41970D93B461}"/>
              </a:ext>
            </a:extLst>
          </p:cNvPr>
          <p:cNvSpPr/>
          <p:nvPr userDrawn="1"/>
        </p:nvSpPr>
        <p:spPr>
          <a:xfrm>
            <a:off x="14400" y="182564"/>
            <a:ext cx="12158400" cy="350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1"/>
            <a:ext cx="109728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9AC1BBB-84A6-494A-9AEC-2F9744D754BA}" type="datetime1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0"/>
            <a:ext cx="3860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oogle.com/c/NTI2NTQ5MTM4Nzk5?cjc=kts6ke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CFC3-75A4-49BB-BA8F-A744E5640EF9}" type="datetime1">
              <a:rPr lang="en-US" smtClean="0"/>
              <a:t>8/22/2022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   Dr. AKHTAR JAMIL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5400" y="92867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0099CC"/>
                </a:solidFill>
                <a:latin typeface="arial" panose="020B0604020202020204" pitchFamily="34" charset="0"/>
              </a:rPr>
              <a:t>The National University of Computer and Emerging Sciences</a:t>
            </a:r>
            <a:endParaRPr lang="en-US" sz="2000" b="1" dirty="0">
              <a:solidFill>
                <a:srgbClr val="0099CC"/>
              </a:solidFill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400301" y="2589242"/>
            <a:ext cx="7391399" cy="838201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</a:rPr>
              <a:t>Introduction to Course 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52700" y="4829633"/>
            <a:ext cx="7086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b="1" dirty="0" err="1">
                <a:solidFill>
                  <a:srgbClr val="002060"/>
                </a:solidFill>
                <a:latin typeface="Arial" charset="0"/>
              </a:rPr>
              <a:t>Dr.</a:t>
            </a: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 Akhtar Jamil</a:t>
            </a:r>
          </a:p>
          <a:p>
            <a:pPr algn="ctr">
              <a:spcBef>
                <a:spcPct val="50000"/>
              </a:spcBef>
            </a:pP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Department of Computer Science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14600" y="3842753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/>
              <a:t>CS 1002 Programming </a:t>
            </a:r>
            <a:r>
              <a:rPr lang="en-US" sz="2800" b="1" dirty="0"/>
              <a:t>Fundamentals</a:t>
            </a:r>
            <a:endParaRPr lang="en-US" sz="2800" b="1" dirty="0"/>
          </a:p>
        </p:txBody>
      </p:sp>
      <p:pic>
        <p:nvPicPr>
          <p:cNvPr id="4098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xmlns="" id="{E0F510F5-0228-44A0-926A-4D4211F6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60693"/>
            <a:ext cx="1864889" cy="186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2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All assignments and Quizzes carry equal weightage</a:t>
            </a:r>
          </a:p>
          <a:p>
            <a:pPr lvl="0"/>
            <a:r>
              <a:rPr lang="en-US" dirty="0"/>
              <a:t>Enough Time will be given for Assignments for their implementation</a:t>
            </a:r>
          </a:p>
          <a:p>
            <a:pPr lvl="0"/>
            <a:r>
              <a:rPr lang="en-US" dirty="0"/>
              <a:t>Quizzes can be </a:t>
            </a:r>
            <a:r>
              <a:rPr lang="en-US" dirty="0">
                <a:solidFill>
                  <a:srgbClr val="00B050"/>
                </a:solidFill>
              </a:rPr>
              <a:t>announced or </a:t>
            </a:r>
            <a:r>
              <a:rPr lang="en-US" dirty="0" smtClean="0">
                <a:solidFill>
                  <a:srgbClr val="00B050"/>
                </a:solidFill>
              </a:rPr>
              <a:t>surprise</a:t>
            </a:r>
          </a:p>
          <a:p>
            <a:pPr lvl="0"/>
            <a:r>
              <a:rPr lang="en-US" dirty="0" smtClean="0">
                <a:solidFill>
                  <a:srgbClr val="002060"/>
                </a:solidFill>
              </a:rPr>
              <a:t>Project will be done individually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9355-F647-4BC9-9BD0-D5148525531B}" type="datetime1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Explanation of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7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Operating </a:t>
            </a:r>
            <a:r>
              <a:rPr lang="en-US" sz="3200" dirty="0"/>
              <a:t>System</a:t>
            </a:r>
          </a:p>
          <a:p>
            <a:pPr lvl="1"/>
            <a:r>
              <a:rPr lang="en-US" sz="2800" dirty="0"/>
              <a:t>Ubuntu </a:t>
            </a:r>
            <a:r>
              <a:rPr lang="en-US" sz="2800" dirty="0"/>
              <a:t>20.04 LTS</a:t>
            </a:r>
          </a:p>
          <a:p>
            <a:r>
              <a:rPr lang="en-US" sz="3200" dirty="0"/>
              <a:t>Code </a:t>
            </a:r>
            <a:r>
              <a:rPr lang="en-US" sz="3200" dirty="0"/>
              <a:t>Editor</a:t>
            </a:r>
          </a:p>
          <a:p>
            <a:pPr lvl="1"/>
            <a:r>
              <a:rPr lang="en-US" sz="2800" dirty="0"/>
              <a:t>Text </a:t>
            </a:r>
            <a:r>
              <a:rPr lang="en-US" sz="2800" dirty="0"/>
              <a:t>Editor</a:t>
            </a:r>
          </a:p>
          <a:p>
            <a:r>
              <a:rPr lang="en-US" sz="3200" dirty="0"/>
              <a:t>Compiler</a:t>
            </a:r>
            <a:endParaRPr lang="en-US" sz="3200" dirty="0"/>
          </a:p>
          <a:p>
            <a:pPr lvl="1"/>
            <a:r>
              <a:rPr lang="en-US" sz="2800" dirty="0"/>
              <a:t>G</a:t>
            </a:r>
            <a:r>
              <a:rPr lang="en-US" sz="2800" dirty="0"/>
              <a:t>++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2C7-2CBA-4502-84C3-44AFE0C96515}" type="datetime1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832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Students </a:t>
            </a:r>
            <a:r>
              <a:rPr lang="en-US" dirty="0"/>
              <a:t>are required to use the mentioned </a:t>
            </a:r>
            <a:r>
              <a:rPr lang="en-US" dirty="0" err="1">
                <a:solidFill>
                  <a:srgbClr val="FF0000"/>
                </a:solidFill>
              </a:rPr>
              <a:t>softwares</a:t>
            </a:r>
            <a:r>
              <a:rPr lang="en-US" dirty="0">
                <a:solidFill>
                  <a:srgbClr val="FF0000"/>
                </a:solidFill>
              </a:rPr>
              <a:t>/tools</a:t>
            </a:r>
            <a:r>
              <a:rPr lang="en-US" dirty="0"/>
              <a:t> for their </a:t>
            </a:r>
            <a:r>
              <a:rPr lang="en-US" dirty="0" smtClean="0"/>
              <a:t>labs</a:t>
            </a:r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obligatory to use only the </a:t>
            </a:r>
            <a:r>
              <a:rPr lang="en-US" dirty="0">
                <a:solidFill>
                  <a:srgbClr val="FF0000"/>
                </a:solidFill>
              </a:rPr>
              <a:t>specified development </a:t>
            </a:r>
            <a:r>
              <a:rPr lang="en-US" dirty="0" smtClean="0">
                <a:solidFill>
                  <a:srgbClr val="FF0000"/>
                </a:solidFill>
              </a:rPr>
              <a:t>environment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Same </a:t>
            </a:r>
            <a:r>
              <a:rPr lang="en-US" dirty="0"/>
              <a:t>environment will be used for </a:t>
            </a:r>
            <a:r>
              <a:rPr lang="en-US" dirty="0">
                <a:solidFill>
                  <a:srgbClr val="00B050"/>
                </a:solidFill>
              </a:rPr>
              <a:t>attempting course </a:t>
            </a:r>
            <a:r>
              <a:rPr lang="en-US" dirty="0" smtClean="0">
                <a:solidFill>
                  <a:srgbClr val="00B050"/>
                </a:solidFill>
              </a:rPr>
              <a:t>assignment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/>
              <a:t>Students </a:t>
            </a:r>
            <a:r>
              <a:rPr lang="en-US" dirty="0"/>
              <a:t>are expected to setup the environment on their </a:t>
            </a:r>
            <a:r>
              <a:rPr lang="en-US" dirty="0">
                <a:solidFill>
                  <a:srgbClr val="C00000"/>
                </a:solidFill>
              </a:rPr>
              <a:t>personal systems </a:t>
            </a:r>
            <a:r>
              <a:rPr lang="en-US" dirty="0" smtClean="0"/>
              <a:t>by the </a:t>
            </a:r>
            <a:r>
              <a:rPr lang="en-US" dirty="0"/>
              <a:t>end of the week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2C7-2CBA-4502-84C3-44AFE0C96515}" type="datetime1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Environment Setup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5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BE00A6C7-6262-42F6-BE89-7D784E276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a typeface="SimSun" panose="02010600030101010101" pitchFamily="2" charset="-122"/>
              </a:rPr>
              <a:t>Plagiarism in any kind of assessment including project or sessional/ final exam, assignments quizzes, </a:t>
            </a:r>
            <a:r>
              <a:rPr lang="en-US" sz="2400" dirty="0">
                <a:solidFill>
                  <a:srgbClr val="FF0000"/>
                </a:solidFill>
                <a:ea typeface="SimSun" panose="02010600030101010101" pitchFamily="2" charset="-122"/>
              </a:rPr>
              <a:t>will result in F grade in the course</a:t>
            </a:r>
            <a:r>
              <a:rPr lang="en-US" sz="2400" dirty="0">
                <a:ea typeface="SimSun" panose="02010600030101010101" pitchFamily="2" charset="-122"/>
              </a:rPr>
              <a:t>.</a:t>
            </a:r>
          </a:p>
          <a:p>
            <a:endParaRPr lang="en-US" sz="2400" dirty="0">
              <a:ea typeface="SimSun" panose="02010600030101010101" pitchFamily="2" charset="-122"/>
            </a:endParaRPr>
          </a:p>
          <a:p>
            <a:r>
              <a:rPr lang="en-US" sz="2400" dirty="0">
                <a:ea typeface="SimSun" panose="02010600030101010101" pitchFamily="2" charset="-122"/>
              </a:rPr>
              <a:t>So what is it?</a:t>
            </a:r>
          </a:p>
          <a:p>
            <a:endParaRPr lang="en-US" sz="2400" dirty="0">
              <a:ea typeface="SimSun" panose="02010600030101010101" pitchFamily="2" charset="-12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B7BDF3E-074D-4093-8D17-782FC2E2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2C7-2CBA-4502-84C3-44AFE0C96515}" type="datetime1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79B6A41-CD68-4E3E-8698-B799D1F2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F1EC2AC-104B-477D-AD9D-5F0C7BF8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A2D54780-EFB8-4C0A-B1CE-C9A666FD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ea typeface="SimSun" panose="02010600030101010101" pitchFamily="2" charset="-122"/>
              </a:rPr>
              <a:t>Course Plagiarism Policy</a:t>
            </a:r>
            <a:endParaRPr lang="en-PK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281C11C-48CD-4E7F-A80C-EFA92AE36BCF}"/>
              </a:ext>
            </a:extLst>
          </p:cNvPr>
          <p:cNvSpPr txBox="1"/>
          <p:nvPr/>
        </p:nvSpPr>
        <p:spPr>
          <a:xfrm>
            <a:off x="2183296" y="3863181"/>
            <a:ext cx="7825409" cy="16312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Plagiarism is 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presenting someone else's work or ideas as your own, with or without their consent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, by incorporating it into your work without full acknowledgement. All published and unpublished material, whether in manuscript, printed or electronic form, is covered under this definition.</a:t>
            </a:r>
            <a:endParaRPr lang="en-PK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521BA76C-D703-4AF2-84BE-70AECAE4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/>
              <a:t>You can fool some of the people all of the time,</a:t>
            </a:r>
          </a:p>
          <a:p>
            <a:pPr marL="0" indent="0">
              <a:buNone/>
              <a:defRPr/>
            </a:pPr>
            <a:r>
              <a:rPr lang="en-US" dirty="0"/>
              <a:t>and all of the people some of the time,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but you can not fool all of the people all of the time.</a:t>
            </a:r>
          </a:p>
          <a:p>
            <a:pPr marL="0" indent="0" algn="r">
              <a:buNone/>
              <a:defRPr/>
            </a:pPr>
            <a:endParaRPr lang="en-US" sz="1800" dirty="0"/>
          </a:p>
          <a:p>
            <a:pPr marL="0" indent="0" algn="r">
              <a:buNone/>
              <a:defRPr/>
            </a:pPr>
            <a:r>
              <a:rPr lang="en-US" sz="1800" dirty="0"/>
              <a:t>Abraham Lincoln, </a:t>
            </a:r>
          </a:p>
          <a:p>
            <a:pPr marL="0" indent="0" algn="r">
              <a:buNone/>
              <a:defRPr/>
            </a:pPr>
            <a:r>
              <a:rPr lang="en-US" sz="1800" dirty="0"/>
              <a:t>16th president of US (1809 - 1865) 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78AA94-0C48-494D-B0BE-4D72C4E3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19CB-2066-4C13-A445-02B53B3845D6}" type="datetime1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74E2E8D-DEC3-419D-9427-D01FD54C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0190A8C-2E9A-48B1-9E6E-7CACF9F5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522B8FFC-38AF-4F5F-B3BF-5247F5B7F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charset="0"/>
                <a:cs typeface="+mj-cs"/>
              </a:rPr>
              <a:t>Dishonesty, Plagiarism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6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52F8A871-4450-4464-8F52-96CEFAD89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tabLst>
                <a:tab pos="-182880" algn="l"/>
                <a:tab pos="640080" algn="l"/>
                <a:tab pos="868680" algn="l"/>
                <a:tab pos="1097280" algn="l"/>
                <a:tab pos="1325880" algn="l"/>
                <a:tab pos="1554480" algn="l"/>
                <a:tab pos="1783080" algn="l"/>
                <a:tab pos="2011680" algn="l"/>
                <a:tab pos="2240280" algn="l"/>
                <a:tab pos="2468880" algn="l"/>
                <a:tab pos="2697480" algn="l"/>
                <a:tab pos="2926080" algn="l"/>
                <a:tab pos="3154680" algn="l"/>
                <a:tab pos="3314700" algn="l"/>
                <a:tab pos="3611880" algn="l"/>
                <a:tab pos="3840480" algn="l"/>
                <a:tab pos="4069080" algn="l"/>
                <a:tab pos="4297680" algn="l"/>
                <a:tab pos="4526280" algn="l"/>
                <a:tab pos="4754880" algn="l"/>
                <a:tab pos="5143500" algn="l"/>
                <a:tab pos="5326380" algn="l"/>
                <a:tab pos="5486400" algn="l"/>
              </a:tabLst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Retake of missed assessment items (other than sessional/ final exam) </a:t>
            </a:r>
            <a:r>
              <a:rPr lang="en-US" sz="3200" dirty="0">
                <a:solidFill>
                  <a:srgbClr val="FF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is NOT allowed</a:t>
            </a: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</a:p>
          <a:p>
            <a:pPr>
              <a:spcBef>
                <a:spcPts val="200"/>
              </a:spcBef>
              <a:spcAft>
                <a:spcPts val="200"/>
              </a:spcAft>
              <a:tabLst>
                <a:tab pos="-182880" algn="l"/>
                <a:tab pos="640080" algn="l"/>
                <a:tab pos="868680" algn="l"/>
                <a:tab pos="1097280" algn="l"/>
                <a:tab pos="1325880" algn="l"/>
                <a:tab pos="1554480" algn="l"/>
                <a:tab pos="1783080" algn="l"/>
                <a:tab pos="2011680" algn="l"/>
                <a:tab pos="2240280" algn="l"/>
                <a:tab pos="2468880" algn="l"/>
                <a:tab pos="2697480" algn="l"/>
                <a:tab pos="2926080" algn="l"/>
                <a:tab pos="3154680" algn="l"/>
                <a:tab pos="3314700" algn="l"/>
                <a:tab pos="3611880" algn="l"/>
                <a:tab pos="3840480" algn="l"/>
                <a:tab pos="4069080" algn="l"/>
                <a:tab pos="4297680" algn="l"/>
                <a:tab pos="4526280" algn="l"/>
                <a:tab pos="4754880" algn="l"/>
                <a:tab pos="5143500" algn="l"/>
                <a:tab pos="5326380" algn="l"/>
                <a:tab pos="5486400" algn="l"/>
              </a:tabLst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Missed assessment item (other than sessional / final exam) </a:t>
            </a:r>
            <a:r>
              <a:rPr lang="en-US" sz="3200" dirty="0">
                <a:solidFill>
                  <a:srgbClr val="FF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will earn zero marks</a:t>
            </a:r>
          </a:p>
          <a:p>
            <a:pPr>
              <a:spcBef>
                <a:spcPts val="200"/>
              </a:spcBef>
              <a:spcAft>
                <a:spcPts val="200"/>
              </a:spcAft>
              <a:tabLst>
                <a:tab pos="-182880" algn="l"/>
                <a:tab pos="640080" algn="l"/>
                <a:tab pos="868680" algn="l"/>
                <a:tab pos="1097280" algn="l"/>
                <a:tab pos="1325880" algn="l"/>
                <a:tab pos="1554480" algn="l"/>
                <a:tab pos="1783080" algn="l"/>
                <a:tab pos="2011680" algn="l"/>
                <a:tab pos="2240280" algn="l"/>
                <a:tab pos="2468880" algn="l"/>
                <a:tab pos="2697480" algn="l"/>
                <a:tab pos="2926080" algn="l"/>
                <a:tab pos="3154680" algn="l"/>
                <a:tab pos="3314700" algn="l"/>
                <a:tab pos="3611880" algn="l"/>
                <a:tab pos="3840480" algn="l"/>
                <a:tab pos="4069080" algn="l"/>
                <a:tab pos="4297680" algn="l"/>
                <a:tab pos="4526280" algn="l"/>
                <a:tab pos="4754880" algn="l"/>
                <a:tab pos="5143500" algn="l"/>
                <a:tab pos="5326380" algn="l"/>
                <a:tab pos="5486400" algn="l"/>
              </a:tabLst>
            </a:pP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Late submission will </a:t>
            </a:r>
            <a:r>
              <a:rPr lang="en-US" sz="3200" dirty="0">
                <a:solidFill>
                  <a:srgbClr val="FF0000"/>
                </a:solidFill>
                <a:ea typeface="SimSun" panose="02010600030101010101" pitchFamily="2" charset="-122"/>
                <a:cs typeface="Times New Roman" panose="02020603050405020304" pitchFamily="18" charset="0"/>
              </a:rPr>
              <a:t>NOT</a:t>
            </a:r>
            <a:r>
              <a:rPr lang="en-US" sz="3200" dirty="0">
                <a:ea typeface="SimSun" panose="02010600030101010101" pitchFamily="2" charset="-122"/>
                <a:cs typeface="Times New Roman" panose="02020603050405020304" pitchFamily="18" charset="0"/>
              </a:rPr>
              <a:t> be accepted .</a:t>
            </a:r>
            <a:endParaRPr lang="en-PK" sz="3200" dirty="0"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3200" dirty="0">
                <a:ea typeface="SimSun" panose="02010600030101010101" pitchFamily="2" charset="-122"/>
              </a:rPr>
              <a:t>For missed sessional/ final exam due procedure will be followed.</a:t>
            </a:r>
          </a:p>
          <a:p>
            <a:r>
              <a:rPr lang="en-US" sz="3200" dirty="0">
                <a:solidFill>
                  <a:srgbClr val="FF0000"/>
                </a:solidFill>
                <a:ea typeface="SimSun" panose="02010600030101010101" pitchFamily="2" charset="-122"/>
              </a:rPr>
              <a:t>No change </a:t>
            </a:r>
            <a:r>
              <a:rPr lang="en-US" sz="3200" dirty="0">
                <a:ea typeface="SimSun" panose="02010600030101010101" pitchFamily="2" charset="-122"/>
              </a:rPr>
              <a:t>is any deadline</a:t>
            </a:r>
            <a:endParaRPr lang="en-PK" sz="4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D73580D-D7E8-444F-913F-17DFA380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2C7-2CBA-4502-84C3-44AFE0C96515}" type="datetime1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3510300-E1E6-4549-89F6-52C7D9FA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2C5E363-E143-4B64-80B4-779722BD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7409B8CE-BF5E-432C-B0BD-E8666F79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Missed Assessment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3984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Penalties for late submissions of assignment</a:t>
            </a:r>
            <a:r>
              <a:rPr lang="en-US" dirty="0" smtClean="0"/>
              <a:t>/ project</a:t>
            </a:r>
            <a:r>
              <a:rPr lang="en-US" dirty="0"/>
              <a:t>: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Up to 3 hours late, loss of 40% of the mark awarded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After 3 hours, the </a:t>
            </a:r>
            <a:r>
              <a:rPr lang="en-US" sz="2800" dirty="0">
                <a:solidFill>
                  <a:srgbClr val="00B050"/>
                </a:solidFill>
              </a:rPr>
              <a:t>assignment/project will not be accepted </a:t>
            </a:r>
            <a:r>
              <a:rPr lang="en-US" sz="2800" dirty="0"/>
              <a:t>for marking.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2C7-2CBA-4502-84C3-44AFE0C96515}" type="datetime1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Late </a:t>
            </a:r>
            <a:r>
              <a:rPr lang="en-US" b="1" dirty="0"/>
              <a:t>S</a:t>
            </a:r>
            <a:r>
              <a:rPr lang="en-US" b="1" dirty="0" smtClean="0"/>
              <a:t>ubmission </a:t>
            </a:r>
            <a:r>
              <a:rPr lang="en-US" b="1" dirty="0"/>
              <a:t>Policy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6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5C58965-9B34-4072-A5CB-B9D7D484C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Students are supposed to have </a:t>
            </a:r>
            <a:r>
              <a:rPr lang="en-US" dirty="0">
                <a:solidFill>
                  <a:srgbClr val="FF0000"/>
                </a:solidFill>
              </a:rPr>
              <a:t>100% attendance</a:t>
            </a:r>
            <a:r>
              <a:rPr lang="en-US" dirty="0"/>
              <a:t>.</a:t>
            </a:r>
          </a:p>
          <a:p>
            <a:r>
              <a:rPr lang="en-US" dirty="0"/>
              <a:t>The minimum attendance requirement at all levels and in all </a:t>
            </a:r>
            <a:r>
              <a:rPr lang="en-US" dirty="0">
                <a:solidFill>
                  <a:srgbClr val="FF0000"/>
                </a:solidFill>
              </a:rPr>
              <a:t>courses is 80%.</a:t>
            </a:r>
          </a:p>
          <a:p>
            <a:r>
              <a:rPr lang="en-US" dirty="0"/>
              <a:t>The relaxation of 20% attendance has been given only to cover any </a:t>
            </a:r>
            <a:r>
              <a:rPr lang="en-US" dirty="0">
                <a:solidFill>
                  <a:srgbClr val="FF0000"/>
                </a:solidFill>
              </a:rPr>
              <a:t>planned events or unforeseen situations</a:t>
            </a:r>
            <a:r>
              <a:rPr lang="en-US" dirty="0"/>
              <a:t>.</a:t>
            </a:r>
          </a:p>
          <a:p>
            <a:r>
              <a:rPr lang="en-US" dirty="0"/>
              <a:t>I will take attendance at the </a:t>
            </a:r>
            <a:r>
              <a:rPr lang="en-US" dirty="0">
                <a:solidFill>
                  <a:srgbClr val="FF0000"/>
                </a:solidFill>
              </a:rPr>
              <a:t>start of lecture</a:t>
            </a:r>
          </a:p>
          <a:p>
            <a:r>
              <a:rPr lang="en-US" dirty="0"/>
              <a:t>Anyone reaching after </a:t>
            </a:r>
            <a:r>
              <a:rPr lang="en-US" dirty="0">
                <a:solidFill>
                  <a:srgbClr val="FF0000"/>
                </a:solidFill>
              </a:rPr>
              <a:t>10 minutes </a:t>
            </a:r>
            <a:r>
              <a:rPr lang="en-US" dirty="0"/>
              <a:t>will be marked as Absent.</a:t>
            </a:r>
          </a:p>
          <a:p>
            <a:endParaRPr lang="en-P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2F8682D-1EEE-4767-B115-0EBD7202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2C7-2CBA-4502-84C3-44AFE0C96515}" type="datetime1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A2EA26D-E257-41A1-9041-B22DF36E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508C95-146D-417C-BE18-88FAC309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795C6026-3E22-4C9A-9B9F-B2635026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policy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3469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53008"/>
            <a:ext cx="9074424" cy="86139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B80000"/>
                </a:solidFill>
              </a:rPr>
              <a:t>Class Policies and Guidelines</a:t>
            </a:r>
            <a:endParaRPr lang="en-US" sz="4000" b="1" dirty="0">
              <a:solidFill>
                <a:srgbClr val="B8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452" y="1091318"/>
            <a:ext cx="8968408" cy="5766683"/>
          </a:xfrm>
        </p:spPr>
        <p:txBody>
          <a:bodyPr>
            <a:normAutofit/>
          </a:bodyPr>
          <a:lstStyle/>
          <a:p>
            <a:pPr marL="2063750" lvl="3" indent="-357188" defTabSz="-633413">
              <a:buSzPct val="110000"/>
            </a:pPr>
            <a:r>
              <a:rPr lang="en-US" sz="2800" dirty="0"/>
              <a:t>Use of cell phones</a:t>
            </a:r>
          </a:p>
          <a:p>
            <a:pPr marL="2063750" lvl="3" indent="-357188" defTabSz="-633413">
              <a:buSzPct val="110000"/>
            </a:pPr>
            <a:r>
              <a:rPr lang="en-US" sz="2800" dirty="0"/>
              <a:t>Discussion with fellows during class (unless needed for some announced task)</a:t>
            </a:r>
          </a:p>
          <a:p>
            <a:pPr marL="2063750" lvl="3" indent="-357188" defTabSz="-633413">
              <a:buSzPct val="110000"/>
            </a:pPr>
            <a:r>
              <a:rPr lang="en-US" sz="2800" dirty="0"/>
              <a:t>Early leave (will result in absent)</a:t>
            </a:r>
          </a:p>
          <a:p>
            <a:pPr marL="2063750" lvl="3" indent="-357188" defTabSz="-633413">
              <a:buSzPct val="110000"/>
            </a:pPr>
            <a:r>
              <a:rPr lang="en-US" sz="2800" dirty="0"/>
              <a:t>Frequent movement In-out during class</a:t>
            </a:r>
          </a:p>
          <a:p>
            <a:pPr marL="536575" lvl="2" indent="-361950" defTabSz="-633413">
              <a:buSzPct val="110000"/>
            </a:pPr>
            <a:endParaRPr lang="en-US" sz="3200" dirty="0"/>
          </a:p>
          <a:p>
            <a:pPr marL="2063750" lvl="3" indent="-357188" defTabSz="-633413">
              <a:buSzPct val="110000"/>
            </a:pPr>
            <a:r>
              <a:rPr lang="en-US" sz="2800" dirty="0"/>
              <a:t>Be </a:t>
            </a:r>
            <a:r>
              <a:rPr lang="en-US" sz="2800" b="1" dirty="0"/>
              <a:t>interactive</a:t>
            </a:r>
            <a:r>
              <a:rPr lang="en-US" sz="2800" dirty="0"/>
              <a:t>, </a:t>
            </a:r>
            <a:r>
              <a:rPr lang="en-US" sz="2800" b="1" dirty="0"/>
              <a:t>ask questions </a:t>
            </a:r>
          </a:p>
          <a:p>
            <a:pPr marL="2063750" lvl="3" indent="-357188" defTabSz="-633413">
              <a:buSzPct val="110000"/>
            </a:pPr>
            <a:r>
              <a:rPr lang="en-US" sz="2800" b="1" dirty="0"/>
              <a:t>Participate</a:t>
            </a:r>
            <a:r>
              <a:rPr lang="en-US" sz="2800" dirty="0"/>
              <a:t> </a:t>
            </a:r>
            <a:r>
              <a:rPr lang="en-US" sz="2800" b="1" dirty="0"/>
              <a:t>in</a:t>
            </a:r>
            <a:r>
              <a:rPr lang="en-US" sz="2800" dirty="0"/>
              <a:t> the </a:t>
            </a:r>
            <a:r>
              <a:rPr lang="en-US" sz="2800" b="1" dirty="0"/>
              <a:t>lecture</a:t>
            </a:r>
          </a:p>
          <a:p>
            <a:pPr marL="2063750" lvl="3" indent="-357188" defTabSz="-633413">
              <a:buSzPct val="110000"/>
            </a:pPr>
            <a:r>
              <a:rPr lang="en-US" sz="2800" b="1" dirty="0"/>
              <a:t>Relax</a:t>
            </a:r>
            <a:r>
              <a:rPr lang="en-US" sz="2800" dirty="0"/>
              <a:t> and </a:t>
            </a:r>
            <a:r>
              <a:rPr lang="en-US" sz="2800" b="1" dirty="0"/>
              <a:t>learn </a:t>
            </a:r>
            <a:r>
              <a:rPr lang="en-US" sz="2800" b="1" dirty="0">
                <a:sym typeface="Wingdings" panose="05000000000000000000" pitchFamily="2" charset="2"/>
              </a:rPr>
              <a:t> </a:t>
            </a:r>
            <a:endParaRPr lang="en-US" sz="2800" b="1" dirty="0"/>
          </a:p>
          <a:p>
            <a:pPr marL="993775" lvl="3" indent="-361950" defTabSz="-633413">
              <a:buSzPct val="110000"/>
            </a:pPr>
            <a:endParaRPr lang="en-US" dirty="0" smtClean="0"/>
          </a:p>
          <a:p>
            <a:pPr marL="993775" lvl="3" indent="-361950" defTabSz="-633413">
              <a:buSzPct val="110000"/>
            </a:pPr>
            <a:endParaRPr lang="en-US" dirty="0" smtClean="0"/>
          </a:p>
          <a:p>
            <a:pPr marL="536575" lvl="2" indent="-361950" defTabSz="-633413">
              <a:buSzPct val="110000"/>
            </a:pPr>
            <a:endParaRPr lang="en-US" sz="2200" dirty="0"/>
          </a:p>
        </p:txBody>
      </p:sp>
      <p:pic>
        <p:nvPicPr>
          <p:cNvPr id="1026" name="Picture 2" descr="https://encrypted-tbn0.gstatic.com/images?q=tbn:ANd9GcTJoGQFrn6f2B0bCkZVMKGuLZNBuPam1nkzEAiJya_6LbQ73akg12J71KY1veG8zuHOgTQ&amp;usqp=CA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92"/>
          <a:stretch/>
        </p:blipFill>
        <p:spPr bwMode="auto">
          <a:xfrm>
            <a:off x="1629042" y="1551858"/>
            <a:ext cx="1699013" cy="182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encrypted-tbn0.gstatic.com/images?q=tbn:ANd9GcTJoGQFrn6f2B0bCkZVMKGuLZNBuPam1nkzEAiJya_6LbQ73akg12J71KY1veG8zuHOgTQ&amp;usqp=CA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31"/>
          <a:stretch/>
        </p:blipFill>
        <p:spPr bwMode="auto">
          <a:xfrm>
            <a:off x="1557133" y="4259978"/>
            <a:ext cx="1829585" cy="171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64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1" y="1188720"/>
            <a:ext cx="5562600" cy="5593081"/>
          </a:xfrm>
        </p:spPr>
        <p:txBody>
          <a:bodyPr/>
          <a:lstStyle/>
          <a:p>
            <a:r>
              <a:rPr lang="en-US" dirty="0" smtClean="0"/>
              <a:t>Its about </a:t>
            </a:r>
            <a:r>
              <a:rPr lang="en-US" b="1" dirty="0" smtClean="0">
                <a:solidFill>
                  <a:srgbClr val="2C14DE"/>
                </a:solidFill>
              </a:rPr>
              <a:t>knowing computers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2C14DE"/>
                </a:solidFill>
              </a:rPr>
              <a:t>Programming</a:t>
            </a:r>
            <a:r>
              <a:rPr lang="en-US" b="1" dirty="0" smtClean="0"/>
              <a:t> them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2C14DE"/>
                </a:solidFill>
              </a:rPr>
              <a:t>Assumptions</a:t>
            </a:r>
            <a:r>
              <a:rPr lang="en-US" dirty="0" smtClean="0"/>
              <a:t>: </a:t>
            </a:r>
            <a:r>
              <a:rPr lang="en-US" b="1" i="1" dirty="0" smtClean="0">
                <a:solidFill>
                  <a:srgbClr val="008000"/>
                </a:solidFill>
              </a:rPr>
              <a:t>no prior knowledge of programming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60868"/>
            <a:ext cx="8153400" cy="82973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What is this Course About ?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026" name="Picture 2" descr="Too Busy Coding - Programming Cat | Meme Gene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1112519"/>
            <a:ext cx="3387057" cy="338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9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8594712"/>
              </p:ext>
            </p:extLst>
          </p:nvPr>
        </p:nvGraphicFramePr>
        <p:xfrm>
          <a:off x="1905000" y="1752600"/>
          <a:ext cx="8305800" cy="411786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027086">
                  <a:extLst>
                    <a:ext uri="{9D8B030D-6E8A-4147-A177-3AD203B41FA5}">
                      <a16:colId xmlns:a16="http://schemas.microsoft.com/office/drawing/2014/main" xmlns="" val="262506407"/>
                    </a:ext>
                  </a:extLst>
                </a:gridCol>
                <a:gridCol w="2027086">
                  <a:extLst>
                    <a:ext uri="{9D8B030D-6E8A-4147-A177-3AD203B41FA5}">
                      <a16:colId xmlns:a16="http://schemas.microsoft.com/office/drawing/2014/main" xmlns="" val="286668283"/>
                    </a:ext>
                  </a:extLst>
                </a:gridCol>
                <a:gridCol w="1051227">
                  <a:extLst>
                    <a:ext uri="{9D8B030D-6E8A-4147-A177-3AD203B41FA5}">
                      <a16:colId xmlns:a16="http://schemas.microsoft.com/office/drawing/2014/main" xmlns="" val="1990624956"/>
                    </a:ext>
                  </a:extLst>
                </a:gridCol>
                <a:gridCol w="3200401">
                  <a:extLst>
                    <a:ext uri="{9D8B030D-6E8A-4147-A177-3AD203B41FA5}">
                      <a16:colId xmlns:a16="http://schemas.microsoft.com/office/drawing/2014/main" xmlns="" val="2469651727"/>
                    </a:ext>
                  </a:extLst>
                </a:gridCol>
              </a:tblGrid>
              <a:tr h="9418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Instructor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Akhtar Jamil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E-mail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>
                          <a:effectLst/>
                        </a:rPr>
                        <a:t>akhtar.jamil@nu.edu.pk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4496671"/>
                  </a:ext>
                </a:extLst>
              </a:tr>
              <a:tr h="941844">
                <a:tc gridSpan="4">
                  <a:txBody>
                    <a:bodyPr/>
                    <a:lstStyle/>
                    <a:p>
                      <a:pPr marL="0" lvl="0" indent="-830262" algn="l" rtl="0">
                        <a:buSzPct val="110000"/>
                      </a:pPr>
                      <a:r>
                        <a:rPr lang="en-US" sz="2400" b="1" dirty="0" smtClean="0"/>
                        <a:t>Post Doctorate: </a:t>
                      </a:r>
                      <a:r>
                        <a:rPr lang="en-US" sz="2400" b="0" dirty="0" smtClean="0"/>
                        <a:t>Istanbul University-</a:t>
                      </a:r>
                      <a:r>
                        <a:rPr lang="en-US" sz="2400" b="0" dirty="0" err="1" smtClean="0"/>
                        <a:t>Cerrahpasa</a:t>
                      </a:r>
                      <a:r>
                        <a:rPr lang="en-US" sz="2400" b="0" dirty="0" smtClean="0"/>
                        <a:t>, Istanbul Turkey</a:t>
                      </a:r>
                    </a:p>
                    <a:p>
                      <a:pPr marL="0" lvl="0" indent="-830262" algn="l" rtl="0">
                        <a:buSzPct val="110000"/>
                      </a:pPr>
                      <a:r>
                        <a:rPr lang="en-US" sz="2400" b="1" dirty="0" smtClean="0"/>
                        <a:t> </a:t>
                      </a:r>
                    </a:p>
                    <a:p>
                      <a:pPr marL="0" lvl="0" indent="-830262" algn="l" rtl="0">
                        <a:buSzPct val="110000"/>
                      </a:pPr>
                      <a:r>
                        <a:rPr lang="en-US" sz="2400" b="1" dirty="0" smtClean="0"/>
                        <a:t>Ph.D.</a:t>
                      </a:r>
                      <a:r>
                        <a:rPr lang="en-US" sz="2400" dirty="0" smtClean="0"/>
                        <a:t> : </a:t>
                      </a:r>
                      <a:r>
                        <a:rPr lang="en-US" sz="2400" b="0" dirty="0" smtClean="0"/>
                        <a:t>Yildiz Technical University, Istanbul Turkey</a:t>
                      </a:r>
                    </a:p>
                    <a:p>
                      <a:pPr marL="0" lvl="0" indent="-830262" algn="l">
                        <a:buSzPct val="110000"/>
                      </a:pPr>
                      <a:endParaRPr lang="en-US" sz="2400" b="1" dirty="0" smtClean="0"/>
                    </a:p>
                    <a:p>
                      <a:pPr marL="84138" lvl="1" indent="-457200" algn="l">
                        <a:buSzPct val="110000"/>
                      </a:pPr>
                      <a:r>
                        <a:rPr lang="en-US" sz="2400" b="1" dirty="0" smtClean="0"/>
                        <a:t>Specialization</a:t>
                      </a:r>
                      <a:r>
                        <a:rPr lang="en-US" sz="2400" dirty="0" smtClean="0"/>
                        <a:t>: </a:t>
                      </a:r>
                      <a:r>
                        <a:rPr lang="en-US" sz="2400" b="0" dirty="0" smtClean="0"/>
                        <a:t>Machine Learning / Computer Vision</a:t>
                      </a:r>
                    </a:p>
                    <a:p>
                      <a:pPr marL="84138" lvl="1" indent="-457200" algn="l">
                        <a:buSzPct val="110000"/>
                      </a:pPr>
                      <a:endParaRPr lang="en-US" sz="2400" i="1" dirty="0" smtClean="0"/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766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Office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C-202 F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Tel 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111-128-128; 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anose="02020603050405020304" pitchFamily="18" charset="0"/>
                        </a:rPr>
                        <a:t>Ext. 633</a:t>
                      </a:r>
                      <a:endParaRPr lang="en-US" sz="28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812930781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F40DE-0C2E-49C9-A2F6-152C9ADB181A}" type="datetime1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Instructor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10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A034CB-4DE5-42E9-BCB4-DF6BF8D84AC6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152401"/>
            <a:ext cx="8229600" cy="715963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sz="3800" b="1"/>
              <a:t>Lab Work</a:t>
            </a:r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28800" y="990600"/>
            <a:ext cx="8839200" cy="5257800"/>
          </a:xfrm>
        </p:spPr>
        <p:txBody>
          <a:bodyPr>
            <a:normAutofit/>
          </a:bodyPr>
          <a:lstStyle/>
          <a:p>
            <a:pPr marL="273050" indent="-273050">
              <a:lnSpc>
                <a:spcPct val="80000"/>
              </a:lnSpc>
              <a:buNone/>
            </a:pPr>
            <a:r>
              <a:rPr lang="en-US" sz="1800" b="1" dirty="0"/>
              <a:t> </a:t>
            </a:r>
            <a:r>
              <a:rPr lang="en-US" sz="2800" dirty="0"/>
              <a:t> </a:t>
            </a:r>
          </a:p>
          <a:p>
            <a:pPr marL="273050" indent="-273050"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</a:rPr>
              <a:t>Lab Instructors </a:t>
            </a:r>
            <a:r>
              <a:rPr lang="en-US" dirty="0" smtClean="0"/>
              <a:t>are to be consulted for Lab related issues. </a:t>
            </a:r>
          </a:p>
          <a:p>
            <a:pPr marL="273050" indent="-273050">
              <a:lnSpc>
                <a:spcPct val="80000"/>
              </a:lnSpc>
            </a:pPr>
            <a:r>
              <a:rPr lang="en-US" dirty="0" smtClean="0"/>
              <a:t>Do not switch lab sections without asking permission </a:t>
            </a:r>
            <a:r>
              <a:rPr lang="en-US" dirty="0" smtClean="0">
                <a:solidFill>
                  <a:srgbClr val="FF0000"/>
                </a:solidFill>
              </a:rPr>
              <a:t>from the lab instructors</a:t>
            </a:r>
            <a:r>
              <a:rPr lang="en-US" dirty="0" smtClean="0"/>
              <a:t>.</a:t>
            </a:r>
          </a:p>
          <a:p>
            <a:pPr marL="273050" indent="-273050">
              <a:lnSpc>
                <a:spcPct val="80000"/>
              </a:lnSpc>
            </a:pPr>
            <a:r>
              <a:rPr lang="en-US" dirty="0" smtClean="0">
                <a:solidFill>
                  <a:srgbClr val="00B0F0"/>
                </a:solidFill>
              </a:rPr>
              <a:t>Laboratory attendance </a:t>
            </a:r>
            <a:r>
              <a:rPr lang="en-US" dirty="0" smtClean="0"/>
              <a:t>will be taken in each lab. </a:t>
            </a:r>
          </a:p>
          <a:p>
            <a:pPr marL="273050" indent="-273050">
              <a:lnSpc>
                <a:spcPct val="80000"/>
              </a:lnSpc>
            </a:pPr>
            <a:r>
              <a:rPr lang="en-US" dirty="0" smtClean="0"/>
              <a:t>For queries related to </a:t>
            </a:r>
            <a:r>
              <a:rPr lang="en-US" dirty="0" smtClean="0">
                <a:solidFill>
                  <a:srgbClr val="00B0F0"/>
                </a:solidFill>
              </a:rPr>
              <a:t>Lab exercises or assignments, consult the lab instructors </a:t>
            </a:r>
            <a:r>
              <a:rPr lang="en-US" dirty="0" smtClean="0"/>
              <a:t>only</a:t>
            </a:r>
            <a:r>
              <a:rPr lang="en-US" i="1" dirty="0" smtClean="0"/>
              <a:t>.</a:t>
            </a:r>
            <a:endParaRPr lang="en-US" dirty="0" smtClean="0"/>
          </a:p>
          <a:p>
            <a:pPr marL="273050" indent="-273050">
              <a:lnSpc>
                <a:spcPct val="80000"/>
              </a:lnSpc>
            </a:pPr>
            <a:r>
              <a:rPr lang="en-US" dirty="0" smtClean="0"/>
              <a:t>The rules related to the labs will be announced in the </a:t>
            </a:r>
            <a:r>
              <a:rPr lang="en-US" dirty="0" smtClean="0">
                <a:solidFill>
                  <a:srgbClr val="00B050"/>
                </a:solidFill>
              </a:rPr>
              <a:t>laboratory session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713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Course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</a:t>
            </a:r>
            <a:r>
              <a:rPr lang="en-US" dirty="0" smtClean="0">
                <a:solidFill>
                  <a:srgbClr val="FF0000"/>
                </a:solidFill>
              </a:rPr>
              <a:t>basic </a:t>
            </a:r>
            <a:r>
              <a:rPr lang="en-US" dirty="0">
                <a:solidFill>
                  <a:srgbClr val="FF0000"/>
                </a:solidFill>
              </a:rPr>
              <a:t>computing </a:t>
            </a:r>
            <a:r>
              <a:rPr lang="en-US" dirty="0" smtClean="0">
                <a:solidFill>
                  <a:srgbClr val="FF0000"/>
                </a:solidFill>
              </a:rPr>
              <a:t>concepts</a:t>
            </a:r>
          </a:p>
          <a:p>
            <a:r>
              <a:rPr lang="en-US" dirty="0" smtClean="0"/>
              <a:t>Analyze </a:t>
            </a:r>
            <a:r>
              <a:rPr lang="en-US" dirty="0"/>
              <a:t>the given requirements for </a:t>
            </a:r>
            <a:r>
              <a:rPr lang="en-US" dirty="0">
                <a:solidFill>
                  <a:srgbClr val="0070C0"/>
                </a:solidFill>
              </a:rPr>
              <a:t>solving </a:t>
            </a:r>
            <a:r>
              <a:rPr lang="en-US" dirty="0" smtClean="0">
                <a:solidFill>
                  <a:srgbClr val="0070C0"/>
                </a:solidFill>
              </a:rPr>
              <a:t>real problems</a:t>
            </a:r>
            <a:r>
              <a:rPr lang="en-US" dirty="0" smtClean="0"/>
              <a:t> </a:t>
            </a:r>
          </a:p>
          <a:p>
            <a:r>
              <a:rPr lang="en-US" dirty="0" smtClean="0"/>
              <a:t>Implement the </a:t>
            </a:r>
            <a:r>
              <a:rPr lang="en-US" dirty="0" smtClean="0">
                <a:solidFill>
                  <a:srgbClr val="00B050"/>
                </a:solidFill>
              </a:rPr>
              <a:t>solutions using computer program</a:t>
            </a:r>
            <a:r>
              <a:rPr lang="en-US" dirty="0" smtClean="0"/>
              <a:t>. </a:t>
            </a:r>
          </a:p>
          <a:p>
            <a:r>
              <a:rPr lang="en-US" dirty="0" smtClean="0"/>
              <a:t>Developing </a:t>
            </a:r>
            <a:r>
              <a:rPr lang="en-US" dirty="0" smtClean="0">
                <a:solidFill>
                  <a:srgbClr val="FFC000"/>
                </a:solidFill>
              </a:rPr>
              <a:t>algorithms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write </a:t>
            </a:r>
            <a:r>
              <a:rPr lang="en-US" dirty="0" smtClean="0">
                <a:solidFill>
                  <a:srgbClr val="FFC000"/>
                </a:solidFill>
              </a:rPr>
              <a:t>code</a:t>
            </a:r>
            <a:r>
              <a:rPr lang="en-US" dirty="0" smtClean="0"/>
              <a:t> for them.</a:t>
            </a:r>
          </a:p>
          <a:p>
            <a:r>
              <a:rPr lang="en-US" dirty="0" smtClean="0"/>
              <a:t>Understand basic programming </a:t>
            </a:r>
            <a:r>
              <a:rPr lang="en-US" dirty="0"/>
              <a:t>constructs like </a:t>
            </a:r>
            <a:r>
              <a:rPr lang="en-US" dirty="0">
                <a:solidFill>
                  <a:srgbClr val="FF0000"/>
                </a:solidFill>
              </a:rPr>
              <a:t>control structures, arrays, functions, pointers, dynamic memory </a:t>
            </a:r>
            <a:r>
              <a:rPr lang="en-US" dirty="0" smtClean="0">
                <a:solidFill>
                  <a:srgbClr val="FF0000"/>
                </a:solidFill>
              </a:rPr>
              <a:t>allocation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Learn </a:t>
            </a:r>
            <a:r>
              <a:rPr lang="en-US" dirty="0"/>
              <a:t>the syntax of the </a:t>
            </a:r>
            <a:r>
              <a:rPr lang="en-US" dirty="0">
                <a:solidFill>
                  <a:srgbClr val="00B050"/>
                </a:solidFill>
              </a:rPr>
              <a:t>C++ programming </a:t>
            </a:r>
            <a:r>
              <a:rPr lang="en-US" dirty="0" smtClean="0">
                <a:solidFill>
                  <a:srgbClr val="00B050"/>
                </a:solidFill>
              </a:rPr>
              <a:t>language</a:t>
            </a:r>
            <a:r>
              <a:rPr lang="en-US" dirty="0" smtClean="0"/>
              <a:t>.</a:t>
            </a:r>
            <a:endParaRPr lang="en-US" altLang="zh-CN" dirty="0">
              <a:solidFill>
                <a:srgbClr val="002060"/>
              </a:solidFill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FE7F-A5B8-4090-AAC4-0FE5108AF7FB}" type="datetime1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3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A603D0B6-F330-419B-816F-4C2EBB190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After completion of the course, the students shall be able to:</a:t>
            </a:r>
            <a:endParaRPr lang="en-US" dirty="0"/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Understand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basic problem-solving steps and logic constructs.</a:t>
            </a:r>
          </a:p>
          <a:p>
            <a:pPr lvl="1"/>
            <a:r>
              <a:rPr lang="en-US" b="1" dirty="0"/>
              <a:t>Apply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basic programming </a:t>
            </a:r>
            <a:r>
              <a:rPr lang="en-US" dirty="0"/>
              <a:t>concepts.</a:t>
            </a:r>
          </a:p>
          <a:p>
            <a:pPr lvl="1"/>
            <a:r>
              <a:rPr lang="en-US" dirty="0"/>
              <a:t>Design and implement algorithms to </a:t>
            </a:r>
            <a:r>
              <a:rPr lang="en-US" b="1" dirty="0">
                <a:solidFill>
                  <a:srgbClr val="00B0F0"/>
                </a:solidFill>
              </a:rPr>
              <a:t>solve</a:t>
            </a:r>
            <a:r>
              <a:rPr lang="en-US" dirty="0">
                <a:solidFill>
                  <a:srgbClr val="00B0F0"/>
                </a:solidFill>
              </a:rPr>
              <a:t> real-world problems</a:t>
            </a:r>
            <a:r>
              <a:rPr lang="en-US" dirty="0"/>
              <a:t>.</a:t>
            </a:r>
            <a:endParaRPr lang="en-PK" dirty="0"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78F922-723B-4732-92EE-9738406A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2C7-2CBA-4502-84C3-44AFE0C96515}" type="datetime1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F8B7E0B-CB53-459C-86F1-88C2C93F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C7A7114-C472-4618-AACB-C4944ED7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5A12BAB4-C2C3-4C25-8555-60D24998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ea typeface="Arial" panose="020B0604020202020204" pitchFamily="34" charset="0"/>
              </a:rPr>
              <a:t>Course Learning Outcomes (CLOs)</a:t>
            </a:r>
            <a:endParaRPr lang="en-PK" sz="4800" dirty="0"/>
          </a:p>
        </p:txBody>
      </p:sp>
      <p:pic>
        <p:nvPicPr>
          <p:cNvPr id="7" name="Picture 2" descr="Remember why you love to code - DEV Communit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10" b="23453"/>
          <a:stretch/>
        </p:blipFill>
        <p:spPr bwMode="auto">
          <a:xfrm>
            <a:off x="3619500" y="4971701"/>
            <a:ext cx="4953000" cy="1149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61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540170"/>
              </p:ext>
            </p:extLst>
          </p:nvPr>
        </p:nvGraphicFramePr>
        <p:xfrm>
          <a:off x="1676400" y="1447801"/>
          <a:ext cx="8610600" cy="4908620"/>
        </p:xfrm>
        <a:graphic>
          <a:graphicData uri="http://schemas.openxmlformats.org/drawingml/2006/table">
            <a:tbl>
              <a:tblPr firstRow="1" firstCol="1" bandRow="1"/>
              <a:tblGrid>
                <a:gridCol w="7467600"/>
                <a:gridCol w="1143000"/>
              </a:tblGrid>
              <a:tr h="643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List of Topics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Weeks</a:t>
                      </a:r>
                      <a:endParaRPr lang="en-US" sz="1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1339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398270" algn="ctr"/>
                        </a:tabLs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- Problem-solving, Basic flowchart, block diagram, and programming languages.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1398270" algn="ctr"/>
                        </a:tabLs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- Primitive data types, input/output (hello world).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- Signed and unsigned data types, constants and variables.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18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- Arithmetic operators (+, -, *, /, % and their compound counterparts) with their associativity and precedence.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- Bit wise operators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- Conditional/selection structures.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- Comparison and logical operators.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- if, if. . .else and if else if structure.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- Switch statement, 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break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 statement.</a:t>
                      </a:r>
                      <a:endParaRPr lang="en-US" sz="1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- Ternary operator.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321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1st Sessional Examination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2C7-2CBA-4502-84C3-44AFE0C96515}" type="datetime1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Topics</a:t>
            </a:r>
          </a:p>
        </p:txBody>
      </p:sp>
    </p:spTree>
    <p:extLst>
      <p:ext uri="{BB962C8B-B14F-4D97-AF65-F5344CB8AC3E}">
        <p14:creationId xmlns:p14="http://schemas.microsoft.com/office/powerpoint/2010/main" val="405552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848720"/>
              </p:ext>
            </p:extLst>
          </p:nvPr>
        </p:nvGraphicFramePr>
        <p:xfrm>
          <a:off x="1638300" y="1262240"/>
          <a:ext cx="8610600" cy="5214760"/>
        </p:xfrm>
        <a:graphic>
          <a:graphicData uri="http://schemas.openxmlformats.org/drawingml/2006/table">
            <a:tbl>
              <a:tblPr firstRow="1" firstCol="1" bandRow="1"/>
              <a:tblGrid>
                <a:gridCol w="7467600"/>
                <a:gridCol w="1143000"/>
              </a:tblGrid>
              <a:tr h="643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List of Topics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Weeks</a:t>
                      </a:r>
                      <a:endParaRPr lang="en-US" sz="24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1339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- Repetition structures.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- Pre/post increment/decrement operators.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114300" algn="l"/>
                        </a:tabLs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- while loop (sentinels + condition).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- Loop with </a:t>
                      </a:r>
                      <a:r>
                        <a:rPr lang="en-US" sz="1800" i="1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for.</a:t>
                      </a:r>
                      <a:endParaRPr lang="en-US" sz="18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114300" algn="l"/>
                        </a:tabLs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- Loop with </a:t>
                      </a:r>
                      <a:r>
                        <a:rPr lang="en-US" sz="1800" i="1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do-while.</a:t>
                      </a:r>
                      <a:endParaRPr lang="en-US" sz="18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- Nesting of </a:t>
                      </a:r>
                      <a:r>
                        <a:rPr lang="en-US" sz="1800" i="1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while</a:t>
                      </a: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1800" i="1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for</a:t>
                      </a: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 loop and </a:t>
                      </a:r>
                      <a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continue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 statement.</a:t>
                      </a:r>
                      <a:endParaRPr lang="en-US" sz="18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18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- Function prototypes, definition, and calling.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978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- Introduction to Arrays.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- Array initialization and representation.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114300" algn="l"/>
                        </a:tabLs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- Char arrays.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- Multi-Dimensional Arrays (MDA). 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114300" algn="l"/>
                        </a:tabLst>
                      </a:pPr>
                      <a:r>
                        <a:rPr lang="en-US" sz="18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- MDA representation in memory.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1.33</a:t>
                      </a:r>
                      <a:endParaRPr lang="en-US" sz="1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3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2nd Sessional Examination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2C7-2CBA-4502-84C3-44AFE0C96515}" type="datetime1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28800" y="381000"/>
            <a:ext cx="8229600" cy="838200"/>
          </a:xfrm>
        </p:spPr>
        <p:txBody>
          <a:bodyPr/>
          <a:lstStyle/>
          <a:p>
            <a:r>
              <a:rPr lang="en-US" dirty="0"/>
              <a:t>List of Topics</a:t>
            </a:r>
          </a:p>
        </p:txBody>
      </p:sp>
    </p:spTree>
    <p:extLst>
      <p:ext uri="{BB962C8B-B14F-4D97-AF65-F5344CB8AC3E}">
        <p14:creationId xmlns:p14="http://schemas.microsoft.com/office/powerpoint/2010/main" val="212160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743823"/>
              </p:ext>
            </p:extLst>
          </p:nvPr>
        </p:nvGraphicFramePr>
        <p:xfrm>
          <a:off x="1790700" y="972757"/>
          <a:ext cx="8610600" cy="5484444"/>
        </p:xfrm>
        <a:graphic>
          <a:graphicData uri="http://schemas.openxmlformats.org/drawingml/2006/table">
            <a:tbl>
              <a:tblPr firstRow="1" firstCol="1" bandRow="1"/>
              <a:tblGrid>
                <a:gridCol w="7467600"/>
                <a:gridCol w="1143000"/>
              </a:tblGrid>
              <a:tr h="6169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List of Topics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Weeks</a:t>
                      </a:r>
                      <a:endParaRPr lang="en-US" sz="18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12853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- Aliases, parameters passing by value and by reference (passing arrays).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114300" algn="l"/>
                        </a:tabLst>
                      </a:pPr>
                      <a:r>
                        <a:rPr lang="en-US" sz="20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- Function calling order and stack (function within a function).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114300" algn="l"/>
                        </a:tabLst>
                      </a:pPr>
                      <a:r>
                        <a:rPr lang="en-US" sz="20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- Recursion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1.66</a:t>
                      </a:r>
                      <a:endParaRPr lang="en-US" sz="2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455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- Pointers.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114300" algn="l"/>
                        </a:tabLst>
                      </a:pPr>
                      <a:r>
                        <a:rPr lang="en-US" sz="20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- const. vs. non-const. pointers, a pointer to const. data vs. a pointer to non-constant data.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- Using pointers.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- Dynamic memory allocation.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- Array of pointers.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53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114300" algn="l"/>
                        </a:tabLst>
                      </a:pPr>
                      <a:r>
                        <a:rPr lang="en-US" sz="20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- Header files (creating own file).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114300" algn="l"/>
                        </a:tabLst>
                      </a:pPr>
                      <a:r>
                        <a:rPr lang="en-US" sz="20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- Files handling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- Opening flags (app mode).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881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Final </a:t>
                      </a:r>
                      <a:r>
                        <a:rPr lang="en-US" sz="240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Examination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2C7-2CBA-4502-84C3-44AFE0C96515}" type="datetime1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838200"/>
          </a:xfrm>
        </p:spPr>
        <p:txBody>
          <a:bodyPr/>
          <a:lstStyle/>
          <a:p>
            <a:r>
              <a:rPr lang="en-US" dirty="0"/>
              <a:t>List of Topics</a:t>
            </a:r>
          </a:p>
        </p:txBody>
      </p:sp>
    </p:spTree>
    <p:extLst>
      <p:ext uri="{BB962C8B-B14F-4D97-AF65-F5344CB8AC3E}">
        <p14:creationId xmlns:p14="http://schemas.microsoft.com/office/powerpoint/2010/main" val="38901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3276600"/>
            <a:ext cx="8229600" cy="685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rgbClr val="FF0000"/>
                </a:solidFill>
              </a:rPr>
              <a:t>Any Questions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2C7-2CBA-4502-84C3-44AFE0C96515}" type="datetime1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8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152" y="2866672"/>
            <a:ext cx="7886700" cy="606423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Thank You </a:t>
            </a:r>
            <a:r>
              <a:rPr lang="en-US" sz="7200" dirty="0">
                <a:sym typeface="Wingdings" panose="05000000000000000000" pitchFamily="2" charset="2"/>
              </a:rPr>
              <a:t> </a:t>
            </a:r>
            <a:endParaRPr lang="en-US" sz="7200" dirty="0"/>
          </a:p>
        </p:txBody>
      </p:sp>
      <p:sp>
        <p:nvSpPr>
          <p:cNvPr id="4" name="Rectangle 3"/>
          <p:cNvSpPr/>
          <p:nvPr/>
        </p:nvSpPr>
        <p:spPr>
          <a:xfrm>
            <a:off x="1726676" y="762000"/>
            <a:ext cx="8484124" cy="1404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t>27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CA84-DB4F-40CA-9200-A69D2CC92C46}" type="datetime1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3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116C277B-7870-4224-8241-C63CACDE91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041165"/>
              </p:ext>
            </p:extLst>
          </p:nvPr>
        </p:nvGraphicFramePr>
        <p:xfrm>
          <a:off x="1600200" y="1524001"/>
          <a:ext cx="8839200" cy="4800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112469755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23554628"/>
                    </a:ext>
                  </a:extLst>
                </a:gridCol>
                <a:gridCol w="1157206">
                  <a:extLst>
                    <a:ext uri="{9D8B030D-6E8A-4147-A177-3AD203B41FA5}">
                      <a16:colId xmlns:a16="http://schemas.microsoft.com/office/drawing/2014/main" xmlns="" val="3376478201"/>
                    </a:ext>
                  </a:extLst>
                </a:gridCol>
                <a:gridCol w="1662194">
                  <a:extLst>
                    <a:ext uri="{9D8B030D-6E8A-4147-A177-3AD203B41FA5}">
                      <a16:colId xmlns:a16="http://schemas.microsoft.com/office/drawing/2014/main" xmlns="" val="290585663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359320859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3195365484"/>
                    </a:ext>
                  </a:extLst>
                </a:gridCol>
              </a:tblGrid>
              <a:tr h="396744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Schedule &amp; Office Hours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83692948"/>
                  </a:ext>
                </a:extLst>
              </a:tr>
              <a:tr h="39674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Days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K" sz="1800" u="none" strike="noStrike" dirty="0">
                          <a:effectLst/>
                        </a:rPr>
                        <a:t>08:30-09:50</a:t>
                      </a:r>
                      <a:endParaRPr lang="en-P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K" sz="1600" u="none" strike="noStrike" dirty="0">
                          <a:effectLst/>
                        </a:rPr>
                        <a:t>10:00-11:20</a:t>
                      </a:r>
                      <a:endParaRPr lang="en-PK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K" sz="2000" u="none" strike="noStrike">
                          <a:effectLst/>
                        </a:rPr>
                        <a:t>11:30-12:50</a:t>
                      </a:r>
                      <a:endParaRPr lang="en-P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K" sz="2000" u="none" strike="noStrike">
                          <a:effectLst/>
                        </a:rPr>
                        <a:t>01:00-02:20</a:t>
                      </a:r>
                      <a:endParaRPr lang="en-P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K" sz="2000" u="none" strike="noStrike" dirty="0">
                          <a:effectLst/>
                        </a:rPr>
                        <a:t>02:30-03:50</a:t>
                      </a:r>
                      <a:endParaRPr lang="en-PK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8001814"/>
                  </a:ext>
                </a:extLst>
              </a:tr>
              <a:tr h="7934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Monday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 smtClean="0">
                          <a:effectLst/>
                        </a:rPr>
                        <a:t>PF</a:t>
                      </a:r>
                      <a:r>
                        <a:rPr lang="en-PK" sz="2400" b="1" u="none" strike="noStrike" dirty="0">
                          <a:effectLst/>
                        </a:rPr>
                        <a:t> </a:t>
                      </a:r>
                      <a:endParaRPr lang="en-PK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PF</a:t>
                      </a:r>
                      <a:endParaRPr lang="en-US" sz="2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Meeting Hours</a:t>
                      </a:r>
                      <a:endParaRPr lang="en-US" sz="2000" b="1" i="0" u="none" strike="noStrike" dirty="0" smtClean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PK" sz="20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K" sz="2000" b="1" u="none" strike="noStrike">
                          <a:effectLst/>
                        </a:rPr>
                        <a:t> </a:t>
                      </a:r>
                      <a:endParaRPr lang="en-PK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068883518"/>
                  </a:ext>
                </a:extLst>
              </a:tr>
              <a:tr h="7934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Tuesday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400" b="1" u="none" strike="noStrike" dirty="0">
                          <a:effectLst/>
                        </a:rPr>
                        <a:t> </a:t>
                      </a:r>
                      <a:r>
                        <a:rPr lang="en-US" sz="2400" b="1" u="none" strike="noStrike" dirty="0" smtClean="0">
                          <a:effectLst/>
                        </a:rPr>
                        <a:t>PF</a:t>
                      </a:r>
                      <a:endParaRPr lang="en-PK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8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 </a:t>
                      </a:r>
                      <a:endParaRPr lang="en-PK" sz="28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Meeting Hours</a:t>
                      </a:r>
                      <a:endParaRPr lang="en-US" sz="2000" b="1" i="0" u="none" strike="noStrike" dirty="0" smtClean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688282466"/>
                  </a:ext>
                </a:extLst>
              </a:tr>
              <a:tr h="7934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Wednesday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400" b="1" u="none" strike="noStrike" dirty="0">
                          <a:effectLst/>
                        </a:rPr>
                        <a:t> </a:t>
                      </a:r>
                      <a:r>
                        <a:rPr lang="en-US" sz="2400" b="1" u="none" strike="noStrike" dirty="0" smtClean="0">
                          <a:effectLst/>
                        </a:rPr>
                        <a:t>DIP</a:t>
                      </a:r>
                      <a:endParaRPr lang="en-PK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 smtClean="0">
                          <a:effectLst/>
                        </a:rPr>
                        <a:t>PF</a:t>
                      </a:r>
                      <a:r>
                        <a:rPr lang="en-PK" sz="2800" b="1" u="none" strike="noStrike" dirty="0">
                          <a:effectLst/>
                        </a:rPr>
                        <a:t> </a:t>
                      </a:r>
                      <a:endParaRPr lang="en-PK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Meeting Hours</a:t>
                      </a:r>
                      <a:endParaRPr lang="en-US" sz="2000" b="1" i="0" u="none" strike="noStrike" dirty="0" smtClean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P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Meeting Hours</a:t>
                      </a:r>
                      <a:endParaRPr lang="en-US" sz="20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704688037"/>
                  </a:ext>
                </a:extLst>
              </a:tr>
              <a:tr h="7934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Thursday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400" b="1" u="none" strike="noStrike" dirty="0">
                          <a:effectLst/>
                        </a:rPr>
                        <a:t> </a:t>
                      </a:r>
                      <a:r>
                        <a:rPr lang="en-US" sz="2400" b="1" u="none" strike="noStrike" dirty="0" smtClean="0">
                          <a:effectLst/>
                        </a:rPr>
                        <a:t>DIP</a:t>
                      </a:r>
                      <a:endParaRPr lang="en-PK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K" sz="2800" b="1" u="none" strike="noStrike" dirty="0">
                          <a:effectLst/>
                        </a:rPr>
                        <a:t> </a:t>
                      </a:r>
                      <a:endParaRPr lang="en-PK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K" sz="2000" b="1" u="none" strike="noStrike" dirty="0">
                          <a:effectLst/>
                        </a:rPr>
                        <a:t> </a:t>
                      </a:r>
                      <a:endParaRPr lang="en-PK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Meeting Hours</a:t>
                      </a:r>
                      <a:endParaRPr lang="en-US" sz="2000" b="1" i="0" u="none" strike="noStrike" dirty="0" smtClean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806921479"/>
                  </a:ext>
                </a:extLst>
              </a:tr>
              <a:tr h="833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Friday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K" sz="2000" u="none" strike="noStrike">
                          <a:effectLst/>
                        </a:rPr>
                        <a:t> </a:t>
                      </a:r>
                      <a:endParaRPr lang="en-P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K" sz="2000" u="none" strike="noStrike">
                          <a:effectLst/>
                        </a:rPr>
                        <a:t> </a:t>
                      </a:r>
                      <a:endParaRPr lang="en-P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K" sz="2000" u="none" strike="noStrike">
                          <a:effectLst/>
                        </a:rPr>
                        <a:t> </a:t>
                      </a:r>
                      <a:endParaRPr lang="en-P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K" sz="2000" u="none" strike="noStrike">
                          <a:effectLst/>
                        </a:rPr>
                        <a:t> </a:t>
                      </a:r>
                      <a:endParaRPr lang="en-PK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K" sz="2000" u="none" strike="noStrike" dirty="0">
                          <a:effectLst/>
                        </a:rPr>
                        <a:t> </a:t>
                      </a:r>
                      <a:endParaRPr lang="en-PK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126503511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68DFE48-082F-4493-BA1D-8AB7F90B8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2C7-2CBA-4502-84C3-44AFE0C96515}" type="datetime1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4410AFC-5294-42A3-99FB-AF5B19A4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CB021AE-B3B2-4146-AEEE-EE10661C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E95D984E-9FBB-4F82-B5B6-28D1CD62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Hours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3943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6AFDC06A-2AE3-4A87-8A96-524AD37D5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be shared via Google Class </a:t>
            </a:r>
            <a:r>
              <a:rPr lang="en-US" dirty="0" smtClean="0"/>
              <a:t>Room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classroom.google.com/c/NTI2NTQ5MTM4Nzk5?cjc=kts6kea</a:t>
            </a:r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</a:rPr>
              <a:t>Class </a:t>
            </a:r>
            <a:r>
              <a:rPr lang="en-US" dirty="0" smtClean="0">
                <a:solidFill>
                  <a:srgbClr val="0070C0"/>
                </a:solidFill>
              </a:rPr>
              <a:t>Code</a:t>
            </a:r>
          </a:p>
          <a:p>
            <a:pPr marL="0" indent="0" algn="ctr">
              <a:buNone/>
            </a:pPr>
            <a:r>
              <a:rPr lang="en-US" sz="8800" dirty="0"/>
              <a:t>kts6kea</a:t>
            </a:r>
            <a:endParaRPr lang="en-PK" sz="8800" dirty="0">
              <a:solidFill>
                <a:srgbClr val="0070C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B8DCFD0-A2E1-40C1-BF82-D309D6B4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2C7-2CBA-4502-84C3-44AFE0C96515}" type="datetime1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0686768-7462-4A85-B79C-3313B31A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0A97BE7-9C11-4126-A14A-AC44D5B8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08150192-A01B-4697-A1C8-94293465E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7808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>
              <a:lnSpc>
                <a:spcPct val="80000"/>
              </a:lnSpc>
            </a:pPr>
            <a:r>
              <a:rPr lang="en-US" sz="3600" dirty="0">
                <a:solidFill>
                  <a:srgbClr val="FFC000"/>
                </a:solidFill>
              </a:rPr>
              <a:t>Credit </a:t>
            </a:r>
            <a:r>
              <a:rPr lang="en-US" sz="3600" dirty="0">
                <a:solidFill>
                  <a:srgbClr val="FFC000"/>
                </a:solidFill>
              </a:rPr>
              <a:t>Hours</a:t>
            </a:r>
          </a:p>
          <a:p>
            <a:pPr marL="639763" lvl="1" indent="-246063">
              <a:lnSpc>
                <a:spcPct val="80000"/>
              </a:lnSpc>
            </a:pPr>
            <a:r>
              <a:rPr lang="en-US" sz="3200" dirty="0"/>
              <a:t>Total credit hours = 4</a:t>
            </a:r>
          </a:p>
          <a:p>
            <a:pPr marL="914400" lvl="2" indent="-246063">
              <a:lnSpc>
                <a:spcPct val="80000"/>
              </a:lnSpc>
            </a:pPr>
            <a:r>
              <a:rPr lang="en-US" sz="2800" dirty="0"/>
              <a:t>3 credit hours of class lectures </a:t>
            </a:r>
          </a:p>
          <a:p>
            <a:pPr marL="914400" lvl="2" indent="-246063">
              <a:lnSpc>
                <a:spcPct val="80000"/>
              </a:lnSpc>
            </a:pPr>
            <a:r>
              <a:rPr lang="en-US" sz="2800" dirty="0"/>
              <a:t>1 credit hour of Lab (equivalent to 3 hours of Lab work)</a:t>
            </a:r>
          </a:p>
          <a:p>
            <a:pPr marL="273050" indent="-273050">
              <a:lnSpc>
                <a:spcPct val="80000"/>
              </a:lnSpc>
            </a:pPr>
            <a:r>
              <a:rPr lang="en-US" sz="3600" dirty="0">
                <a:solidFill>
                  <a:srgbClr val="FFC000"/>
                </a:solidFill>
              </a:rPr>
              <a:t>Lab Instructors </a:t>
            </a:r>
          </a:p>
          <a:p>
            <a:pPr marL="639763" lvl="1" indent="-246063">
              <a:lnSpc>
                <a:spcPct val="80000"/>
              </a:lnSpc>
            </a:pPr>
            <a:r>
              <a:rPr lang="en-US" sz="3200" dirty="0"/>
              <a:t>BCS-1D	Mr. Muhammad Usman Khan </a:t>
            </a:r>
            <a:endParaRPr lang="en-US" sz="3200" dirty="0"/>
          </a:p>
          <a:p>
            <a:pPr marL="639763" lvl="1" indent="-246063">
              <a:lnSpc>
                <a:spcPct val="80000"/>
              </a:lnSpc>
            </a:pPr>
            <a:r>
              <a:rPr lang="en-US" sz="3200" dirty="0"/>
              <a:t>BCS-1E</a:t>
            </a:r>
            <a:r>
              <a:rPr lang="en-US" sz="3200" dirty="0"/>
              <a:t>	Ms. Riva </a:t>
            </a:r>
            <a:r>
              <a:rPr lang="en-US" sz="3200" dirty="0"/>
              <a:t>Malik</a:t>
            </a:r>
          </a:p>
          <a:p>
            <a:endParaRPr lang="en-US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2C7-2CBA-4502-84C3-44AFE0C96515}" type="datetime1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4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Tony Gaddis "STARTING OUT WITH C</a:t>
            </a:r>
            <a:r>
              <a:rPr lang="en-US" dirty="0" smtClean="0"/>
              <a:t>++ </a:t>
            </a:r>
            <a:r>
              <a:rPr lang="en-US" dirty="0"/>
              <a:t>From Control Structures through </a:t>
            </a:r>
            <a:r>
              <a:rPr lang="en-US" dirty="0" smtClean="0"/>
              <a:t>Objects" </a:t>
            </a:r>
            <a:r>
              <a:rPr lang="en-US" dirty="0"/>
              <a:t>9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  <a:endParaRPr lang="en-US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5CEC-7829-4D94-8803-67B25EEF789F}" type="datetime1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Text Book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638" y="2701569"/>
            <a:ext cx="2733675" cy="343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Paul </a:t>
            </a:r>
            <a:r>
              <a:rPr lang="en-US" dirty="0" err="1"/>
              <a:t>Deitel</a:t>
            </a:r>
            <a:r>
              <a:rPr lang="en-US" dirty="0"/>
              <a:t>, Harvey </a:t>
            </a:r>
            <a:r>
              <a:rPr lang="en-US" dirty="0" err="1"/>
              <a:t>Deitel</a:t>
            </a:r>
            <a:r>
              <a:rPr lang="en-US" dirty="0"/>
              <a:t> "C++ How to Program" 10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r>
              <a:rPr lang="en-US" dirty="0"/>
              <a:t>Walter </a:t>
            </a:r>
            <a:r>
              <a:rPr lang="en-US" dirty="0" err="1"/>
              <a:t>Savitch</a:t>
            </a:r>
            <a:r>
              <a:rPr lang="en-US" dirty="0"/>
              <a:t> "Problem Solving with C++" 10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8A01F-EA82-4499-83B7-4928E2FFFAB8}" type="datetime1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 Book(s)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23852C42-0A0B-4D03-8748-08876D89F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a typeface="SimSun" panose="02010600030101010101" pitchFamily="2" charset="-122"/>
              </a:rPr>
              <a:t>Absolute Grading</a:t>
            </a:r>
            <a:endParaRPr lang="en-PK" sz="4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5DC2661-E2CD-47D5-8A1F-12B17D260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B2C7-2CBA-4502-84C3-44AFE0C96515}" type="datetime1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3B8C247-9212-4F8D-BB25-1265F869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4DCF201-3D15-44C0-BFFF-CBD3AD8F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02383E2C-9314-43B0-97E4-ECA38E07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Grading Policy</a:t>
            </a:r>
            <a:endParaRPr lang="en-PK" dirty="0"/>
          </a:p>
        </p:txBody>
      </p:sp>
      <p:pic>
        <p:nvPicPr>
          <p:cNvPr id="6146" name="Picture 2" descr="Grading is ineffective, harmful, and unjust — let's stop doing it | by Amy  J. Ko | Bits and Behavior | Medium">
            <a:extLst>
              <a:ext uri="{FF2B5EF4-FFF2-40B4-BE49-F238E27FC236}">
                <a16:creationId xmlns:a16="http://schemas.microsoft.com/office/drawing/2014/main" xmlns="" id="{CD19B02E-0164-4008-840C-E8146D131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4" y="4728308"/>
            <a:ext cx="4262437" cy="1748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bsolute vs Relative Grading | educational research techniques">
            <a:extLst>
              <a:ext uri="{FF2B5EF4-FFF2-40B4-BE49-F238E27FC236}">
                <a16:creationId xmlns:a16="http://schemas.microsoft.com/office/drawing/2014/main" xmlns="" id="{A7B4CC4D-269F-4101-8A81-D170163CD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6" y="2589428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tudent, Student Clipart, Student Vector PNG Transparent Clipart Image and  PSD File for Free Download">
            <a:extLst>
              <a:ext uri="{FF2B5EF4-FFF2-40B4-BE49-F238E27FC236}">
                <a16:creationId xmlns:a16="http://schemas.microsoft.com/office/drawing/2014/main" xmlns="" id="{28D9193D-8316-4CCF-A721-B202866FC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692" y="239310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BAD65430-0CCA-4401-87DA-F85C53FF5D77}"/>
              </a:ext>
            </a:extLst>
          </p:cNvPr>
          <p:cNvCxnSpPr/>
          <p:nvPr/>
        </p:nvCxnSpPr>
        <p:spPr>
          <a:xfrm>
            <a:off x="4038600" y="3464666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xmlns="" id="{409DC2DF-38AD-4E76-A9DF-1AC6B7908998}"/>
              </a:ext>
            </a:extLst>
          </p:cNvPr>
          <p:cNvCxnSpPr>
            <a:endCxn id="6146" idx="0"/>
          </p:cNvCxnSpPr>
          <p:nvPr/>
        </p:nvCxnSpPr>
        <p:spPr>
          <a:xfrm rot="16200000" flipH="1">
            <a:off x="7395371" y="3777395"/>
            <a:ext cx="1099343" cy="802482"/>
          </a:xfrm>
          <a:prstGeom prst="bentConnector3">
            <a:avLst>
              <a:gd name="adj1" fmla="val -62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63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CE20126E-1DE8-461B-82B8-B746C87673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Grading Policy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4EE9B4E-EE0F-4758-904D-05E76CCF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79E2-37CB-448E-9EBC-D9B3B139AB11}" type="datetime1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CB43D4F-2603-4D2A-9BFF-0C373742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7AB5764-73D0-4026-A98E-0312B964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115637"/>
              </p:ext>
            </p:extLst>
          </p:nvPr>
        </p:nvGraphicFramePr>
        <p:xfrm>
          <a:off x="1981200" y="2209801"/>
          <a:ext cx="7924800" cy="2895599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3429000"/>
                <a:gridCol w="1828800"/>
                <a:gridCol w="2667000"/>
              </a:tblGrid>
              <a:tr h="413657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Assessment Item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</a:rPr>
                        <a:t>Number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Weight (%)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2060"/>
                    </a:solidFill>
                  </a:tcPr>
                </a:tc>
              </a:tr>
              <a:tr h="413657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400">
                          <a:effectLst/>
                        </a:rPr>
                        <a:t>Assignments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400">
                          <a:effectLst/>
                        </a:rPr>
                        <a:t>12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3657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400">
                          <a:effectLst/>
                        </a:rPr>
                        <a:t>Sessional - I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3657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400">
                          <a:effectLst/>
                        </a:rPr>
                        <a:t>Sessional - II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400">
                          <a:effectLst/>
                        </a:rPr>
                        <a:t>15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3657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400">
                          <a:effectLst/>
                        </a:rPr>
                        <a:t>Quizzes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400">
                          <a:effectLst/>
                        </a:rPr>
                        <a:t>&gt;= 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3657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400">
                          <a:effectLst/>
                        </a:rPr>
                        <a:t>Project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400">
                          <a:effectLst/>
                        </a:rPr>
                        <a:t>13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13657"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400">
                          <a:effectLst/>
                        </a:rPr>
                        <a:t>Final Exam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-1828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5143500" algn="l"/>
                          <a:tab pos="5326380" algn="l"/>
                          <a:tab pos="5486400" algn="l"/>
                        </a:tabLst>
                      </a:pPr>
                      <a:r>
                        <a:rPr lang="en-US" sz="2400" dirty="0">
                          <a:effectLst/>
                        </a:rPr>
                        <a:t>40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884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13212</TotalTime>
  <Words>1284</Words>
  <Application>Microsoft Office PowerPoint</Application>
  <PresentationFormat>Widescreen</PresentationFormat>
  <Paragraphs>307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SimSun</vt:lpstr>
      <vt:lpstr>Arial</vt:lpstr>
      <vt:lpstr>Arial</vt:lpstr>
      <vt:lpstr>Calibri</vt:lpstr>
      <vt:lpstr>Cambria</vt:lpstr>
      <vt:lpstr>Times New Roman</vt:lpstr>
      <vt:lpstr>Wingdings</vt:lpstr>
      <vt:lpstr>Office Theme</vt:lpstr>
      <vt:lpstr>PowerPoint Presentation</vt:lpstr>
      <vt:lpstr>Instructor Information</vt:lpstr>
      <vt:lpstr>Meeting Hours</vt:lpstr>
      <vt:lpstr>Course Materials</vt:lpstr>
      <vt:lpstr>Course Information</vt:lpstr>
      <vt:lpstr>Text Book</vt:lpstr>
      <vt:lpstr>Reference Book(s)</vt:lpstr>
      <vt:lpstr>Grading Policy</vt:lpstr>
      <vt:lpstr>Grading Policy</vt:lpstr>
      <vt:lpstr>Explanation of Assessment</vt:lpstr>
      <vt:lpstr>Environment Specifications</vt:lpstr>
      <vt:lpstr>Work Environment Setup Requirements</vt:lpstr>
      <vt:lpstr>Course Plagiarism Policy</vt:lpstr>
      <vt:lpstr>Dishonesty, Plagiarism</vt:lpstr>
      <vt:lpstr>Missed Assessment</vt:lpstr>
      <vt:lpstr>Late Submission Policy </vt:lpstr>
      <vt:lpstr>Attendance policy</vt:lpstr>
      <vt:lpstr>Class Policies and Guidelines</vt:lpstr>
      <vt:lpstr>What is this Course About ?</vt:lpstr>
      <vt:lpstr>Lab Work</vt:lpstr>
      <vt:lpstr>Goals of this Course</vt:lpstr>
      <vt:lpstr>Course Learning Outcomes (CLOs)</vt:lpstr>
      <vt:lpstr>List of Topics</vt:lpstr>
      <vt:lpstr>List of Topics</vt:lpstr>
      <vt:lpstr>List of Topics</vt:lpstr>
      <vt:lpstr>PowerPoint Presentation</vt:lpstr>
      <vt:lpstr>Thank You 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AKHTAR JAMIL</dc:creator>
  <cp:lastModifiedBy>Cv</cp:lastModifiedBy>
  <cp:revision>1189</cp:revision>
  <dcterms:created xsi:type="dcterms:W3CDTF">2006-08-16T00:00:00Z</dcterms:created>
  <dcterms:modified xsi:type="dcterms:W3CDTF">2022-08-22T08:14:02Z</dcterms:modified>
</cp:coreProperties>
</file>