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7"/>
  </p:notesMasterIdLst>
  <p:sldIdLst>
    <p:sldId id="352" r:id="rId2"/>
    <p:sldId id="686" r:id="rId3"/>
    <p:sldId id="634" r:id="rId4"/>
    <p:sldId id="579" r:id="rId5"/>
    <p:sldId id="582" r:id="rId6"/>
    <p:sldId id="626" r:id="rId7"/>
    <p:sldId id="589" r:id="rId8"/>
    <p:sldId id="604" r:id="rId9"/>
    <p:sldId id="608" r:id="rId10"/>
    <p:sldId id="688" r:id="rId11"/>
    <p:sldId id="636" r:id="rId12"/>
    <p:sldId id="637" r:id="rId13"/>
    <p:sldId id="638" r:id="rId14"/>
    <p:sldId id="639" r:id="rId15"/>
    <p:sldId id="640" r:id="rId16"/>
    <p:sldId id="641" r:id="rId17"/>
    <p:sldId id="642" r:id="rId18"/>
    <p:sldId id="643" r:id="rId19"/>
    <p:sldId id="644" r:id="rId20"/>
    <p:sldId id="645" r:id="rId21"/>
    <p:sldId id="646" r:id="rId22"/>
    <p:sldId id="647" r:id="rId23"/>
    <p:sldId id="648" r:id="rId24"/>
    <p:sldId id="649" r:id="rId25"/>
    <p:sldId id="650" r:id="rId26"/>
    <p:sldId id="651" r:id="rId27"/>
    <p:sldId id="652" r:id="rId28"/>
    <p:sldId id="653" r:id="rId29"/>
    <p:sldId id="654" r:id="rId30"/>
    <p:sldId id="655" r:id="rId31"/>
    <p:sldId id="656" r:id="rId32"/>
    <p:sldId id="657" r:id="rId33"/>
    <p:sldId id="689" r:id="rId34"/>
    <p:sldId id="687" r:id="rId35"/>
    <p:sldId id="41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74" d="100"/>
          <a:sy n="74" d="100"/>
        </p:scale>
        <p:origin x="576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8/24/2022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777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02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6150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70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14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06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4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87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5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47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03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A8B042-BBAA-416E-A5FB-5C41925677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D28BD5A4-2403-4452-A1F3-538817654FB5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768E6-ED71-4204-B293-3C9B34E9007B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D182F-5084-48A1-BD27-4DA30E42A190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C37-5498-4A49-8848-D0B3B1CE729D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92F1F-6981-484A-A77F-316B6DEF0B06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8560E-C9E2-4DF3-9431-3439AD2D1DC4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CE39-5CEB-4C71-B840-3ACCF4A508A6}" type="datetime1">
              <a:rPr lang="en-US" smtClean="0"/>
              <a:t>8/24/2022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B27B3-E47D-4FCB-9FE1-6DF5DF2AC521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F2A6-FE71-4CB7-9D1D-662BBD8C6EEF}" type="datetime1">
              <a:rPr lang="en-US" smtClean="0"/>
              <a:t>8/24/2022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8D17F-FDC3-4D17-B21D-2EC85C27F9E2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8F8AA-303D-4203-9556-532BE0244BC1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108381B-04AE-44BB-A353-7FA25C2A0896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Presented by    Dr. AKHTAR JAMIL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tutor.com/visualize.html#mode=edit" TargetMode="External"/><Relationship Id="rId2" Type="http://schemas.openxmlformats.org/officeDocument/2006/relationships/hyperlink" Target="http://www.pythontutor.com/cpp.html#mode=display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rogramiz.com/cpp-programming/online-compiler/" TargetMode="External"/><Relationship Id="rId4" Type="http://schemas.openxmlformats.org/officeDocument/2006/relationships/hyperlink" Target="https://www.onlinegdb.com/online_c++_compil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54EA8-F04C-4696-9E6B-F1640FC7E126}" type="datetime1">
              <a:rPr lang="en-US" smtClean="0"/>
              <a:t>8/24/2022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   Dr. AKHTAR JAMIL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5400" y="928670"/>
            <a:ext cx="495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0099CC"/>
                </a:solidFill>
                <a:latin typeface="arial" panose="020B0604020202020204" pitchFamily="34" charset="0"/>
              </a:rPr>
              <a:t>The National University of Computer and Emerging Sciences</a:t>
            </a:r>
            <a:endParaRPr lang="en-US" sz="2000" b="1" dirty="0">
              <a:solidFill>
                <a:srgbClr val="0099CC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Programming Fundamentals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 err="1">
                <a:solidFill>
                  <a:srgbClr val="002060"/>
                </a:solidFill>
                <a:latin typeface="Arial" charset="0"/>
              </a:rPr>
              <a:t>Dr.</a:t>
            </a: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 Akhtar Jamil</a:t>
            </a: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dirty="0"/>
              <a:t>CS 1002 Programming Fundamentals</a:t>
            </a:r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=""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60693"/>
            <a:ext cx="1864889" cy="1864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20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B8626-4EC4-4A0C-960F-430CD77E8294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06380" y="3200400"/>
            <a:ext cx="10972800" cy="838200"/>
          </a:xfrm>
        </p:spPr>
        <p:txBody>
          <a:bodyPr/>
          <a:lstStyle/>
          <a:p>
            <a:r>
              <a:rPr lang="en-US" dirty="0" smtClean="0"/>
              <a:t>Let us Start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24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B80000"/>
                </a:solidFill>
              </a:rPr>
              <a:t>What is a Computer?</a:t>
            </a:r>
            <a:endParaRPr lang="en-US" b="1" dirty="0">
              <a:solidFill>
                <a:srgbClr val="B8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675244"/>
          </a:xfrm>
        </p:spPr>
        <p:txBody>
          <a:bodyPr/>
          <a:lstStyle/>
          <a:p>
            <a:pPr marL="514350" indent="-514350">
              <a:buSzPct val="110000"/>
            </a:pPr>
            <a:r>
              <a:rPr lang="en-US" dirty="0" smtClean="0"/>
              <a:t>A computer is a </a:t>
            </a:r>
            <a:r>
              <a:rPr lang="en-US" b="1" dirty="0" smtClean="0">
                <a:solidFill>
                  <a:srgbClr val="2C14DE"/>
                </a:solidFill>
              </a:rPr>
              <a:t>electronic device </a:t>
            </a:r>
            <a:r>
              <a:rPr lang="en-US" dirty="0" smtClean="0"/>
              <a:t>that works </a:t>
            </a:r>
            <a:r>
              <a:rPr lang="en-US" b="1" dirty="0" smtClean="0">
                <a:solidFill>
                  <a:srgbClr val="2C14DE"/>
                </a:solidFill>
              </a:rPr>
              <a:t>semi-automatically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process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input data </a:t>
            </a:r>
            <a:r>
              <a:rPr lang="en-US" dirty="0" smtClean="0"/>
              <a:t>according to the </a:t>
            </a:r>
            <a:r>
              <a:rPr lang="en-US" b="1" dirty="0" smtClean="0">
                <a:solidFill>
                  <a:srgbClr val="2C14DE"/>
                </a:solidFill>
              </a:rPr>
              <a:t>stored set of instructions </a:t>
            </a:r>
            <a:r>
              <a:rPr lang="en-US" dirty="0" smtClean="0"/>
              <a:t>and produces </a:t>
            </a:r>
            <a:r>
              <a:rPr lang="en-US" b="1" dirty="0" smtClean="0">
                <a:solidFill>
                  <a:srgbClr val="2C14DE"/>
                </a:solidFill>
              </a:rPr>
              <a:t>output</a:t>
            </a:r>
            <a:r>
              <a:rPr lang="en-US" dirty="0" smtClean="0"/>
              <a:t> or resultant data.</a:t>
            </a:r>
          </a:p>
          <a:p>
            <a:pPr lvl="1">
              <a:buNone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925290" y="4114800"/>
            <a:ext cx="2514600" cy="1752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 Computer System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519055" y="4502725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505200" y="5458690"/>
            <a:ext cx="13716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495310" y="4953000"/>
            <a:ext cx="10668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59957" y="4201180"/>
            <a:ext cx="1948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34327" y="5138058"/>
            <a:ext cx="884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562110" y="4650189"/>
            <a:ext cx="1253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050FA-BB59-401B-B39C-85FDCBD2F372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6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Components of a Computer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8382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38400" y="1503220"/>
            <a:ext cx="7315200" cy="685800"/>
          </a:xfrm>
          <a:prstGeom prst="rect">
            <a:avLst/>
          </a:prstGeom>
          <a:solidFill>
            <a:schemeClr val="lt1"/>
          </a:solidFill>
          <a:ln w="31750">
            <a:solidFill>
              <a:srgbClr val="B80000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46416" y="3048000"/>
            <a:ext cx="3602185" cy="3567544"/>
          </a:xfrm>
          <a:prstGeom prst="rect">
            <a:avLst/>
          </a:prstGeom>
          <a:ln>
            <a:solidFill>
              <a:srgbClr val="2F1BC7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357255" y="3200400"/>
            <a:ext cx="3276600" cy="5334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Main Memory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378035" y="4191000"/>
            <a:ext cx="3276600" cy="2209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6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495800" y="47244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b="1" dirty="0"/>
              <a:t>Arithmetic and Logic Unit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95800" y="5562600"/>
            <a:ext cx="3048000" cy="6858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b="1" dirty="0"/>
              <a:t>Control Unit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334000" y="2586336"/>
            <a:ext cx="1461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Computer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rot="5400000">
            <a:off x="5180805" y="3962400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5400000" flipH="1" flipV="1">
            <a:off x="6400006" y="3961606"/>
            <a:ext cx="4572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rot="5400000">
            <a:off x="6858794" y="25900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rot="5400000" flipH="1" flipV="1">
            <a:off x="4344194" y="2590006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581400" y="1080656"/>
            <a:ext cx="519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Peripheral Devices / Connected devices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259080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Keyboard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03167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Mouse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65615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Display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913415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CD Rom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326580" y="1600200"/>
            <a:ext cx="1295400" cy="457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Hard Disk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05426" y="4359414"/>
            <a:ext cx="30739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A Typical </a:t>
            </a:r>
          </a:p>
          <a:p>
            <a:r>
              <a:rPr lang="en-US" sz="2000" b="1" dirty="0"/>
              <a:t>Von-</a:t>
            </a:r>
            <a:r>
              <a:rPr lang="en-US" sz="2000" b="1" dirty="0" err="1"/>
              <a:t>Nueman</a:t>
            </a:r>
            <a:r>
              <a:rPr lang="en-US" sz="2000" b="1" dirty="0"/>
              <a:t> Machine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9B8071-91FF-47BD-A871-1CDF240C2FDE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Instructions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9054548" cy="57150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Instruction</a:t>
            </a:r>
            <a:r>
              <a:rPr lang="en-US" dirty="0" smtClean="0">
                <a:solidFill>
                  <a:srgbClr val="B80000"/>
                </a:solidFill>
              </a:rPr>
              <a:t>: </a:t>
            </a:r>
            <a:r>
              <a:rPr lang="en-US" dirty="0" smtClean="0"/>
              <a:t>A </a:t>
            </a:r>
            <a:r>
              <a:rPr lang="en-US" dirty="0" smtClean="0">
                <a:solidFill>
                  <a:srgbClr val="2C14DE"/>
                </a:solidFill>
              </a:rPr>
              <a:t>computer instruction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2C14DE"/>
                </a:solidFill>
              </a:rPr>
              <a:t>command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2C14DE"/>
                </a:solidFill>
              </a:rPr>
              <a:t>directive</a:t>
            </a:r>
            <a:r>
              <a:rPr lang="en-US" dirty="0" smtClean="0"/>
              <a:t> given to a </a:t>
            </a:r>
            <a:r>
              <a:rPr lang="en-US" dirty="0" smtClean="0">
                <a:solidFill>
                  <a:srgbClr val="2C14DE"/>
                </a:solidFill>
              </a:rPr>
              <a:t>computer to perform </a:t>
            </a:r>
            <a:r>
              <a:rPr lang="en-US" dirty="0" smtClean="0"/>
              <a:t>specific</a:t>
            </a:r>
            <a:r>
              <a:rPr lang="en-US" dirty="0" smtClean="0">
                <a:solidFill>
                  <a:srgbClr val="2C14DE"/>
                </a:solidFill>
              </a:rPr>
              <a:t> task.</a:t>
            </a:r>
          </a:p>
          <a:p>
            <a:pPr marL="914400" lvl="1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  </a:t>
            </a:r>
            <a:r>
              <a:rPr lang="en-US" i="1" dirty="0" smtClean="0"/>
              <a:t>Examples: </a:t>
            </a:r>
            <a:r>
              <a:rPr lang="en-US" dirty="0" smtClean="0"/>
              <a:t>Add 2 and 5,  Print “Hello World”</a:t>
            </a:r>
          </a:p>
          <a:p>
            <a:pPr marL="914400" lvl="1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		   	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Program</a:t>
            </a:r>
            <a:r>
              <a:rPr lang="en-US" dirty="0" smtClean="0">
                <a:solidFill>
                  <a:srgbClr val="B80000"/>
                </a:solidFill>
              </a:rPr>
              <a:t>: </a:t>
            </a:r>
            <a:r>
              <a:rPr lang="en-US" dirty="0" smtClean="0"/>
              <a:t>A </a:t>
            </a:r>
            <a:r>
              <a:rPr lang="en-US" b="1" dirty="0" smtClean="0">
                <a:solidFill>
                  <a:srgbClr val="2C14DE"/>
                </a:solidFill>
              </a:rPr>
              <a:t>program</a:t>
            </a:r>
            <a:r>
              <a:rPr lang="en-US" dirty="0" smtClean="0"/>
              <a:t> is </a:t>
            </a:r>
            <a:r>
              <a:rPr lang="en-US" b="1" dirty="0" smtClean="0">
                <a:solidFill>
                  <a:srgbClr val="2C14DE"/>
                </a:solidFill>
              </a:rPr>
              <a:t>sequence</a:t>
            </a:r>
            <a:r>
              <a:rPr lang="en-US" dirty="0" smtClean="0"/>
              <a:t> of </a:t>
            </a:r>
            <a:r>
              <a:rPr lang="en-US" b="1" dirty="0" smtClean="0">
                <a:solidFill>
                  <a:srgbClr val="2C14DE"/>
                </a:solidFill>
              </a:rPr>
              <a:t>instructions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2C14DE"/>
                </a:solidFill>
              </a:rPr>
              <a:t>written</a:t>
            </a:r>
            <a:r>
              <a:rPr lang="en-US" dirty="0" smtClean="0"/>
              <a:t> in </a:t>
            </a:r>
            <a:r>
              <a:rPr lang="en-US" b="1" dirty="0" smtClean="0">
                <a:solidFill>
                  <a:srgbClr val="2C14DE"/>
                </a:solidFill>
              </a:rPr>
              <a:t>programming language </a:t>
            </a:r>
            <a:r>
              <a:rPr lang="en-US" dirty="0" smtClean="0"/>
              <a:t>that directs a </a:t>
            </a:r>
            <a:r>
              <a:rPr lang="en-US" b="1" dirty="0" smtClean="0">
                <a:solidFill>
                  <a:srgbClr val="2C14DE"/>
                </a:solidFill>
              </a:rPr>
              <a:t>computer</a:t>
            </a:r>
            <a:r>
              <a:rPr lang="en-US" dirty="0" smtClean="0"/>
              <a:t> to </a:t>
            </a:r>
            <a:r>
              <a:rPr lang="en-US" b="1" dirty="0" smtClean="0">
                <a:solidFill>
                  <a:srgbClr val="2C14DE"/>
                </a:solidFill>
              </a:rPr>
              <a:t>solve a problem </a:t>
            </a:r>
          </a:p>
          <a:p>
            <a:pPr marL="514350" indent="-514350">
              <a:spcBef>
                <a:spcPts val="1200"/>
              </a:spcBef>
              <a:buSzPct val="110000"/>
              <a:buNone/>
            </a:pPr>
            <a:r>
              <a:rPr lang="en-US" dirty="0" smtClean="0"/>
              <a:t>	</a:t>
            </a:r>
            <a:r>
              <a:rPr lang="en-US" i="1" dirty="0" smtClean="0"/>
              <a:t>Examples: Draw a square, etc.</a:t>
            </a:r>
          </a:p>
          <a:p>
            <a:pPr lvl="1">
              <a:spcBef>
                <a:spcPts val="1200"/>
              </a:spcBef>
              <a:buNone/>
            </a:pPr>
            <a:endParaRPr lang="en-US" dirty="0">
              <a:solidFill>
                <a:srgbClr val="2C14D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5B31-FC32-4D9F-8F57-2B9EA6FCD8D6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30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Instructions and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715000"/>
          </a:xfrm>
        </p:spPr>
        <p:txBody>
          <a:bodyPr>
            <a:normAutofit/>
          </a:bodyPr>
          <a:lstStyle/>
          <a:p>
            <a:pPr marL="514350" indent="-514350">
              <a:buSzPct val="110000"/>
            </a:pPr>
            <a:r>
              <a:rPr lang="en-US" b="1" dirty="0" smtClean="0">
                <a:solidFill>
                  <a:srgbClr val="C00000"/>
                </a:solidFill>
              </a:rPr>
              <a:t>Program</a:t>
            </a:r>
            <a:r>
              <a:rPr lang="en-US" dirty="0" smtClean="0"/>
              <a:t>: “</a:t>
            </a:r>
            <a:r>
              <a:rPr lang="en-US" b="1" dirty="0" smtClean="0">
                <a:solidFill>
                  <a:srgbClr val="2C14DE"/>
                </a:solidFill>
              </a:rPr>
              <a:t>Draw a square</a:t>
            </a:r>
            <a:r>
              <a:rPr lang="en-US" dirty="0" smtClean="0"/>
              <a:t>”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10668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4891246" y="2969621"/>
            <a:ext cx="1188720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484812" y="3553690"/>
            <a:ext cx="1296988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0800000">
            <a:off x="5470957" y="2376055"/>
            <a:ext cx="1296988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>
            <a:off x="6172791" y="2955766"/>
            <a:ext cx="1188720" cy="1588"/>
          </a:xfrm>
          <a:prstGeom prst="line">
            <a:avLst/>
          </a:prstGeom>
          <a:ln w="3492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29000" y="4038600"/>
            <a:ext cx="7010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1 – Draw a vertical line of length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2 – Draw a horizontal line of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3– Draw a vertical line of length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  <a:p>
            <a:pPr>
              <a:lnSpc>
                <a:spcPct val="150000"/>
              </a:lnSpc>
            </a:pPr>
            <a:r>
              <a:rPr lang="en-US" sz="2200" b="1" dirty="0"/>
              <a:t>4 – Draw a horizontal line of </a:t>
            </a:r>
            <a:r>
              <a:rPr lang="en-US" sz="2200" b="1" i="1" dirty="0"/>
              <a:t>n</a:t>
            </a:r>
            <a:r>
              <a:rPr lang="en-US" sz="2200" b="1" dirty="0"/>
              <a:t> inches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5C8AB-8EAE-481B-8C1C-2CF28721D42F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43583"/>
            <a:ext cx="9074424" cy="92008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Computer Software System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4414" y="96366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0400" y="4267200"/>
            <a:ext cx="5715000" cy="1143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/>
              <a:t>Operating Systems </a:t>
            </a:r>
          </a:p>
          <a:p>
            <a:pPr algn="ctr"/>
            <a:r>
              <a:rPr lang="en-US" sz="3000" b="1" dirty="0"/>
              <a:t>(Windows, Linux, MAC, Solaris)</a:t>
            </a:r>
          </a:p>
        </p:txBody>
      </p:sp>
      <p:sp>
        <p:nvSpPr>
          <p:cNvPr id="9" name="Rectangle 8"/>
          <p:cNvSpPr/>
          <p:nvPr/>
        </p:nvSpPr>
        <p:spPr>
          <a:xfrm>
            <a:off x="3823856" y="3241965"/>
            <a:ext cx="4405745" cy="9906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Compilers / Libraries</a:t>
            </a:r>
          </a:p>
          <a:p>
            <a:pPr algn="ctr"/>
            <a:r>
              <a:rPr lang="en-US" sz="2800" b="1" dirty="0"/>
              <a:t> (C++, C, Java)</a:t>
            </a:r>
          </a:p>
        </p:txBody>
      </p:sp>
      <p:sp>
        <p:nvSpPr>
          <p:cNvPr id="10" name="Rectangle 9"/>
          <p:cNvSpPr/>
          <p:nvPr/>
        </p:nvSpPr>
        <p:spPr>
          <a:xfrm>
            <a:off x="4253345" y="2161310"/>
            <a:ext cx="3429000" cy="103909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solidFill>
                  <a:schemeClr val="tx1"/>
                </a:solidFill>
              </a:rPr>
              <a:t>Application Programs</a:t>
            </a:r>
          </a:p>
          <a:p>
            <a:pPr algn="ctr"/>
            <a:r>
              <a:rPr lang="en-US" sz="2600" b="1" dirty="0">
                <a:solidFill>
                  <a:schemeClr val="tx1"/>
                </a:solidFill>
              </a:rPr>
              <a:t>(.</a:t>
            </a:r>
            <a:r>
              <a:rPr lang="en-US" sz="2600" b="1" dirty="0" err="1">
                <a:solidFill>
                  <a:schemeClr val="tx1"/>
                </a:solidFill>
              </a:rPr>
              <a:t>cpp</a:t>
            </a:r>
            <a:r>
              <a:rPr lang="en-US" sz="2600" b="1" dirty="0">
                <a:solidFill>
                  <a:schemeClr val="tx1"/>
                </a:solidFill>
              </a:rPr>
              <a:t>, .c, .java,)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743200" y="5437910"/>
            <a:ext cx="6705600" cy="9906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Computer Hardware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BC507-8468-4C70-9078-016546B64544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4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Programming Languages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715000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SzPct val="110000"/>
              <a:buNone/>
            </a:pPr>
            <a:r>
              <a:rPr lang="en-US" b="1" dirty="0" smtClean="0"/>
              <a:t>Classification of programming languages</a:t>
            </a:r>
            <a:r>
              <a:rPr lang="en-US" dirty="0" smtClean="0"/>
              <a:t>: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Machine language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Low-level languages</a:t>
            </a:r>
          </a:p>
          <a:p>
            <a:pPr marL="914400" lvl="1" indent="-514350">
              <a:spcBef>
                <a:spcPts val="1200"/>
              </a:spcBef>
              <a:buSzPct val="110000"/>
              <a:buFont typeface="+mj-lt"/>
              <a:buAutoNum type="arabicPeriod"/>
            </a:pPr>
            <a:r>
              <a:rPr lang="en-US" sz="3200" dirty="0">
                <a:solidFill>
                  <a:srgbClr val="2C14DE"/>
                </a:solidFill>
              </a:rPr>
              <a:t>High-level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AAC72-BA7F-4212-824C-DA886E78A4AC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21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0868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1. Machine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021710"/>
            <a:ext cx="9024732" cy="5912490"/>
          </a:xfrm>
        </p:spPr>
        <p:txBody>
          <a:bodyPr>
            <a:normAutofit/>
          </a:bodyPr>
          <a:lstStyle/>
          <a:p>
            <a:pPr marL="514350" indent="-514350" algn="just">
              <a:spcBef>
                <a:spcPts val="1200"/>
              </a:spcBef>
              <a:buSzPct val="110000"/>
            </a:pPr>
            <a:r>
              <a:rPr lang="en-US" sz="3000" dirty="0"/>
              <a:t>A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computer understands </a:t>
            </a:r>
            <a:r>
              <a:rPr lang="en-US" sz="3000" dirty="0"/>
              <a:t>only</a:t>
            </a:r>
            <a:r>
              <a:rPr lang="en-US" sz="3000" dirty="0">
                <a:solidFill>
                  <a:srgbClr val="2C14DE"/>
                </a:solidFill>
              </a:rPr>
              <a:t> </a:t>
            </a:r>
            <a:r>
              <a:rPr lang="en-US" sz="3000" b="1" dirty="0">
                <a:solidFill>
                  <a:srgbClr val="2C14DE"/>
                </a:solidFill>
              </a:rPr>
              <a:t>sequence of bits or 1’s and 0’s</a:t>
            </a:r>
            <a:r>
              <a:rPr lang="en-US" sz="3000" b="1" dirty="0"/>
              <a:t> </a:t>
            </a:r>
            <a:r>
              <a:rPr lang="en-US" sz="3000" dirty="0"/>
              <a:t>(the smallest piece of information)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dirty="0" smtClean="0"/>
              <a:t>A </a:t>
            </a:r>
            <a:r>
              <a:rPr lang="en-US" sz="3000" b="1" dirty="0">
                <a:solidFill>
                  <a:srgbClr val="2C14DE"/>
                </a:solidFill>
              </a:rPr>
              <a:t>computer program </a:t>
            </a:r>
            <a:r>
              <a:rPr lang="en-US" sz="3000" dirty="0"/>
              <a:t>can be </a:t>
            </a:r>
            <a:r>
              <a:rPr lang="en-US" sz="3000" b="1" dirty="0">
                <a:solidFill>
                  <a:srgbClr val="2C14DE"/>
                </a:solidFill>
              </a:rPr>
              <a:t>written</a:t>
            </a:r>
            <a:r>
              <a:rPr lang="en-US" sz="3000" dirty="0"/>
              <a:t> using </a:t>
            </a:r>
            <a:r>
              <a:rPr lang="en-US" sz="3000" b="1" dirty="0">
                <a:solidFill>
                  <a:srgbClr val="2C14DE"/>
                </a:solidFill>
              </a:rPr>
              <a:t>machine languages</a:t>
            </a:r>
            <a:r>
              <a:rPr lang="en-US" sz="3000" dirty="0"/>
              <a:t> (</a:t>
            </a:r>
            <a:r>
              <a:rPr lang="en-US" sz="3000" b="1" dirty="0">
                <a:solidFill>
                  <a:srgbClr val="2C14DE"/>
                </a:solidFill>
              </a:rPr>
              <a:t>01001101010010010….</a:t>
            </a:r>
            <a:r>
              <a:rPr lang="en-US" sz="3000" dirty="0"/>
              <a:t>)</a:t>
            </a:r>
          </a:p>
          <a:p>
            <a:pPr marL="1314450" lvl="2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008000"/>
                </a:solidFill>
              </a:rPr>
              <a:t>Very fast execution</a:t>
            </a:r>
          </a:p>
          <a:p>
            <a:pPr marL="1314450" lvl="2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B80000"/>
                </a:solidFill>
              </a:rPr>
              <a:t>Very difficult </a:t>
            </a:r>
            <a:r>
              <a:rPr lang="en-US" sz="3000" dirty="0">
                <a:solidFill>
                  <a:srgbClr val="B80000"/>
                </a:solidFill>
              </a:rPr>
              <a:t>to </a:t>
            </a:r>
            <a:r>
              <a:rPr lang="en-US" sz="3000" b="1" dirty="0">
                <a:solidFill>
                  <a:srgbClr val="B80000"/>
                </a:solidFill>
              </a:rPr>
              <a:t>write</a:t>
            </a:r>
            <a:r>
              <a:rPr lang="en-US" sz="3000" dirty="0">
                <a:solidFill>
                  <a:srgbClr val="B80000"/>
                </a:solidFill>
              </a:rPr>
              <a:t> and </a:t>
            </a:r>
            <a:r>
              <a:rPr lang="en-US" sz="3000" b="1" dirty="0">
                <a:solidFill>
                  <a:srgbClr val="B80000"/>
                </a:solidFill>
              </a:rPr>
              <a:t>debug programs</a:t>
            </a:r>
          </a:p>
          <a:p>
            <a:pPr marL="1314450" lvl="2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B80000"/>
                </a:solidFill>
              </a:rPr>
              <a:t>Machine specific  </a:t>
            </a:r>
            <a:r>
              <a:rPr lang="en-US" sz="3000" i="1" dirty="0"/>
              <a:t>(different codes on different machines)</a:t>
            </a:r>
          </a:p>
          <a:p>
            <a:pPr marL="1314450" lvl="2" indent="-514350">
              <a:spcBef>
                <a:spcPts val="1200"/>
              </a:spcBef>
              <a:buSzPct val="110000"/>
            </a:pPr>
            <a:endParaRPr lang="en-US" sz="2600" dirty="0">
              <a:solidFill>
                <a:srgbClr val="B80000"/>
              </a:solidFill>
            </a:endParaRPr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1557132" y="91597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56B84-0381-4F58-884D-9FBBA1E1DAA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2. Low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012746"/>
            <a:ext cx="8902148" cy="5845255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2C14DE"/>
                </a:solidFill>
              </a:rPr>
              <a:t>English encrypted words </a:t>
            </a:r>
            <a:r>
              <a:rPr lang="en-US" sz="3000" b="1" u="sng" dirty="0"/>
              <a:t>instead of codes 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2C14DE"/>
                </a:solidFill>
              </a:rPr>
              <a:t>More</a:t>
            </a:r>
            <a:r>
              <a:rPr lang="en-US" sz="3000" b="1" dirty="0"/>
              <a:t> </a:t>
            </a:r>
            <a:r>
              <a:rPr lang="en-US" sz="3000" b="1" dirty="0">
                <a:solidFill>
                  <a:srgbClr val="2C14DE"/>
                </a:solidFill>
              </a:rPr>
              <a:t>understandable</a:t>
            </a:r>
            <a:r>
              <a:rPr lang="en-US" sz="3000" dirty="0"/>
              <a:t> (</a:t>
            </a:r>
            <a:r>
              <a:rPr lang="en-US" sz="3000" i="1" dirty="0"/>
              <a:t>for humans</a:t>
            </a:r>
            <a:r>
              <a:rPr lang="en-US" sz="3000" dirty="0"/>
              <a:t>)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dirty="0"/>
              <a:t>Example: </a:t>
            </a:r>
            <a:r>
              <a:rPr lang="en-US" sz="3000" b="1" dirty="0">
                <a:solidFill>
                  <a:srgbClr val="2C14DE"/>
                </a:solidFill>
              </a:rPr>
              <a:t>Assembly language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dirty="0"/>
              <a:t>Requires: </a:t>
            </a:r>
            <a:r>
              <a:rPr lang="en-US" sz="3000" dirty="0">
                <a:solidFill>
                  <a:srgbClr val="2C14DE"/>
                </a:solidFill>
              </a:rPr>
              <a:t>“</a:t>
            </a:r>
            <a:r>
              <a:rPr lang="en-US" sz="3000" b="1" dirty="0">
                <a:solidFill>
                  <a:srgbClr val="2C14DE"/>
                </a:solidFill>
              </a:rPr>
              <a:t>Translation</a:t>
            </a:r>
            <a:r>
              <a:rPr lang="en-US" sz="3000" dirty="0">
                <a:solidFill>
                  <a:srgbClr val="2C14DE"/>
                </a:solidFill>
              </a:rPr>
              <a:t>”</a:t>
            </a:r>
            <a:r>
              <a:rPr lang="en-US" sz="3000" dirty="0"/>
              <a:t> from </a:t>
            </a:r>
            <a:r>
              <a:rPr lang="en-US" sz="3000" b="1" dirty="0">
                <a:solidFill>
                  <a:srgbClr val="2C14DE"/>
                </a:solidFill>
              </a:rPr>
              <a:t>Assembly</a:t>
            </a:r>
            <a:r>
              <a:rPr lang="en-US" sz="3000" dirty="0"/>
              <a:t> code to </a:t>
            </a:r>
            <a:r>
              <a:rPr lang="en-US" sz="3000" b="1" dirty="0">
                <a:solidFill>
                  <a:srgbClr val="2C14DE"/>
                </a:solidFill>
              </a:rPr>
              <a:t>machine code</a:t>
            </a:r>
          </a:p>
          <a:p>
            <a:pPr marL="1314450" lvl="2" indent="-514350">
              <a:spcBef>
                <a:spcPts val="1200"/>
              </a:spcBef>
              <a:buSzPct val="110000"/>
            </a:pPr>
            <a:endParaRPr lang="en-US" sz="2600" dirty="0">
              <a:solidFill>
                <a:srgbClr val="B80000"/>
              </a:solidFill>
            </a:endParaRPr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1562493" y="9407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4953000"/>
            <a:ext cx="26670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compare: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cmpl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#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oxa,n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cgt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	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end_of_loop</a:t>
            </a:r>
            <a:endParaRPr lang="en-US" b="1" dirty="0">
              <a:solidFill>
                <a:schemeClr val="tx1"/>
              </a:solidFill>
              <a:latin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acddl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 #0x1,n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 err="1">
                <a:solidFill>
                  <a:schemeClr val="tx1"/>
                </a:solidFill>
                <a:latin typeface="Courier New" pitchFamily="49" charset="0"/>
              </a:rPr>
              <a:t>end_of_loop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: 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132620" y="4953000"/>
            <a:ext cx="2438400" cy="1676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1001010101001101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1110010110010100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0101010111010010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0110100110111011</a:t>
            </a:r>
          </a:p>
          <a:p>
            <a:pPr marL="342900" indent="-342900">
              <a:spcBef>
                <a:spcPct val="20000"/>
              </a:spcBef>
            </a:pPr>
            <a:r>
              <a:rPr lang="en-US" b="1" dirty="0">
                <a:solidFill>
                  <a:schemeClr val="tx1"/>
                </a:solidFill>
                <a:latin typeface="Courier New" pitchFamily="49" charset="0"/>
              </a:rPr>
              <a:t>1101100101010101</a:t>
            </a:r>
          </a:p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334000" y="4800600"/>
            <a:ext cx="1905000" cy="18288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b="1" dirty="0"/>
              <a:t>Assembler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495800" y="5715000"/>
            <a:ext cx="762000" cy="1588"/>
          </a:xfrm>
          <a:prstGeom prst="straightConnector1">
            <a:avLst/>
          </a:prstGeom>
          <a:ln w="412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294420" y="5638800"/>
            <a:ext cx="762000" cy="1588"/>
          </a:xfrm>
          <a:prstGeom prst="straightConnector1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133600" y="4495801"/>
            <a:ext cx="1981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B80000"/>
                </a:solidFill>
              </a:rPr>
              <a:t>Assembly Code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58200" y="4495801"/>
            <a:ext cx="2057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>
                <a:solidFill>
                  <a:srgbClr val="B80000"/>
                </a:solidFill>
              </a:rPr>
              <a:t>Machine Code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930B1-0D6B-4A7A-B071-053A76D192E5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8613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3. 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00186"/>
            <a:ext cx="9018104" cy="5834014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b="1" dirty="0">
                <a:solidFill>
                  <a:srgbClr val="2C14DE"/>
                </a:solidFill>
              </a:rPr>
              <a:t>Mostly machine independent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dirty="0"/>
              <a:t>Close to </a:t>
            </a:r>
            <a:r>
              <a:rPr lang="en-US" sz="3000" b="1" dirty="0">
                <a:solidFill>
                  <a:srgbClr val="2C14DE"/>
                </a:solidFill>
              </a:rPr>
              <a:t>natural language </a:t>
            </a:r>
            <a:r>
              <a:rPr lang="en-US" sz="3000" dirty="0"/>
              <a:t>(</a:t>
            </a:r>
            <a:r>
              <a:rPr lang="en-US" sz="3000" u="sng" dirty="0"/>
              <a:t>English like keywords</a:t>
            </a:r>
            <a:r>
              <a:rPr lang="en-US" sz="3000" dirty="0"/>
              <a:t>)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008000"/>
                </a:solidFill>
              </a:rPr>
              <a:t>Easy to write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understand</a:t>
            </a:r>
            <a:r>
              <a:rPr lang="en-US" dirty="0" smtClean="0">
                <a:solidFill>
                  <a:srgbClr val="008000"/>
                </a:solidFill>
              </a:rPr>
              <a:t>  </a:t>
            </a:r>
            <a:r>
              <a:rPr lang="en-US" dirty="0" smtClean="0"/>
              <a:t>programs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008000"/>
                </a:solidFill>
              </a:rPr>
              <a:t>Easy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to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debug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and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b="1" dirty="0" smtClean="0">
                <a:solidFill>
                  <a:srgbClr val="008000"/>
                </a:solidFill>
              </a:rPr>
              <a:t>maintain</a:t>
            </a:r>
            <a:r>
              <a:rPr lang="en-US" dirty="0" smtClean="0">
                <a:solidFill>
                  <a:srgbClr val="008000"/>
                </a:solidFill>
              </a:rPr>
              <a:t> </a:t>
            </a:r>
            <a:r>
              <a:rPr lang="en-US" dirty="0" smtClean="0"/>
              <a:t>code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Requires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compilers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dirty="0" smtClean="0"/>
              <a:t>to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translate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dirty="0" smtClean="0"/>
              <a:t>to machine code</a:t>
            </a:r>
          </a:p>
          <a:p>
            <a:pPr marL="514350" indent="-514350">
              <a:spcBef>
                <a:spcPts val="1200"/>
              </a:spcBef>
              <a:buSzPct val="110000"/>
            </a:pPr>
            <a:r>
              <a:rPr lang="en-US" b="1" dirty="0" smtClean="0">
                <a:solidFill>
                  <a:srgbClr val="B80000"/>
                </a:solidFill>
              </a:rPr>
              <a:t>Slower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dirty="0" smtClean="0"/>
              <a:t>than</a:t>
            </a:r>
            <a:r>
              <a:rPr lang="en-US" dirty="0" smtClean="0">
                <a:solidFill>
                  <a:srgbClr val="B80000"/>
                </a:solidFill>
              </a:rPr>
              <a:t> </a:t>
            </a:r>
            <a:r>
              <a:rPr lang="en-US" b="1" dirty="0" smtClean="0">
                <a:solidFill>
                  <a:srgbClr val="B80000"/>
                </a:solidFill>
              </a:rPr>
              <a:t>low-level languages</a:t>
            </a:r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2600" dirty="0"/>
          </a:p>
          <a:p>
            <a:pPr marL="1314450" lvl="2" indent="-514350">
              <a:spcBef>
                <a:spcPts val="1200"/>
              </a:spcBef>
              <a:buSzPct val="110000"/>
            </a:pPr>
            <a:endParaRPr lang="en-US" sz="2600" dirty="0"/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  <a:p>
            <a:pPr marL="914400" lvl="1" indent="-514350">
              <a:spcBef>
                <a:spcPts val="1200"/>
              </a:spcBef>
              <a:buSzPct val="110000"/>
            </a:pPr>
            <a:endParaRPr lang="en-US" sz="3000" dirty="0"/>
          </a:p>
        </p:txBody>
      </p:sp>
      <p:sp>
        <p:nvSpPr>
          <p:cNvPr id="7" name="Rectangle 6"/>
          <p:cNvSpPr/>
          <p:nvPr/>
        </p:nvSpPr>
        <p:spPr>
          <a:xfrm>
            <a:off x="1578887" y="987695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D0118-D0FA-4044-A4BF-B2060A04D75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2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Review of Previous Lecture</a:t>
            </a:r>
          </a:p>
          <a:p>
            <a:r>
              <a:rPr lang="en-US" dirty="0" smtClean="0"/>
              <a:t>What is a Computer?</a:t>
            </a:r>
          </a:p>
          <a:p>
            <a:r>
              <a:rPr lang="en-US" dirty="0" smtClean="0"/>
              <a:t>Programming Languages</a:t>
            </a:r>
          </a:p>
          <a:p>
            <a:r>
              <a:rPr lang="en-US" dirty="0"/>
              <a:t>Introduction to </a:t>
            </a:r>
            <a:r>
              <a:rPr lang="en-US" dirty="0" err="1"/>
              <a:t>Pseudocode</a:t>
            </a:r>
            <a:r>
              <a:rPr lang="en-US" dirty="0"/>
              <a:t> </a:t>
            </a:r>
          </a:p>
          <a:p>
            <a:r>
              <a:rPr lang="en-US" dirty="0"/>
              <a:t>Flowcharts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0C7BB-A439-479E-B7A0-C9CF8F71B60E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3089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3. High level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7558" y="1143001"/>
            <a:ext cx="9090443" cy="430081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ts val="1200"/>
              </a:spcBef>
              <a:buSzPct val="110000"/>
            </a:pPr>
            <a:r>
              <a:rPr lang="en-US" sz="3000" dirty="0"/>
              <a:t>Many popular High-Level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omputer Languages: Low Level and High Level Langu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456" y="1573082"/>
            <a:ext cx="7010400" cy="481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6289473"/>
            <a:ext cx="693420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/>
              <a:t>https://c1.staticflickr.com/4/3912/15090961835_c4f26e4890_b.jpg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37490-8AF2-4DA3-A859-AA996DEA2C62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48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375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Programming Paradigms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>
              <a:buFont typeface="Arial" pitchFamily="34" charset="0"/>
              <a:buChar char="•"/>
            </a:pPr>
            <a:r>
              <a:rPr lang="en-US" sz="3400" b="1" dirty="0">
                <a:solidFill>
                  <a:srgbClr val="C00000"/>
                </a:solidFill>
                <a:latin typeface="+mj-lt"/>
              </a:rPr>
              <a:t>Programming paradigm </a:t>
            </a:r>
            <a:r>
              <a:rPr lang="en-US" sz="3400" dirty="0">
                <a:latin typeface="+mj-lt"/>
              </a:rPr>
              <a:t>is the </a:t>
            </a:r>
            <a:r>
              <a:rPr lang="en-US" sz="3400" b="1" u="sng" dirty="0">
                <a:latin typeface="+mj-lt"/>
              </a:rPr>
              <a:t>fundamental</a:t>
            </a:r>
            <a:r>
              <a:rPr lang="en-US" sz="3400" dirty="0">
                <a:latin typeface="+mj-lt"/>
              </a:rPr>
              <a:t> </a:t>
            </a:r>
            <a:r>
              <a:rPr lang="en-US" sz="3400" b="1" u="sng" dirty="0">
                <a:latin typeface="+mj-lt"/>
              </a:rPr>
              <a:t>style</a:t>
            </a:r>
            <a:r>
              <a:rPr lang="en-US" sz="3400" dirty="0">
                <a:latin typeface="+mj-lt"/>
              </a:rPr>
              <a:t> of computer </a:t>
            </a:r>
            <a:r>
              <a:rPr lang="en-US" sz="3400" b="1" u="sng" dirty="0">
                <a:latin typeface="+mj-lt"/>
              </a:rPr>
              <a:t>programming: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Imperative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Functional 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Logical</a:t>
            </a:r>
          </a:p>
          <a:p>
            <a:pPr marL="1604963" lvl="3" indent="-581025">
              <a:buFont typeface="+mj-lt"/>
              <a:buAutoNum type="arabicPeriod"/>
            </a:pPr>
            <a:r>
              <a:rPr lang="en-US" sz="3000" dirty="0">
                <a:solidFill>
                  <a:srgbClr val="2C14DE"/>
                </a:solidFill>
                <a:latin typeface="+mj-lt"/>
              </a:rPr>
              <a:t>Object Oriented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EE49D-F2FF-4A7E-A0D0-B3CB3754AF38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28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Imperative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>
              <a:buFont typeface="Arial" pitchFamily="34" charset="0"/>
              <a:buChar char="•"/>
            </a:pPr>
            <a:r>
              <a:rPr lang="en-US" sz="3400" b="1" dirty="0">
                <a:solidFill>
                  <a:srgbClr val="2C14DE"/>
                </a:solidFill>
                <a:latin typeface="+mj-lt"/>
              </a:rPr>
              <a:t>Sequence of steps </a:t>
            </a:r>
            <a:r>
              <a:rPr lang="en-US" sz="3400" dirty="0">
                <a:latin typeface="+mj-lt"/>
              </a:rPr>
              <a:t>required </a:t>
            </a:r>
            <a:r>
              <a:rPr lang="en-US" sz="3400" b="1" dirty="0">
                <a:latin typeface="+mj-lt"/>
              </a:rPr>
              <a:t>to</a:t>
            </a:r>
            <a:r>
              <a:rPr lang="en-US" sz="3400" dirty="0">
                <a:latin typeface="+mj-lt"/>
              </a:rPr>
              <a:t> </a:t>
            </a:r>
            <a:r>
              <a:rPr lang="en-US" sz="3400" b="1" dirty="0">
                <a:latin typeface="+mj-lt"/>
              </a:rPr>
              <a:t>compute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400" dirty="0"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400" b="1" dirty="0">
                <a:latin typeface="+mj-lt"/>
              </a:rPr>
              <a:t>Statements</a:t>
            </a:r>
            <a:r>
              <a:rPr lang="en-US" sz="3400" dirty="0">
                <a:latin typeface="+mj-lt"/>
              </a:rPr>
              <a:t> </a:t>
            </a:r>
            <a:r>
              <a:rPr lang="en-US" sz="3400" b="1" dirty="0">
                <a:latin typeface="+mj-lt"/>
              </a:rPr>
              <a:t>executed</a:t>
            </a:r>
            <a:r>
              <a:rPr lang="en-US" sz="3400" dirty="0">
                <a:latin typeface="+mj-lt"/>
              </a:rPr>
              <a:t> </a:t>
            </a:r>
            <a:r>
              <a:rPr lang="en-US" sz="3400" b="1" dirty="0">
                <a:solidFill>
                  <a:srgbClr val="2C14DE"/>
                </a:solidFill>
                <a:latin typeface="+mj-lt"/>
              </a:rPr>
              <a:t>sequentially</a:t>
            </a:r>
            <a:r>
              <a:rPr lang="en-US" sz="3400" dirty="0">
                <a:latin typeface="+mj-lt"/>
              </a:rPr>
              <a:t> step-wise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400" dirty="0"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400" dirty="0">
                <a:latin typeface="+mj-lt"/>
              </a:rPr>
              <a:t>Emphasis on “</a:t>
            </a:r>
            <a:r>
              <a:rPr lang="en-US" sz="3400" b="1" dirty="0">
                <a:solidFill>
                  <a:srgbClr val="2C14DE"/>
                </a:solidFill>
                <a:latin typeface="+mj-lt"/>
              </a:rPr>
              <a:t>How is to compute” </a:t>
            </a:r>
            <a:r>
              <a:rPr lang="en-US" sz="3400" b="1" dirty="0">
                <a:latin typeface="+mj-lt"/>
              </a:rPr>
              <a:t>or, </a:t>
            </a:r>
            <a:r>
              <a:rPr lang="en-US" sz="3400" b="1" dirty="0">
                <a:solidFill>
                  <a:srgbClr val="2C14DE"/>
                </a:solidFill>
                <a:latin typeface="+mj-lt"/>
              </a:rPr>
              <a:t>“How to obtain” </a:t>
            </a:r>
            <a:r>
              <a:rPr lang="en-US" sz="3400" dirty="0">
                <a:latin typeface="+mj-lt"/>
              </a:rPr>
              <a:t>the required </a:t>
            </a:r>
            <a:r>
              <a:rPr lang="en-US" sz="3400" b="1" dirty="0">
                <a:latin typeface="+mj-lt"/>
              </a:rPr>
              <a:t>results</a:t>
            </a:r>
            <a:r>
              <a:rPr lang="en-US" sz="3400" dirty="0">
                <a:latin typeface="+mj-lt"/>
              </a:rPr>
              <a:t> or </a:t>
            </a:r>
            <a:r>
              <a:rPr lang="en-US" sz="3400" b="1" dirty="0">
                <a:solidFill>
                  <a:srgbClr val="2C14DE"/>
                </a:solidFill>
                <a:latin typeface="+mj-lt"/>
              </a:rPr>
              <a:t>output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400" dirty="0">
              <a:solidFill>
                <a:srgbClr val="2C14DE"/>
              </a:solidFill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400" dirty="0">
                <a:latin typeface="+mj-lt"/>
              </a:rPr>
              <a:t>Example languages: </a:t>
            </a:r>
            <a:r>
              <a:rPr lang="en-US" sz="3400" dirty="0">
                <a:solidFill>
                  <a:srgbClr val="2C14DE"/>
                </a:solidFill>
                <a:latin typeface="+mj-lt"/>
              </a:rPr>
              <a:t>C, Pascal, etc.</a:t>
            </a:r>
            <a:endParaRPr lang="en-US" sz="3000" dirty="0">
              <a:solidFill>
                <a:srgbClr val="2C14DE"/>
              </a:solidFill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D84D-2663-4872-80E7-EB24A7A333E7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44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8229600" cy="9906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B80000"/>
                </a:solidFill>
              </a:rPr>
              <a:t>Imperative Paradigm Languages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610" name="Picture 2" descr="FAMILY TREE OF IMPERATIVE LANGUAG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007408"/>
            <a:ext cx="7393056" cy="551223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26583-E975-4DB8-BF94-75D910B716D3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22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Functional/Logical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105400"/>
          </a:xfrm>
        </p:spPr>
        <p:txBody>
          <a:bodyPr>
            <a:normAutofit/>
          </a:bodyPr>
          <a:lstStyle/>
          <a:p>
            <a:pPr marL="623888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+mj-lt"/>
              </a:rPr>
              <a:t>Responsibility of a programmer is to specify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What is to compute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200" dirty="0">
              <a:solidFill>
                <a:srgbClr val="2C14DE"/>
              </a:solidFill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200" b="1" dirty="0">
                <a:solidFill>
                  <a:srgbClr val="2C14DE"/>
                </a:solidFill>
                <a:latin typeface="+mj-lt"/>
              </a:rPr>
              <a:t>How to compute </a:t>
            </a:r>
            <a:r>
              <a:rPr lang="en-US" sz="3200" dirty="0">
                <a:latin typeface="+mj-lt"/>
              </a:rPr>
              <a:t>is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implementation dependent </a:t>
            </a:r>
            <a:r>
              <a:rPr lang="en-US" sz="3200" dirty="0">
                <a:latin typeface="+mj-lt"/>
              </a:rPr>
              <a:t>and is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managed</a:t>
            </a:r>
            <a:r>
              <a:rPr lang="en-US" sz="3200" dirty="0">
                <a:latin typeface="+mj-lt"/>
              </a:rPr>
              <a:t> by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language compiler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200" dirty="0">
              <a:solidFill>
                <a:srgbClr val="2C14DE"/>
              </a:solidFill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200" dirty="0">
                <a:latin typeface="+mj-lt"/>
              </a:rPr>
              <a:t>Example languages: </a:t>
            </a:r>
            <a:r>
              <a:rPr lang="en-US" sz="3200" dirty="0" smtClean="0">
                <a:solidFill>
                  <a:srgbClr val="2C14DE"/>
                </a:solidFill>
                <a:latin typeface="+mj-lt"/>
              </a:rPr>
              <a:t>Lisp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 , </a:t>
            </a:r>
            <a:r>
              <a:rPr lang="en-US" sz="3200" dirty="0" err="1">
                <a:solidFill>
                  <a:srgbClr val="2C14DE"/>
                </a:solidFill>
                <a:latin typeface="+mj-lt"/>
              </a:rPr>
              <a:t>Erlang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, </a:t>
            </a:r>
            <a:r>
              <a:rPr lang="en-US" sz="3200" dirty="0" err="1">
                <a:solidFill>
                  <a:srgbClr val="2C14DE"/>
                </a:solidFill>
                <a:latin typeface="+mj-lt"/>
              </a:rPr>
              <a:t>Scala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, </a:t>
            </a:r>
            <a:r>
              <a:rPr lang="en-US" sz="3200" dirty="0">
                <a:latin typeface="+mj-lt"/>
              </a:rPr>
              <a:t>etc.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73D86-D5A2-4C22-8680-9C4834C6E56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375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Object-Oriented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dirty="0" smtClean="0"/>
              <a:t>Programming with  </a:t>
            </a:r>
            <a:r>
              <a:rPr lang="en-US" b="1" i="1" dirty="0" smtClean="0">
                <a:solidFill>
                  <a:srgbClr val="2C14DE"/>
                </a:solidFill>
              </a:rPr>
              <a:t>Abstract Data Types</a:t>
            </a:r>
            <a:r>
              <a:rPr lang="en-US" dirty="0" smtClean="0"/>
              <a:t>, to</a:t>
            </a:r>
            <a:r>
              <a:rPr lang="en-US" dirty="0" smtClean="0">
                <a:solidFill>
                  <a:srgbClr val="2C14DE"/>
                </a:solidFill>
              </a:rPr>
              <a:t> </a:t>
            </a:r>
            <a:r>
              <a:rPr lang="en-US" b="1" dirty="0" smtClean="0">
                <a:solidFill>
                  <a:srgbClr val="2C14DE"/>
                </a:solidFill>
              </a:rPr>
              <a:t>model real world</a:t>
            </a:r>
          </a:p>
          <a:p>
            <a:pPr lvl="1">
              <a:spcBef>
                <a:spcPts val="600"/>
              </a:spcBef>
              <a:buNone/>
              <a:defRPr/>
            </a:pPr>
            <a:endParaRPr lang="en-US" sz="3200" i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Basic Program Unit:  </a:t>
            </a:r>
            <a:r>
              <a:rPr lang="en-US" b="1" i="1" dirty="0" smtClean="0">
                <a:solidFill>
                  <a:srgbClr val="2C14DE"/>
                </a:solidFill>
              </a:rPr>
              <a:t>Class</a:t>
            </a:r>
            <a:r>
              <a:rPr lang="en-US" i="1" dirty="0" smtClean="0">
                <a:solidFill>
                  <a:srgbClr val="2C14DE"/>
                </a:solidFill>
              </a:rPr>
              <a:t> </a:t>
            </a:r>
            <a:r>
              <a:rPr lang="en-US" dirty="0" smtClean="0"/>
              <a:t>(a programmer defined type)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 smtClean="0"/>
              <a:t>A entity that contains </a:t>
            </a:r>
            <a:r>
              <a:rPr lang="en-US" b="1" dirty="0" smtClean="0">
                <a:solidFill>
                  <a:srgbClr val="2C14DE"/>
                </a:solidFill>
              </a:rPr>
              <a:t>data</a:t>
            </a:r>
            <a:r>
              <a:rPr lang="en-US" dirty="0" smtClean="0"/>
              <a:t> and </a:t>
            </a:r>
            <a:r>
              <a:rPr lang="en-US" b="1" dirty="0" smtClean="0">
                <a:solidFill>
                  <a:srgbClr val="2C14DE"/>
                </a:solidFill>
              </a:rPr>
              <a:t>methods</a:t>
            </a:r>
            <a:r>
              <a:rPr lang="en-US" dirty="0" smtClean="0"/>
              <a:t> which work on the data</a:t>
            </a:r>
          </a:p>
          <a:p>
            <a:pPr lvl="1">
              <a:spcBef>
                <a:spcPts val="600"/>
              </a:spcBef>
              <a:defRPr/>
            </a:pPr>
            <a:endParaRPr lang="en-US" sz="3200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/>
              <a:t>Basic Run-time Unit:  </a:t>
            </a:r>
            <a:r>
              <a:rPr lang="en-US" b="1" i="1" dirty="0" smtClean="0">
                <a:solidFill>
                  <a:srgbClr val="2C14DE"/>
                </a:solidFill>
              </a:rPr>
              <a:t>Object</a:t>
            </a:r>
          </a:p>
          <a:p>
            <a:pPr lvl="1">
              <a:spcBef>
                <a:spcPts val="600"/>
              </a:spcBef>
              <a:defRPr/>
            </a:pPr>
            <a:r>
              <a:rPr lang="en-US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Instance of a class during execution</a:t>
            </a:r>
            <a:endParaRPr lang="en-US" dirty="0" smtClean="0"/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DF76A-B303-41BB-96B2-726CA0B5B37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9"/>
            <a:ext cx="9074424" cy="830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Problem Solving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Understand</a:t>
            </a:r>
            <a:r>
              <a:rPr lang="en-US" sz="3200" dirty="0">
                <a:latin typeface="+mj-lt"/>
              </a:rPr>
              <a:t> the problem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Plan</a:t>
            </a:r>
            <a:r>
              <a:rPr lang="en-US" sz="3200" dirty="0">
                <a:latin typeface="+mj-lt"/>
              </a:rPr>
              <a:t> the logic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Code</a:t>
            </a:r>
            <a:r>
              <a:rPr lang="en-US" sz="3200" dirty="0">
                <a:latin typeface="+mj-lt"/>
              </a:rPr>
              <a:t> the program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Test</a:t>
            </a:r>
            <a:r>
              <a:rPr lang="en-US" sz="3200" dirty="0">
                <a:latin typeface="+mj-lt"/>
              </a:rPr>
              <a:t> the program</a:t>
            </a:r>
          </a:p>
          <a:p>
            <a:pPr marL="747713" lvl="1" indent="-581025">
              <a:buFont typeface="+mj-lt"/>
              <a:buAutoNum type="arabicPeriod"/>
            </a:pPr>
            <a:r>
              <a:rPr lang="en-US" sz="3200" b="1" dirty="0">
                <a:latin typeface="+mj-lt"/>
              </a:rPr>
              <a:t>Deploy</a:t>
            </a:r>
            <a:r>
              <a:rPr lang="en-US" sz="3200" dirty="0">
                <a:latin typeface="+mj-lt"/>
              </a:rPr>
              <a:t> the program into production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563756" y="944882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53239-77C7-4139-9F02-1415A152995B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8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9"/>
            <a:ext cx="9187068" cy="830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1. 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9054548" cy="5486400"/>
          </a:xfrm>
        </p:spPr>
        <p:txBody>
          <a:bodyPr>
            <a:normAutofit/>
          </a:bodyPr>
          <a:lstStyle/>
          <a:p>
            <a:pPr marL="692150" lvl="1" indent="-401638">
              <a:buFont typeface="Arial" pitchFamily="34" charset="0"/>
              <a:buChar char="•"/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Problems</a:t>
            </a:r>
            <a:r>
              <a:rPr lang="en-US" sz="3000" dirty="0">
                <a:latin typeface="+mj-lt"/>
              </a:rPr>
              <a:t> are often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described</a:t>
            </a:r>
            <a:r>
              <a:rPr lang="en-US" sz="3000" dirty="0">
                <a:latin typeface="+mj-lt"/>
              </a:rPr>
              <a:t> in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natural language like English</a:t>
            </a:r>
            <a:r>
              <a:rPr lang="en-US" sz="3000" dirty="0">
                <a:solidFill>
                  <a:srgbClr val="2C14DE"/>
                </a:solidFill>
                <a:latin typeface="+mj-lt"/>
              </a:rPr>
              <a:t>.</a:t>
            </a:r>
          </a:p>
          <a:p>
            <a:pPr marL="166688" lvl="1" indent="0">
              <a:buNone/>
            </a:pPr>
            <a:endParaRPr lang="en-US" sz="3000" dirty="0">
              <a:latin typeface="+mj-lt"/>
            </a:endParaRPr>
          </a:p>
          <a:p>
            <a:pPr marL="747713" lvl="1" indent="-581025">
              <a:buFont typeface="Arial" pitchFamily="34" charset="0"/>
              <a:buChar char="•"/>
            </a:pPr>
            <a:r>
              <a:rPr lang="en-US" sz="3000" b="1" u="sng" dirty="0">
                <a:solidFill>
                  <a:srgbClr val="C00000"/>
                </a:solidFill>
                <a:latin typeface="+mj-lt"/>
              </a:rPr>
              <a:t>Identify the requirements</a:t>
            </a:r>
          </a:p>
          <a:p>
            <a:pPr marL="1316038" lvl="2" indent="-568325">
              <a:spcBef>
                <a:spcPts val="1200"/>
              </a:spcBef>
              <a:buFont typeface="+mj-lt"/>
              <a:buAutoNum type="arabicPeriod"/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Inputs</a:t>
            </a:r>
            <a:r>
              <a:rPr lang="en-US" sz="3000" dirty="0">
                <a:latin typeface="+mj-lt"/>
              </a:rPr>
              <a:t> or given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data-items</a:t>
            </a:r>
          </a:p>
          <a:p>
            <a:pPr marL="1316038" lvl="2" indent="-568325">
              <a:spcBef>
                <a:spcPts val="1200"/>
              </a:spcBef>
              <a:buFont typeface="+mj-lt"/>
              <a:buAutoNum type="arabicPeriod"/>
            </a:pPr>
            <a:r>
              <a:rPr lang="en-US" sz="3000" dirty="0">
                <a:latin typeface="+mj-lt"/>
              </a:rPr>
              <a:t>Required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output(s) </a:t>
            </a:r>
            <a:r>
              <a:rPr lang="en-US" sz="3000" dirty="0">
                <a:latin typeface="+mj-lt"/>
              </a:rPr>
              <a:t>or desired results</a:t>
            </a:r>
          </a:p>
          <a:p>
            <a:pPr marL="1316038" lvl="2" indent="-568325">
              <a:spcBef>
                <a:spcPts val="1200"/>
              </a:spcBef>
              <a:buFont typeface="+mj-lt"/>
              <a:buAutoNum type="arabicPeriod"/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Indirect inputs  </a:t>
            </a:r>
            <a:r>
              <a:rPr lang="en-US" sz="3000" dirty="0">
                <a:latin typeface="+mj-lt"/>
              </a:rPr>
              <a:t>(may not be given directly, you have to calculate or assume)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7132" y="883920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F7DC8-4B72-4B32-BEAB-B352ACA69191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2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9"/>
            <a:ext cx="9074424" cy="830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1. Understanding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 marL="747713" lvl="1" indent="-581025"/>
            <a:r>
              <a:rPr lang="en-US" sz="3400" dirty="0">
                <a:latin typeface="+mj-lt"/>
              </a:rPr>
              <a:t>Example: </a:t>
            </a:r>
            <a:r>
              <a:rPr lang="en-US" sz="3400" b="1" dirty="0">
                <a:latin typeface="+mj-lt"/>
              </a:rPr>
              <a:t>Calculate</a:t>
            </a:r>
            <a:r>
              <a:rPr lang="en-US" sz="3400" dirty="0">
                <a:latin typeface="+mj-lt"/>
              </a:rPr>
              <a:t> the </a:t>
            </a:r>
            <a:r>
              <a:rPr lang="en-US" sz="3400" b="1" dirty="0">
                <a:latin typeface="+mj-lt"/>
              </a:rPr>
              <a:t>area of a circle </a:t>
            </a:r>
            <a:r>
              <a:rPr lang="en-US" sz="3400" dirty="0">
                <a:latin typeface="+mj-lt"/>
              </a:rPr>
              <a:t>having the radius of 3 cm</a:t>
            </a:r>
          </a:p>
          <a:p>
            <a:pPr marL="1316038" lvl="2" indent="-512763"/>
            <a:r>
              <a:rPr lang="en-US" sz="3200" dirty="0">
                <a:solidFill>
                  <a:srgbClr val="C00000"/>
                </a:solidFill>
                <a:latin typeface="+mj-lt"/>
              </a:rPr>
              <a:t>Inputs: </a:t>
            </a:r>
          </a:p>
          <a:p>
            <a:pPr marL="1260475" lvl="3" indent="0">
              <a:buNone/>
            </a:pPr>
            <a:r>
              <a:rPr lang="en-US" sz="2800" b="1" dirty="0">
                <a:solidFill>
                  <a:srgbClr val="2C14DE"/>
                </a:solidFill>
                <a:latin typeface="+mj-lt"/>
              </a:rPr>
              <a:t>		Radius=3</a:t>
            </a:r>
          </a:p>
          <a:p>
            <a:pPr marL="1316038" lvl="2" indent="-512763"/>
            <a:r>
              <a:rPr lang="en-US" sz="3200" dirty="0">
                <a:solidFill>
                  <a:srgbClr val="C00000"/>
                </a:solidFill>
                <a:latin typeface="+mj-lt"/>
              </a:rPr>
              <a:t>Output: </a:t>
            </a:r>
          </a:p>
          <a:p>
            <a:pPr marL="1260475" lvl="3" indent="0">
              <a:buNone/>
            </a:pPr>
            <a:r>
              <a:rPr lang="en-US" sz="2800" b="1" dirty="0">
                <a:solidFill>
                  <a:srgbClr val="2C14DE"/>
                </a:solidFill>
                <a:latin typeface="+mj-lt"/>
              </a:rPr>
              <a:t>		Area</a:t>
            </a:r>
          </a:p>
          <a:p>
            <a:pPr marL="1316038" lvl="2" indent="-512763"/>
            <a:r>
              <a:rPr lang="en-US" sz="3200" dirty="0">
                <a:solidFill>
                  <a:srgbClr val="C00000"/>
                </a:solidFill>
                <a:latin typeface="+mj-lt"/>
              </a:rPr>
              <a:t>Indirect Inputs:  </a:t>
            </a:r>
          </a:p>
          <a:p>
            <a:pPr marL="2632075" lvl="6" indent="0">
              <a:buNone/>
            </a:pPr>
            <a:r>
              <a:rPr lang="en-US" sz="2800" b="1" dirty="0">
                <a:solidFill>
                  <a:srgbClr val="2C14DE"/>
                </a:solidFill>
                <a:latin typeface="+mj-lt"/>
              </a:rPr>
              <a:t>Pi=3.14</a:t>
            </a:r>
          </a:p>
          <a:p>
            <a:pPr marL="1773238" lvl="3" indent="-512763"/>
            <a:endParaRPr lang="en-US" sz="2800" dirty="0">
              <a:latin typeface="+mj-lt"/>
            </a:endParaRPr>
          </a:p>
          <a:p>
            <a:pPr marL="1260475" lvl="3" indent="0">
              <a:buNone/>
            </a:pPr>
            <a:r>
              <a:rPr lang="en-US" sz="2800" b="1" dirty="0">
                <a:solidFill>
                  <a:srgbClr val="2C14DE"/>
                </a:solidFill>
                <a:latin typeface="Comic Sans MS" panose="030F0702030302020204" pitchFamily="66" charset="0"/>
              </a:rPr>
              <a:t>	 Area</a:t>
            </a:r>
            <a:r>
              <a:rPr lang="en-US" sz="2800" b="1" dirty="0">
                <a:latin typeface="Comic Sans MS" panose="030F0702030302020204" pitchFamily="66" charset="0"/>
              </a:rPr>
              <a:t> = 3.14 * (3*3)  = </a:t>
            </a:r>
            <a:r>
              <a:rPr lang="en-US" sz="2800" b="1" dirty="0">
                <a:solidFill>
                  <a:srgbClr val="2C14DE"/>
                </a:solidFill>
                <a:latin typeface="Comic Sans MS" panose="030F0702030302020204" pitchFamily="66" charset="0"/>
              </a:rPr>
              <a:t>28.27</a:t>
            </a:r>
          </a:p>
          <a:p>
            <a:pPr marL="1316038" lvl="2" indent="-512763"/>
            <a:endParaRPr lang="en-US" sz="32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26814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5E2F7-D308-4426-9386-D71AD726DD36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1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785192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2. Plan the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036320"/>
            <a:ext cx="8902148" cy="5593081"/>
          </a:xfrm>
        </p:spPr>
        <p:txBody>
          <a:bodyPr>
            <a:normAutofit lnSpcReduction="10000"/>
          </a:bodyPr>
          <a:lstStyle/>
          <a:p>
            <a:pPr marL="568325" lvl="1" indent="-401638">
              <a:buFont typeface="Arial" pitchFamily="34" charset="0"/>
              <a:buChar char="•"/>
            </a:pPr>
            <a:r>
              <a:rPr lang="en-US" sz="3200" b="1" dirty="0">
                <a:solidFill>
                  <a:srgbClr val="2C14DE"/>
                </a:solidFill>
                <a:latin typeface="+mj-lt"/>
              </a:rPr>
              <a:t>Identify/Outline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 small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steps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3200" dirty="0">
                <a:latin typeface="+mj-lt"/>
              </a:rPr>
              <a:t>in sequence, 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to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achieve</a:t>
            </a:r>
            <a:r>
              <a:rPr lang="en-US" sz="3200" dirty="0">
                <a:latin typeface="+mj-lt"/>
              </a:rPr>
              <a:t> the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goal</a:t>
            </a:r>
            <a:r>
              <a:rPr lang="en-US" sz="3200" dirty="0">
                <a:latin typeface="+mj-lt"/>
              </a:rPr>
              <a:t> (or </a:t>
            </a:r>
            <a:r>
              <a:rPr lang="en-US" sz="3200" u="sng" dirty="0">
                <a:solidFill>
                  <a:srgbClr val="2C14DE"/>
                </a:solidFill>
                <a:latin typeface="+mj-lt"/>
              </a:rPr>
              <a:t>desired results</a:t>
            </a:r>
            <a:r>
              <a:rPr lang="en-US" sz="3200" dirty="0">
                <a:latin typeface="+mj-lt"/>
              </a:rPr>
              <a:t>)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200" dirty="0">
              <a:latin typeface="+mj-lt"/>
            </a:endParaRPr>
          </a:p>
          <a:p>
            <a:pPr marL="581025" lvl="1" indent="-414338">
              <a:buFont typeface="Arial" pitchFamily="34" charset="0"/>
              <a:buChar char="•"/>
            </a:pPr>
            <a:r>
              <a:rPr lang="en-US" sz="3200" dirty="0">
                <a:latin typeface="+mj-lt"/>
              </a:rPr>
              <a:t>Tools such as </a:t>
            </a:r>
            <a:r>
              <a:rPr lang="en-US" sz="3200" b="1" i="1" dirty="0">
                <a:solidFill>
                  <a:srgbClr val="2C14DE"/>
                </a:solidFill>
                <a:latin typeface="+mj-lt"/>
              </a:rPr>
              <a:t>flowcharts</a:t>
            </a:r>
            <a:r>
              <a:rPr lang="en-US" sz="3200" dirty="0">
                <a:latin typeface="+mj-lt"/>
              </a:rPr>
              <a:t> and </a:t>
            </a:r>
            <a:r>
              <a:rPr lang="en-US" sz="3200" b="1" i="1" dirty="0" err="1">
                <a:solidFill>
                  <a:srgbClr val="2C14DE"/>
                </a:solidFill>
                <a:latin typeface="+mj-lt"/>
              </a:rPr>
              <a:t>pseudocode</a:t>
            </a:r>
            <a:r>
              <a:rPr lang="en-US" sz="3200" dirty="0">
                <a:latin typeface="+mj-lt"/>
              </a:rPr>
              <a:t> can be used:</a:t>
            </a:r>
          </a:p>
          <a:p>
            <a:pPr marL="1081088" lvl="2" indent="-514350">
              <a:buFont typeface="+mj-lt"/>
              <a:buAutoNum type="arabicPeriod"/>
              <a:tabLst>
                <a:tab pos="1025525" algn="l"/>
              </a:tabLst>
            </a:pPr>
            <a:r>
              <a:rPr lang="en-US" sz="3200" b="1" dirty="0">
                <a:solidFill>
                  <a:srgbClr val="2C14DE"/>
                </a:solidFill>
                <a:latin typeface="+mj-lt"/>
              </a:rPr>
              <a:t>Flowchart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:</a:t>
            </a:r>
            <a:r>
              <a:rPr lang="en-US" sz="3200" dirty="0">
                <a:latin typeface="+mj-lt"/>
              </a:rPr>
              <a:t> a </a:t>
            </a:r>
            <a:r>
              <a:rPr lang="en-US" sz="3200" b="1" dirty="0">
                <a:latin typeface="+mj-lt"/>
              </a:rPr>
              <a:t>pictorial representation </a:t>
            </a:r>
            <a:r>
              <a:rPr lang="en-US" sz="3200" dirty="0">
                <a:latin typeface="+mj-lt"/>
              </a:rPr>
              <a:t>of the </a:t>
            </a:r>
            <a:r>
              <a:rPr lang="en-US" sz="3200" b="1" dirty="0">
                <a:latin typeface="+mj-lt"/>
              </a:rPr>
              <a:t>logic</a:t>
            </a:r>
            <a:r>
              <a:rPr lang="en-US" sz="3200" dirty="0">
                <a:latin typeface="+mj-lt"/>
              </a:rPr>
              <a:t> steps</a:t>
            </a:r>
          </a:p>
          <a:p>
            <a:pPr marL="1081088" lvl="2" indent="-514350">
              <a:buFont typeface="+mj-lt"/>
              <a:buAutoNum type="arabicPeriod"/>
              <a:tabLst>
                <a:tab pos="1025525" algn="l"/>
              </a:tabLst>
            </a:pPr>
            <a:r>
              <a:rPr lang="en-US" sz="3200" b="1" dirty="0" err="1">
                <a:solidFill>
                  <a:srgbClr val="2C14DE"/>
                </a:solidFill>
                <a:latin typeface="+mj-lt"/>
              </a:rPr>
              <a:t>Pseudocode</a:t>
            </a:r>
            <a:r>
              <a:rPr lang="en-US" sz="3200" dirty="0">
                <a:solidFill>
                  <a:srgbClr val="2C14DE"/>
                </a:solidFill>
                <a:latin typeface="+mj-lt"/>
              </a:rPr>
              <a:t>: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English-like</a:t>
            </a:r>
            <a:r>
              <a:rPr lang="en-US" sz="3200" dirty="0">
                <a:latin typeface="+mj-lt"/>
              </a:rPr>
              <a:t> </a:t>
            </a:r>
            <a:r>
              <a:rPr lang="en-US" sz="3200" b="1" dirty="0">
                <a:latin typeface="+mj-lt"/>
              </a:rPr>
              <a:t>representation</a:t>
            </a:r>
            <a:r>
              <a:rPr lang="en-US" sz="3200" dirty="0">
                <a:latin typeface="+mj-lt"/>
              </a:rPr>
              <a:t> of the </a:t>
            </a:r>
            <a:r>
              <a:rPr lang="en-US" sz="3200" b="1" dirty="0">
                <a:latin typeface="+mj-lt"/>
              </a:rPr>
              <a:t>logic</a:t>
            </a:r>
          </a:p>
          <a:p>
            <a:pPr marL="747713" lvl="1" indent="-581025">
              <a:buFont typeface="Arial" pitchFamily="34" charset="0"/>
              <a:buChar char="•"/>
            </a:pPr>
            <a:endParaRPr lang="en-US" sz="3400" dirty="0">
              <a:latin typeface="+mj-lt"/>
            </a:endParaRPr>
          </a:p>
          <a:p>
            <a:pPr marL="166688" lvl="1" indent="0">
              <a:buNone/>
            </a:pPr>
            <a:r>
              <a:rPr lang="en-US" b="1" u="sng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Advice</a:t>
            </a:r>
            <a:r>
              <a:rPr lang="en-US" b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: </a:t>
            </a:r>
            <a:r>
              <a:rPr lang="en-US" b="1" i="1" dirty="0" smtClean="0">
                <a:solidFill>
                  <a:srgbClr val="B80000"/>
                </a:solidFill>
                <a:latin typeface="Comic Sans MS" panose="030F0702030302020204" pitchFamily="66" charset="0"/>
              </a:rPr>
              <a:t>Walk through the logic before coding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1557132" y="9144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B5BB5-DFB5-47CA-99EA-6567E76F278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64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to do for </a:t>
            </a:r>
            <a:r>
              <a:rPr lang="fr-FR" dirty="0" err="1"/>
              <a:t>being</a:t>
            </a:r>
            <a:r>
              <a:rPr lang="fr-FR" dirty="0"/>
              <a:t> </a:t>
            </a:r>
            <a:r>
              <a:rPr lang="fr-FR" dirty="0" err="1"/>
              <a:t>Successful</a:t>
            </a:r>
            <a:r>
              <a:rPr lang="fr-FR" dirty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76400"/>
            <a:ext cx="8153400" cy="4724400"/>
          </a:xfrm>
        </p:spPr>
        <p:txBody>
          <a:bodyPr/>
          <a:lstStyle/>
          <a:p>
            <a:r>
              <a:rPr lang="fr-FR" sz="2400" dirty="0"/>
              <a:t>Be </a:t>
            </a:r>
            <a:r>
              <a:rPr lang="fr-FR" sz="2400" dirty="0" err="1"/>
              <a:t>punctual</a:t>
            </a:r>
            <a:endParaRPr lang="fr-FR" sz="2400" dirty="0"/>
          </a:p>
          <a:p>
            <a:pPr lvl="1"/>
            <a:r>
              <a:rPr lang="fr-FR" dirty="0"/>
              <a:t>Do not put off </a:t>
            </a:r>
            <a:r>
              <a:rPr lang="fr-FR" dirty="0" err="1"/>
              <a:t>your</a:t>
            </a:r>
            <a:r>
              <a:rPr lang="fr-FR" dirty="0"/>
              <a:t> </a:t>
            </a:r>
            <a:r>
              <a:rPr lang="fr-FR" dirty="0" err="1"/>
              <a:t>today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till </a:t>
            </a:r>
            <a:r>
              <a:rPr lang="fr-FR" dirty="0" err="1"/>
              <a:t>tomorrow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Start on the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task</a:t>
            </a:r>
            <a:r>
              <a:rPr lang="fr-FR" dirty="0"/>
              <a:t> as </a:t>
            </a:r>
            <a:r>
              <a:rPr lang="fr-FR" dirty="0" err="1"/>
              <a:t>soon</a:t>
            </a:r>
            <a:r>
              <a:rPr lang="fr-FR" dirty="0"/>
              <a:t> as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given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Set </a:t>
            </a:r>
            <a:r>
              <a:rPr lang="fr-FR" dirty="0" err="1"/>
              <a:t>your</a:t>
            </a:r>
            <a:r>
              <a:rPr lang="fr-FR" dirty="0"/>
              <a:t> goals,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day</a:t>
            </a:r>
            <a:r>
              <a:rPr lang="fr-FR" dirty="0"/>
              <a:t>, </a:t>
            </a:r>
            <a:r>
              <a:rPr lang="fr-FR" dirty="0" err="1"/>
              <a:t>week</a:t>
            </a:r>
            <a:r>
              <a:rPr lang="fr-FR" dirty="0"/>
              <a:t> and </a:t>
            </a:r>
            <a:r>
              <a:rPr lang="fr-FR" dirty="0" err="1"/>
              <a:t>month</a:t>
            </a:r>
            <a:r>
              <a:rPr lang="fr-FR" dirty="0"/>
              <a:t>.</a:t>
            </a:r>
          </a:p>
          <a:p>
            <a:r>
              <a:rPr lang="fr-FR" sz="2400" dirty="0"/>
              <a:t>Be attentive and proactive in the class.</a:t>
            </a:r>
          </a:p>
          <a:p>
            <a:r>
              <a:rPr lang="fr-FR" sz="2400" dirty="0" err="1">
                <a:solidFill>
                  <a:srgbClr val="FF0000"/>
                </a:solidFill>
              </a:rPr>
              <a:t>Communicate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your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problems</a:t>
            </a:r>
            <a:r>
              <a:rPr lang="fr-FR" sz="2400" dirty="0">
                <a:solidFill>
                  <a:srgbClr val="FF0000"/>
                </a:solidFill>
              </a:rPr>
              <a:t> and </a:t>
            </a:r>
            <a:r>
              <a:rPr lang="fr-FR" sz="2400" dirty="0" err="1">
                <a:solidFill>
                  <a:srgbClr val="FF0000"/>
                </a:solidFill>
              </a:rPr>
              <a:t>discuss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them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immediately</a:t>
            </a:r>
            <a:r>
              <a:rPr lang="fr-FR" sz="2400" dirty="0">
                <a:solidFill>
                  <a:srgbClr val="FF0000"/>
                </a:solidFill>
              </a:rPr>
              <a:t>. </a:t>
            </a:r>
            <a:r>
              <a:rPr lang="fr-FR" sz="2400" dirty="0" err="1">
                <a:solidFill>
                  <a:srgbClr val="FF0000"/>
                </a:solidFill>
              </a:rPr>
              <a:t>Don’t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be</a:t>
            </a:r>
            <a:r>
              <a:rPr lang="fr-FR" sz="2400" dirty="0">
                <a:solidFill>
                  <a:srgbClr val="FF0000"/>
                </a:solidFill>
              </a:rPr>
              <a:t> </a:t>
            </a:r>
            <a:r>
              <a:rPr lang="fr-FR" sz="2400" dirty="0" err="1">
                <a:solidFill>
                  <a:srgbClr val="FF0000"/>
                </a:solidFill>
              </a:rPr>
              <a:t>Shy</a:t>
            </a:r>
            <a:r>
              <a:rPr lang="fr-FR" sz="2400" dirty="0">
                <a:solidFill>
                  <a:srgbClr val="FF0000"/>
                </a:solidFill>
              </a:rPr>
              <a:t> and </a:t>
            </a:r>
            <a:r>
              <a:rPr lang="fr-FR" sz="2400" dirty="0" err="1">
                <a:solidFill>
                  <a:srgbClr val="FF0000"/>
                </a:solidFill>
              </a:rPr>
              <a:t>ask</a:t>
            </a:r>
            <a:r>
              <a:rPr lang="fr-FR" sz="2400" dirty="0">
                <a:solidFill>
                  <a:srgbClr val="FF0000"/>
                </a:solidFill>
              </a:rPr>
              <a:t> questions.</a:t>
            </a:r>
          </a:p>
          <a:p>
            <a:r>
              <a:rPr lang="fr-FR" sz="2400" dirty="0" err="1"/>
              <a:t>Think</a:t>
            </a:r>
            <a:r>
              <a:rPr lang="fr-FR" sz="2400" dirty="0"/>
              <a:t> </a:t>
            </a:r>
            <a:r>
              <a:rPr lang="fr-FR" sz="2400" dirty="0" err="1"/>
              <a:t>big</a:t>
            </a:r>
            <a:r>
              <a:rPr lang="fr-FR" sz="2400" dirty="0"/>
              <a:t> and do not </a:t>
            </a:r>
            <a:r>
              <a:rPr lang="fr-FR" sz="2400" dirty="0" err="1"/>
              <a:t>limit</a:t>
            </a:r>
            <a:r>
              <a:rPr lang="fr-FR" sz="2400" dirty="0"/>
              <a:t> </a:t>
            </a:r>
            <a:r>
              <a:rPr lang="fr-FR" sz="2400" dirty="0" err="1"/>
              <a:t>yourself</a:t>
            </a:r>
            <a:r>
              <a:rPr lang="fr-FR" sz="2400" dirty="0"/>
              <a:t> to the class content, </a:t>
            </a:r>
            <a:r>
              <a:rPr lang="fr-FR" sz="2400" b="1" dirty="0"/>
              <a:t>explore and imagine</a:t>
            </a:r>
            <a:r>
              <a:rPr lang="fr-FR" b="1" dirty="0" smtClean="0"/>
              <a:t>.</a:t>
            </a:r>
          </a:p>
          <a:p>
            <a:pPr lvl="1"/>
            <a:endParaRPr lang="fr-FR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06459-5816-4B20-8335-5228ADF1F1D2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267F8-4C8C-4971-BA2A-8705BC550DAB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244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43582"/>
            <a:ext cx="9110868" cy="83091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3. Code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1492" y="1051561"/>
            <a:ext cx="8902148" cy="5486400"/>
          </a:xfrm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Code the program:</a:t>
            </a:r>
          </a:p>
          <a:p>
            <a:pPr lvl="1" algn="just">
              <a:lnSpc>
                <a:spcPct val="90000"/>
              </a:lnSpc>
              <a:spcBef>
                <a:spcPts val="1800"/>
              </a:spcBef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Select</a:t>
            </a:r>
            <a:r>
              <a:rPr lang="en-US" sz="3000" dirty="0">
                <a:latin typeface="+mj-lt"/>
              </a:rPr>
              <a:t> the programming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language</a:t>
            </a:r>
          </a:p>
          <a:p>
            <a:pPr lvl="1" algn="just">
              <a:lnSpc>
                <a:spcPct val="90000"/>
              </a:lnSpc>
              <a:spcBef>
                <a:spcPts val="1800"/>
              </a:spcBef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Write</a:t>
            </a:r>
            <a:r>
              <a:rPr lang="en-US" sz="3000" dirty="0">
                <a:latin typeface="+mj-lt"/>
              </a:rPr>
              <a:t> the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program instructions </a:t>
            </a:r>
            <a:r>
              <a:rPr lang="en-US" sz="3000" dirty="0">
                <a:latin typeface="+mj-lt"/>
              </a:rPr>
              <a:t>in the selected programming language</a:t>
            </a:r>
          </a:p>
          <a:p>
            <a:pPr lvl="1" algn="just">
              <a:lnSpc>
                <a:spcPct val="90000"/>
              </a:lnSpc>
              <a:spcBef>
                <a:spcPts val="1800"/>
              </a:spcBef>
            </a:pPr>
            <a:r>
              <a:rPr lang="en-US" sz="3000" dirty="0">
                <a:latin typeface="+mj-lt"/>
              </a:rPr>
              <a:t>Use the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compiler</a:t>
            </a:r>
            <a:r>
              <a:rPr lang="en-US" sz="3000" dirty="0">
                <a:latin typeface="+mj-lt"/>
              </a:rPr>
              <a:t> software to translate the program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into machine understandable code</a:t>
            </a:r>
            <a:r>
              <a:rPr lang="en-US" sz="3000" b="1" dirty="0">
                <a:latin typeface="+mj-lt"/>
              </a:rPr>
              <a:t> </a:t>
            </a:r>
          </a:p>
          <a:p>
            <a:pPr lvl="1" algn="just">
              <a:lnSpc>
                <a:spcPct val="90000"/>
              </a:lnSpc>
              <a:spcBef>
                <a:spcPts val="1800"/>
              </a:spcBef>
            </a:pPr>
            <a:r>
              <a:rPr lang="en-US" sz="3000" b="1" u="sng" dirty="0">
                <a:solidFill>
                  <a:srgbClr val="2C14DE"/>
                </a:solidFill>
                <a:latin typeface="+mj-lt"/>
              </a:rPr>
              <a:t>Syntax errors </a:t>
            </a:r>
            <a:r>
              <a:rPr lang="en-US" sz="3000" dirty="0">
                <a:latin typeface="+mj-lt"/>
              </a:rPr>
              <a:t>(Error in </a:t>
            </a:r>
            <a:r>
              <a:rPr lang="en-US" sz="3000" b="1" dirty="0">
                <a:latin typeface="+mj-lt"/>
              </a:rPr>
              <a:t>program instructions</a:t>
            </a:r>
            <a:r>
              <a:rPr lang="en-US" sz="3000" dirty="0">
                <a:latin typeface="+mj-lt"/>
              </a:rPr>
              <a:t>) are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identified</a:t>
            </a:r>
            <a:r>
              <a:rPr lang="en-US" sz="3000" dirty="0">
                <a:latin typeface="+mj-lt"/>
              </a:rPr>
              <a:t> by the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compiler</a:t>
            </a:r>
            <a:r>
              <a:rPr lang="en-US" sz="3000" dirty="0">
                <a:latin typeface="+mj-lt"/>
              </a:rPr>
              <a:t> during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compilation</a:t>
            </a:r>
            <a:r>
              <a:rPr lang="en-US" sz="3000" dirty="0">
                <a:latin typeface="+mj-lt"/>
              </a:rPr>
              <a:t> and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can be corrected</a:t>
            </a:r>
            <a:r>
              <a:rPr lang="en-US" sz="3000" dirty="0">
                <a:latin typeface="+mj-lt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1578666" y="940168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5BB76-5878-4C80-86D3-116044AE6805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23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110868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4. Test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b="1" dirty="0" smtClean="0">
                <a:latin typeface="+mj-lt"/>
              </a:rPr>
              <a:t>Testing the program</a:t>
            </a: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Execute</a:t>
            </a:r>
            <a:r>
              <a:rPr lang="en-US" sz="3000" dirty="0">
                <a:solidFill>
                  <a:srgbClr val="2C14DE"/>
                </a:solidFill>
                <a:latin typeface="+mj-lt"/>
              </a:rPr>
              <a:t> </a:t>
            </a:r>
            <a:r>
              <a:rPr lang="en-US" sz="3000" dirty="0">
                <a:latin typeface="+mj-lt"/>
              </a:rPr>
              <a:t>using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sample data </a:t>
            </a:r>
            <a:r>
              <a:rPr lang="en-US" sz="3000" dirty="0">
                <a:latin typeface="+mj-lt"/>
              </a:rPr>
              <a:t>and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check</a:t>
            </a:r>
            <a:r>
              <a:rPr lang="en-US" sz="3000" dirty="0">
                <a:latin typeface="+mj-lt"/>
              </a:rPr>
              <a:t> the </a:t>
            </a:r>
            <a:r>
              <a:rPr lang="en-US" sz="3000" b="1" dirty="0">
                <a:solidFill>
                  <a:srgbClr val="2C14DE"/>
                </a:solidFill>
                <a:latin typeface="+mj-lt"/>
              </a:rPr>
              <a:t>results</a:t>
            </a:r>
          </a:p>
          <a:p>
            <a:pPr lvl="1">
              <a:lnSpc>
                <a:spcPct val="90000"/>
              </a:lnSpc>
            </a:pPr>
            <a:endParaRPr lang="en-US" sz="3000" dirty="0">
              <a:latin typeface="+mj-lt"/>
            </a:endParaRPr>
          </a:p>
          <a:p>
            <a:pPr lvl="1">
              <a:lnSpc>
                <a:spcPct val="90000"/>
              </a:lnSpc>
            </a:pPr>
            <a:r>
              <a:rPr lang="en-US" sz="3000" b="1" dirty="0">
                <a:solidFill>
                  <a:srgbClr val="2C14DE"/>
                </a:solidFill>
                <a:latin typeface="+mj-lt"/>
              </a:rPr>
              <a:t>Identify </a:t>
            </a:r>
            <a:r>
              <a:rPr lang="en-US" sz="3000" b="1" u="sng" dirty="0">
                <a:solidFill>
                  <a:srgbClr val="2C14DE"/>
                </a:solidFill>
                <a:latin typeface="+mj-lt"/>
              </a:rPr>
              <a:t>logic errors </a:t>
            </a:r>
            <a:r>
              <a:rPr lang="en-US" sz="3000" dirty="0">
                <a:latin typeface="+mj-lt"/>
              </a:rPr>
              <a:t>if any (</a:t>
            </a:r>
            <a:r>
              <a:rPr lang="en-US" sz="3000" b="1" i="1" dirty="0">
                <a:solidFill>
                  <a:srgbClr val="2C14DE"/>
                </a:solidFill>
                <a:latin typeface="+mj-lt"/>
              </a:rPr>
              <a:t>undesired results or output</a:t>
            </a:r>
            <a:r>
              <a:rPr lang="en-US" sz="3000" dirty="0">
                <a:latin typeface="+mj-lt"/>
              </a:rPr>
              <a:t>) and correct them</a:t>
            </a:r>
          </a:p>
          <a:p>
            <a:pPr lvl="1">
              <a:lnSpc>
                <a:spcPct val="90000"/>
              </a:lnSpc>
            </a:pPr>
            <a:endParaRPr lang="en-US" sz="30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62019-9BC4-44B2-AFB9-392266615EC3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95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7132" y="53008"/>
            <a:ext cx="9074424" cy="9906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B80000"/>
                </a:solidFill>
              </a:rPr>
              <a:t>5. Deploy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13452" y="1143000"/>
            <a:ext cx="8902148" cy="54864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1" dirty="0">
                <a:latin typeface="+mj-lt"/>
              </a:rPr>
              <a:t>Putting the program into production</a:t>
            </a:r>
          </a:p>
          <a:p>
            <a:pPr lvl="1">
              <a:lnSpc>
                <a:spcPct val="90000"/>
              </a:lnSpc>
            </a:pPr>
            <a:r>
              <a:rPr lang="en-US" sz="3200" dirty="0">
                <a:latin typeface="+mj-lt"/>
              </a:rPr>
              <a:t>Do this after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testing is complete </a:t>
            </a:r>
            <a:r>
              <a:rPr lang="en-US" sz="3200" dirty="0">
                <a:latin typeface="+mj-lt"/>
              </a:rPr>
              <a:t>and all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known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errors</a:t>
            </a:r>
            <a:r>
              <a:rPr lang="en-US" sz="3200" b="1" dirty="0">
                <a:latin typeface="+mj-lt"/>
              </a:rPr>
              <a:t> </a:t>
            </a:r>
            <a:r>
              <a:rPr lang="en-US" sz="3200" dirty="0">
                <a:latin typeface="+mj-lt"/>
              </a:rPr>
              <a:t>have been </a:t>
            </a:r>
            <a:r>
              <a:rPr lang="en-US" sz="3200" b="1" dirty="0">
                <a:solidFill>
                  <a:srgbClr val="2C14DE"/>
                </a:solidFill>
                <a:latin typeface="+mj-lt"/>
              </a:rPr>
              <a:t>corrected</a:t>
            </a:r>
          </a:p>
          <a:p>
            <a:pPr lvl="1">
              <a:lnSpc>
                <a:spcPct val="90000"/>
              </a:lnSpc>
              <a:buNone/>
            </a:pPr>
            <a:endParaRPr lang="en-US" sz="3200" dirty="0">
              <a:latin typeface="+mj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63756" y="990601"/>
            <a:ext cx="9067800" cy="4571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217DF-2D9A-44BB-BEAC-CB6D827CE86A}" type="datetime1">
              <a:rPr lang="en-US" smtClean="0"/>
              <a:t>8/24/2022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61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are required to take a number as input from user and find if this number </a:t>
            </a:r>
            <a:r>
              <a:rPr lang="en-US" dirty="0" smtClean="0"/>
              <a:t>is </a:t>
            </a:r>
            <a:r>
              <a:rPr lang="en-US" dirty="0" smtClean="0"/>
              <a:t>prime or not. Try to understand the problem, its inputs and outputs. </a:t>
            </a:r>
          </a:p>
          <a:p>
            <a:r>
              <a:rPr lang="en-US" dirty="0" smtClean="0"/>
              <a:t>How you will solve this problem</a:t>
            </a:r>
            <a:r>
              <a:rPr lang="en-US" dirty="0" smtClean="0"/>
              <a:t>?</a:t>
            </a:r>
          </a:p>
          <a:p>
            <a:r>
              <a:rPr lang="en-US" dirty="0" smtClean="0"/>
              <a:t>Identify the steps that should </a:t>
            </a:r>
            <a:r>
              <a:rPr lang="en-US" smtClean="0"/>
              <a:t>be performed.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6AC37-5498-4A49-8848-D0B3B1CE729D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Practice Task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2454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Credit goes to Dr</a:t>
            </a:r>
            <a:r>
              <a:rPr lang="en-US" dirty="0"/>
              <a:t>. Muhammad </a:t>
            </a:r>
            <a:r>
              <a:rPr lang="en-US" dirty="0" err="1" smtClean="0"/>
              <a:t>Aleem</a:t>
            </a:r>
            <a:r>
              <a:rPr lang="en-US" dirty="0" smtClean="0"/>
              <a:t> for preparation of slides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50B8A-1C2D-4DBF-BDE7-FD9A4C349C94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219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321409-83B3-4BF3-A718-6C6B7E916D5E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7362" y="1600201"/>
            <a:ext cx="4657277" cy="4525963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7D75F-6089-43A4-9A3D-27CCD43D8E1C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Technologies: </a:t>
            </a:r>
            <a:r>
              <a:rPr lang="en-US" dirty="0" err="1" smtClean="0"/>
              <a:t>Stackoverflow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040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service exports from India were estimated at about </a:t>
            </a:r>
            <a:r>
              <a:rPr lang="en-US" dirty="0">
                <a:solidFill>
                  <a:srgbClr val="00B0F0"/>
                </a:solidFill>
              </a:rPr>
              <a:t>149.1 billion U.S. billion dollars </a:t>
            </a:r>
            <a:r>
              <a:rPr lang="en-US" dirty="0"/>
              <a:t>in the fiscal year 2021 (</a:t>
            </a:r>
            <a:r>
              <a:rPr lang="en-US" dirty="0" smtClean="0"/>
              <a:t>statista.com).</a:t>
            </a:r>
          </a:p>
          <a:p>
            <a:r>
              <a:rPr lang="en-US" dirty="0">
                <a:solidFill>
                  <a:srgbClr val="00B050"/>
                </a:solidFill>
              </a:rPr>
              <a:t>Pakistan’s IT exports to </a:t>
            </a:r>
            <a:r>
              <a:rPr lang="en-US" dirty="0">
                <a:solidFill>
                  <a:srgbClr val="FF0000"/>
                </a:solidFill>
              </a:rPr>
              <a:t>surpass $3 billion </a:t>
            </a:r>
            <a:r>
              <a:rPr lang="en-US" dirty="0">
                <a:solidFill>
                  <a:srgbClr val="00B050"/>
                </a:solidFill>
              </a:rPr>
              <a:t>this </a:t>
            </a:r>
            <a:r>
              <a:rPr lang="en-US" dirty="0" smtClean="0">
                <a:solidFill>
                  <a:srgbClr val="00B050"/>
                </a:solidFill>
              </a:rPr>
              <a:t>year (express tribune.com)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 smtClean="0"/>
              <a:t>Investments </a:t>
            </a:r>
            <a:r>
              <a:rPr lang="en-US" dirty="0"/>
              <a:t>by Pakistani </a:t>
            </a:r>
            <a:r>
              <a:rPr lang="en-US" dirty="0">
                <a:solidFill>
                  <a:srgbClr val="FF0000"/>
                </a:solidFill>
              </a:rPr>
              <a:t>start-ups</a:t>
            </a:r>
            <a:r>
              <a:rPr lang="en-US" dirty="0"/>
              <a:t> had grown almost </a:t>
            </a:r>
            <a:r>
              <a:rPr lang="en-US" dirty="0">
                <a:solidFill>
                  <a:srgbClr val="FF0000"/>
                </a:solidFill>
              </a:rPr>
              <a:t>five times </a:t>
            </a:r>
            <a:r>
              <a:rPr lang="en-US" dirty="0"/>
              <a:t>as compared to the year 2020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BB75A-2BA2-4329-9B9C-21F64E26EBA8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 Check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48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B0860-03EE-4E53-B2EB-BA24E6D2E5E7}" type="datetime1">
              <a:rPr lang="en-US" smtClean="0"/>
              <a:t>8/24/2022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in-demand technologies &amp; tools: </a:t>
            </a:r>
            <a:r>
              <a:rPr lang="en-US" dirty="0" smtClean="0"/>
              <a:t>Pakistan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905001"/>
            <a:ext cx="912495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503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Live </a:t>
            </a:r>
            <a:r>
              <a:rPr lang="fr-FR" dirty="0" err="1" smtClean="0"/>
              <a:t>Programming</a:t>
            </a:r>
            <a:r>
              <a:rPr lang="fr-FR" dirty="0" smtClean="0"/>
              <a:t> &amp; </a:t>
            </a:r>
            <a:r>
              <a:rPr lang="fr-FR" dirty="0" err="1" smtClean="0"/>
              <a:t>Visualization</a:t>
            </a:r>
            <a:r>
              <a:rPr lang="fr-FR" dirty="0" smtClean="0"/>
              <a:t> </a:t>
            </a:r>
            <a:r>
              <a:rPr lang="fr-FR" dirty="0" err="1" smtClean="0"/>
              <a:t>Environments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r>
              <a:rPr lang="en-GB" sz="2400" dirty="0">
                <a:hlinkClick r:id="rId2"/>
              </a:rPr>
              <a:t>http://www.pythontutor.com/cpp.html#mode=display</a:t>
            </a:r>
            <a:endParaRPr lang="en-GB" sz="2400" dirty="0"/>
          </a:p>
          <a:p>
            <a:pPr lvl="0">
              <a:buClr>
                <a:srgbClr val="CC9900"/>
              </a:buClr>
            </a:pP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r>
              <a:rPr lang="en-GB" sz="2400" dirty="0">
                <a:solidFill>
                  <a:srgbClr val="000000"/>
                </a:solidFill>
                <a:hlinkClick r:id="rId3"/>
              </a:rPr>
              <a:t>https://pythontutor.com/visualize.html#mode=edit</a:t>
            </a: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r>
              <a:rPr lang="en-GB" sz="2400" dirty="0">
                <a:solidFill>
                  <a:srgbClr val="000000"/>
                </a:solidFill>
                <a:hlinkClick r:id="rId4"/>
              </a:rPr>
              <a:t>https://www.onlinegdb.com/online_c++_compiler#</a:t>
            </a: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r>
              <a:rPr lang="en-GB" sz="2400" dirty="0">
                <a:solidFill>
                  <a:srgbClr val="000000"/>
                </a:solidFill>
                <a:hlinkClick r:id="rId5"/>
              </a:rPr>
              <a:t>https://www.programiz.com/cpp-programming/online-compiler/</a:t>
            </a: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endParaRPr lang="en-GB" sz="2400" dirty="0">
              <a:solidFill>
                <a:srgbClr val="000000"/>
              </a:solidFill>
            </a:endParaRPr>
          </a:p>
          <a:p>
            <a:pPr lvl="0">
              <a:buClr>
                <a:srgbClr val="CC9900"/>
              </a:buClr>
            </a:pPr>
            <a:endParaRPr lang="en-GB" sz="1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06459-5816-4B20-8335-5228ADF1F1D2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98DE7-F141-4F71-8C3C-6FD34476EE8F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5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615" y="1586829"/>
            <a:ext cx="3166842" cy="24183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934" y="-55085"/>
            <a:ext cx="8229600" cy="1139825"/>
          </a:xfrm>
        </p:spPr>
        <p:txBody>
          <a:bodyPr/>
          <a:lstStyle/>
          <a:p>
            <a:r>
              <a:rPr lang="fr-FR" dirty="0" err="1" smtClean="0"/>
              <a:t>Why</a:t>
            </a:r>
            <a:r>
              <a:rPr lang="fr-FR" dirty="0" smtClean="0"/>
              <a:t> Computer Science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4530725"/>
          </a:xfrm>
        </p:spPr>
        <p:txBody>
          <a:bodyPr/>
          <a:lstStyle/>
          <a:p>
            <a:r>
              <a:rPr lang="en-US" sz="3200" dirty="0">
                <a:cs typeface="Arial"/>
              </a:rPr>
              <a:t>Computer science is changing everything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06459-5816-4B20-8335-5228ADF1F1D2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image2.jpeg"/>
          <p:cNvPicPr/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013" t="1047" r="8651" b="92"/>
          <a:stretch/>
        </p:blipFill>
        <p:spPr>
          <a:xfrm>
            <a:off x="8768704" y="4195864"/>
            <a:ext cx="1706572" cy="2371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027" t="-355" r="26396" b="-263"/>
          <a:stretch/>
        </p:blipFill>
        <p:spPr>
          <a:xfrm>
            <a:off x="1725932" y="4195865"/>
            <a:ext cx="1708209" cy="237106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2252" t="240" r="37616" b="-260"/>
          <a:stretch/>
        </p:blipFill>
        <p:spPr>
          <a:xfrm>
            <a:off x="3487108" y="4189496"/>
            <a:ext cx="1708291" cy="237743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3231" t="1044" r="11025" b="439"/>
          <a:stretch/>
        </p:blipFill>
        <p:spPr>
          <a:xfrm>
            <a:off x="5248366" y="4195865"/>
            <a:ext cx="1707833" cy="237106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499" y="1203031"/>
            <a:ext cx="1722700" cy="1866181"/>
          </a:xfrm>
          <a:prstGeom prst="rect">
            <a:avLst/>
          </a:prstGeom>
        </p:spPr>
      </p:pic>
      <p:pic>
        <p:nvPicPr>
          <p:cNvPr id="11" name="Picture 10"/>
          <p:cNvPicPr>
            <a:picLocks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4262" t="-442" r="27578" b="478"/>
          <a:stretch/>
        </p:blipFill>
        <p:spPr>
          <a:xfrm>
            <a:off x="7009166" y="4195864"/>
            <a:ext cx="1707689" cy="237586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931834" y="1266774"/>
            <a:ext cx="3735917" cy="2704092"/>
          </a:xfrm>
          <a:prstGeom prst="rect">
            <a:avLst/>
          </a:prstGeom>
        </p:spPr>
      </p:pic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668A9-3C2B-4048-BC01-2EE691BFBA28}" type="datetime1">
              <a:rPr lang="en-US" smtClean="0"/>
              <a:t>8/24/2022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3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9" dur="8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0" dur="8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27" dur="8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34" dur="8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6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1" dur="8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6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2.78785E-6 0.00023 " pathEditMode="relative" rAng="0" ptsTypes="AA">
                                      <p:cBhvr>
                                        <p:cTn id="48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6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5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553 0.00023 L 3.24483E-6 0.00023 " pathEditMode="relative" rAng="0" ptsTypes="AA">
                                      <p:cBhvr>
                                        <p:cTn id="55" dur="8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7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What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the </a:t>
            </a:r>
            <a:r>
              <a:rPr lang="fr-FR" dirty="0" err="1" smtClean="0"/>
              <a:t>most</a:t>
            </a:r>
            <a:r>
              <a:rPr lang="fr-FR" dirty="0" smtClean="0"/>
              <a:t> important </a:t>
            </a:r>
            <a:r>
              <a:rPr lang="fr-FR" dirty="0" err="1" smtClean="0"/>
              <a:t>skill</a:t>
            </a:r>
            <a:r>
              <a:rPr lang="fr-FR" dirty="0" smtClean="0"/>
              <a:t> of a Computer </a:t>
            </a:r>
            <a:r>
              <a:rPr lang="fr-FR" dirty="0" err="1" smtClean="0"/>
              <a:t>Scientist</a:t>
            </a:r>
            <a:r>
              <a:rPr lang="fr-FR" dirty="0" smtClean="0"/>
              <a:t> 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828801"/>
            <a:ext cx="8229600" cy="4114799"/>
          </a:xfrm>
        </p:spPr>
        <p:txBody>
          <a:bodyPr>
            <a:normAutofit/>
          </a:bodyPr>
          <a:lstStyle/>
          <a:p>
            <a:r>
              <a:rPr lang="en-GB" dirty="0" smtClean="0"/>
              <a:t>What is the most important skill for a computer scientist?</a:t>
            </a:r>
          </a:p>
          <a:p>
            <a:pPr>
              <a:buNone/>
            </a:pPr>
            <a:r>
              <a:rPr lang="en-GB" dirty="0" smtClean="0"/>
              <a:t>	 a) To think like a computer.</a:t>
            </a:r>
            <a:br>
              <a:rPr lang="en-GB" dirty="0" smtClean="0"/>
            </a:br>
            <a:r>
              <a:rPr lang="en-GB" dirty="0" smtClean="0"/>
              <a:t> b) To be able to write code really well.</a:t>
            </a:r>
            <a:br>
              <a:rPr lang="en-GB" dirty="0" smtClean="0"/>
            </a:br>
            <a:r>
              <a:rPr lang="en-GB" dirty="0" smtClean="0"/>
              <a:t> c) To be able to solve problems.</a:t>
            </a:r>
            <a:br>
              <a:rPr lang="en-GB" dirty="0" smtClean="0"/>
            </a:br>
            <a:r>
              <a:rPr lang="en-GB" dirty="0" smtClean="0"/>
              <a:t> d) To be really good at math.</a:t>
            </a:r>
            <a:br>
              <a:rPr lang="en-GB" dirty="0" smtClean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06459-5816-4B20-8335-5228ADF1F1D2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6747B-19E9-41D2-8155-33F4F80073C5}" type="datetime1">
              <a:rPr lang="en-US" smtClean="0"/>
              <a:t>8/24/2022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 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87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13199</TotalTime>
  <Words>1341</Words>
  <Application>Microsoft Office PowerPoint</Application>
  <PresentationFormat>Widescreen</PresentationFormat>
  <Paragraphs>323</Paragraphs>
  <Slides>35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</vt:lpstr>
      <vt:lpstr>Calibri</vt:lpstr>
      <vt:lpstr>Comic Sans MS</vt:lpstr>
      <vt:lpstr>Courier New</vt:lpstr>
      <vt:lpstr>Wingdings</vt:lpstr>
      <vt:lpstr>Office Theme</vt:lpstr>
      <vt:lpstr>PowerPoint Presentation</vt:lpstr>
      <vt:lpstr>Goals</vt:lpstr>
      <vt:lpstr>What to do for being Successful?</vt:lpstr>
      <vt:lpstr>Popular Technologies: Stackoverflow</vt:lpstr>
      <vt:lpstr>Fact Check</vt:lpstr>
      <vt:lpstr>Top in-demand technologies &amp; tools: Pakistan</vt:lpstr>
      <vt:lpstr>Live Programming &amp; Visualization Environments</vt:lpstr>
      <vt:lpstr>Why Computer Science ?</vt:lpstr>
      <vt:lpstr>What is the most important skill of a Computer Scientist ?</vt:lpstr>
      <vt:lpstr>Let us Start</vt:lpstr>
      <vt:lpstr>What is a Computer?</vt:lpstr>
      <vt:lpstr>Components of a Computer System</vt:lpstr>
      <vt:lpstr>Computer Instructions and Programs</vt:lpstr>
      <vt:lpstr>Computer Instructions and Programs</vt:lpstr>
      <vt:lpstr>Computer Software System</vt:lpstr>
      <vt:lpstr>Programming Languages </vt:lpstr>
      <vt:lpstr>1. Machine level languages</vt:lpstr>
      <vt:lpstr>2. Low level languages</vt:lpstr>
      <vt:lpstr>3. High level languages</vt:lpstr>
      <vt:lpstr>3. High level languages</vt:lpstr>
      <vt:lpstr>Programming Paradigms</vt:lpstr>
      <vt:lpstr>Imperative Paradigm</vt:lpstr>
      <vt:lpstr>Imperative Paradigm Languages</vt:lpstr>
      <vt:lpstr>Functional/Logical Paradigm</vt:lpstr>
      <vt:lpstr>Object-Oriented Paradigm</vt:lpstr>
      <vt:lpstr>Problem Solving Steps</vt:lpstr>
      <vt:lpstr>1. Understanding the Problem</vt:lpstr>
      <vt:lpstr>1. Understanding the Problem</vt:lpstr>
      <vt:lpstr>2. Plan the Logic</vt:lpstr>
      <vt:lpstr>3. Code the Program</vt:lpstr>
      <vt:lpstr>4. Test the Program</vt:lpstr>
      <vt:lpstr>5. Deploy the Program</vt:lpstr>
      <vt:lpstr>Practice Task</vt:lpstr>
      <vt:lpstr>References</vt:lpstr>
      <vt:lpstr>Thank You 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Cv</cp:lastModifiedBy>
  <cp:revision>1201</cp:revision>
  <dcterms:created xsi:type="dcterms:W3CDTF">2006-08-16T00:00:00Z</dcterms:created>
  <dcterms:modified xsi:type="dcterms:W3CDTF">2022-08-24T14:08:45Z</dcterms:modified>
</cp:coreProperties>
</file>