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3"/>
  </p:notesMasterIdLst>
  <p:sldIdLst>
    <p:sldId id="352" r:id="rId2"/>
    <p:sldId id="686" r:id="rId3"/>
    <p:sldId id="791" r:id="rId4"/>
    <p:sldId id="940" r:id="rId5"/>
    <p:sldId id="944" r:id="rId6"/>
    <p:sldId id="983" r:id="rId7"/>
    <p:sldId id="959" r:id="rId8"/>
    <p:sldId id="960" r:id="rId9"/>
    <p:sldId id="961" r:id="rId10"/>
    <p:sldId id="962" r:id="rId11"/>
    <p:sldId id="963" r:id="rId12"/>
    <p:sldId id="964" r:id="rId13"/>
    <p:sldId id="965" r:id="rId14"/>
    <p:sldId id="966" r:id="rId15"/>
    <p:sldId id="967" r:id="rId16"/>
    <p:sldId id="968" r:id="rId17"/>
    <p:sldId id="969" r:id="rId18"/>
    <p:sldId id="970" r:id="rId19"/>
    <p:sldId id="971" r:id="rId20"/>
    <p:sldId id="972" r:id="rId21"/>
    <p:sldId id="975" r:id="rId22"/>
    <p:sldId id="976" r:id="rId23"/>
    <p:sldId id="1010" r:id="rId24"/>
    <p:sldId id="1009" r:id="rId25"/>
    <p:sldId id="984" r:id="rId26"/>
    <p:sldId id="985" r:id="rId27"/>
    <p:sldId id="986" r:id="rId28"/>
    <p:sldId id="987" r:id="rId29"/>
    <p:sldId id="988" r:id="rId30"/>
    <p:sldId id="989" r:id="rId31"/>
    <p:sldId id="990" r:id="rId32"/>
    <p:sldId id="991" r:id="rId33"/>
    <p:sldId id="992" r:id="rId34"/>
    <p:sldId id="993" r:id="rId35"/>
    <p:sldId id="994" r:id="rId36"/>
    <p:sldId id="1005" r:id="rId37"/>
    <p:sldId id="1006" r:id="rId38"/>
    <p:sldId id="1007" r:id="rId39"/>
    <p:sldId id="1008" r:id="rId40"/>
    <p:sldId id="687" r:id="rId41"/>
    <p:sldId id="4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v" initials="C" lastIdx="1" clrIdx="0">
    <p:extLst>
      <p:ext uri="{19B8F6BF-5375-455C-9EA6-DF929625EA0E}">
        <p15:presenceInfo xmlns:p15="http://schemas.microsoft.com/office/powerpoint/2012/main" userId="C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61" autoAdjust="0"/>
  </p:normalViewPr>
  <p:slideViewPr>
    <p:cSldViewPr>
      <p:cViewPr varScale="1">
        <p:scale>
          <a:sx n="57" d="100"/>
          <a:sy n="57" d="100"/>
        </p:scale>
        <p:origin x="1218"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28C82-CA69-4C24-80B0-668ACBAF35BA}" type="datetimeFigureOut">
              <a:rPr lang="en-US" smtClean="0"/>
              <a:pPr/>
              <a:t>10/24/2022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1793F-0F1D-49B1-A0BA-855CC243B45D}" type="slidenum">
              <a:rPr lang="en-US" smtClean="0"/>
              <a:pPr/>
              <a:t>‹#›</a:t>
            </a:fld>
            <a:endParaRPr lang="en-US"/>
          </a:p>
        </p:txBody>
      </p:sp>
    </p:spTree>
    <p:extLst>
      <p:ext uri="{BB962C8B-B14F-4D97-AF65-F5344CB8AC3E}">
        <p14:creationId xmlns:p14="http://schemas.microsoft.com/office/powerpoint/2010/main" val="1722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1</a:t>
            </a:fld>
            <a:endParaRPr lang="en-US"/>
          </a:p>
        </p:txBody>
      </p:sp>
    </p:spTree>
    <p:extLst>
      <p:ext uri="{BB962C8B-B14F-4D97-AF65-F5344CB8AC3E}">
        <p14:creationId xmlns:p14="http://schemas.microsoft.com/office/powerpoint/2010/main" val="42620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275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189781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357887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366116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40</a:t>
            </a:fld>
            <a:endParaRPr lang="en-US"/>
          </a:p>
        </p:txBody>
      </p:sp>
    </p:spTree>
    <p:extLst>
      <p:ext uri="{BB962C8B-B14F-4D97-AF65-F5344CB8AC3E}">
        <p14:creationId xmlns:p14="http://schemas.microsoft.com/office/powerpoint/2010/main" val="3019833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41</a:t>
            </a:fld>
            <a:endParaRPr lang="en-US"/>
          </a:p>
        </p:txBody>
      </p:sp>
    </p:spTree>
    <p:extLst>
      <p:ext uri="{BB962C8B-B14F-4D97-AF65-F5344CB8AC3E}">
        <p14:creationId xmlns:p14="http://schemas.microsoft.com/office/powerpoint/2010/main" val="205021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2</a:t>
            </a:fld>
            <a:endParaRPr lang="en-US"/>
          </a:p>
        </p:txBody>
      </p:sp>
    </p:spTree>
    <p:extLst>
      <p:ext uri="{BB962C8B-B14F-4D97-AF65-F5344CB8AC3E}">
        <p14:creationId xmlns:p14="http://schemas.microsoft.com/office/powerpoint/2010/main" val="91008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6B375-40B7-40AF-8761-BE37D07DF08F}" type="slidenum">
              <a:rPr lang="x-none"/>
              <a:pPr/>
              <a:t>4</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5569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382195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238441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170696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34720" y="4415790"/>
            <a:ext cx="5140960" cy="4183380"/>
          </a:xfrm>
          <a:noFill/>
        </p:spPr>
        <p:txBody>
          <a:bodyPr/>
          <a:lstStyle/>
          <a:p>
            <a:endParaRPr lang="en-US" smtClean="0">
              <a:ea typeface="宋体" pitchFamily="2" charset="-122"/>
            </a:endParaRPr>
          </a:p>
        </p:txBody>
      </p:sp>
    </p:spTree>
    <p:extLst>
      <p:ext uri="{BB962C8B-B14F-4D97-AF65-F5344CB8AC3E}">
        <p14:creationId xmlns:p14="http://schemas.microsoft.com/office/powerpoint/2010/main" val="27976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017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660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492876"/>
            <a:ext cx="2844800" cy="365125"/>
          </a:xfrm>
        </p:spPr>
        <p:txBody>
          <a:bodyPr/>
          <a:lstStyle>
            <a:lvl1pPr>
              <a:defRPr>
                <a:solidFill>
                  <a:schemeClr val="bg1">
                    <a:lumMod val="95000"/>
                  </a:schemeClr>
                </a:solidFill>
              </a:defRPr>
            </a:lvl1pPr>
          </a:lstStyle>
          <a:p>
            <a:fld id="{AE970814-38E7-42F1-9982-237A5D2C0B63}" type="datetime1">
              <a:rPr lang="en-US" smtClean="0"/>
              <a:t>10/24/2022</a:t>
            </a:fld>
            <a:endParaRPr lang="en-US"/>
          </a:p>
        </p:txBody>
      </p:sp>
      <p:sp>
        <p:nvSpPr>
          <p:cNvPr id="5" name="Footer Placeholder 4"/>
          <p:cNvSpPr>
            <a:spLocks noGrp="1"/>
          </p:cNvSpPr>
          <p:nvPr>
            <p:ph type="ftr" sz="quarter" idx="11"/>
          </p:nvPr>
        </p:nvSpPr>
        <p:spPr>
          <a:xfrm>
            <a:off x="4165600" y="6492876"/>
            <a:ext cx="3860800" cy="365125"/>
          </a:xfrm>
        </p:spPr>
        <p:txBody>
          <a:bodyPr/>
          <a:lstStyle>
            <a:lvl1pPr>
              <a:defRPr>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12"/>
          </p:nvPr>
        </p:nvSpPr>
        <p:spPr>
          <a:xfrm>
            <a:off x="8737600" y="6477001"/>
            <a:ext cx="2844800" cy="365125"/>
          </a:xfrm>
        </p:spPr>
        <p:txBody>
          <a:bodyPr/>
          <a:lstStyle>
            <a:lvl1pPr>
              <a:defRPr>
                <a:solidFill>
                  <a:schemeClr val="bg1">
                    <a:lumMod val="9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64396-16A0-4DD8-84AA-B1D962551F65}" type="datetime1">
              <a:rPr lang="en-US" smtClean="0"/>
              <a:t>10/24/2022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8F6E7-7164-4AB2-A713-5C354940ADA5}" type="datetime1">
              <a:rPr lang="en-US" smtClean="0"/>
              <a:t>10/24/2022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737600" y="6245225"/>
            <a:ext cx="2844800" cy="476250"/>
          </a:xfrm>
        </p:spPr>
        <p:txBody>
          <a:bodyPr/>
          <a:lstStyle>
            <a:lvl1pPr>
              <a:defRPr/>
            </a:lvl1pPr>
          </a:lstStyle>
          <a:p>
            <a:fld id="{3888E959-20EB-40F1-8E13-40D7D5F44FC1}" type="datetime1">
              <a:rPr lang="en-US" smtClean="0"/>
              <a:t>10/24/2022</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t>Presented by    Dr. AKHTAR JAMIL </a:t>
            </a:r>
            <a:endParaRPr lang="en-US"/>
          </a:p>
        </p:txBody>
      </p:sp>
      <p:sp>
        <p:nvSpPr>
          <p:cNvPr id="7" name="Slide Number Placeholder 6"/>
          <p:cNvSpPr>
            <a:spLocks noGrp="1"/>
          </p:cNvSpPr>
          <p:nvPr>
            <p:ph type="sldNum" sz="quarter" idx="12"/>
          </p:nvPr>
        </p:nvSpPr>
        <p:spPr>
          <a:xfrm>
            <a:off x="609600" y="6245225"/>
            <a:ext cx="2844800" cy="476250"/>
          </a:xfrm>
        </p:spPr>
        <p:txBody>
          <a:bodyPr/>
          <a:lstStyle>
            <a:lvl1pPr>
              <a:defRPr/>
            </a:lvl1pPr>
          </a:lstStyle>
          <a:p>
            <a:fld id="{391C680C-33B6-42EA-B71B-D0750F56F383}" type="slidenum">
              <a:rPr lang="x-none"/>
              <a:pPr/>
              <a:t>‹#›</a:t>
            </a:fld>
            <a:endParaRPr lang="en-US"/>
          </a:p>
        </p:txBody>
      </p:sp>
    </p:spTree>
    <p:extLst>
      <p:ext uri="{BB962C8B-B14F-4D97-AF65-F5344CB8AC3E}">
        <p14:creationId xmlns:p14="http://schemas.microsoft.com/office/powerpoint/2010/main" val="3002863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D474410-A3CD-4930-835E-FFCA3D92A822}" type="slidenum">
              <a:rPr lang="en-US"/>
              <a:pPr/>
              <a:t>‹#›</a:t>
            </a:fld>
            <a:endParaRPr lang="en-US"/>
          </a:p>
        </p:txBody>
      </p:sp>
    </p:spTree>
    <p:extLst>
      <p:ext uri="{BB962C8B-B14F-4D97-AF65-F5344CB8AC3E}">
        <p14:creationId xmlns:p14="http://schemas.microsoft.com/office/powerpoint/2010/main" val="78371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012117-FED2-45A1-9449-791CC7680CDF}" type="datetime1">
              <a:rPr lang="en-US" smtClean="0"/>
              <a:t>10/24/2022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a:xfrm>
            <a:off x="609600" y="609601"/>
            <a:ext cx="10972800" cy="838200"/>
          </a:xfrm>
        </p:spPr>
        <p:txBody>
          <a:bodyPr>
            <a:noAutofit/>
          </a:bodyPr>
          <a:lstStyle>
            <a:lvl1pPr>
              <a:defRPr sz="3600" b="0">
                <a:solidFill>
                  <a:srgbClr val="0070C0"/>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775A1-8F76-47A2-B48C-10DC14416E32}" type="datetime1">
              <a:rPr lang="en-US" smtClean="0"/>
              <a:t>10/24/2022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F8F52E-6B72-422C-AB46-C3B0A0B6C0B9}" type="datetime1">
              <a:rPr lang="en-US" smtClean="0"/>
              <a:t>10/24/2022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9E64D0-C975-4656-921E-668F56D15D4D}" type="datetime1">
              <a:rPr lang="en-US" smtClean="0"/>
              <a:t>10/24/2022</a:t>
            </a:fld>
            <a:endParaRPr lang="en-US"/>
          </a:p>
        </p:txBody>
      </p:sp>
      <p:sp>
        <p:nvSpPr>
          <p:cNvPr id="8" name="Footer Placeholder 7"/>
          <p:cNvSpPr>
            <a:spLocks noGrp="1"/>
          </p:cNvSpPr>
          <p:nvPr>
            <p:ph type="ftr" sz="quarter" idx="11"/>
          </p:nvPr>
        </p:nvSpPr>
        <p:spPr/>
        <p:txBody>
          <a:bodyPr/>
          <a:lstStyle/>
          <a:p>
            <a:r>
              <a:rPr lang="en-US"/>
              <a:t>Presented by    Dr. AKHTAR JAMIL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B450E8-B457-4B62-BD7B-2C9F18EC27F1}" type="datetime1">
              <a:rPr lang="en-US" smtClean="0"/>
              <a:t>10/24/2022</a:t>
            </a:fld>
            <a:endParaRPr 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609600" y="1524000"/>
            <a:ext cx="109728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D6F2F-F9C6-4A02-9BC0-9F9C8A7A2E2D}" type="datetime1">
              <a:rPr lang="en-US" smtClean="0"/>
              <a:t>10/24/2022</a:t>
            </a:fld>
            <a:endParaRPr lang="en-US"/>
          </a:p>
        </p:txBody>
      </p:sp>
      <p:sp>
        <p:nvSpPr>
          <p:cNvPr id="3" name="Footer Placeholder 2"/>
          <p:cNvSpPr>
            <a:spLocks noGrp="1"/>
          </p:cNvSpPr>
          <p:nvPr>
            <p:ph type="ftr" sz="quarter" idx="11"/>
          </p:nvPr>
        </p:nvSpPr>
        <p:spPr/>
        <p:txBody>
          <a:bodyPr/>
          <a:lstStyle/>
          <a:p>
            <a:r>
              <a:rPr lang="en-US"/>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15A05-20D1-4741-B475-AA2A7E059645}" type="datetime1">
              <a:rPr lang="en-US" smtClean="0"/>
              <a:t>10/24/2022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79BC6-0584-4550-98C3-05F38C05E72E}" type="datetime1">
              <a:rPr lang="en-US" smtClean="0"/>
              <a:t>10/24/2022</a:t>
            </a:fld>
            <a:endParaRPr lang="en-US"/>
          </a:p>
        </p:txBody>
      </p:sp>
      <p:sp>
        <p:nvSpPr>
          <p:cNvPr id="6" name="Footer Placeholder 5"/>
          <p:cNvSpPr>
            <a:spLocks noGrp="1"/>
          </p:cNvSpPr>
          <p:nvPr>
            <p:ph type="ftr" sz="quarter" idx="11"/>
          </p:nvPr>
        </p:nvSpPr>
        <p:spPr/>
        <p:txBody>
          <a:bodyPr/>
          <a:lstStyle/>
          <a:p>
            <a:r>
              <a:rPr lang="en-US"/>
              <a:t>Presented by    Dr. AKHTAR JAMIL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E1D6CDA-11BC-4FB9-AD2D-41970D93B461}"/>
              </a:ext>
            </a:extLst>
          </p:cNvPr>
          <p:cNvSpPr/>
          <p:nvPr userDrawn="1"/>
        </p:nvSpPr>
        <p:spPr>
          <a:xfrm>
            <a:off x="14400" y="182564"/>
            <a:ext cx="12158400" cy="350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828801"/>
            <a:ext cx="109728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477000"/>
            <a:ext cx="2844800" cy="4572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2A62CD5-F528-451C-835E-694EA3F748C7}" type="datetime1">
              <a:rPr lang="en-US" smtClean="0"/>
              <a:t>10/24/2022</a:t>
            </a:fld>
            <a:endParaRPr lang="en-US"/>
          </a:p>
        </p:txBody>
      </p:sp>
      <p:sp>
        <p:nvSpPr>
          <p:cNvPr id="5" name="Footer Placeholder 4"/>
          <p:cNvSpPr>
            <a:spLocks noGrp="1"/>
          </p:cNvSpPr>
          <p:nvPr>
            <p:ph type="ftr" sz="quarter" idx="3"/>
          </p:nvPr>
        </p:nvSpPr>
        <p:spPr>
          <a:xfrm>
            <a:off x="4165600" y="6477000"/>
            <a:ext cx="3860800" cy="457200"/>
          </a:xfrm>
          <a:prstGeom prst="rect">
            <a:avLst/>
          </a:prstGeom>
        </p:spPr>
        <p:txBody>
          <a:bodyPr vert="horz" lIns="91440" tIns="45720" rIns="91440" bIns="45720" rtlCol="0" anchor="ctr"/>
          <a:lstStyle>
            <a:lvl1pPr algn="ctr">
              <a:defRPr sz="1200">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4"/>
          </p:nvPr>
        </p:nvSpPr>
        <p:spPr>
          <a:xfrm>
            <a:off x="8737600" y="6477000"/>
            <a:ext cx="2844800" cy="457200"/>
          </a:xfrm>
          <a:prstGeom prst="rect">
            <a:avLst/>
          </a:prstGeom>
        </p:spPr>
        <p:txBody>
          <a:bodyPr vert="horz" lIns="91440" tIns="45720" rIns="91440" bIns="45720" rtlCol="0" anchor="ctr"/>
          <a:lstStyle>
            <a:lvl1pPr algn="r">
              <a:defRPr sz="1200">
                <a:solidFill>
                  <a:schemeClr val="bg1">
                    <a:lumMod val="9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A8CF24-566D-44EB-AF98-55CE665E51C3}"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dirty="0"/>
              <a:t>Presented by    Dr. AKHTAR JAMIL </a:t>
            </a:r>
          </a:p>
        </p:txBody>
      </p:sp>
      <p:sp>
        <p:nvSpPr>
          <p:cNvPr id="8" name="TextBox 7"/>
          <p:cNvSpPr txBox="1"/>
          <p:nvPr/>
        </p:nvSpPr>
        <p:spPr>
          <a:xfrm>
            <a:off x="5105400" y="928670"/>
            <a:ext cx="4953000" cy="707886"/>
          </a:xfrm>
          <a:prstGeom prst="rect">
            <a:avLst/>
          </a:prstGeom>
          <a:noFill/>
        </p:spPr>
        <p:txBody>
          <a:bodyPr wrap="square" rtlCol="0">
            <a:spAutoFit/>
          </a:bodyPr>
          <a:lstStyle/>
          <a:p>
            <a:pPr algn="r"/>
            <a:r>
              <a:rPr lang="en-US" sz="2000" dirty="0">
                <a:solidFill>
                  <a:srgbClr val="0099CC"/>
                </a:solidFill>
                <a:latin typeface="arial" panose="020B0604020202020204" pitchFamily="34" charset="0"/>
              </a:rPr>
              <a:t>The National University of Computer and Emerging Sciences</a:t>
            </a:r>
            <a:endParaRPr lang="en-US" sz="2000" b="1" dirty="0">
              <a:solidFill>
                <a:srgbClr val="0099CC"/>
              </a:solidFill>
            </a:endParaRPr>
          </a:p>
        </p:txBody>
      </p:sp>
      <p:sp>
        <p:nvSpPr>
          <p:cNvPr id="9" name="AutoShape 8"/>
          <p:cNvSpPr>
            <a:spLocks noChangeArrowheads="1"/>
          </p:cNvSpPr>
          <p:nvPr/>
        </p:nvSpPr>
        <p:spPr bwMode="auto">
          <a:xfrm>
            <a:off x="2400301" y="2589242"/>
            <a:ext cx="7391399" cy="838201"/>
          </a:xfrm>
          <a:prstGeom prst="roundRect">
            <a:avLst>
              <a:gd name="adj" fmla="val 16667"/>
            </a:avLst>
          </a:prstGeom>
          <a:solidFill>
            <a:srgbClr val="002060"/>
          </a:solidFill>
          <a:ln w="9525">
            <a:solidFill>
              <a:schemeClr val="tx1"/>
            </a:solidFill>
            <a:round/>
            <a:headEnd/>
            <a:tailEnd/>
          </a:ln>
          <a:effectLst>
            <a:outerShdw dist="45791" dir="3378596" algn="ctr" rotWithShape="0">
              <a:schemeClr val="bg2"/>
            </a:outerShdw>
          </a:effectLst>
        </p:spPr>
        <p:txBody>
          <a:bodyPr wrap="none" anchor="ctr"/>
          <a:lstStyle/>
          <a:p>
            <a:pPr algn="ctr">
              <a:spcBef>
                <a:spcPct val="50000"/>
              </a:spcBef>
            </a:pPr>
            <a:r>
              <a:rPr lang="en-US" sz="3200" dirty="0" smtClean="0">
                <a:solidFill>
                  <a:schemeClr val="bg1"/>
                </a:solidFill>
              </a:rPr>
              <a:t>Introduction to Functions</a:t>
            </a:r>
            <a:endParaRPr lang="en-US" sz="3200" dirty="0">
              <a:solidFill>
                <a:schemeClr val="bg1"/>
              </a:solidFill>
            </a:endParaRPr>
          </a:p>
        </p:txBody>
      </p:sp>
      <p:sp>
        <p:nvSpPr>
          <p:cNvPr id="10" name="Text Box 10"/>
          <p:cNvSpPr txBox="1">
            <a:spLocks noChangeArrowheads="1"/>
          </p:cNvSpPr>
          <p:nvPr/>
        </p:nvSpPr>
        <p:spPr bwMode="auto">
          <a:xfrm>
            <a:off x="2552700" y="4829633"/>
            <a:ext cx="7086600" cy="861774"/>
          </a:xfrm>
          <a:prstGeom prst="rect">
            <a:avLst/>
          </a:prstGeom>
          <a:noFill/>
          <a:ln w="9525">
            <a:noFill/>
            <a:miter lim="800000"/>
            <a:headEnd/>
            <a:tailEnd/>
          </a:ln>
          <a:effectLst/>
        </p:spPr>
        <p:txBody>
          <a:bodyPr>
            <a:spAutoFit/>
          </a:bodyPr>
          <a:lstStyle/>
          <a:p>
            <a:pPr algn="ctr">
              <a:spcBef>
                <a:spcPct val="50000"/>
              </a:spcBef>
            </a:pPr>
            <a:r>
              <a:rPr lang="en-GB" sz="2000" b="1" dirty="0" err="1">
                <a:solidFill>
                  <a:srgbClr val="002060"/>
                </a:solidFill>
                <a:latin typeface="Arial" charset="0"/>
              </a:rPr>
              <a:t>Dr.</a:t>
            </a:r>
            <a:r>
              <a:rPr lang="en-GB" sz="2000" b="1" dirty="0">
                <a:solidFill>
                  <a:srgbClr val="002060"/>
                </a:solidFill>
                <a:latin typeface="Arial" charset="0"/>
              </a:rPr>
              <a:t> Akhtar Jamil</a:t>
            </a:r>
          </a:p>
          <a:p>
            <a:pPr algn="ctr">
              <a:spcBef>
                <a:spcPct val="50000"/>
              </a:spcBef>
            </a:pPr>
            <a:r>
              <a:rPr lang="en-GB" sz="2000" b="1" dirty="0">
                <a:solidFill>
                  <a:srgbClr val="002060"/>
                </a:solidFill>
                <a:latin typeface="Arial" charset="0"/>
              </a:rPr>
              <a:t>Department of Computer Science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3" name="TextBox 2"/>
          <p:cNvSpPr txBox="1"/>
          <p:nvPr/>
        </p:nvSpPr>
        <p:spPr>
          <a:xfrm>
            <a:off x="2514600" y="3842753"/>
            <a:ext cx="7391400" cy="523220"/>
          </a:xfrm>
          <a:prstGeom prst="rect">
            <a:avLst/>
          </a:prstGeom>
          <a:noFill/>
        </p:spPr>
        <p:txBody>
          <a:bodyPr wrap="square" rtlCol="0">
            <a:spAutoFit/>
          </a:bodyPr>
          <a:lstStyle/>
          <a:p>
            <a:pPr algn="ctr">
              <a:spcBef>
                <a:spcPct val="50000"/>
              </a:spcBef>
            </a:pPr>
            <a:r>
              <a:rPr lang="en-US" sz="2800" b="1" dirty="0"/>
              <a:t>CS 1002 Programming Fundamentals</a:t>
            </a:r>
          </a:p>
        </p:txBody>
      </p:sp>
      <p:pic>
        <p:nvPicPr>
          <p:cNvPr id="4098" name="Picture 2" descr="National University of Computer and Emerging Sciences - Wikipedia">
            <a:extLst>
              <a:ext uri="{FF2B5EF4-FFF2-40B4-BE49-F238E27FC236}">
                <a16:creationId xmlns="" xmlns:a16="http://schemas.microsoft.com/office/drawing/2014/main" id="{E0F510F5-0228-44A0-926A-4D4211F6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60693"/>
            <a:ext cx="1864889" cy="186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05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76400" y="990600"/>
            <a:ext cx="8839200" cy="5638800"/>
          </a:xfrm>
          <a:noFill/>
          <a:ln/>
        </p:spPr>
        <p:txBody>
          <a:bodyPr>
            <a:noAutofit/>
          </a:bodyPr>
          <a:lstStyle/>
          <a:p>
            <a:r>
              <a:rPr lang="en-US" b="1" dirty="0">
                <a:latin typeface="+mj-lt"/>
                <a:cs typeface="Times New Roman" pitchFamily="18" charset="0"/>
              </a:rPr>
              <a:t>A </a:t>
            </a:r>
            <a:r>
              <a:rPr lang="en-US" b="1" dirty="0">
                <a:solidFill>
                  <a:srgbClr val="2C14DE"/>
                </a:solidFill>
                <a:latin typeface="+mj-lt"/>
                <a:cs typeface="Times New Roman" pitchFamily="18" charset="0"/>
              </a:rPr>
              <a:t>value</a:t>
            </a:r>
            <a:r>
              <a:rPr lang="en-US" dirty="0">
                <a:solidFill>
                  <a:srgbClr val="2C14DE"/>
                </a:solidFill>
                <a:latin typeface="+mj-lt"/>
                <a:cs typeface="Times New Roman" pitchFamily="18" charset="0"/>
              </a:rPr>
              <a:t> </a:t>
            </a:r>
            <a:r>
              <a:rPr lang="en-US" b="1" dirty="0">
                <a:latin typeface="+mj-lt"/>
                <a:cs typeface="Times New Roman" pitchFamily="18" charset="0"/>
              </a:rPr>
              <a:t>auto </a:t>
            </a:r>
            <a:r>
              <a:rPr lang="en-US" b="1" dirty="0">
                <a:solidFill>
                  <a:srgbClr val="2C14DE"/>
                </a:solidFill>
                <a:latin typeface="+mj-lt"/>
                <a:cs typeface="Times New Roman" pitchFamily="18" charset="0"/>
              </a:rPr>
              <a:t>assigned</a:t>
            </a:r>
            <a:r>
              <a:rPr lang="en-US" b="1" dirty="0">
                <a:latin typeface="+mj-lt"/>
                <a:cs typeface="Times New Roman" pitchFamily="18" charset="0"/>
              </a:rPr>
              <a:t> </a:t>
            </a:r>
            <a:r>
              <a:rPr lang="en-US" dirty="0">
                <a:latin typeface="+mj-lt"/>
                <a:cs typeface="Times New Roman" pitchFamily="18" charset="0"/>
              </a:rPr>
              <a:t>by </a:t>
            </a:r>
            <a:r>
              <a:rPr lang="en-US" b="1" dirty="0">
                <a:solidFill>
                  <a:srgbClr val="2C14DE"/>
                </a:solidFill>
                <a:latin typeface="+mj-lt"/>
                <a:cs typeface="Times New Roman" pitchFamily="18" charset="0"/>
              </a:rPr>
              <a:t>compiler</a:t>
            </a:r>
            <a:r>
              <a:rPr lang="en-US" dirty="0">
                <a:solidFill>
                  <a:srgbClr val="2C14DE"/>
                </a:solidFill>
                <a:latin typeface="+mj-lt"/>
                <a:cs typeface="Times New Roman" pitchFamily="18" charset="0"/>
              </a:rPr>
              <a:t> </a:t>
            </a:r>
            <a:r>
              <a:rPr lang="en-US" dirty="0">
                <a:latin typeface="+mj-lt"/>
                <a:cs typeface="Times New Roman" pitchFamily="18" charset="0"/>
              </a:rPr>
              <a:t>(</a:t>
            </a:r>
            <a:r>
              <a:rPr lang="en-US" b="1" dirty="0">
                <a:solidFill>
                  <a:srgbClr val="FF0000"/>
                </a:solidFill>
                <a:latin typeface="+mj-lt"/>
                <a:cs typeface="Times New Roman" pitchFamily="18" charset="0"/>
              </a:rPr>
              <a:t>if not provided by user</a:t>
            </a:r>
            <a:r>
              <a:rPr lang="en-US" dirty="0">
                <a:latin typeface="+mj-lt"/>
                <a:cs typeface="Times New Roman" pitchFamily="18" charset="0"/>
              </a:rPr>
              <a:t>)</a:t>
            </a:r>
          </a:p>
          <a:p>
            <a:endParaRPr lang="en-US" dirty="0">
              <a:latin typeface="+mj-lt"/>
              <a:cs typeface="Times New Roman" pitchFamily="18" charset="0"/>
            </a:endParaRPr>
          </a:p>
          <a:p>
            <a:r>
              <a:rPr lang="en-US" b="1" dirty="0">
                <a:latin typeface="+mj-lt"/>
                <a:cs typeface="Times New Roman" pitchFamily="18" charset="0"/>
              </a:rPr>
              <a:t>After </a:t>
            </a:r>
            <a:r>
              <a:rPr lang="en-US" b="1" dirty="0">
                <a:solidFill>
                  <a:srgbClr val="2C14DE"/>
                </a:solidFill>
                <a:latin typeface="+mj-lt"/>
                <a:cs typeface="Times New Roman" pitchFamily="18" charset="0"/>
              </a:rPr>
              <a:t>default argument</a:t>
            </a:r>
            <a:r>
              <a:rPr lang="en-US" b="1" dirty="0">
                <a:latin typeface="+mj-lt"/>
                <a:cs typeface="Times New Roman" pitchFamily="18" charset="0"/>
              </a:rPr>
              <a:t>, all </a:t>
            </a:r>
            <a:r>
              <a:rPr lang="en-US" b="1" dirty="0">
                <a:solidFill>
                  <a:srgbClr val="2C14DE"/>
                </a:solidFill>
                <a:latin typeface="+mj-lt"/>
                <a:cs typeface="Times New Roman" pitchFamily="18" charset="0"/>
              </a:rPr>
              <a:t>remaining function arguments</a:t>
            </a:r>
            <a:r>
              <a:rPr lang="en-US" b="1" dirty="0">
                <a:latin typeface="+mj-lt"/>
                <a:cs typeface="Times New Roman" pitchFamily="18" charset="0"/>
              </a:rPr>
              <a:t> </a:t>
            </a:r>
            <a:r>
              <a:rPr lang="en-US" b="1" dirty="0">
                <a:solidFill>
                  <a:srgbClr val="FF0000"/>
                </a:solidFill>
                <a:latin typeface="+mj-lt"/>
                <a:cs typeface="Times New Roman" pitchFamily="18" charset="0"/>
              </a:rPr>
              <a:t>must be default arguments</a:t>
            </a:r>
          </a:p>
          <a:p>
            <a:endParaRPr lang="en-US" b="1" dirty="0">
              <a:solidFill>
                <a:srgbClr val="FF0000"/>
              </a:solidFill>
              <a:latin typeface="+mj-lt"/>
              <a:cs typeface="Times New Roman" pitchFamily="18" charset="0"/>
            </a:endParaRPr>
          </a:p>
          <a:p>
            <a:r>
              <a:rPr lang="en-US" b="1" dirty="0">
                <a:solidFill>
                  <a:srgbClr val="FF0000"/>
                </a:solidFill>
                <a:latin typeface="+mj-lt"/>
                <a:cs typeface="Times New Roman" pitchFamily="18" charset="0"/>
              </a:rPr>
              <a:t>Example….</a:t>
            </a:r>
          </a:p>
        </p:txBody>
      </p:sp>
      <p:sp>
        <p:nvSpPr>
          <p:cNvPr id="144389" name="Rectangle 5"/>
          <p:cNvSpPr>
            <a:spLocks noGrp="1" noChangeArrowheads="1"/>
          </p:cNvSpPr>
          <p:nvPr>
            <p:ph type="title"/>
          </p:nvPr>
        </p:nvSpPr>
        <p:spPr>
          <a:xfrm>
            <a:off x="1524000" y="0"/>
            <a:ext cx="9144000" cy="896938"/>
          </a:xfrm>
          <a:noFill/>
          <a:ln/>
        </p:spPr>
        <p:txBody>
          <a:bodyPr>
            <a:normAutofit/>
          </a:bodyPr>
          <a:lstStyle/>
          <a:p>
            <a:r>
              <a:rPr lang="en-US" sz="4000" b="1" dirty="0">
                <a:solidFill>
                  <a:srgbClr val="C00000"/>
                </a:solidFill>
              </a:rPr>
              <a:t>Default Function Arguments</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2" name="Date Placeholder 1"/>
          <p:cNvSpPr>
            <a:spLocks noGrp="1"/>
          </p:cNvSpPr>
          <p:nvPr>
            <p:ph type="dt" sz="half" idx="10"/>
          </p:nvPr>
        </p:nvSpPr>
        <p:spPr/>
        <p:txBody>
          <a:bodyPr/>
          <a:lstStyle/>
          <a:p>
            <a:fld id="{A567C57F-9FF7-40D2-8B59-D61F4C4C1755}"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29893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76400" y="990600"/>
            <a:ext cx="8839200" cy="5638800"/>
          </a:xfrm>
          <a:noFill/>
          <a:ln/>
        </p:spPr>
        <p:txBody>
          <a:bodyPr>
            <a:noAutofit/>
          </a:bodyPr>
          <a:lstStyle/>
          <a:p>
            <a:pPr marL="0" indent="0">
              <a:buNone/>
            </a:pP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sum(</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x, </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y, </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w=1, </a:t>
            </a: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z=2) {</a:t>
            </a:r>
          </a:p>
          <a:p>
            <a:pPr marL="0" indent="0">
              <a:buNone/>
            </a:pPr>
            <a:r>
              <a:rPr lang="en-US" sz="2400" b="1" dirty="0">
                <a:latin typeface="Consolas" panose="020B0609020204030204" pitchFamily="49" charset="0"/>
                <a:cs typeface="Times New Roman" pitchFamily="18" charset="0"/>
              </a:rPr>
              <a:t>	return (</a:t>
            </a:r>
            <a:r>
              <a:rPr lang="en-US" sz="2400" b="1" dirty="0" err="1">
                <a:latin typeface="Consolas" panose="020B0609020204030204" pitchFamily="49" charset="0"/>
                <a:cs typeface="Times New Roman" pitchFamily="18" charset="0"/>
              </a:rPr>
              <a:t>x+y+w+z</a:t>
            </a:r>
            <a:r>
              <a:rPr lang="en-US" sz="2400" b="1" dirty="0">
                <a:latin typeface="Consolas" panose="020B0609020204030204" pitchFamily="49" charset="0"/>
                <a:cs typeface="Times New Roman" pitchFamily="18" charset="0"/>
              </a:rPr>
              <a:t>);</a:t>
            </a:r>
          </a:p>
          <a:p>
            <a:pPr marL="0" indent="0">
              <a:buNone/>
            </a:pPr>
            <a:r>
              <a:rPr lang="en-US" sz="2400" b="1" dirty="0">
                <a:latin typeface="Consolas" panose="020B0609020204030204" pitchFamily="49" charset="0"/>
                <a:cs typeface="Times New Roman" pitchFamily="18" charset="0"/>
              </a:rPr>
              <a:t>}</a:t>
            </a:r>
          </a:p>
          <a:p>
            <a:pPr marL="0" indent="0">
              <a:buNone/>
            </a:pPr>
            <a:endParaRPr lang="en-US" sz="2400" b="1" dirty="0">
              <a:latin typeface="Consolas" panose="020B0609020204030204" pitchFamily="49" charset="0"/>
              <a:cs typeface="Times New Roman" pitchFamily="18" charset="0"/>
            </a:endParaRPr>
          </a:p>
          <a:p>
            <a:pPr marL="0" indent="0">
              <a:buNone/>
            </a:pPr>
            <a:r>
              <a:rPr lang="en-US" sz="2400" b="1" dirty="0" err="1">
                <a:latin typeface="Consolas" panose="020B0609020204030204" pitchFamily="49" charset="0"/>
                <a:cs typeface="Times New Roman" pitchFamily="18" charset="0"/>
              </a:rPr>
              <a:t>int</a:t>
            </a:r>
            <a:r>
              <a:rPr lang="en-US" sz="2400" b="1" dirty="0">
                <a:latin typeface="Consolas" panose="020B0609020204030204" pitchFamily="49" charset="0"/>
                <a:cs typeface="Times New Roman" pitchFamily="18" charset="0"/>
              </a:rPr>
              <a:t> main() {</a:t>
            </a:r>
          </a:p>
          <a:p>
            <a:pPr marL="0" indent="0">
              <a:buNone/>
            </a:pPr>
            <a:r>
              <a:rPr lang="en-US" sz="2400" b="1" dirty="0">
                <a:latin typeface="Consolas" panose="020B0609020204030204" pitchFamily="49" charset="0"/>
                <a:cs typeface="Times New Roman" pitchFamily="18" charset="0"/>
              </a:rPr>
              <a:t>	</a:t>
            </a:r>
            <a:r>
              <a:rPr lang="en-US" sz="2400" b="1" dirty="0" err="1">
                <a:latin typeface="Consolas" panose="020B0609020204030204" pitchFamily="49" charset="0"/>
                <a:cs typeface="Times New Roman" pitchFamily="18" charset="0"/>
              </a:rPr>
              <a:t>cout</a:t>
            </a:r>
            <a:r>
              <a:rPr lang="en-US" sz="2400" b="1" dirty="0">
                <a:latin typeface="Consolas" panose="020B0609020204030204" pitchFamily="49" charset="0"/>
                <a:cs typeface="Times New Roman" pitchFamily="18" charset="0"/>
              </a:rPr>
              <a:t>&lt;&lt;sum(2,3);      </a:t>
            </a:r>
            <a:r>
              <a:rPr lang="en-US" sz="2400" b="1" dirty="0">
                <a:solidFill>
                  <a:schemeClr val="bg1">
                    <a:lumMod val="50000"/>
                  </a:schemeClr>
                </a:solidFill>
                <a:latin typeface="Consolas" panose="020B0609020204030204" pitchFamily="49" charset="0"/>
                <a:cs typeface="Times New Roman" pitchFamily="18" charset="0"/>
              </a:rPr>
              <a:t>//sum will be: 8</a:t>
            </a:r>
          </a:p>
          <a:p>
            <a:pPr marL="0" indent="0">
              <a:buNone/>
            </a:pPr>
            <a:r>
              <a:rPr lang="en-US" sz="2400" b="1" dirty="0">
                <a:latin typeface="Consolas" panose="020B0609020204030204" pitchFamily="49" charset="0"/>
                <a:cs typeface="Times New Roman" pitchFamily="18" charset="0"/>
              </a:rPr>
              <a:t>	</a:t>
            </a:r>
            <a:r>
              <a:rPr lang="en-US" sz="2400" b="1" dirty="0" err="1">
                <a:latin typeface="Consolas" panose="020B0609020204030204" pitchFamily="49" charset="0"/>
                <a:cs typeface="Times New Roman" pitchFamily="18" charset="0"/>
              </a:rPr>
              <a:t>cout</a:t>
            </a:r>
            <a:r>
              <a:rPr lang="en-US" sz="2400" b="1" dirty="0">
                <a:latin typeface="Consolas" panose="020B0609020204030204" pitchFamily="49" charset="0"/>
                <a:cs typeface="Times New Roman" pitchFamily="18" charset="0"/>
              </a:rPr>
              <a:t>&lt;&lt;sum(2,3,4);    </a:t>
            </a:r>
            <a:r>
              <a:rPr lang="en-US" sz="2400" b="1" dirty="0">
                <a:solidFill>
                  <a:schemeClr val="bg1">
                    <a:lumMod val="50000"/>
                  </a:schemeClr>
                </a:solidFill>
                <a:latin typeface="Consolas" panose="020B0609020204030204" pitchFamily="49" charset="0"/>
                <a:cs typeface="Times New Roman" pitchFamily="18" charset="0"/>
              </a:rPr>
              <a:t>//sum will be: 11</a:t>
            </a:r>
          </a:p>
          <a:p>
            <a:pPr marL="0" indent="0">
              <a:buNone/>
            </a:pPr>
            <a:r>
              <a:rPr lang="en-US" sz="2400" b="1" dirty="0">
                <a:latin typeface="Consolas" panose="020B0609020204030204" pitchFamily="49" charset="0"/>
                <a:cs typeface="Times New Roman" pitchFamily="18" charset="0"/>
              </a:rPr>
              <a:t>      </a:t>
            </a:r>
            <a:r>
              <a:rPr lang="en-US" sz="2400" b="1" dirty="0" err="1">
                <a:latin typeface="Consolas" panose="020B0609020204030204" pitchFamily="49" charset="0"/>
                <a:cs typeface="Times New Roman" pitchFamily="18" charset="0"/>
              </a:rPr>
              <a:t>cout</a:t>
            </a:r>
            <a:r>
              <a:rPr lang="en-US" sz="2400" b="1" dirty="0">
                <a:latin typeface="Consolas" panose="020B0609020204030204" pitchFamily="49" charset="0"/>
                <a:cs typeface="Times New Roman" pitchFamily="18" charset="0"/>
              </a:rPr>
              <a:t>&lt;&lt;sum(2,3,4,5); </a:t>
            </a:r>
            <a:r>
              <a:rPr lang="en-US" sz="2400" b="1" dirty="0">
                <a:solidFill>
                  <a:schemeClr val="bg1">
                    <a:lumMod val="50000"/>
                  </a:schemeClr>
                </a:solidFill>
                <a:latin typeface="Consolas" panose="020B0609020204030204" pitchFamily="49" charset="0"/>
                <a:cs typeface="Times New Roman" pitchFamily="18" charset="0"/>
              </a:rPr>
              <a:t>//sum will be: 14</a:t>
            </a:r>
          </a:p>
          <a:p>
            <a:pPr marL="0" indent="0">
              <a:buNone/>
            </a:pPr>
            <a:endParaRPr lang="en-US" sz="2400" b="1" dirty="0">
              <a:latin typeface="Consolas" panose="020B0609020204030204" pitchFamily="49" charset="0"/>
              <a:cs typeface="Times New Roman" pitchFamily="18" charset="0"/>
            </a:endParaRPr>
          </a:p>
          <a:p>
            <a:pPr marL="0" indent="0">
              <a:buNone/>
            </a:pPr>
            <a:r>
              <a:rPr lang="en-US" sz="2400" b="1" dirty="0">
                <a:latin typeface="Consolas" panose="020B0609020204030204" pitchFamily="49" charset="0"/>
                <a:cs typeface="Times New Roman" pitchFamily="18" charset="0"/>
              </a:rPr>
              <a:t>	return 0;</a:t>
            </a:r>
          </a:p>
          <a:p>
            <a:pPr marL="0" indent="0">
              <a:buNone/>
            </a:pPr>
            <a:r>
              <a:rPr lang="en-US" sz="2400" b="1" dirty="0">
                <a:latin typeface="Consolas" panose="020B0609020204030204" pitchFamily="49" charset="0"/>
                <a:cs typeface="Times New Roman" pitchFamily="18" charset="0"/>
              </a:rPr>
              <a:t>}</a:t>
            </a:r>
          </a:p>
          <a:p>
            <a:pPr marL="0" indent="0">
              <a:buNone/>
            </a:pPr>
            <a:endParaRPr lang="en-US" b="1" dirty="0">
              <a:latin typeface="+mj-lt"/>
              <a:cs typeface="Times New Roman" pitchFamily="18" charset="0"/>
            </a:endParaRPr>
          </a:p>
        </p:txBody>
      </p:sp>
      <p:sp>
        <p:nvSpPr>
          <p:cNvPr id="144389" name="Rectangle 5"/>
          <p:cNvSpPr>
            <a:spLocks noGrp="1" noChangeArrowheads="1"/>
          </p:cNvSpPr>
          <p:nvPr>
            <p:ph type="title"/>
          </p:nvPr>
        </p:nvSpPr>
        <p:spPr>
          <a:xfrm>
            <a:off x="1524000" y="0"/>
            <a:ext cx="9144000" cy="896938"/>
          </a:xfrm>
          <a:noFill/>
          <a:ln/>
        </p:spPr>
        <p:txBody>
          <a:bodyPr>
            <a:normAutofit fontScale="90000"/>
          </a:bodyPr>
          <a:lstStyle/>
          <a:p>
            <a:r>
              <a:rPr lang="en-US" sz="4000" b="1" dirty="0">
                <a:solidFill>
                  <a:srgbClr val="C00000"/>
                </a:solidFill>
              </a:rPr>
              <a:t>Default Function Arguments - Example</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2" name="Date Placeholder 1"/>
          <p:cNvSpPr>
            <a:spLocks noGrp="1"/>
          </p:cNvSpPr>
          <p:nvPr>
            <p:ph type="dt" sz="half" idx="10"/>
          </p:nvPr>
        </p:nvSpPr>
        <p:spPr/>
        <p:txBody>
          <a:bodyPr/>
          <a:lstStyle/>
          <a:p>
            <a:fld id="{12F6A6D2-0F57-48E2-AE3B-AA1DBE64688C}"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9177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0" y="31680"/>
            <a:ext cx="9144000" cy="882721"/>
          </a:xfrm>
        </p:spPr>
        <p:txBody>
          <a:bodyPr>
            <a:normAutofit/>
          </a:bodyPr>
          <a:lstStyle/>
          <a:p>
            <a:r>
              <a:rPr lang="en-US" b="1" dirty="0" smtClean="0">
                <a:solidFill>
                  <a:srgbClr val="B80000"/>
                </a:solidFill>
              </a:rPr>
              <a:t>Scope of a Variable</a:t>
            </a:r>
          </a:p>
        </p:txBody>
      </p:sp>
      <p:sp>
        <p:nvSpPr>
          <p:cNvPr id="62467" name="Content Placeholder 2"/>
          <p:cNvSpPr>
            <a:spLocks noGrp="1"/>
          </p:cNvSpPr>
          <p:nvPr>
            <p:ph idx="1"/>
          </p:nvPr>
        </p:nvSpPr>
        <p:spPr>
          <a:xfrm>
            <a:off x="1600200" y="1066800"/>
            <a:ext cx="8991600" cy="5334000"/>
          </a:xfrm>
        </p:spPr>
        <p:txBody>
          <a:bodyPr>
            <a:normAutofit/>
          </a:bodyPr>
          <a:lstStyle/>
          <a:p>
            <a:pPr>
              <a:spcBef>
                <a:spcPct val="50000"/>
              </a:spcBef>
            </a:pPr>
            <a:r>
              <a:rPr lang="en-US" dirty="0" smtClean="0"/>
              <a:t>The </a:t>
            </a:r>
            <a:r>
              <a:rPr lang="en-US" b="1" dirty="0" smtClean="0">
                <a:solidFill>
                  <a:srgbClr val="C00000"/>
                </a:solidFill>
              </a:rPr>
              <a:t>scope of a variable</a:t>
            </a:r>
            <a:r>
              <a:rPr lang="en-US" dirty="0" smtClean="0"/>
              <a:t>: the </a:t>
            </a:r>
            <a:r>
              <a:rPr lang="en-US" b="1" dirty="0" smtClean="0">
                <a:solidFill>
                  <a:srgbClr val="2F1BC7"/>
                </a:solidFill>
              </a:rPr>
              <a:t>part of the program</a:t>
            </a:r>
            <a:r>
              <a:rPr lang="en-US" b="1" dirty="0" smtClean="0"/>
              <a:t> </a:t>
            </a:r>
            <a:r>
              <a:rPr lang="en-US" dirty="0" smtClean="0"/>
              <a:t>in which the </a:t>
            </a:r>
            <a:r>
              <a:rPr lang="en-US" b="1" dirty="0" smtClean="0">
                <a:solidFill>
                  <a:srgbClr val="2F1BC7"/>
                </a:solidFill>
              </a:rPr>
              <a:t>variable can be accessed</a:t>
            </a:r>
          </a:p>
          <a:p>
            <a:pPr>
              <a:spcBef>
                <a:spcPct val="50000"/>
              </a:spcBef>
            </a:pPr>
            <a:endParaRPr lang="en-US" dirty="0" smtClean="0"/>
          </a:p>
          <a:p>
            <a:pPr>
              <a:spcBef>
                <a:spcPct val="50000"/>
              </a:spcBef>
            </a:pPr>
            <a:r>
              <a:rPr lang="en-US" i="1" dirty="0" smtClean="0"/>
              <a:t>Note: A variable cannot be used before it is defined</a:t>
            </a:r>
          </a:p>
          <a:p>
            <a:pPr>
              <a:spcBef>
                <a:spcPct val="50000"/>
              </a:spcBef>
            </a:pPr>
            <a:endParaRPr lang="en-US" dirty="0" smtClean="0"/>
          </a:p>
          <a:p>
            <a:pPr>
              <a:spcBef>
                <a:spcPct val="50000"/>
              </a:spcBef>
            </a:pPr>
            <a:r>
              <a:rPr lang="en-US" dirty="0" smtClean="0"/>
              <a:t>Example:…</a:t>
            </a:r>
          </a:p>
          <a:p>
            <a:endParaRPr lang="en-US" sz="3400" dirty="0"/>
          </a:p>
        </p:txBody>
      </p:sp>
      <p:sp>
        <p:nvSpPr>
          <p:cNvPr id="4" name="Rectangle 3"/>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7054D66-0F31-42E9-B1C0-3B9F1205E62B}"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500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1" y="-1"/>
            <a:ext cx="9138863" cy="978956"/>
          </a:xfrm>
        </p:spPr>
        <p:txBody>
          <a:bodyPr/>
          <a:lstStyle/>
          <a:p>
            <a:r>
              <a:rPr lang="en-US" b="1" dirty="0">
                <a:solidFill>
                  <a:srgbClr val="B80000"/>
                </a:solidFill>
              </a:rPr>
              <a:t>Scope of a Variable</a:t>
            </a:r>
            <a:endParaRPr lang="en-US" b="1" dirty="0" smtClean="0">
              <a:solidFill>
                <a:srgbClr val="B80000"/>
              </a:solidFill>
            </a:endParaRPr>
          </a:p>
        </p:txBody>
      </p:sp>
      <p:sp>
        <p:nvSpPr>
          <p:cNvPr id="62467" name="Content Placeholder 2"/>
          <p:cNvSpPr>
            <a:spLocks noGrp="1"/>
          </p:cNvSpPr>
          <p:nvPr>
            <p:ph idx="1"/>
          </p:nvPr>
        </p:nvSpPr>
        <p:spPr>
          <a:xfrm>
            <a:off x="1676400" y="1219200"/>
            <a:ext cx="8763000" cy="5334000"/>
          </a:xfrm>
        </p:spPr>
        <p:txBody>
          <a:bodyPr>
            <a:normAutofit/>
          </a:bodyPr>
          <a:lstStyle/>
          <a:p>
            <a:r>
              <a:rPr lang="en-US" b="1" dirty="0" smtClean="0"/>
              <a:t>Different </a:t>
            </a:r>
            <a:r>
              <a:rPr lang="en-US" b="1" dirty="0" smtClean="0">
                <a:solidFill>
                  <a:srgbClr val="2F1BC7"/>
                </a:solidFill>
              </a:rPr>
              <a:t>levels </a:t>
            </a:r>
            <a:r>
              <a:rPr lang="en-US" b="1" dirty="0" smtClean="0"/>
              <a:t>of</a:t>
            </a:r>
            <a:r>
              <a:rPr lang="en-US" b="1" dirty="0" smtClean="0">
                <a:solidFill>
                  <a:srgbClr val="2F1BC7"/>
                </a:solidFill>
              </a:rPr>
              <a:t> scope</a:t>
            </a:r>
            <a:r>
              <a:rPr lang="en-US" b="1" dirty="0" smtClean="0"/>
              <a:t>:</a:t>
            </a:r>
          </a:p>
          <a:p>
            <a:pPr marL="1200150" lvl="1" indent="-742950">
              <a:buFont typeface="+mj-lt"/>
              <a:buAutoNum type="arabicPeriod"/>
            </a:pPr>
            <a:r>
              <a:rPr lang="en-US" sz="3200" b="1" dirty="0">
                <a:solidFill>
                  <a:srgbClr val="2F1BC7"/>
                </a:solidFill>
              </a:rPr>
              <a:t>Function scope</a:t>
            </a:r>
          </a:p>
          <a:p>
            <a:pPr marL="1200150" lvl="1" indent="-742950">
              <a:buFont typeface="+mj-lt"/>
              <a:buAutoNum type="arabicPeriod"/>
            </a:pPr>
            <a:r>
              <a:rPr lang="en-US" sz="3200" b="1" dirty="0">
                <a:solidFill>
                  <a:srgbClr val="2F1BC7"/>
                </a:solidFill>
              </a:rPr>
              <a:t>block scope</a:t>
            </a:r>
          </a:p>
          <a:p>
            <a:pPr marL="1200150" lvl="1" indent="-742950">
              <a:buFont typeface="+mj-lt"/>
              <a:buAutoNum type="arabicPeriod"/>
            </a:pPr>
            <a:r>
              <a:rPr lang="en-US" sz="3200" b="1" dirty="0">
                <a:solidFill>
                  <a:srgbClr val="2F1BC7"/>
                </a:solidFill>
              </a:rPr>
              <a:t>File scope</a:t>
            </a:r>
          </a:p>
          <a:p>
            <a:pPr marL="1200150" lvl="1" indent="-742950">
              <a:buFont typeface="+mj-lt"/>
              <a:buAutoNum type="arabicPeriod"/>
            </a:pPr>
            <a:r>
              <a:rPr lang="en-US" sz="3200" b="1" dirty="0">
                <a:solidFill>
                  <a:srgbClr val="B80000"/>
                </a:solidFill>
              </a:rPr>
              <a:t>Class scope</a:t>
            </a:r>
          </a:p>
          <a:p>
            <a:endParaRPr lang="en-US" sz="3600" dirty="0"/>
          </a:p>
        </p:txBody>
      </p:sp>
      <p:sp>
        <p:nvSpPr>
          <p:cNvPr id="4" name="Rectangle 3"/>
          <p:cNvSpPr/>
          <p:nvPr/>
        </p:nvSpPr>
        <p:spPr>
          <a:xfrm>
            <a:off x="1524000" y="933237"/>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a:off x="5558131" y="2051748"/>
            <a:ext cx="155448" cy="914400"/>
          </a:xfrm>
          <a:prstGeom prst="rightBrace">
            <a:avLst/>
          </a:prstGeom>
          <a:ln w="41275">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B80000"/>
              </a:solidFill>
            </a:endParaRPr>
          </a:p>
        </p:txBody>
      </p:sp>
      <p:sp>
        <p:nvSpPr>
          <p:cNvPr id="7" name="TextBox 6"/>
          <p:cNvSpPr txBox="1"/>
          <p:nvPr/>
        </p:nvSpPr>
        <p:spPr>
          <a:xfrm>
            <a:off x="5713579" y="2231319"/>
            <a:ext cx="1897314" cy="430887"/>
          </a:xfrm>
          <a:prstGeom prst="rect">
            <a:avLst/>
          </a:prstGeom>
          <a:noFill/>
        </p:spPr>
        <p:txBody>
          <a:bodyPr wrap="none" rtlCol="0">
            <a:spAutoFit/>
          </a:bodyPr>
          <a:lstStyle/>
          <a:p>
            <a:r>
              <a:rPr lang="en-US" sz="2200" b="1" dirty="0"/>
              <a:t>Local variables</a:t>
            </a:r>
          </a:p>
        </p:txBody>
      </p:sp>
      <p:sp>
        <p:nvSpPr>
          <p:cNvPr id="8" name="Right Brace 7"/>
          <p:cNvSpPr/>
          <p:nvPr/>
        </p:nvSpPr>
        <p:spPr>
          <a:xfrm>
            <a:off x="5558132" y="3145718"/>
            <a:ext cx="159917" cy="832548"/>
          </a:xfrm>
          <a:prstGeom prst="rightBrace">
            <a:avLst/>
          </a:prstGeom>
          <a:ln w="41275">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B80000"/>
              </a:solidFill>
            </a:endParaRPr>
          </a:p>
        </p:txBody>
      </p:sp>
      <p:sp>
        <p:nvSpPr>
          <p:cNvPr id="9" name="TextBox 8"/>
          <p:cNvSpPr txBox="1"/>
          <p:nvPr/>
        </p:nvSpPr>
        <p:spPr>
          <a:xfrm>
            <a:off x="5713580" y="3251999"/>
            <a:ext cx="2060885" cy="430887"/>
          </a:xfrm>
          <a:prstGeom prst="rect">
            <a:avLst/>
          </a:prstGeom>
          <a:noFill/>
        </p:spPr>
        <p:txBody>
          <a:bodyPr wrap="none" rtlCol="0">
            <a:spAutoFit/>
          </a:bodyPr>
          <a:lstStyle/>
          <a:p>
            <a:r>
              <a:rPr lang="en-US" sz="2200" b="1" dirty="0"/>
              <a:t>Global variables</a:t>
            </a:r>
          </a:p>
        </p:txBody>
      </p:sp>
      <p:sp>
        <p:nvSpPr>
          <p:cNvPr id="2" name="Date Placeholder 1"/>
          <p:cNvSpPr>
            <a:spLocks noGrp="1"/>
          </p:cNvSpPr>
          <p:nvPr>
            <p:ph type="dt" sz="half" idx="10"/>
          </p:nvPr>
        </p:nvSpPr>
        <p:spPr/>
        <p:txBody>
          <a:bodyPr/>
          <a:lstStyle/>
          <a:p>
            <a:fld id="{3007BA4E-904A-4DAA-9759-96AF76A34945}"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18106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58924" y="990600"/>
            <a:ext cx="8956676" cy="5062924"/>
          </a:xfrm>
          <a:prstGeom prst="rect">
            <a:avLst/>
          </a:prstGeom>
          <a:noFill/>
          <a:ln w="12700">
            <a:noFill/>
            <a:miter lim="800000"/>
            <a:headEnd type="none" w="sm" len="sm"/>
            <a:tailEnd type="none" w="sm" len="sm"/>
          </a:ln>
          <a:effectLst/>
        </p:spPr>
        <p:txBody>
          <a:bodyPr wrap="square">
            <a:spAutoFit/>
          </a:bodyPr>
          <a:lstStyle/>
          <a:p>
            <a:pPr marL="457200" indent="-457200" eaLnBrk="0" hangingPunct="0">
              <a:spcBef>
                <a:spcPct val="50000"/>
              </a:spcBef>
              <a:buFont typeface="Wingdings" pitchFamily="2" charset="2"/>
              <a:buChar char="§"/>
            </a:pPr>
            <a:r>
              <a:rPr lang="en-US" sz="3200" b="1" dirty="0">
                <a:solidFill>
                  <a:srgbClr val="2F1BC7"/>
                </a:solidFill>
                <a:cs typeface="Times New Roman" pitchFamily="18" charset="0"/>
              </a:rPr>
              <a:t>Formal parameters </a:t>
            </a:r>
            <a:r>
              <a:rPr lang="en-US" sz="3200" dirty="0">
                <a:solidFill>
                  <a:prstClr val="black"/>
                </a:solidFill>
                <a:cs typeface="Times New Roman" pitchFamily="18" charset="0"/>
              </a:rPr>
              <a:t>and </a:t>
            </a:r>
            <a:r>
              <a:rPr lang="en-US" sz="3200" b="1" dirty="0">
                <a:solidFill>
                  <a:srgbClr val="2F1BC7"/>
                </a:solidFill>
                <a:cs typeface="Times New Roman" pitchFamily="18" charset="0"/>
              </a:rPr>
              <a:t>variables</a:t>
            </a:r>
            <a:r>
              <a:rPr lang="en-US" sz="3200" dirty="0">
                <a:solidFill>
                  <a:srgbClr val="2F1BC7"/>
                </a:solidFill>
                <a:cs typeface="Times New Roman" pitchFamily="18" charset="0"/>
              </a:rPr>
              <a:t> </a:t>
            </a:r>
            <a:r>
              <a:rPr lang="en-US" sz="3200" dirty="0">
                <a:solidFill>
                  <a:prstClr val="black"/>
                </a:solidFill>
                <a:cs typeface="Times New Roman" pitchFamily="18" charset="0"/>
              </a:rPr>
              <a:t>declared within</a:t>
            </a:r>
            <a:r>
              <a:rPr lang="en-US" sz="3200" dirty="0">
                <a:solidFill>
                  <a:srgbClr val="2F1BC7"/>
                </a:solidFill>
                <a:cs typeface="Times New Roman" pitchFamily="18" charset="0"/>
              </a:rPr>
              <a:t> </a:t>
            </a:r>
            <a:r>
              <a:rPr lang="en-US" sz="3200" b="1" dirty="0">
                <a:solidFill>
                  <a:srgbClr val="2F1BC7"/>
                </a:solidFill>
                <a:cs typeface="Times New Roman" pitchFamily="18" charset="0"/>
              </a:rPr>
              <a:t>a function body </a:t>
            </a:r>
            <a:r>
              <a:rPr lang="en-US" sz="3200" dirty="0">
                <a:solidFill>
                  <a:prstClr val="black"/>
                </a:solidFill>
                <a:cs typeface="Times New Roman" pitchFamily="18" charset="0"/>
              </a:rPr>
              <a:t>are </a:t>
            </a:r>
            <a:r>
              <a:rPr lang="en-US" sz="3200" b="1" dirty="0">
                <a:solidFill>
                  <a:srgbClr val="2F1BC7"/>
                </a:solidFill>
                <a:cs typeface="Times New Roman" pitchFamily="18" charset="0"/>
              </a:rPr>
              <a:t>local</a:t>
            </a:r>
            <a:r>
              <a:rPr lang="en-US" sz="3200" dirty="0">
                <a:solidFill>
                  <a:prstClr val="black"/>
                </a:solidFill>
                <a:cs typeface="Times New Roman" pitchFamily="18" charset="0"/>
              </a:rPr>
              <a:t> to </a:t>
            </a:r>
            <a:r>
              <a:rPr lang="en-US" sz="3200" dirty="0">
                <a:cs typeface="Times New Roman" pitchFamily="18" charset="0"/>
              </a:rPr>
              <a:t>that </a:t>
            </a:r>
            <a:r>
              <a:rPr lang="en-US" sz="3200" b="1" dirty="0">
                <a:cs typeface="Times New Roman" pitchFamily="18" charset="0"/>
              </a:rPr>
              <a:t>function</a:t>
            </a:r>
            <a:r>
              <a:rPr lang="en-US" sz="3200" dirty="0">
                <a:solidFill>
                  <a:prstClr val="black"/>
                </a:solidFill>
                <a:cs typeface="Times New Roman" pitchFamily="18" charset="0"/>
              </a:rPr>
              <a:t>:</a:t>
            </a:r>
          </a:p>
          <a:p>
            <a:pPr marL="1371600" lvl="2" indent="-457200" eaLnBrk="0" hangingPunct="0">
              <a:spcBef>
                <a:spcPct val="50000"/>
              </a:spcBef>
              <a:buFont typeface="Wingdings" pitchFamily="2" charset="2"/>
              <a:buChar char="§"/>
            </a:pPr>
            <a:r>
              <a:rPr lang="en-US" sz="2800" dirty="0">
                <a:solidFill>
                  <a:srgbClr val="FF0000"/>
                </a:solidFill>
                <a:latin typeface="Comic Sans MS" panose="030F0702030302020204" pitchFamily="66" charset="0"/>
                <a:cs typeface="Times New Roman" pitchFamily="18" charset="0"/>
              </a:rPr>
              <a:t>Cannot be accessed outside of that function</a:t>
            </a:r>
          </a:p>
          <a:p>
            <a:pPr marL="393700" lvl="2" indent="-168275" eaLnBrk="0" hangingPunct="0">
              <a:spcBef>
                <a:spcPct val="50000"/>
              </a:spcBef>
            </a:pPr>
            <a:endParaRPr lang="en-US" sz="3200" dirty="0">
              <a:solidFill>
                <a:prstClr val="black"/>
              </a:solidFill>
              <a:cs typeface="Times New Roman" pitchFamily="18" charset="0"/>
            </a:endParaRPr>
          </a:p>
          <a:p>
            <a:pPr marL="393700" lvl="2" indent="-168275" eaLnBrk="0" hangingPunct="0">
              <a:spcBef>
                <a:spcPct val="50000"/>
              </a:spcBef>
            </a:pPr>
            <a:endParaRPr lang="en-US" sz="2600" b="1" dirty="0">
              <a:solidFill>
                <a:srgbClr val="2F1BC7"/>
              </a:solidFill>
              <a:latin typeface="Courier New" pitchFamily="49" charset="0"/>
              <a:cs typeface="Courier New" pitchFamily="49" charset="0"/>
            </a:endParaRPr>
          </a:p>
          <a:p>
            <a:pPr marL="393700" lvl="2" indent="-168275" eaLnBrk="0" hangingPunct="0">
              <a:spcBef>
                <a:spcPct val="50000"/>
              </a:spcBef>
            </a:pPr>
            <a:r>
              <a:rPr lang="en-US" sz="2600" b="1" dirty="0" err="1">
                <a:solidFill>
                  <a:srgbClr val="2F1BC7"/>
                </a:solidFill>
                <a:latin typeface="Courier New" pitchFamily="49" charset="0"/>
                <a:cs typeface="Courier New" pitchFamily="49" charset="0"/>
              </a:rPr>
              <a:t>int</a:t>
            </a:r>
            <a:r>
              <a:rPr lang="en-US" sz="2600" b="1" dirty="0">
                <a:solidFill>
                  <a:prstClr val="black"/>
                </a:solidFill>
                <a:latin typeface="Courier New" pitchFamily="49" charset="0"/>
                <a:cs typeface="Courier New" pitchFamily="49" charset="0"/>
              </a:rPr>
              <a:t> add(</a:t>
            </a:r>
            <a:r>
              <a:rPr lang="en-US" sz="2600" b="1" dirty="0" err="1">
                <a:solidFill>
                  <a:srgbClr val="C00000"/>
                </a:solidFill>
                <a:latin typeface="Courier New" pitchFamily="49" charset="0"/>
                <a:cs typeface="Courier New" pitchFamily="49" charset="0"/>
              </a:rPr>
              <a:t>int</a:t>
            </a:r>
            <a:r>
              <a:rPr lang="en-US" sz="2600" b="1" dirty="0">
                <a:solidFill>
                  <a:srgbClr val="C00000"/>
                </a:solidFill>
                <a:latin typeface="Courier New" pitchFamily="49" charset="0"/>
                <a:cs typeface="Courier New" pitchFamily="49" charset="0"/>
              </a:rPr>
              <a:t> </a:t>
            </a:r>
            <a:r>
              <a:rPr lang="en-US" sz="2600" b="1" dirty="0" smtClean="0">
                <a:solidFill>
                  <a:srgbClr val="C00000"/>
                </a:solidFill>
                <a:latin typeface="Courier New" pitchFamily="49" charset="0"/>
                <a:cs typeface="Courier New" pitchFamily="49" charset="0"/>
              </a:rPr>
              <a:t>a</a:t>
            </a:r>
            <a:r>
              <a:rPr lang="en-US" sz="2600" b="1" dirty="0" smtClean="0">
                <a:solidFill>
                  <a:prstClr val="black"/>
                </a:solidFill>
                <a:latin typeface="Courier New" pitchFamily="49" charset="0"/>
                <a:cs typeface="Courier New" pitchFamily="49" charset="0"/>
              </a:rPr>
              <a:t>, </a:t>
            </a:r>
            <a:r>
              <a:rPr lang="en-US" sz="2600" b="1" dirty="0" err="1">
                <a:solidFill>
                  <a:srgbClr val="C00000"/>
                </a:solidFill>
                <a:latin typeface="Courier New" pitchFamily="49" charset="0"/>
                <a:cs typeface="Courier New" pitchFamily="49" charset="0"/>
              </a:rPr>
              <a:t>int</a:t>
            </a:r>
            <a:r>
              <a:rPr lang="en-US" sz="2600" b="1" dirty="0">
                <a:solidFill>
                  <a:srgbClr val="C00000"/>
                </a:solidFill>
                <a:latin typeface="Courier New" pitchFamily="49" charset="0"/>
                <a:cs typeface="Courier New" pitchFamily="49" charset="0"/>
              </a:rPr>
              <a:t> </a:t>
            </a:r>
            <a:r>
              <a:rPr lang="en-US" sz="2600" b="1" dirty="0" smtClean="0">
                <a:solidFill>
                  <a:srgbClr val="C00000"/>
                </a:solidFill>
                <a:latin typeface="Courier New" pitchFamily="49" charset="0"/>
                <a:cs typeface="Courier New" pitchFamily="49" charset="0"/>
              </a:rPr>
              <a:t>b</a:t>
            </a:r>
            <a:r>
              <a:rPr lang="en-US" sz="2600" b="1" dirty="0" smtClean="0">
                <a:solidFill>
                  <a:prstClr val="black"/>
                </a:solidFill>
                <a:latin typeface="Courier New" pitchFamily="49" charset="0"/>
                <a:cs typeface="Courier New" pitchFamily="49" charset="0"/>
              </a:rPr>
              <a:t>){</a:t>
            </a:r>
            <a:r>
              <a:rPr lang="en-US" sz="2600" b="1" dirty="0">
                <a:solidFill>
                  <a:prstClr val="black"/>
                </a:solidFill>
                <a:latin typeface="Courier New" pitchFamily="49" charset="0"/>
                <a:cs typeface="Courier New" pitchFamily="49" charset="0"/>
              </a:rPr>
              <a:t/>
            </a:r>
            <a:br>
              <a:rPr lang="en-US" sz="2600" b="1" dirty="0">
                <a:solidFill>
                  <a:prstClr val="black"/>
                </a:solidFill>
                <a:latin typeface="Courier New" pitchFamily="49" charset="0"/>
                <a:cs typeface="Courier New" pitchFamily="49" charset="0"/>
              </a:rPr>
            </a:br>
            <a:r>
              <a:rPr lang="en-US" sz="2600" b="1" dirty="0">
                <a:solidFill>
                  <a:prstClr val="black"/>
                </a:solidFill>
                <a:latin typeface="Courier New" pitchFamily="49" charset="0"/>
                <a:cs typeface="Courier New" pitchFamily="49" charset="0"/>
              </a:rPr>
              <a:t>	</a:t>
            </a:r>
            <a:r>
              <a:rPr lang="en-US" sz="2600" b="1" dirty="0" err="1">
                <a:solidFill>
                  <a:srgbClr val="C00000"/>
                </a:solidFill>
                <a:latin typeface="Courier New" pitchFamily="49" charset="0"/>
                <a:cs typeface="Courier New" pitchFamily="49" charset="0"/>
              </a:rPr>
              <a:t>int</a:t>
            </a:r>
            <a:r>
              <a:rPr lang="en-US" sz="2600" b="1" dirty="0">
                <a:solidFill>
                  <a:srgbClr val="C00000"/>
                </a:solidFill>
                <a:latin typeface="Courier New" pitchFamily="49" charset="0"/>
                <a:cs typeface="Courier New" pitchFamily="49" charset="0"/>
              </a:rPr>
              <a:t> sum </a:t>
            </a:r>
            <a:r>
              <a:rPr lang="en-US" sz="2600" b="1" dirty="0">
                <a:solidFill>
                  <a:prstClr val="black"/>
                </a:solidFill>
                <a:latin typeface="Courier New" pitchFamily="49" charset="0"/>
                <a:cs typeface="Courier New" pitchFamily="49" charset="0"/>
              </a:rPr>
              <a:t>= </a:t>
            </a:r>
            <a:r>
              <a:rPr lang="en-US" sz="2600" b="1" dirty="0" err="1">
                <a:solidFill>
                  <a:prstClr val="black"/>
                </a:solidFill>
                <a:latin typeface="Courier New" pitchFamily="49" charset="0"/>
                <a:cs typeface="Courier New" pitchFamily="49" charset="0"/>
              </a:rPr>
              <a:t>a+b</a:t>
            </a:r>
            <a:r>
              <a:rPr lang="en-US" sz="2600" b="1" dirty="0">
                <a:solidFill>
                  <a:prstClr val="black"/>
                </a:solidFill>
                <a:latin typeface="Courier New" pitchFamily="49" charset="0"/>
                <a:cs typeface="Courier New" pitchFamily="49" charset="0"/>
              </a:rPr>
              <a:t>;</a:t>
            </a:r>
            <a:br>
              <a:rPr lang="en-US" sz="2600" b="1" dirty="0">
                <a:solidFill>
                  <a:prstClr val="black"/>
                </a:solidFill>
                <a:latin typeface="Courier New" pitchFamily="49" charset="0"/>
                <a:cs typeface="Courier New" pitchFamily="49" charset="0"/>
              </a:rPr>
            </a:br>
            <a:r>
              <a:rPr lang="en-US" sz="2600" b="1" dirty="0">
                <a:solidFill>
                  <a:prstClr val="black"/>
                </a:solidFill>
                <a:latin typeface="Courier New" pitchFamily="49" charset="0"/>
                <a:cs typeface="Courier New" pitchFamily="49" charset="0"/>
              </a:rPr>
              <a:t>   return sum;</a:t>
            </a:r>
          </a:p>
          <a:p>
            <a:pPr marL="393700" lvl="2" indent="-168275" eaLnBrk="0" hangingPunct="0">
              <a:spcBef>
                <a:spcPct val="50000"/>
              </a:spcBef>
            </a:pPr>
            <a:r>
              <a:rPr lang="en-US" sz="2600" b="1" dirty="0">
                <a:solidFill>
                  <a:prstClr val="black"/>
                </a:solidFill>
                <a:latin typeface="Courier New" pitchFamily="49" charset="0"/>
                <a:cs typeface="Courier New" pitchFamily="49" charset="0"/>
              </a:rPr>
              <a:t>}</a:t>
            </a:r>
            <a:endParaRPr lang="en-US" sz="3200" dirty="0">
              <a:solidFill>
                <a:prstClr val="black"/>
              </a:solidFill>
              <a:cs typeface="Times New Roman" pitchFamily="18" charset="0"/>
            </a:endParaRP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ourier New" pitchFamily="49" charset="0"/>
                <a:cs typeface="Courier New" pitchFamily="49" charset="0"/>
              </a:rPr>
              <a:t>c</a:t>
            </a:r>
          </a:p>
        </p:txBody>
      </p:sp>
      <p:sp>
        <p:nvSpPr>
          <p:cNvPr id="6" name="Rectangle 2"/>
          <p:cNvSpPr txBox="1">
            <a:spLocks noChangeArrowheads="1"/>
          </p:cNvSpPr>
          <p:nvPr/>
        </p:nvSpPr>
        <p:spPr>
          <a:xfrm>
            <a:off x="1558924" y="44450"/>
            <a:ext cx="9109076" cy="793750"/>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rPr>
              <a:t>Scope of a Variable - Example</a:t>
            </a:r>
            <a:endParaRPr lang="en-US" sz="4000" b="1" dirty="0">
              <a:solidFill>
                <a:srgbClr val="C00000"/>
              </a:solidFill>
              <a:ea typeface="宋体" pitchFamily="2" charset="-122"/>
              <a:cs typeface="+mj-cs"/>
            </a:endParaRPr>
          </a:p>
        </p:txBody>
      </p:sp>
      <p:grpSp>
        <p:nvGrpSpPr>
          <p:cNvPr id="14" name="Group 13"/>
          <p:cNvGrpSpPr/>
          <p:nvPr/>
        </p:nvGrpSpPr>
        <p:grpSpPr>
          <a:xfrm>
            <a:off x="7010400" y="3810000"/>
            <a:ext cx="3429000" cy="2895600"/>
            <a:chOff x="5638801" y="3352800"/>
            <a:chExt cx="3429000" cy="2895600"/>
          </a:xfrm>
        </p:grpSpPr>
        <p:grpSp>
          <p:nvGrpSpPr>
            <p:cNvPr id="12" name="Group 11"/>
            <p:cNvGrpSpPr/>
            <p:nvPr/>
          </p:nvGrpSpPr>
          <p:grpSpPr>
            <a:xfrm>
              <a:off x="5791200" y="3886200"/>
              <a:ext cx="2667001" cy="2362200"/>
              <a:chOff x="5791200" y="3733800"/>
              <a:chExt cx="2667001" cy="2362200"/>
            </a:xfrm>
          </p:grpSpPr>
          <p:sp>
            <p:nvSpPr>
              <p:cNvPr id="7" name="Rectangle 6"/>
              <p:cNvSpPr/>
              <p:nvPr/>
            </p:nvSpPr>
            <p:spPr>
              <a:xfrm>
                <a:off x="5791200" y="3733800"/>
                <a:ext cx="2667001" cy="23622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58000" y="3886200"/>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6858000" y="4742884"/>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6858000" y="5609338"/>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5943600" y="3810000"/>
                <a:ext cx="914400" cy="2246769"/>
              </a:xfrm>
              <a:prstGeom prst="rect">
                <a:avLst/>
              </a:prstGeom>
              <a:noFill/>
            </p:spPr>
            <p:txBody>
              <a:bodyPr wrap="square" rtlCol="0">
                <a:spAutoFit/>
              </a:bodyPr>
              <a:lstStyle/>
              <a:p>
                <a:pPr algn="r"/>
                <a:r>
                  <a:rPr lang="en-US" sz="2800" b="1" dirty="0">
                    <a:solidFill>
                      <a:prstClr val="black"/>
                    </a:solidFill>
                  </a:rPr>
                  <a:t>A</a:t>
                </a:r>
              </a:p>
              <a:p>
                <a:pPr algn="r"/>
                <a:endParaRPr lang="en-US" sz="2800" b="1" dirty="0">
                  <a:solidFill>
                    <a:prstClr val="black"/>
                  </a:solidFill>
                </a:endParaRPr>
              </a:p>
              <a:p>
                <a:pPr algn="r"/>
                <a:r>
                  <a:rPr lang="en-US" sz="2800" b="1" dirty="0">
                    <a:solidFill>
                      <a:prstClr val="black"/>
                    </a:solidFill>
                  </a:rPr>
                  <a:t>B</a:t>
                </a:r>
              </a:p>
              <a:p>
                <a:pPr algn="r"/>
                <a:endParaRPr lang="en-US" sz="2800" b="1" dirty="0">
                  <a:solidFill>
                    <a:prstClr val="black"/>
                  </a:solidFill>
                </a:endParaRPr>
              </a:p>
              <a:p>
                <a:pPr algn="r"/>
                <a:r>
                  <a:rPr lang="en-US" sz="2800" b="1" dirty="0">
                    <a:solidFill>
                      <a:prstClr val="black"/>
                    </a:solidFill>
                  </a:rPr>
                  <a:t>sum</a:t>
                </a:r>
              </a:p>
            </p:txBody>
          </p:sp>
        </p:grpSp>
        <p:sp>
          <p:nvSpPr>
            <p:cNvPr id="13" name="TextBox 12"/>
            <p:cNvSpPr txBox="1"/>
            <p:nvPr/>
          </p:nvSpPr>
          <p:spPr>
            <a:xfrm>
              <a:off x="5638801" y="3352800"/>
              <a:ext cx="3429000" cy="430887"/>
            </a:xfrm>
            <a:prstGeom prst="rect">
              <a:avLst/>
            </a:prstGeom>
            <a:noFill/>
          </p:spPr>
          <p:txBody>
            <a:bodyPr wrap="square" rtlCol="0">
              <a:spAutoFit/>
            </a:bodyPr>
            <a:lstStyle/>
            <a:p>
              <a:r>
                <a:rPr lang="en-US" sz="2200" b="1" dirty="0">
                  <a:solidFill>
                    <a:srgbClr val="2F1BC7"/>
                  </a:solidFill>
                </a:rPr>
                <a:t>Memory (for function </a:t>
              </a:r>
              <a:r>
                <a:rPr lang="en-US" sz="2200" b="1" dirty="0">
                  <a:solidFill>
                    <a:srgbClr val="008000"/>
                  </a:solidFill>
                </a:rPr>
                <a:t>add</a:t>
              </a:r>
              <a:r>
                <a:rPr lang="en-US" sz="2200" b="1" dirty="0">
                  <a:solidFill>
                    <a:srgbClr val="2F1BC7"/>
                  </a:solidFill>
                </a:rPr>
                <a:t>)</a:t>
              </a:r>
            </a:p>
          </p:txBody>
        </p:sp>
      </p:grpSp>
      <p:sp>
        <p:nvSpPr>
          <p:cNvPr id="2" name="Date Placeholder 1"/>
          <p:cNvSpPr>
            <a:spLocks noGrp="1"/>
          </p:cNvSpPr>
          <p:nvPr>
            <p:ph type="dt" sz="half" idx="10"/>
          </p:nvPr>
        </p:nvSpPr>
        <p:spPr/>
        <p:txBody>
          <a:bodyPr/>
          <a:lstStyle/>
          <a:p>
            <a:fld id="{F73BA315-CE58-4112-9D2B-FCBD860E82DE}"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041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58924" y="990601"/>
            <a:ext cx="8956676" cy="5555367"/>
          </a:xfrm>
          <a:prstGeom prst="rect">
            <a:avLst/>
          </a:prstGeom>
          <a:noFill/>
          <a:ln w="12700">
            <a:noFill/>
            <a:miter lim="800000"/>
            <a:headEnd type="none" w="sm" len="sm"/>
            <a:tailEnd type="none" w="sm" len="sm"/>
          </a:ln>
          <a:effectLst/>
        </p:spPr>
        <p:txBody>
          <a:bodyPr wrap="square">
            <a:spAutoFit/>
          </a:bodyPr>
          <a:lstStyle/>
          <a:p>
            <a:pPr marL="457200" indent="-457200" eaLnBrk="0" hangingPunct="0">
              <a:spcBef>
                <a:spcPct val="50000"/>
              </a:spcBef>
              <a:buFont typeface="Wingdings" pitchFamily="2" charset="2"/>
              <a:buChar char="§"/>
            </a:pPr>
            <a:r>
              <a:rPr lang="en-US" sz="3200" b="1" dirty="0">
                <a:solidFill>
                  <a:srgbClr val="2F1BC7"/>
                </a:solidFill>
                <a:cs typeface="Times New Roman" pitchFamily="18" charset="0"/>
              </a:rPr>
              <a:t>Global variables</a:t>
            </a:r>
            <a:r>
              <a:rPr lang="en-US" sz="3200" b="1" dirty="0">
                <a:solidFill>
                  <a:prstClr val="black"/>
                </a:solidFill>
                <a:cs typeface="Times New Roman" pitchFamily="18" charset="0"/>
              </a:rPr>
              <a:t> </a:t>
            </a:r>
            <a:r>
              <a:rPr lang="en-US" sz="3200" dirty="0">
                <a:solidFill>
                  <a:prstClr val="black"/>
                </a:solidFill>
                <a:cs typeface="Times New Roman" pitchFamily="18" charset="0"/>
              </a:rPr>
              <a:t>with </a:t>
            </a:r>
            <a:r>
              <a:rPr lang="en-US" sz="3200" b="1" dirty="0">
                <a:solidFill>
                  <a:srgbClr val="2F1BC7"/>
                </a:solidFill>
                <a:cs typeface="Times New Roman" pitchFamily="18" charset="0"/>
              </a:rPr>
              <a:t>same name</a:t>
            </a:r>
            <a:r>
              <a:rPr lang="en-US" sz="3200" dirty="0">
                <a:solidFill>
                  <a:prstClr val="black"/>
                </a:solidFill>
                <a:cs typeface="Times New Roman" pitchFamily="18" charset="0"/>
              </a:rPr>
              <a:t>:</a:t>
            </a:r>
          </a:p>
          <a:p>
            <a:pPr marL="457200" indent="-457200" eaLnBrk="0" hangingPunct="0">
              <a:spcBef>
                <a:spcPct val="50000"/>
              </a:spcBef>
            </a:pPr>
            <a:r>
              <a:rPr lang="en-US" sz="3200" dirty="0">
                <a:solidFill>
                  <a:prstClr val="black"/>
                </a:solidFill>
                <a:cs typeface="Times New Roman" pitchFamily="18" charset="0"/>
              </a:rPr>
              <a:t>   </a:t>
            </a:r>
            <a:r>
              <a:rPr lang="en-US" sz="2200" b="1" dirty="0" err="1">
                <a:solidFill>
                  <a:prstClr val="black"/>
                </a:solidFill>
                <a:latin typeface="Courier New" pitchFamily="49" charset="0"/>
                <a:cs typeface="Courier New" pitchFamily="49" charset="0"/>
              </a:rPr>
              <a:t>int</a:t>
            </a:r>
            <a:r>
              <a:rPr lang="en-US" sz="2200" b="1" dirty="0">
                <a:solidFill>
                  <a:prstClr val="black"/>
                </a:solidFill>
                <a:latin typeface="Courier New" pitchFamily="49" charset="0"/>
                <a:cs typeface="Courier New" pitchFamily="49" charset="0"/>
              </a:rPr>
              <a:t> </a:t>
            </a:r>
            <a:r>
              <a:rPr lang="en-US" sz="2200" b="1" dirty="0">
                <a:solidFill>
                  <a:srgbClr val="008000"/>
                </a:solidFill>
                <a:latin typeface="Courier New" pitchFamily="49" charset="0"/>
                <a:cs typeface="Courier New" pitchFamily="49" charset="0"/>
              </a:rPr>
              <a:t>sum=55</a:t>
            </a: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err="1">
                <a:solidFill>
                  <a:prstClr val="black"/>
                </a:solidFill>
                <a:latin typeface="Courier New" pitchFamily="49" charset="0"/>
                <a:cs typeface="Courier New" pitchFamily="49" charset="0"/>
              </a:rPr>
              <a:t>Iint</a:t>
            </a:r>
            <a:r>
              <a:rPr lang="en-US" sz="2200" b="1" dirty="0">
                <a:solidFill>
                  <a:prstClr val="black"/>
                </a:solidFill>
                <a:latin typeface="Courier New" pitchFamily="49" charset="0"/>
                <a:cs typeface="Courier New" pitchFamily="49" charset="0"/>
              </a:rPr>
              <a:t> main() {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endParaRPr lang="en-US" sz="2200" b="1" dirty="0">
              <a:solidFill>
                <a:srgbClr val="2F1BC7"/>
              </a:solidFill>
              <a:latin typeface="Courier New" pitchFamily="49" charset="0"/>
              <a:cs typeface="Courier New" pitchFamily="49" charset="0"/>
            </a:endParaRPr>
          </a:p>
          <a:p>
            <a:pPr marL="393700" lvl="2" indent="-168275" eaLnBrk="0" hangingPunct="0">
              <a:spcBef>
                <a:spcPct val="50000"/>
              </a:spcBef>
            </a:pPr>
            <a:r>
              <a:rPr lang="en-US" sz="2200" b="1" dirty="0">
                <a:solidFill>
                  <a:srgbClr val="2F1BC7"/>
                </a:solidFill>
                <a:latin typeface="Courier New" pitchFamily="49" charset="0"/>
                <a:cs typeface="Courier New" pitchFamily="49" charset="0"/>
              </a:rPr>
              <a:t>void display</a:t>
            </a: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sum </a:t>
            </a:r>
            <a:r>
              <a:rPr lang="en-US" sz="2200" b="1" dirty="0">
                <a:solidFill>
                  <a:prstClr val="black"/>
                </a:solidFill>
                <a:latin typeface="Courier New" pitchFamily="49" charset="0"/>
                <a:cs typeface="Courier New" pitchFamily="49" charset="0"/>
              </a:rPr>
              <a:t>= 66;</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prstClr val="black"/>
                </a:solidFill>
                <a:latin typeface="Courier New" pitchFamily="49" charset="0"/>
                <a:cs typeface="Courier New" pitchFamily="49" charset="0"/>
              </a:rPr>
              <a:t>cout</a:t>
            </a:r>
            <a:r>
              <a:rPr lang="en-US" sz="2200" b="1" dirty="0">
                <a:solidFill>
                  <a:prstClr val="black"/>
                </a:solidFill>
                <a:latin typeface="Courier New" pitchFamily="49" charset="0"/>
                <a:cs typeface="Courier New" pitchFamily="49" charset="0"/>
              </a:rPr>
              <a:t>&lt;&lt;</a:t>
            </a:r>
            <a:r>
              <a:rPr lang="en-US" sz="2200" b="1" dirty="0">
                <a:solidFill>
                  <a:srgbClr val="C00000"/>
                </a:solidFill>
                <a:latin typeface="Courier New" pitchFamily="49" charset="0"/>
                <a:cs typeface="Courier New" pitchFamily="49" charset="0"/>
              </a:rPr>
              <a:t>sum</a:t>
            </a:r>
            <a:r>
              <a:rPr lang="en-US" sz="2200" b="1" dirty="0">
                <a:solidFill>
                  <a:prstClr val="black"/>
                </a:solidFill>
                <a:latin typeface="Courier New" pitchFamily="49" charset="0"/>
                <a:cs typeface="Courier New" pitchFamily="49" charset="0"/>
              </a:rPr>
              <a:t>; // Display 66</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ourier New" pitchFamily="49" charset="0"/>
                <a:cs typeface="Courier New" pitchFamily="49" charset="0"/>
              </a:rPr>
              <a:t>c</a:t>
            </a:r>
          </a:p>
        </p:txBody>
      </p:sp>
      <p:sp>
        <p:nvSpPr>
          <p:cNvPr id="6" name="Rectangle 2"/>
          <p:cNvSpPr txBox="1">
            <a:spLocks noChangeArrowheads="1"/>
          </p:cNvSpPr>
          <p:nvPr/>
        </p:nvSpPr>
        <p:spPr>
          <a:xfrm>
            <a:off x="1558924" y="44450"/>
            <a:ext cx="9032876" cy="793750"/>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rPr>
              <a:t>Scope of a Variable - Example</a:t>
            </a:r>
            <a:endParaRPr lang="en-US" sz="4000" b="1" dirty="0">
              <a:solidFill>
                <a:srgbClr val="C00000"/>
              </a:solidFill>
              <a:ea typeface="宋体" pitchFamily="2" charset="-122"/>
            </a:endParaRPr>
          </a:p>
        </p:txBody>
      </p:sp>
      <p:grpSp>
        <p:nvGrpSpPr>
          <p:cNvPr id="33" name="Group 32"/>
          <p:cNvGrpSpPr/>
          <p:nvPr/>
        </p:nvGrpSpPr>
        <p:grpSpPr>
          <a:xfrm>
            <a:off x="3886200" y="1828800"/>
            <a:ext cx="6477000" cy="1295400"/>
            <a:chOff x="2362200" y="1828800"/>
            <a:chExt cx="6477000" cy="1295400"/>
          </a:xfrm>
        </p:grpSpPr>
        <p:grpSp>
          <p:nvGrpSpPr>
            <p:cNvPr id="17" name="Group 16"/>
            <p:cNvGrpSpPr/>
            <p:nvPr/>
          </p:nvGrpSpPr>
          <p:grpSpPr>
            <a:xfrm>
              <a:off x="4953000" y="1828800"/>
              <a:ext cx="3886200" cy="1295400"/>
              <a:chOff x="5029200" y="5257800"/>
              <a:chExt cx="3886200" cy="1295400"/>
            </a:xfrm>
          </p:grpSpPr>
          <p:grpSp>
            <p:nvGrpSpPr>
              <p:cNvPr id="16" name="Group 15"/>
              <p:cNvGrpSpPr/>
              <p:nvPr/>
            </p:nvGrpSpPr>
            <p:grpSpPr>
              <a:xfrm>
                <a:off x="5029200" y="5257800"/>
                <a:ext cx="3886200" cy="1295400"/>
                <a:chOff x="5384412" y="2362200"/>
                <a:chExt cx="3886200" cy="1295400"/>
              </a:xfrm>
            </p:grpSpPr>
            <p:sp>
              <p:nvSpPr>
                <p:cNvPr id="7" name="Rectangle 6"/>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55</a:t>
                  </a:r>
                </a:p>
              </p:txBody>
            </p:sp>
            <p:sp>
              <p:nvSpPr>
                <p:cNvPr id="13" name="TextBox 1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Global Memory</a:t>
                  </a:r>
                </a:p>
              </p:txBody>
            </p:sp>
          </p:grpSp>
          <p:sp>
            <p:nvSpPr>
              <p:cNvPr id="11" name="TextBox 10"/>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5" name="Straight Arrow Connector 24"/>
            <p:cNvCxnSpPr/>
            <p:nvPr/>
          </p:nvCxnSpPr>
          <p:spPr>
            <a:xfrm>
              <a:off x="2362200" y="2057400"/>
              <a:ext cx="2971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724400" y="4343400"/>
            <a:ext cx="5943600" cy="1295400"/>
            <a:chOff x="3200400" y="4343400"/>
            <a:chExt cx="5943600" cy="1295400"/>
          </a:xfrm>
        </p:grpSpPr>
        <p:grpSp>
          <p:nvGrpSpPr>
            <p:cNvPr id="18" name="Group 17"/>
            <p:cNvGrpSpPr/>
            <p:nvPr/>
          </p:nvGrpSpPr>
          <p:grpSpPr>
            <a:xfrm>
              <a:off x="5257800" y="4343400"/>
              <a:ext cx="3886200" cy="1295400"/>
              <a:chOff x="5029200" y="5257800"/>
              <a:chExt cx="3886200" cy="1295400"/>
            </a:xfrm>
          </p:grpSpPr>
          <p:grpSp>
            <p:nvGrpSpPr>
              <p:cNvPr id="19" name="Group 15"/>
              <p:cNvGrpSpPr/>
              <p:nvPr/>
            </p:nvGrpSpPr>
            <p:grpSpPr>
              <a:xfrm>
                <a:off x="5029200" y="5257800"/>
                <a:ext cx="3886200" cy="1295400"/>
                <a:chOff x="5384412" y="2362200"/>
                <a:chExt cx="3886200" cy="1295400"/>
              </a:xfrm>
            </p:grpSpPr>
            <p:sp>
              <p:nvSpPr>
                <p:cNvPr id="21" name="Rectangle 20"/>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66</a:t>
                  </a:r>
                </a:p>
              </p:txBody>
            </p:sp>
            <p:sp>
              <p:nvSpPr>
                <p:cNvPr id="23" name="TextBox 2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Memory (for function </a:t>
                  </a:r>
                  <a:r>
                    <a:rPr lang="en-US" sz="2200" b="1" dirty="0">
                      <a:solidFill>
                        <a:srgbClr val="008000"/>
                      </a:solidFill>
                    </a:rPr>
                    <a:t>display</a:t>
                  </a:r>
                  <a:r>
                    <a:rPr lang="en-US" sz="2200" b="1" dirty="0">
                      <a:solidFill>
                        <a:srgbClr val="2F1BC7"/>
                      </a:solidFill>
                    </a:rPr>
                    <a:t>)</a:t>
                  </a:r>
                </a:p>
              </p:txBody>
            </p:sp>
          </p:grpSp>
          <p:sp>
            <p:nvSpPr>
              <p:cNvPr id="20" name="TextBox 19"/>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7" name="Straight Arrow Connector 26"/>
            <p:cNvCxnSpPr/>
            <p:nvPr/>
          </p:nvCxnSpPr>
          <p:spPr>
            <a:xfrm flipV="1">
              <a:off x="3200400" y="5105400"/>
              <a:ext cx="25146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84D8A1CC-6AF1-4181-825E-8143147F3419}"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9854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58924" y="990601"/>
            <a:ext cx="8956676" cy="5555367"/>
          </a:xfrm>
          <a:prstGeom prst="rect">
            <a:avLst/>
          </a:prstGeom>
          <a:noFill/>
          <a:ln w="12700">
            <a:noFill/>
            <a:miter lim="800000"/>
            <a:headEnd type="none" w="sm" len="sm"/>
            <a:tailEnd type="none" w="sm" len="sm"/>
          </a:ln>
          <a:effectLst/>
        </p:spPr>
        <p:txBody>
          <a:bodyPr wrap="square">
            <a:spAutoFit/>
          </a:bodyPr>
          <a:lstStyle/>
          <a:p>
            <a:pPr marL="457200" indent="-457200" eaLnBrk="0" hangingPunct="0">
              <a:spcBef>
                <a:spcPct val="50000"/>
              </a:spcBef>
              <a:buFont typeface="Wingdings" pitchFamily="2" charset="2"/>
              <a:buChar char="§"/>
            </a:pPr>
            <a:r>
              <a:rPr lang="en-US" sz="3200" b="1" i="1" dirty="0">
                <a:solidFill>
                  <a:srgbClr val="2F1BC7"/>
                </a:solidFill>
                <a:cs typeface="Times New Roman" pitchFamily="18" charset="0"/>
              </a:rPr>
              <a:t>Global variables</a:t>
            </a:r>
            <a:r>
              <a:rPr lang="en-US" sz="3200" b="1" i="1" dirty="0">
                <a:solidFill>
                  <a:prstClr val="black"/>
                </a:solidFill>
                <a:cs typeface="Times New Roman" pitchFamily="18" charset="0"/>
              </a:rPr>
              <a:t> </a:t>
            </a:r>
            <a:r>
              <a:rPr lang="en-US" sz="3200" dirty="0">
                <a:solidFill>
                  <a:prstClr val="black"/>
                </a:solidFill>
                <a:cs typeface="Times New Roman" pitchFamily="18" charset="0"/>
              </a:rPr>
              <a:t>with </a:t>
            </a:r>
            <a:r>
              <a:rPr lang="en-US" sz="3200" b="1" dirty="0">
                <a:solidFill>
                  <a:srgbClr val="2F1BC7"/>
                </a:solidFill>
                <a:cs typeface="Times New Roman" pitchFamily="18" charset="0"/>
              </a:rPr>
              <a:t>same name</a:t>
            </a:r>
            <a:r>
              <a:rPr lang="en-US" sz="3200" dirty="0">
                <a:solidFill>
                  <a:prstClr val="black"/>
                </a:solidFill>
                <a:cs typeface="Times New Roman" pitchFamily="18" charset="0"/>
              </a:rPr>
              <a:t>:</a:t>
            </a:r>
          </a:p>
          <a:p>
            <a:pPr marL="457200" indent="-457200" eaLnBrk="0" hangingPunct="0">
              <a:spcBef>
                <a:spcPct val="50000"/>
              </a:spcBef>
            </a:pPr>
            <a:r>
              <a:rPr lang="en-US" sz="3200" dirty="0">
                <a:solidFill>
                  <a:prstClr val="black"/>
                </a:solidFill>
                <a:cs typeface="Times New Roman" pitchFamily="18" charset="0"/>
              </a:rPr>
              <a:t>   </a:t>
            </a:r>
            <a:r>
              <a:rPr lang="en-US" sz="2200" b="1" dirty="0" err="1">
                <a:solidFill>
                  <a:prstClr val="black"/>
                </a:solidFill>
                <a:latin typeface="Courier New" pitchFamily="49" charset="0"/>
                <a:cs typeface="Courier New" pitchFamily="49" charset="0"/>
              </a:rPr>
              <a:t>int</a:t>
            </a:r>
            <a:r>
              <a:rPr lang="en-US" sz="2200" b="1" dirty="0">
                <a:solidFill>
                  <a:prstClr val="black"/>
                </a:solidFill>
                <a:latin typeface="Courier New" pitchFamily="49" charset="0"/>
                <a:cs typeface="Courier New" pitchFamily="49" charset="0"/>
              </a:rPr>
              <a:t> sum=55;</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void main()</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		…</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a:solidFill>
                  <a:srgbClr val="2F1BC7"/>
                </a:solidFill>
                <a:latin typeface="Courier New" pitchFamily="49" charset="0"/>
                <a:cs typeface="Courier New" pitchFamily="49" charset="0"/>
              </a:rPr>
              <a:t>void display</a:t>
            </a:r>
            <a:r>
              <a:rPr lang="en-US" sz="2200" b="1" dirty="0">
                <a:solidFill>
                  <a:prstClr val="black"/>
                </a:solidFill>
                <a:latin typeface="Courier New" pitchFamily="49" charset="0"/>
                <a:cs typeface="Courier New" pitchFamily="49" charset="0"/>
              </a:rPr>
              <a:t>()</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sum </a:t>
            </a:r>
            <a:r>
              <a:rPr lang="en-US" sz="2200" b="1" dirty="0">
                <a:solidFill>
                  <a:prstClr val="black"/>
                </a:solidFill>
                <a:latin typeface="Courier New" pitchFamily="49" charset="0"/>
                <a:cs typeface="Courier New" pitchFamily="49" charset="0"/>
              </a:rPr>
              <a:t>= 66;</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r>
              <a:rPr lang="en-US" sz="2200" b="1" dirty="0" err="1">
                <a:solidFill>
                  <a:prstClr val="black"/>
                </a:solidFill>
                <a:latin typeface="Courier New" pitchFamily="49" charset="0"/>
                <a:cs typeface="Courier New" pitchFamily="49" charset="0"/>
              </a:rPr>
              <a:t>cout</a:t>
            </a:r>
            <a:r>
              <a:rPr lang="en-US" sz="2200" b="1" dirty="0">
                <a:solidFill>
                  <a:prstClr val="black"/>
                </a:solidFill>
                <a:latin typeface="Courier New" pitchFamily="49" charset="0"/>
                <a:cs typeface="Courier New" pitchFamily="49" charset="0"/>
              </a:rPr>
              <a:t>&lt;&lt;</a:t>
            </a:r>
            <a:r>
              <a:rPr lang="en-US" sz="2200" b="1" dirty="0">
                <a:solidFill>
                  <a:srgbClr val="008000"/>
                </a:solidFill>
                <a:latin typeface="Courier New" pitchFamily="49" charset="0"/>
                <a:cs typeface="Courier New" pitchFamily="49" charset="0"/>
              </a:rPr>
              <a:t>::sum</a:t>
            </a:r>
            <a:r>
              <a:rPr lang="en-US" sz="2200" b="1" dirty="0">
                <a:solidFill>
                  <a:prstClr val="black"/>
                </a:solidFill>
                <a:latin typeface="Courier New" pitchFamily="49" charset="0"/>
                <a:cs typeface="Courier New" pitchFamily="49" charset="0"/>
              </a:rPr>
              <a:t>; // Display 55</a:t>
            </a:r>
          </a:p>
          <a:p>
            <a:pPr marL="393700" lvl="2" indent="-168275" eaLnBrk="0" hangingPunct="0">
              <a:spcBef>
                <a:spcPct val="50000"/>
              </a:spcBef>
            </a:pPr>
            <a:r>
              <a:rPr lang="en-US" sz="2200" b="1" dirty="0">
                <a:solidFill>
                  <a:prstClr val="black"/>
                </a:solidFill>
                <a:latin typeface="Courier New" pitchFamily="49" charset="0"/>
                <a:cs typeface="Courier New" pitchFamily="49" charset="0"/>
              </a:rPr>
              <a:t>}</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ourier New" pitchFamily="49" charset="0"/>
                <a:cs typeface="Courier New" pitchFamily="49" charset="0"/>
              </a:rPr>
              <a:t>c</a:t>
            </a:r>
          </a:p>
        </p:txBody>
      </p:sp>
      <p:sp>
        <p:nvSpPr>
          <p:cNvPr id="6" name="Rectangle 2"/>
          <p:cNvSpPr txBox="1">
            <a:spLocks noChangeArrowheads="1"/>
          </p:cNvSpPr>
          <p:nvPr/>
        </p:nvSpPr>
        <p:spPr>
          <a:xfrm>
            <a:off x="1558924" y="44450"/>
            <a:ext cx="9109076" cy="793750"/>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rPr>
              <a:t>Scope of a Variable - Example</a:t>
            </a:r>
            <a:endParaRPr lang="en-US" sz="4000" b="1" dirty="0">
              <a:solidFill>
                <a:srgbClr val="C00000"/>
              </a:solidFill>
              <a:ea typeface="宋体" pitchFamily="2" charset="-122"/>
            </a:endParaRPr>
          </a:p>
        </p:txBody>
      </p:sp>
      <p:grpSp>
        <p:nvGrpSpPr>
          <p:cNvPr id="2" name="Group 32"/>
          <p:cNvGrpSpPr/>
          <p:nvPr/>
        </p:nvGrpSpPr>
        <p:grpSpPr>
          <a:xfrm>
            <a:off x="3886200" y="1828800"/>
            <a:ext cx="6553200" cy="1295400"/>
            <a:chOff x="2362200" y="1828800"/>
            <a:chExt cx="6477000" cy="1295400"/>
          </a:xfrm>
        </p:grpSpPr>
        <p:grpSp>
          <p:nvGrpSpPr>
            <p:cNvPr id="3" name="Group 16"/>
            <p:cNvGrpSpPr/>
            <p:nvPr/>
          </p:nvGrpSpPr>
          <p:grpSpPr>
            <a:xfrm>
              <a:off x="4953000" y="1828800"/>
              <a:ext cx="3886200" cy="1295400"/>
              <a:chOff x="5029200" y="5257800"/>
              <a:chExt cx="3886200" cy="1295400"/>
            </a:xfrm>
          </p:grpSpPr>
          <p:grpSp>
            <p:nvGrpSpPr>
              <p:cNvPr id="9" name="Group 15"/>
              <p:cNvGrpSpPr/>
              <p:nvPr/>
            </p:nvGrpSpPr>
            <p:grpSpPr>
              <a:xfrm>
                <a:off x="5029200" y="5257800"/>
                <a:ext cx="3886200" cy="1295400"/>
                <a:chOff x="5384412" y="2362200"/>
                <a:chExt cx="3886200" cy="1295400"/>
              </a:xfrm>
            </p:grpSpPr>
            <p:sp>
              <p:nvSpPr>
                <p:cNvPr id="7" name="Rectangle 6"/>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55</a:t>
                  </a:r>
                </a:p>
              </p:txBody>
            </p:sp>
            <p:sp>
              <p:nvSpPr>
                <p:cNvPr id="13" name="TextBox 1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Global Memory</a:t>
                  </a:r>
                </a:p>
              </p:txBody>
            </p:sp>
          </p:grpSp>
          <p:sp>
            <p:nvSpPr>
              <p:cNvPr id="11" name="TextBox 10"/>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5" name="Straight Arrow Connector 24"/>
            <p:cNvCxnSpPr/>
            <p:nvPr/>
          </p:nvCxnSpPr>
          <p:spPr>
            <a:xfrm>
              <a:off x="2362200" y="2057400"/>
              <a:ext cx="2971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33"/>
          <p:cNvGrpSpPr/>
          <p:nvPr/>
        </p:nvGrpSpPr>
        <p:grpSpPr>
          <a:xfrm>
            <a:off x="4876800" y="4343400"/>
            <a:ext cx="5943600" cy="1295400"/>
            <a:chOff x="3200400" y="4343400"/>
            <a:chExt cx="5943600" cy="1295400"/>
          </a:xfrm>
        </p:grpSpPr>
        <p:grpSp>
          <p:nvGrpSpPr>
            <p:cNvPr id="12" name="Group 17"/>
            <p:cNvGrpSpPr/>
            <p:nvPr/>
          </p:nvGrpSpPr>
          <p:grpSpPr>
            <a:xfrm>
              <a:off x="5257800" y="4343400"/>
              <a:ext cx="3886200" cy="1295400"/>
              <a:chOff x="5029200" y="5257800"/>
              <a:chExt cx="3886200" cy="1295400"/>
            </a:xfrm>
          </p:grpSpPr>
          <p:grpSp>
            <p:nvGrpSpPr>
              <p:cNvPr id="14" name="Group 15"/>
              <p:cNvGrpSpPr/>
              <p:nvPr/>
            </p:nvGrpSpPr>
            <p:grpSpPr>
              <a:xfrm>
                <a:off x="5029200" y="5257800"/>
                <a:ext cx="3886200" cy="1295400"/>
                <a:chOff x="5384412" y="2362200"/>
                <a:chExt cx="3886200" cy="1295400"/>
              </a:xfrm>
            </p:grpSpPr>
            <p:sp>
              <p:nvSpPr>
                <p:cNvPr id="21" name="Rectangle 20"/>
                <p:cNvSpPr/>
                <p:nvPr/>
              </p:nvSpPr>
              <p:spPr>
                <a:xfrm>
                  <a:off x="5867400" y="2895600"/>
                  <a:ext cx="2895600" cy="76200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7086600" y="3081996"/>
                  <a:ext cx="1295400" cy="3810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black"/>
                      </a:solidFill>
                    </a:rPr>
                    <a:t>66</a:t>
                  </a:r>
                </a:p>
              </p:txBody>
            </p:sp>
            <p:sp>
              <p:nvSpPr>
                <p:cNvPr id="23" name="TextBox 22"/>
                <p:cNvSpPr txBox="1"/>
                <p:nvPr/>
              </p:nvSpPr>
              <p:spPr>
                <a:xfrm>
                  <a:off x="5384412" y="2362200"/>
                  <a:ext cx="3886200" cy="430887"/>
                </a:xfrm>
                <a:prstGeom prst="rect">
                  <a:avLst/>
                </a:prstGeom>
                <a:noFill/>
              </p:spPr>
              <p:txBody>
                <a:bodyPr wrap="square" rtlCol="0">
                  <a:spAutoFit/>
                </a:bodyPr>
                <a:lstStyle/>
                <a:p>
                  <a:pPr algn="ctr"/>
                  <a:r>
                    <a:rPr lang="en-US" sz="2200" b="1" dirty="0">
                      <a:solidFill>
                        <a:srgbClr val="2F1BC7"/>
                      </a:solidFill>
                    </a:rPr>
                    <a:t>Memory (for function </a:t>
                  </a:r>
                  <a:r>
                    <a:rPr lang="en-US" sz="2200" b="1" dirty="0">
                      <a:solidFill>
                        <a:srgbClr val="008000"/>
                      </a:solidFill>
                    </a:rPr>
                    <a:t>display</a:t>
                  </a:r>
                  <a:r>
                    <a:rPr lang="en-US" sz="2200" b="1" dirty="0">
                      <a:solidFill>
                        <a:srgbClr val="2F1BC7"/>
                      </a:solidFill>
                    </a:rPr>
                    <a:t>)</a:t>
                  </a:r>
                </a:p>
              </p:txBody>
            </p:sp>
          </p:grpSp>
          <p:sp>
            <p:nvSpPr>
              <p:cNvPr id="20" name="TextBox 19"/>
              <p:cNvSpPr txBox="1"/>
              <p:nvPr/>
            </p:nvSpPr>
            <p:spPr>
              <a:xfrm>
                <a:off x="5638800" y="5867400"/>
                <a:ext cx="914400" cy="553998"/>
              </a:xfrm>
              <a:prstGeom prst="rect">
                <a:avLst/>
              </a:prstGeom>
              <a:noFill/>
            </p:spPr>
            <p:txBody>
              <a:bodyPr wrap="square" rtlCol="0">
                <a:spAutoFit/>
              </a:bodyPr>
              <a:lstStyle/>
              <a:p>
                <a:pPr algn="r"/>
                <a:r>
                  <a:rPr lang="en-US" sz="3000" b="1" dirty="0">
                    <a:solidFill>
                      <a:prstClr val="black"/>
                    </a:solidFill>
                  </a:rPr>
                  <a:t>sum</a:t>
                </a:r>
              </a:p>
            </p:txBody>
          </p:sp>
        </p:grpSp>
        <p:cxnSp>
          <p:nvCxnSpPr>
            <p:cNvPr id="27" name="Straight Arrow Connector 26"/>
            <p:cNvCxnSpPr/>
            <p:nvPr/>
          </p:nvCxnSpPr>
          <p:spPr>
            <a:xfrm flipV="1">
              <a:off x="3200400" y="5105400"/>
              <a:ext cx="25146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E98569B6-C4FB-4B9F-BA3F-0F7062415CD8}" type="datetime1">
              <a:rPr lang="en-US" smtClean="0"/>
              <a:t>10/24/2022</a:t>
            </a:fld>
            <a:endParaRPr lang="en-US"/>
          </a:p>
        </p:txBody>
      </p:sp>
      <p:sp>
        <p:nvSpPr>
          <p:cNvPr id="15" name="Footer Placeholder 14"/>
          <p:cNvSpPr>
            <a:spLocks noGrp="1"/>
          </p:cNvSpPr>
          <p:nvPr>
            <p:ph type="ftr" sz="quarter" idx="11"/>
          </p:nvPr>
        </p:nvSpPr>
        <p:spPr/>
        <p:txBody>
          <a:bodyPr/>
          <a:lstStyle/>
          <a:p>
            <a:r>
              <a:rPr lang="en-US" smtClean="0"/>
              <a:t>Presented by    Dr. AKHTAR JAMIL </a:t>
            </a:r>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1967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676400" y="0"/>
            <a:ext cx="8991600" cy="1066800"/>
          </a:xfrm>
        </p:spPr>
        <p:txBody>
          <a:bodyPr/>
          <a:lstStyle/>
          <a:p>
            <a:r>
              <a:rPr lang="en-US" b="1" dirty="0" smtClean="0">
                <a:solidFill>
                  <a:srgbClr val="B80000"/>
                </a:solidFill>
              </a:rPr>
              <a:t>Visibility of a Variable</a:t>
            </a:r>
          </a:p>
        </p:txBody>
      </p:sp>
      <p:sp>
        <p:nvSpPr>
          <p:cNvPr id="62467" name="Content Placeholder 2"/>
          <p:cNvSpPr>
            <a:spLocks noGrp="1"/>
          </p:cNvSpPr>
          <p:nvPr>
            <p:ph idx="1"/>
          </p:nvPr>
        </p:nvSpPr>
        <p:spPr>
          <a:xfrm>
            <a:off x="1676400" y="1219200"/>
            <a:ext cx="8763000" cy="5334000"/>
          </a:xfrm>
        </p:spPr>
        <p:txBody>
          <a:bodyPr>
            <a:normAutofit/>
          </a:bodyPr>
          <a:lstStyle/>
          <a:p>
            <a:endParaRPr lang="en-US" sz="3400" dirty="0"/>
          </a:p>
          <a:p>
            <a:pPr>
              <a:buNone/>
            </a:pPr>
            <a:endParaRPr lang="en-US" sz="3400" dirty="0"/>
          </a:p>
          <a:p>
            <a:pPr algn="just">
              <a:buNone/>
            </a:pPr>
            <a:r>
              <a:rPr lang="en-US" dirty="0" smtClean="0">
                <a:latin typeface="Comic Sans MS" panose="030F0702030302020204" pitchFamily="66" charset="0"/>
              </a:rPr>
              <a:t>	A variable is </a:t>
            </a:r>
            <a:r>
              <a:rPr lang="en-US" b="1" i="1" dirty="0" smtClean="0">
                <a:solidFill>
                  <a:srgbClr val="2F1BC7"/>
                </a:solidFill>
                <a:latin typeface="Comic Sans MS" panose="030F0702030302020204" pitchFamily="66" charset="0"/>
              </a:rPr>
              <a:t>visible</a:t>
            </a:r>
            <a:r>
              <a:rPr lang="en-US" dirty="0" smtClean="0">
                <a:latin typeface="Comic Sans MS" panose="030F0702030302020204" pitchFamily="66" charset="0"/>
              </a:rPr>
              <a:t> within its </a:t>
            </a:r>
            <a:r>
              <a:rPr lang="en-US" dirty="0" smtClean="0">
                <a:solidFill>
                  <a:srgbClr val="2F1BC7"/>
                </a:solidFill>
                <a:latin typeface="Comic Sans MS" panose="030F0702030302020204" pitchFamily="66" charset="0"/>
              </a:rPr>
              <a:t>scope,</a:t>
            </a:r>
            <a:r>
              <a:rPr lang="en-US" dirty="0" smtClean="0">
                <a:latin typeface="Comic Sans MS" panose="030F0702030302020204" pitchFamily="66" charset="0"/>
              </a:rPr>
              <a:t> and </a:t>
            </a:r>
            <a:r>
              <a:rPr lang="en-US" b="1" i="1" dirty="0" smtClean="0">
                <a:solidFill>
                  <a:srgbClr val="2F1BC7"/>
                </a:solidFill>
                <a:latin typeface="Comic Sans MS" panose="030F0702030302020204" pitchFamily="66" charset="0"/>
              </a:rPr>
              <a:t>invisible</a:t>
            </a:r>
            <a:r>
              <a:rPr lang="en-US" dirty="0" smtClean="0">
                <a:latin typeface="Comic Sans MS" panose="030F0702030302020204" pitchFamily="66" charset="0"/>
              </a:rPr>
              <a:t> or </a:t>
            </a:r>
            <a:r>
              <a:rPr lang="en-US" b="1" i="1" dirty="0" smtClean="0">
                <a:solidFill>
                  <a:srgbClr val="2F1BC7"/>
                </a:solidFill>
                <a:latin typeface="Comic Sans MS" panose="030F0702030302020204" pitchFamily="66" charset="0"/>
              </a:rPr>
              <a:t>hidden</a:t>
            </a:r>
            <a:r>
              <a:rPr lang="en-US" dirty="0" smtClean="0">
                <a:latin typeface="Comic Sans MS" panose="030F0702030302020204" pitchFamily="66" charset="0"/>
              </a:rPr>
              <a:t> outside it.</a:t>
            </a:r>
            <a:endParaRPr lang="en-US" dirty="0" smtClean="0">
              <a:solidFill>
                <a:srgbClr val="B80000"/>
              </a:solidFill>
              <a:latin typeface="Comic Sans MS" panose="030F0702030302020204" pitchFamily="66" charset="0"/>
            </a:endParaRPr>
          </a:p>
          <a:p>
            <a:endParaRPr lang="en-US" sz="3400" dirty="0"/>
          </a:p>
        </p:txBody>
      </p:sp>
      <p:sp>
        <p:nvSpPr>
          <p:cNvPr id="4" name="Rectangle 3"/>
          <p:cNvSpPr/>
          <p:nvPr/>
        </p:nvSpPr>
        <p:spPr>
          <a:xfrm>
            <a:off x="1524000" y="10210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D1EC175-F872-4774-8630-A0FC56D484B3}"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47762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0" y="0"/>
            <a:ext cx="9067800" cy="1066800"/>
          </a:xfrm>
        </p:spPr>
        <p:txBody>
          <a:bodyPr>
            <a:normAutofit/>
          </a:bodyPr>
          <a:lstStyle/>
          <a:p>
            <a:r>
              <a:rPr lang="en-US" sz="4800" b="1" dirty="0">
                <a:solidFill>
                  <a:srgbClr val="B80000"/>
                </a:solidFill>
              </a:rPr>
              <a:t>Lifetime of a Variable</a:t>
            </a:r>
          </a:p>
        </p:txBody>
      </p:sp>
      <p:sp>
        <p:nvSpPr>
          <p:cNvPr id="4" name="Rectangle 3"/>
          <p:cNvSpPr/>
          <p:nvPr/>
        </p:nvSpPr>
        <p:spPr>
          <a:xfrm>
            <a:off x="1524000" y="10210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828800" y="1184275"/>
            <a:ext cx="8763000" cy="3231654"/>
          </a:xfrm>
          <a:prstGeom prst="rect">
            <a:avLst/>
          </a:prstGeom>
          <a:noFill/>
          <a:ln w="9525">
            <a:noFill/>
            <a:miter lim="800000"/>
            <a:headEnd/>
            <a:tailEnd/>
          </a:ln>
          <a:effectLst/>
        </p:spPr>
        <p:txBody>
          <a:bodyPr wrap="square">
            <a:spAutoFit/>
          </a:bodyPr>
          <a:lstStyle/>
          <a:p>
            <a:pPr>
              <a:buFontTx/>
              <a:buChar char="•"/>
            </a:pPr>
            <a:r>
              <a:rPr lang="en-US" sz="3400" dirty="0">
                <a:latin typeface="+mj-lt"/>
              </a:rPr>
              <a:t> The</a:t>
            </a:r>
            <a:r>
              <a:rPr lang="en-US" sz="3400" b="1" i="1" dirty="0">
                <a:latin typeface="+mj-lt"/>
              </a:rPr>
              <a:t> </a:t>
            </a:r>
            <a:r>
              <a:rPr lang="en-US" sz="3400" b="1" i="1" dirty="0">
                <a:solidFill>
                  <a:srgbClr val="2F1BC7"/>
                </a:solidFill>
                <a:latin typeface="+mj-lt"/>
              </a:rPr>
              <a:t>lifetime</a:t>
            </a:r>
            <a:r>
              <a:rPr lang="en-US" sz="3400" dirty="0">
                <a:latin typeface="+mj-lt"/>
              </a:rPr>
              <a:t> of a variable is the </a:t>
            </a:r>
            <a:r>
              <a:rPr lang="en-US" sz="3400" b="1" dirty="0">
                <a:solidFill>
                  <a:srgbClr val="B80000"/>
                </a:solidFill>
                <a:latin typeface="+mj-lt"/>
              </a:rPr>
              <a:t>interval of time in which storage is bound</a:t>
            </a:r>
            <a:r>
              <a:rPr lang="en-US" sz="3400" b="1" dirty="0">
                <a:latin typeface="+mj-lt"/>
              </a:rPr>
              <a:t> </a:t>
            </a:r>
            <a:r>
              <a:rPr lang="en-US" sz="3400" dirty="0">
                <a:latin typeface="+mj-lt"/>
              </a:rPr>
              <a:t>to the variable.</a:t>
            </a:r>
          </a:p>
          <a:p>
            <a:pPr>
              <a:buFontTx/>
              <a:buChar char="•"/>
            </a:pPr>
            <a:endParaRPr lang="en-US" sz="3400" dirty="0">
              <a:latin typeface="+mj-lt"/>
            </a:endParaRPr>
          </a:p>
          <a:p>
            <a:pPr>
              <a:buFontTx/>
              <a:buChar char="•"/>
            </a:pPr>
            <a:endParaRPr lang="en-US" sz="3400" dirty="0">
              <a:latin typeface="+mj-lt"/>
            </a:endParaRPr>
          </a:p>
          <a:p>
            <a:pPr>
              <a:buFontTx/>
              <a:buChar char="•"/>
            </a:pPr>
            <a:r>
              <a:rPr lang="en-US" sz="3400" dirty="0">
                <a:latin typeface="+mj-lt"/>
              </a:rPr>
              <a:t> The </a:t>
            </a:r>
            <a:r>
              <a:rPr lang="en-US" sz="3400" b="1" dirty="0">
                <a:solidFill>
                  <a:srgbClr val="B80000"/>
                </a:solidFill>
                <a:latin typeface="+mj-lt"/>
              </a:rPr>
              <a:t>action that acquires</a:t>
            </a:r>
            <a:r>
              <a:rPr lang="en-US" sz="3400" b="1" dirty="0">
                <a:latin typeface="+mj-lt"/>
              </a:rPr>
              <a:t> </a:t>
            </a:r>
            <a:r>
              <a:rPr lang="en-US" sz="3400" b="1" dirty="0">
                <a:solidFill>
                  <a:srgbClr val="B80000"/>
                </a:solidFill>
                <a:latin typeface="+mj-lt"/>
              </a:rPr>
              <a:t>storage</a:t>
            </a:r>
            <a:r>
              <a:rPr lang="en-US" sz="3400" b="1" dirty="0">
                <a:latin typeface="+mj-lt"/>
              </a:rPr>
              <a:t> </a:t>
            </a:r>
            <a:r>
              <a:rPr lang="en-US" sz="3400" dirty="0">
                <a:latin typeface="+mj-lt"/>
              </a:rPr>
              <a:t>for a variable is called </a:t>
            </a:r>
            <a:r>
              <a:rPr lang="en-US" sz="3400" b="1" i="1" dirty="0">
                <a:solidFill>
                  <a:srgbClr val="2F1BC7"/>
                </a:solidFill>
                <a:latin typeface="+mj-lt"/>
              </a:rPr>
              <a:t>allocation</a:t>
            </a:r>
            <a:r>
              <a:rPr lang="en-US" sz="3400" dirty="0">
                <a:latin typeface="+mj-lt"/>
              </a:rPr>
              <a:t>.</a:t>
            </a:r>
          </a:p>
        </p:txBody>
      </p:sp>
      <p:sp>
        <p:nvSpPr>
          <p:cNvPr id="2" name="Date Placeholder 1"/>
          <p:cNvSpPr>
            <a:spLocks noGrp="1"/>
          </p:cNvSpPr>
          <p:nvPr>
            <p:ph type="dt" sz="half" idx="10"/>
          </p:nvPr>
        </p:nvSpPr>
        <p:spPr/>
        <p:txBody>
          <a:bodyPr/>
          <a:lstStyle/>
          <a:p>
            <a:fld id="{83EFB706-F7E8-405F-8503-0BDEDFC6FC98}"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6084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left)">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0" y="-1"/>
            <a:ext cx="9144000" cy="1021081"/>
          </a:xfrm>
        </p:spPr>
        <p:txBody>
          <a:bodyPr/>
          <a:lstStyle/>
          <a:p>
            <a:r>
              <a:rPr lang="en-US" b="1" dirty="0" smtClean="0">
                <a:solidFill>
                  <a:srgbClr val="B80000"/>
                </a:solidFill>
              </a:rPr>
              <a:t>Lifetime of Variables</a:t>
            </a:r>
          </a:p>
        </p:txBody>
      </p:sp>
      <p:sp>
        <p:nvSpPr>
          <p:cNvPr id="4" name="Rectangle 3"/>
          <p:cNvSpPr/>
          <p:nvPr/>
        </p:nvSpPr>
        <p:spPr>
          <a:xfrm>
            <a:off x="1524000" y="10210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828800" y="1184275"/>
            <a:ext cx="8763000" cy="4278094"/>
          </a:xfrm>
          <a:prstGeom prst="rect">
            <a:avLst/>
          </a:prstGeom>
          <a:noFill/>
          <a:ln w="9525">
            <a:noFill/>
            <a:miter lim="800000"/>
            <a:headEnd/>
            <a:tailEnd/>
          </a:ln>
          <a:effectLst/>
        </p:spPr>
        <p:txBody>
          <a:bodyPr wrap="square">
            <a:spAutoFit/>
          </a:bodyPr>
          <a:lstStyle/>
          <a:p>
            <a:pPr>
              <a:buFontTx/>
              <a:buChar char="•"/>
            </a:pPr>
            <a:r>
              <a:rPr lang="en-US" sz="3400" b="1" dirty="0">
                <a:solidFill>
                  <a:srgbClr val="2F1BC7"/>
                </a:solidFill>
                <a:latin typeface="+mj-lt"/>
              </a:rPr>
              <a:t>Local Variables</a:t>
            </a:r>
            <a:r>
              <a:rPr lang="en-US" sz="3400" dirty="0">
                <a:latin typeface="+mj-lt"/>
              </a:rPr>
              <a:t> (</a:t>
            </a:r>
            <a:r>
              <a:rPr lang="en-US" sz="3400" b="1" dirty="0">
                <a:solidFill>
                  <a:srgbClr val="C00000"/>
                </a:solidFill>
                <a:latin typeface="+mj-lt"/>
              </a:rPr>
              <a:t>function</a:t>
            </a:r>
            <a:r>
              <a:rPr lang="en-US" sz="3400" dirty="0">
                <a:latin typeface="+mj-lt"/>
              </a:rPr>
              <a:t> and </a:t>
            </a:r>
            <a:r>
              <a:rPr lang="en-US" sz="3400" b="1" dirty="0">
                <a:solidFill>
                  <a:srgbClr val="C00000"/>
                </a:solidFill>
                <a:latin typeface="+mj-lt"/>
              </a:rPr>
              <a:t>block</a:t>
            </a:r>
            <a:r>
              <a:rPr lang="en-US" sz="3400" dirty="0">
                <a:latin typeface="+mj-lt"/>
              </a:rPr>
              <a:t> scope) have </a:t>
            </a:r>
            <a:r>
              <a:rPr lang="en-US" sz="3400" b="1" dirty="0">
                <a:solidFill>
                  <a:srgbClr val="C00000"/>
                </a:solidFill>
                <a:latin typeface="+mj-lt"/>
              </a:rPr>
              <a:t>lifetime</a:t>
            </a:r>
            <a:r>
              <a:rPr lang="en-US" sz="3400" dirty="0">
                <a:latin typeface="+mj-lt"/>
              </a:rPr>
              <a:t> of the </a:t>
            </a:r>
            <a:r>
              <a:rPr lang="en-US" sz="3400" b="1" dirty="0">
                <a:solidFill>
                  <a:srgbClr val="2F1BC7"/>
                </a:solidFill>
                <a:latin typeface="+mj-lt"/>
              </a:rPr>
              <a:t>function</a:t>
            </a:r>
            <a:r>
              <a:rPr lang="en-US" sz="3400" dirty="0">
                <a:latin typeface="+mj-lt"/>
              </a:rPr>
              <a:t> or </a:t>
            </a:r>
            <a:r>
              <a:rPr lang="en-US" sz="3400" b="1" dirty="0">
                <a:solidFill>
                  <a:srgbClr val="2F1BC7"/>
                </a:solidFill>
                <a:latin typeface="+mj-lt"/>
              </a:rPr>
              <a:t>block</a:t>
            </a:r>
          </a:p>
          <a:p>
            <a:pPr>
              <a:buFontTx/>
              <a:buChar char="•"/>
            </a:pPr>
            <a:endParaRPr lang="en-US" sz="3400" dirty="0">
              <a:latin typeface="+mj-lt"/>
            </a:endParaRPr>
          </a:p>
          <a:p>
            <a:pPr>
              <a:buFontTx/>
              <a:buChar char="•"/>
            </a:pPr>
            <a:endParaRPr lang="en-US" sz="3400" dirty="0">
              <a:latin typeface="+mj-lt"/>
            </a:endParaRPr>
          </a:p>
          <a:p>
            <a:pPr>
              <a:buFontTx/>
              <a:buChar char="•"/>
            </a:pPr>
            <a:r>
              <a:rPr lang="en-US" sz="3400" b="1" dirty="0">
                <a:solidFill>
                  <a:srgbClr val="2F1BC7"/>
                </a:solidFill>
                <a:latin typeface="+mj-lt"/>
              </a:rPr>
              <a:t>Global variable</a:t>
            </a:r>
            <a:r>
              <a:rPr lang="en-US" sz="3400" dirty="0">
                <a:latin typeface="+mj-lt"/>
              </a:rPr>
              <a:t> (having </a:t>
            </a:r>
            <a:r>
              <a:rPr lang="en-US" sz="3400" b="1" dirty="0">
                <a:solidFill>
                  <a:srgbClr val="B80000"/>
                </a:solidFill>
                <a:latin typeface="+mj-lt"/>
              </a:rPr>
              <a:t>file level scope</a:t>
            </a:r>
            <a:r>
              <a:rPr lang="en-US" sz="3400" dirty="0">
                <a:latin typeface="+mj-lt"/>
              </a:rPr>
              <a:t>) has </a:t>
            </a:r>
            <a:r>
              <a:rPr lang="en-US" sz="3400" b="1" dirty="0">
                <a:solidFill>
                  <a:srgbClr val="B80000"/>
                </a:solidFill>
                <a:latin typeface="+mj-lt"/>
              </a:rPr>
              <a:t>lifetime</a:t>
            </a:r>
            <a:r>
              <a:rPr lang="en-US" sz="3400" dirty="0">
                <a:latin typeface="+mj-lt"/>
              </a:rPr>
              <a:t> until the </a:t>
            </a:r>
            <a:r>
              <a:rPr lang="en-US" sz="3400" b="1" dirty="0">
                <a:solidFill>
                  <a:srgbClr val="2F1BC7"/>
                </a:solidFill>
                <a:latin typeface="+mj-lt"/>
              </a:rPr>
              <a:t>end of program</a:t>
            </a:r>
          </a:p>
          <a:p>
            <a:pPr>
              <a:buFontTx/>
              <a:buChar char="•"/>
            </a:pPr>
            <a:endParaRPr lang="en-US" sz="3400" b="1" dirty="0">
              <a:solidFill>
                <a:srgbClr val="2F1BC7"/>
              </a:solidFill>
              <a:latin typeface="+mj-lt"/>
            </a:endParaRPr>
          </a:p>
          <a:p>
            <a:pPr>
              <a:buFontTx/>
              <a:buChar char="•"/>
            </a:pPr>
            <a:r>
              <a:rPr lang="en-US" sz="3400" b="1" dirty="0">
                <a:latin typeface="+mj-lt"/>
              </a:rPr>
              <a:t>Examples…</a:t>
            </a:r>
          </a:p>
        </p:txBody>
      </p:sp>
      <p:sp>
        <p:nvSpPr>
          <p:cNvPr id="2" name="Date Placeholder 1"/>
          <p:cNvSpPr>
            <a:spLocks noGrp="1"/>
          </p:cNvSpPr>
          <p:nvPr>
            <p:ph type="dt" sz="half" idx="10"/>
          </p:nvPr>
        </p:nvSpPr>
        <p:spPr/>
        <p:txBody>
          <a:bodyPr/>
          <a:lstStyle/>
          <a:p>
            <a:fld id="{AB8ED3F5-1FE8-4155-A491-D9AD9F559866}"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6552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left)">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wipe(left)">
                                      <p:cBhvr>
                                        <p:cTn id="1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160C5C"/>
                </a:solidFill>
              </a:rPr>
              <a:t>Review Of Previous Lecture</a:t>
            </a:r>
          </a:p>
          <a:p>
            <a:r>
              <a:rPr lang="en-US" dirty="0" smtClean="0"/>
              <a:t>Introduction </a:t>
            </a:r>
            <a:r>
              <a:rPr lang="en-US" dirty="0"/>
              <a:t>to </a:t>
            </a:r>
            <a:r>
              <a:rPr lang="en-US" dirty="0" smtClean="0"/>
              <a:t>Functions</a:t>
            </a:r>
          </a:p>
          <a:p>
            <a:r>
              <a:rPr lang="en-US" dirty="0" smtClean="0"/>
              <a:t>Introduction to Arrays</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4CDFED64-A59E-4998-9C0B-1F4037C72E2E}" type="datetime1">
              <a:rPr lang="en-US" smtClean="0"/>
              <a:t>10/24/2022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5"/>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992308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Grp="1" noChangeArrowheads="1"/>
          </p:cNvSpPr>
          <p:nvPr>
            <p:ph type="title"/>
          </p:nvPr>
        </p:nvSpPr>
        <p:spPr>
          <a:xfrm>
            <a:off x="2362200" y="2362200"/>
            <a:ext cx="7696200" cy="896938"/>
          </a:xfrm>
          <a:noFill/>
          <a:ln/>
        </p:spPr>
        <p:txBody>
          <a:bodyPr>
            <a:noAutofit/>
          </a:bodyPr>
          <a:lstStyle/>
          <a:p>
            <a:r>
              <a:rPr lang="en-US" sz="5400" b="1" u="sng" dirty="0">
                <a:solidFill>
                  <a:srgbClr val="C00000"/>
                </a:solidFill>
                <a:latin typeface="+mn-lt"/>
                <a:ea typeface="Tahoma" pitchFamily="34" charset="0"/>
                <a:cs typeface="Tahoma" pitchFamily="34" charset="0"/>
              </a:rPr>
              <a:t>Static Variables</a:t>
            </a:r>
          </a:p>
        </p:txBody>
      </p:sp>
      <p:sp>
        <p:nvSpPr>
          <p:cNvPr id="2" name="Date Placeholder 1"/>
          <p:cNvSpPr>
            <a:spLocks noGrp="1"/>
          </p:cNvSpPr>
          <p:nvPr>
            <p:ph type="dt" sz="half" idx="10"/>
          </p:nvPr>
        </p:nvSpPr>
        <p:spPr/>
        <p:txBody>
          <a:bodyPr/>
          <a:lstStyle/>
          <a:p>
            <a:fld id="{92694BBC-B123-4852-84B2-7F4C22BD1513}"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94774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494034" y="-1713"/>
            <a:ext cx="9173966" cy="946594"/>
          </a:xfrm>
        </p:spPr>
        <p:txBody>
          <a:bodyPr>
            <a:normAutofit/>
          </a:bodyPr>
          <a:lstStyle/>
          <a:p>
            <a:r>
              <a:rPr lang="en-US" sz="4800" b="1" dirty="0">
                <a:solidFill>
                  <a:srgbClr val="B80000"/>
                </a:solidFill>
              </a:rPr>
              <a:t>Static Variables</a:t>
            </a:r>
          </a:p>
        </p:txBody>
      </p:sp>
      <p:sp>
        <p:nvSpPr>
          <p:cNvPr id="4" name="Rectangle 3"/>
          <p:cNvSpPr/>
          <p:nvPr/>
        </p:nvSpPr>
        <p:spPr>
          <a:xfrm>
            <a:off x="1524000" y="9448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600200" y="1066800"/>
            <a:ext cx="9220200" cy="5678478"/>
          </a:xfrm>
          <a:prstGeom prst="rect">
            <a:avLst/>
          </a:prstGeom>
          <a:noFill/>
          <a:ln w="9525">
            <a:noFill/>
            <a:miter lim="800000"/>
            <a:headEnd/>
            <a:tailEnd/>
          </a:ln>
          <a:effectLst/>
        </p:spPr>
        <p:txBody>
          <a:bodyPr wrap="square">
            <a:spAutoFit/>
          </a:bodyPr>
          <a:lstStyle/>
          <a:p>
            <a:pPr eaLnBrk="0" hangingPunct="0">
              <a:spcBef>
                <a:spcPct val="50000"/>
              </a:spcBef>
            </a:pPr>
            <a:r>
              <a:rPr lang="en-US" sz="3200" b="1" dirty="0">
                <a:solidFill>
                  <a:srgbClr val="B80000"/>
                </a:solidFill>
                <a:latin typeface="+mj-lt"/>
              </a:rPr>
              <a:t>Static Variables:</a:t>
            </a:r>
          </a:p>
          <a:p>
            <a:pPr lvl="1" eaLnBrk="0" hangingPunct="0">
              <a:spcBef>
                <a:spcPct val="50000"/>
              </a:spcBef>
              <a:buFont typeface="Arial" pitchFamily="34" charset="0"/>
              <a:buChar char="•"/>
            </a:pPr>
            <a:r>
              <a:rPr lang="en-US" sz="3200" dirty="0">
                <a:latin typeface="+mj-lt"/>
              </a:rPr>
              <a:t> Is </a:t>
            </a:r>
            <a:r>
              <a:rPr lang="en-US" sz="3200" b="1" dirty="0">
                <a:solidFill>
                  <a:srgbClr val="2F1BC7"/>
                </a:solidFill>
                <a:latin typeface="+mj-lt"/>
              </a:rPr>
              <a:t>created</a:t>
            </a:r>
            <a:r>
              <a:rPr lang="en-US" sz="3200" dirty="0">
                <a:latin typeface="+mj-lt"/>
              </a:rPr>
              <a:t> at the </a:t>
            </a:r>
            <a:r>
              <a:rPr lang="en-US" sz="3200" b="1" dirty="0">
                <a:solidFill>
                  <a:srgbClr val="2F1BC7"/>
                </a:solidFill>
                <a:latin typeface="+mj-lt"/>
              </a:rPr>
              <a:t>start of program </a:t>
            </a:r>
            <a:r>
              <a:rPr lang="en-US" sz="3200" dirty="0">
                <a:latin typeface="+mj-lt"/>
              </a:rPr>
              <a:t>execution</a:t>
            </a:r>
            <a:r>
              <a:rPr lang="en-US" sz="3000" b="1" dirty="0">
                <a:latin typeface="+mj-lt"/>
              </a:rPr>
              <a:t>  </a:t>
            </a:r>
          </a:p>
          <a:p>
            <a:pPr lvl="1" eaLnBrk="0" hangingPunct="0">
              <a:spcBef>
                <a:spcPct val="50000"/>
              </a:spcBef>
              <a:buFont typeface="Arial" pitchFamily="34" charset="0"/>
              <a:buChar char="•"/>
            </a:pPr>
            <a:r>
              <a:rPr lang="en-US" sz="3000" b="1" dirty="0">
                <a:latin typeface="+mj-lt"/>
              </a:rPr>
              <a:t> </a:t>
            </a:r>
            <a:r>
              <a:rPr lang="en-US" sz="3000" dirty="0">
                <a:latin typeface="+mj-lt"/>
              </a:rPr>
              <a:t>A</a:t>
            </a:r>
            <a:r>
              <a:rPr lang="en-US" sz="3000" b="1" dirty="0">
                <a:latin typeface="+mj-lt"/>
              </a:rPr>
              <a:t> </a:t>
            </a:r>
            <a:r>
              <a:rPr lang="en-US" sz="3000" b="1" dirty="0">
                <a:solidFill>
                  <a:srgbClr val="2F1BC7"/>
                </a:solidFill>
                <a:latin typeface="+mj-lt"/>
              </a:rPr>
              <a:t>static variable </a:t>
            </a:r>
            <a:r>
              <a:rPr lang="en-US" sz="3000" dirty="0">
                <a:latin typeface="+mj-lt"/>
              </a:rPr>
              <a:t>has </a:t>
            </a:r>
            <a:r>
              <a:rPr lang="en-US" sz="3000" b="1" dirty="0">
                <a:solidFill>
                  <a:srgbClr val="2F1BC7"/>
                </a:solidFill>
                <a:latin typeface="+mj-lt"/>
              </a:rPr>
              <a:t>scope</a:t>
            </a:r>
            <a:r>
              <a:rPr lang="en-US" sz="3000" dirty="0">
                <a:latin typeface="+mj-lt"/>
              </a:rPr>
              <a:t> of </a:t>
            </a:r>
            <a:r>
              <a:rPr lang="en-US" sz="3000" b="1" dirty="0">
                <a:solidFill>
                  <a:srgbClr val="2F1BC7"/>
                </a:solidFill>
                <a:latin typeface="+mj-lt"/>
              </a:rPr>
              <a:t>local variable</a:t>
            </a:r>
          </a:p>
          <a:p>
            <a:pPr lvl="1" eaLnBrk="0" hangingPunct="0">
              <a:spcBef>
                <a:spcPct val="50000"/>
              </a:spcBef>
              <a:buFont typeface="Arial" pitchFamily="34" charset="0"/>
              <a:buChar char="•"/>
            </a:pPr>
            <a:r>
              <a:rPr lang="en-US" sz="3000" dirty="0">
                <a:latin typeface="+mj-lt"/>
              </a:rPr>
              <a:t>  But has </a:t>
            </a:r>
            <a:r>
              <a:rPr lang="en-US" sz="3000" b="1" dirty="0">
                <a:solidFill>
                  <a:srgbClr val="2F1BC7"/>
                </a:solidFill>
                <a:latin typeface="+mj-lt"/>
              </a:rPr>
              <a:t>lifetime</a:t>
            </a:r>
            <a:r>
              <a:rPr lang="en-US" sz="3000" dirty="0">
                <a:latin typeface="+mj-lt"/>
              </a:rPr>
              <a:t> of </a:t>
            </a:r>
            <a:r>
              <a:rPr lang="en-US" sz="3000" b="1" dirty="0">
                <a:solidFill>
                  <a:srgbClr val="2F1BC7"/>
                </a:solidFill>
                <a:latin typeface="+mj-lt"/>
              </a:rPr>
              <a:t>global variables</a:t>
            </a:r>
          </a:p>
          <a:p>
            <a:pPr lvl="2" eaLnBrk="0" hangingPunct="0">
              <a:spcBef>
                <a:spcPct val="50000"/>
              </a:spcBef>
              <a:buFont typeface="Arial" pitchFamily="34" charset="0"/>
              <a:buChar char="•"/>
            </a:pPr>
            <a:r>
              <a:rPr lang="en-US" sz="3000" dirty="0">
                <a:solidFill>
                  <a:srgbClr val="2F1BC7"/>
                </a:solidFill>
                <a:latin typeface="+mj-lt"/>
              </a:rPr>
              <a:t> </a:t>
            </a:r>
            <a:r>
              <a:rPr lang="en-US" sz="3000" dirty="0">
                <a:latin typeface="+mj-lt"/>
              </a:rPr>
              <a:t>Therefore</a:t>
            </a:r>
            <a:r>
              <a:rPr lang="en-US" sz="3000" dirty="0">
                <a:solidFill>
                  <a:srgbClr val="2F1BC7"/>
                </a:solidFill>
                <a:latin typeface="+mj-lt"/>
              </a:rPr>
              <a:t>, </a:t>
            </a:r>
            <a:r>
              <a:rPr lang="en-US" sz="3000" b="1" dirty="0">
                <a:solidFill>
                  <a:srgbClr val="2F1BC7"/>
                </a:solidFill>
                <a:latin typeface="+mj-lt"/>
              </a:rPr>
              <a:t>static variables retain</a:t>
            </a:r>
            <a:r>
              <a:rPr lang="en-US" sz="3000" b="1" dirty="0">
                <a:latin typeface="+mj-lt"/>
              </a:rPr>
              <a:t> </a:t>
            </a:r>
            <a:r>
              <a:rPr lang="en-US" sz="3000" dirty="0">
                <a:latin typeface="+mj-lt"/>
              </a:rPr>
              <a:t>their </a:t>
            </a:r>
            <a:r>
              <a:rPr lang="en-US" sz="3000" b="1" dirty="0">
                <a:solidFill>
                  <a:srgbClr val="2F1BC7"/>
                </a:solidFill>
                <a:latin typeface="+mj-lt"/>
              </a:rPr>
              <a:t>contents</a:t>
            </a:r>
            <a:r>
              <a:rPr lang="en-US" sz="3000" dirty="0">
                <a:latin typeface="+mj-lt"/>
              </a:rPr>
              <a:t> or </a:t>
            </a:r>
            <a:r>
              <a:rPr lang="en-US" sz="3000" b="1" dirty="0">
                <a:solidFill>
                  <a:srgbClr val="2F1BC7"/>
                </a:solidFill>
                <a:latin typeface="+mj-lt"/>
              </a:rPr>
              <a:t>values</a:t>
            </a:r>
            <a:r>
              <a:rPr lang="en-US" sz="3000" dirty="0">
                <a:latin typeface="+mj-lt"/>
              </a:rPr>
              <a:t> (</a:t>
            </a:r>
            <a:r>
              <a:rPr lang="en-US" sz="3000" b="1" i="1" dirty="0">
                <a:latin typeface="+mj-lt"/>
              </a:rPr>
              <a:t>until the program ends</a:t>
            </a:r>
            <a:r>
              <a:rPr lang="en-US" sz="3000" dirty="0">
                <a:latin typeface="+mj-lt"/>
              </a:rPr>
              <a:t>)</a:t>
            </a:r>
          </a:p>
          <a:p>
            <a:pPr lvl="1" eaLnBrk="0" hangingPunct="0">
              <a:spcBef>
                <a:spcPct val="50000"/>
              </a:spcBef>
              <a:buFont typeface="Arial" pitchFamily="34" charset="0"/>
              <a:buChar char="•"/>
            </a:pPr>
            <a:r>
              <a:rPr lang="en-US" sz="3000" dirty="0">
                <a:solidFill>
                  <a:srgbClr val="2F1BC7"/>
                </a:solidFill>
                <a:latin typeface="+mj-lt"/>
              </a:rPr>
              <a:t>  </a:t>
            </a:r>
            <a:r>
              <a:rPr lang="en-US" sz="3000" b="1" dirty="0">
                <a:solidFill>
                  <a:srgbClr val="2F1BC7"/>
                </a:solidFill>
                <a:latin typeface="+mj-lt"/>
              </a:rPr>
              <a:t>If not initialized</a:t>
            </a:r>
            <a:r>
              <a:rPr lang="en-US" sz="3000" dirty="0">
                <a:latin typeface="+mj-lt"/>
              </a:rPr>
              <a:t>, it is </a:t>
            </a:r>
            <a:r>
              <a:rPr lang="en-US" sz="3000" b="1" dirty="0">
                <a:solidFill>
                  <a:srgbClr val="2F1BC7"/>
                </a:solidFill>
                <a:latin typeface="+mj-lt"/>
              </a:rPr>
              <a:t>assigned value 0 </a:t>
            </a:r>
            <a:r>
              <a:rPr lang="en-US" sz="3000" dirty="0">
                <a:latin typeface="+mj-lt"/>
              </a:rPr>
              <a:t>(</a:t>
            </a:r>
            <a:r>
              <a:rPr lang="en-US" sz="3000" i="1" dirty="0">
                <a:latin typeface="+mj-lt"/>
              </a:rPr>
              <a:t>automatically by the compiler</a:t>
            </a:r>
            <a:r>
              <a:rPr lang="en-US" sz="3000" dirty="0">
                <a:latin typeface="+mj-lt"/>
              </a:rPr>
              <a:t>)</a:t>
            </a:r>
          </a:p>
          <a:p>
            <a:pPr eaLnBrk="0" hangingPunct="0">
              <a:spcBef>
                <a:spcPct val="50000"/>
              </a:spcBef>
            </a:pPr>
            <a:endParaRPr lang="en-US" sz="3000" dirty="0">
              <a:latin typeface="+mj-lt"/>
            </a:endParaRPr>
          </a:p>
        </p:txBody>
      </p:sp>
      <p:sp>
        <p:nvSpPr>
          <p:cNvPr id="2" name="Date Placeholder 1"/>
          <p:cNvSpPr>
            <a:spLocks noGrp="1"/>
          </p:cNvSpPr>
          <p:nvPr>
            <p:ph type="dt" sz="half" idx="10"/>
          </p:nvPr>
        </p:nvSpPr>
        <p:spPr/>
        <p:txBody>
          <a:bodyPr/>
          <a:lstStyle/>
          <a:p>
            <a:fld id="{61AF7485-97FA-4734-931B-60BC18213B65}"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103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500"/>
                                        <p:tgtEl>
                                          <p:spTgt spid="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left)">
                                      <p:cBhvr>
                                        <p:cTn id="13" dur="500"/>
                                        <p:tgtEl>
                                          <p:spTgt spid="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left)">
                                      <p:cBhvr>
                                        <p:cTn id="19" dur="500"/>
                                        <p:tgtEl>
                                          <p:spTgt spid="8">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left)">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24000" y="-1"/>
            <a:ext cx="9144000" cy="944881"/>
          </a:xfrm>
        </p:spPr>
        <p:txBody>
          <a:bodyPr>
            <a:noAutofit/>
          </a:bodyPr>
          <a:lstStyle/>
          <a:p>
            <a:r>
              <a:rPr lang="en-US" sz="4800" b="1" dirty="0">
                <a:solidFill>
                  <a:srgbClr val="B80000"/>
                </a:solidFill>
              </a:rPr>
              <a:t>Static Variables - Example</a:t>
            </a:r>
          </a:p>
        </p:txBody>
      </p:sp>
      <p:sp>
        <p:nvSpPr>
          <p:cNvPr id="4" name="Rectangle 3"/>
          <p:cNvSpPr/>
          <p:nvPr/>
        </p:nvSpPr>
        <p:spPr>
          <a:xfrm>
            <a:off x="1524000" y="9448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a:spLocks noChangeArrowheads="1"/>
          </p:cNvSpPr>
          <p:nvPr/>
        </p:nvSpPr>
        <p:spPr bwMode="auto">
          <a:xfrm>
            <a:off x="1600200" y="1066800"/>
            <a:ext cx="8991600" cy="5309146"/>
          </a:xfrm>
          <a:prstGeom prst="rect">
            <a:avLst/>
          </a:prstGeom>
          <a:noFill/>
          <a:ln w="9525">
            <a:noFill/>
            <a:miter lim="800000"/>
            <a:headEnd/>
            <a:tailEnd/>
          </a:ln>
          <a:effectLst/>
        </p:spPr>
        <p:txBody>
          <a:bodyPr wrap="square">
            <a:spAutoFit/>
          </a:bodyPr>
          <a:lstStyle/>
          <a:p>
            <a:pPr eaLnBrk="0" hangingPunct="0">
              <a:spcBef>
                <a:spcPct val="50000"/>
              </a:spcBef>
              <a:buFont typeface="Arial" pitchFamily="34" charset="0"/>
              <a:buChar char="•"/>
            </a:pPr>
            <a:r>
              <a:rPr lang="en-US" sz="3000" b="1" dirty="0">
                <a:latin typeface="+mj-lt"/>
              </a:rPr>
              <a:t>  </a:t>
            </a:r>
            <a:r>
              <a:rPr lang="en-US" sz="3000" dirty="0">
                <a:latin typeface="+mj-lt"/>
              </a:rPr>
              <a:t>In the following example,  the </a:t>
            </a:r>
            <a:r>
              <a:rPr lang="en-US" sz="3000" b="1" dirty="0">
                <a:latin typeface="+mj-lt"/>
              </a:rPr>
              <a:t>static variable </a:t>
            </a:r>
            <a:r>
              <a:rPr lang="en-US" sz="3000" b="1" i="1" dirty="0">
                <a:latin typeface="+mj-lt"/>
              </a:rPr>
              <a:t>sum</a:t>
            </a:r>
            <a:r>
              <a:rPr lang="en-US" sz="3000" dirty="0">
                <a:latin typeface="+mj-lt"/>
              </a:rPr>
              <a:t> is </a:t>
            </a:r>
            <a:r>
              <a:rPr lang="en-US" sz="3000" b="1" dirty="0">
                <a:latin typeface="+mj-lt"/>
              </a:rPr>
              <a:t>initialized to 1</a:t>
            </a:r>
            <a:endParaRPr lang="en-US" sz="3000" b="1" dirty="0">
              <a:solidFill>
                <a:srgbClr val="2F1BC7"/>
              </a:solidFill>
              <a:latin typeface="+mj-lt"/>
            </a:endParaRPr>
          </a:p>
          <a:p>
            <a:pPr algn="ctr" eaLnBrk="0" hangingPunct="0">
              <a:spcBef>
                <a:spcPct val="50000"/>
              </a:spcBef>
            </a:pPr>
            <a:r>
              <a:rPr lang="en-US" sz="2800" b="1" dirty="0">
                <a:solidFill>
                  <a:srgbClr val="B80000"/>
                </a:solidFill>
                <a:latin typeface="Consolas" panose="020B0609020204030204" pitchFamily="49" charset="0"/>
                <a:cs typeface="Courier New" pitchFamily="49" charset="0"/>
              </a:rPr>
              <a:t>static </a:t>
            </a:r>
            <a:r>
              <a:rPr lang="en-US" sz="2800" b="1" dirty="0" err="1">
                <a:solidFill>
                  <a:srgbClr val="B80000"/>
                </a:solidFill>
                <a:latin typeface="Consolas" panose="020B0609020204030204" pitchFamily="49" charset="0"/>
                <a:cs typeface="Courier New" pitchFamily="49" charset="0"/>
              </a:rPr>
              <a:t>int</a:t>
            </a:r>
            <a:r>
              <a:rPr lang="en-US" sz="2800" b="1" dirty="0">
                <a:solidFill>
                  <a:srgbClr val="B80000"/>
                </a:solidFill>
                <a:latin typeface="Consolas" panose="020B0609020204030204" pitchFamily="49" charset="0"/>
                <a:cs typeface="Courier New" pitchFamily="49" charset="0"/>
              </a:rPr>
              <a:t> </a:t>
            </a:r>
            <a:r>
              <a:rPr lang="en-US" sz="2800" b="1" dirty="0">
                <a:latin typeface="Consolas" panose="020B0609020204030204" pitchFamily="49" charset="0"/>
                <a:cs typeface="Courier New" pitchFamily="49" charset="0"/>
              </a:rPr>
              <a:t>sum = 1;</a:t>
            </a:r>
          </a:p>
          <a:p>
            <a:pPr eaLnBrk="0" hangingPunct="0">
              <a:spcBef>
                <a:spcPct val="50000"/>
              </a:spcBef>
              <a:buFont typeface="Arial" pitchFamily="34" charset="0"/>
              <a:buChar char="•"/>
            </a:pPr>
            <a:r>
              <a:rPr lang="en-US" sz="3000" dirty="0">
                <a:latin typeface="+mj-lt"/>
                <a:cs typeface="Courier New" pitchFamily="49" charset="0"/>
              </a:rPr>
              <a:t>  </a:t>
            </a:r>
            <a:r>
              <a:rPr lang="en-US" sz="3000" b="1" dirty="0">
                <a:solidFill>
                  <a:srgbClr val="2F1BC7"/>
                </a:solidFill>
                <a:latin typeface="+mj-lt"/>
              </a:rPr>
              <a:t>Initialization</a:t>
            </a:r>
            <a:r>
              <a:rPr lang="en-US" sz="3000" dirty="0">
                <a:latin typeface="+mj-lt"/>
              </a:rPr>
              <a:t> takes place </a:t>
            </a:r>
            <a:r>
              <a:rPr lang="en-US" sz="3000" b="1" dirty="0">
                <a:solidFill>
                  <a:srgbClr val="2F1BC7"/>
                </a:solidFill>
                <a:latin typeface="+mj-lt"/>
              </a:rPr>
              <a:t>only once</a:t>
            </a:r>
            <a:r>
              <a:rPr lang="en-US" sz="3000" dirty="0">
                <a:latin typeface="+mj-lt"/>
              </a:rPr>
              <a:t>. </a:t>
            </a:r>
          </a:p>
          <a:p>
            <a:pPr eaLnBrk="0" hangingPunct="0">
              <a:spcBef>
                <a:spcPct val="50000"/>
              </a:spcBef>
              <a:buFont typeface="Arial" pitchFamily="34" charset="0"/>
              <a:buChar char="•"/>
            </a:pPr>
            <a:r>
              <a:rPr lang="en-US" sz="3000" dirty="0">
                <a:solidFill>
                  <a:srgbClr val="008000"/>
                </a:solidFill>
              </a:rPr>
              <a:t> </a:t>
            </a:r>
            <a:r>
              <a:rPr lang="en-US" sz="3000" dirty="0"/>
              <a:t>If declaration </a:t>
            </a:r>
            <a:r>
              <a:rPr lang="en-US" sz="3000" b="1" dirty="0">
                <a:solidFill>
                  <a:srgbClr val="2F1BC7"/>
                </a:solidFill>
              </a:rPr>
              <a:t>in</a:t>
            </a:r>
            <a:r>
              <a:rPr lang="en-US" sz="3000" dirty="0"/>
              <a:t> a </a:t>
            </a:r>
            <a:r>
              <a:rPr lang="en-US" sz="3000" b="1" dirty="0">
                <a:solidFill>
                  <a:srgbClr val="2F1BC7"/>
                </a:solidFill>
              </a:rPr>
              <a:t>user-defined function</a:t>
            </a:r>
            <a:r>
              <a:rPr lang="en-US" sz="3000" dirty="0"/>
              <a:t>:</a:t>
            </a:r>
          </a:p>
          <a:p>
            <a:pPr lvl="1" eaLnBrk="0" hangingPunct="0">
              <a:spcBef>
                <a:spcPct val="50000"/>
              </a:spcBef>
              <a:buFont typeface="Wingdings" pitchFamily="2" charset="2"/>
              <a:buChar char="Ø"/>
            </a:pPr>
            <a:r>
              <a:rPr lang="en-US" sz="3000" dirty="0"/>
              <a:t> </a:t>
            </a:r>
            <a:r>
              <a:rPr lang="en-US" sz="3000" b="1" dirty="0">
                <a:solidFill>
                  <a:srgbClr val="2F1BC7"/>
                </a:solidFill>
              </a:rPr>
              <a:t>First time </a:t>
            </a:r>
            <a:r>
              <a:rPr lang="en-US" sz="3000" dirty="0"/>
              <a:t>the function is called, the </a:t>
            </a:r>
            <a:r>
              <a:rPr lang="en-US" sz="3000" b="1" dirty="0">
                <a:solidFill>
                  <a:srgbClr val="2F1BC7"/>
                </a:solidFill>
              </a:rPr>
              <a:t>variable sum </a:t>
            </a:r>
            <a:r>
              <a:rPr lang="en-US" sz="3000" dirty="0"/>
              <a:t>is </a:t>
            </a:r>
            <a:r>
              <a:rPr lang="en-US" sz="3000" b="1" dirty="0">
                <a:solidFill>
                  <a:srgbClr val="2F1BC7"/>
                </a:solidFill>
              </a:rPr>
              <a:t>initialized to 1</a:t>
            </a:r>
            <a:r>
              <a:rPr lang="en-US" sz="3000" dirty="0">
                <a:solidFill>
                  <a:srgbClr val="2F1BC7"/>
                </a:solidFill>
              </a:rPr>
              <a:t>. </a:t>
            </a:r>
          </a:p>
          <a:p>
            <a:pPr lvl="1" eaLnBrk="0" hangingPunct="0">
              <a:spcBef>
                <a:spcPct val="50000"/>
              </a:spcBef>
              <a:buFont typeface="Wingdings" pitchFamily="2" charset="2"/>
              <a:buChar char="Ø"/>
            </a:pPr>
            <a:r>
              <a:rPr lang="en-US" sz="3000" dirty="0"/>
              <a:t> </a:t>
            </a:r>
            <a:r>
              <a:rPr lang="en-US" sz="3000" b="1" dirty="0">
                <a:solidFill>
                  <a:srgbClr val="B80000"/>
                </a:solidFill>
              </a:rPr>
              <a:t>Next time </a:t>
            </a:r>
            <a:r>
              <a:rPr lang="en-US" sz="3000" dirty="0"/>
              <a:t>the </a:t>
            </a:r>
            <a:r>
              <a:rPr lang="en-US" sz="3000" b="1" dirty="0">
                <a:solidFill>
                  <a:srgbClr val="B80000"/>
                </a:solidFill>
              </a:rPr>
              <a:t>function</a:t>
            </a:r>
            <a:r>
              <a:rPr lang="en-US" sz="3000" dirty="0"/>
              <a:t> (containing the above declaration) is </a:t>
            </a:r>
            <a:r>
              <a:rPr lang="en-US" sz="3000" b="1" dirty="0">
                <a:solidFill>
                  <a:srgbClr val="B80000"/>
                </a:solidFill>
              </a:rPr>
              <a:t>executed</a:t>
            </a:r>
            <a:r>
              <a:rPr lang="en-US" sz="3000" dirty="0"/>
              <a:t>, but sum is </a:t>
            </a:r>
            <a:r>
              <a:rPr lang="en-US" sz="3000" b="1" u="sng" dirty="0">
                <a:solidFill>
                  <a:srgbClr val="B80000"/>
                </a:solidFill>
              </a:rPr>
              <a:t>not reset to 1</a:t>
            </a:r>
            <a:r>
              <a:rPr lang="en-US" sz="3000" dirty="0"/>
              <a:t>.</a:t>
            </a:r>
            <a:endParaRPr lang="en-US" sz="3000" dirty="0">
              <a:latin typeface="+mj-lt"/>
            </a:endParaRPr>
          </a:p>
        </p:txBody>
      </p:sp>
      <p:sp>
        <p:nvSpPr>
          <p:cNvPr id="2" name="Date Placeholder 1"/>
          <p:cNvSpPr>
            <a:spLocks noGrp="1"/>
          </p:cNvSpPr>
          <p:nvPr>
            <p:ph type="dt" sz="half" idx="10"/>
          </p:nvPr>
        </p:nvSpPr>
        <p:spPr/>
        <p:txBody>
          <a:bodyPr/>
          <a:lstStyle/>
          <a:p>
            <a:fld id="{EE03F32A-0623-44CA-8A95-F72F523B1256}"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35956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500"/>
                                        <p:tgtEl>
                                          <p:spTgt spid="8">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76400" y="990600"/>
            <a:ext cx="8839200" cy="5638800"/>
          </a:xfrm>
          <a:noFill/>
          <a:ln/>
        </p:spPr>
        <p:txBody>
          <a:bodyPr>
            <a:noAutofit/>
          </a:bodyPr>
          <a:lstStyle/>
          <a:p>
            <a:pPr algn="just"/>
            <a:r>
              <a:rPr lang="en-US" dirty="0"/>
              <a:t>Write a function that, when you call it, displays a message telling how many times it has been called: “I have been called 3 times”, for instance. Write a main() program that ask the user to call the function, if the user presses ‘y’ the function is called otherwise if ‘n’ is pressed the program terminates.</a:t>
            </a:r>
          </a:p>
          <a:p>
            <a:pPr marL="0" indent="0" algn="just">
              <a:buNone/>
            </a:pPr>
            <a:endParaRPr lang="en-US" dirty="0">
              <a:latin typeface="+mj-lt"/>
              <a:cs typeface="Times New Roman" pitchFamily="18" charset="0"/>
            </a:endParaRPr>
          </a:p>
          <a:p>
            <a:pPr marL="0" indent="0" algn="just">
              <a:buNone/>
            </a:pPr>
            <a:r>
              <a:rPr lang="en-US" b="1" u="sng" dirty="0">
                <a:latin typeface="+mj-lt"/>
                <a:cs typeface="Times New Roman" pitchFamily="18" charset="0"/>
              </a:rPr>
              <a:t>NOTE: </a:t>
            </a:r>
            <a:r>
              <a:rPr lang="en-US" b="1" dirty="0">
                <a:latin typeface="+mj-lt"/>
                <a:cs typeface="Times New Roman" pitchFamily="18" charset="0"/>
              </a:rPr>
              <a:t>Do not use any global variable or pass any value in the function</a:t>
            </a:r>
          </a:p>
        </p:txBody>
      </p:sp>
      <p:sp>
        <p:nvSpPr>
          <p:cNvPr id="144389" name="Rectangle 5"/>
          <p:cNvSpPr>
            <a:spLocks noGrp="1" noChangeArrowheads="1"/>
          </p:cNvSpPr>
          <p:nvPr>
            <p:ph type="title"/>
          </p:nvPr>
        </p:nvSpPr>
        <p:spPr>
          <a:xfrm>
            <a:off x="1524000" y="0"/>
            <a:ext cx="8382000" cy="896938"/>
          </a:xfrm>
          <a:noFill/>
          <a:ln/>
        </p:spPr>
        <p:txBody>
          <a:bodyPr>
            <a:normAutofit fontScale="90000"/>
          </a:bodyPr>
          <a:lstStyle/>
          <a:p>
            <a:r>
              <a:rPr lang="en-US" sz="4000" dirty="0">
                <a:solidFill>
                  <a:srgbClr val="C00000"/>
                </a:solidFill>
              </a:rPr>
              <a:t>Home Exercise (Using Static Variable)</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2" name="Date Placeholder 1"/>
          <p:cNvSpPr>
            <a:spLocks noGrp="1"/>
          </p:cNvSpPr>
          <p:nvPr>
            <p:ph type="dt" sz="half" idx="10"/>
          </p:nvPr>
        </p:nvSpPr>
        <p:spPr/>
        <p:txBody>
          <a:bodyPr/>
          <a:lstStyle/>
          <a:p>
            <a:fld id="{F733DF3F-9A9F-405A-9971-F82BBA369B20}"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72847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012117-FED2-45A1-9449-791CC7680CDF}" type="datetime1">
              <a:rPr lang="en-US" smtClean="0"/>
              <a:t>10/24/2022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5"/>
          <p:cNvSpPr>
            <a:spLocks noGrp="1"/>
          </p:cNvSpPr>
          <p:nvPr>
            <p:ph type="title"/>
          </p:nvPr>
        </p:nvSpPr>
        <p:spPr>
          <a:xfrm>
            <a:off x="381000" y="3048000"/>
            <a:ext cx="10972800" cy="838200"/>
          </a:xfrm>
        </p:spPr>
        <p:txBody>
          <a:bodyPr/>
          <a:lstStyle/>
          <a:p>
            <a:r>
              <a:rPr lang="en-US" dirty="0" smtClean="0"/>
              <a:t>Introduction to Arrays</a:t>
            </a:r>
            <a:endParaRPr lang="en-US" dirty="0"/>
          </a:p>
        </p:txBody>
      </p:sp>
    </p:spTree>
    <p:extLst>
      <p:ext uri="{BB962C8B-B14F-4D97-AF65-F5344CB8AC3E}">
        <p14:creationId xmlns:p14="http://schemas.microsoft.com/office/powerpoint/2010/main" val="377414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25925"/>
            <a:ext cx="9144000" cy="894605"/>
          </a:xfrm>
        </p:spPr>
        <p:txBody>
          <a:bodyPr>
            <a:normAutofit/>
          </a:bodyPr>
          <a:lstStyle/>
          <a:p>
            <a:r>
              <a:rPr lang="en-US" sz="4800" b="1" dirty="0">
                <a:solidFill>
                  <a:srgbClr val="B80000"/>
                </a:solidFill>
              </a:rPr>
              <a:t>Arrays</a:t>
            </a:r>
          </a:p>
        </p:txBody>
      </p:sp>
      <p:sp>
        <p:nvSpPr>
          <p:cNvPr id="9219" name="Rectangle 3"/>
          <p:cNvSpPr>
            <a:spLocks noGrp="1" noChangeArrowheads="1"/>
          </p:cNvSpPr>
          <p:nvPr>
            <p:ph type="body" sz="half" idx="1"/>
          </p:nvPr>
        </p:nvSpPr>
        <p:spPr>
          <a:xfrm>
            <a:off x="1600200" y="1038833"/>
            <a:ext cx="8991601" cy="5742967"/>
          </a:xfrm>
        </p:spPr>
        <p:txBody>
          <a:bodyPr>
            <a:normAutofit/>
          </a:bodyPr>
          <a:lstStyle/>
          <a:p>
            <a:pPr>
              <a:spcBef>
                <a:spcPts val="2400"/>
              </a:spcBef>
            </a:pPr>
            <a:r>
              <a:rPr lang="en-US" b="1" dirty="0" smtClean="0">
                <a:solidFill>
                  <a:srgbClr val="2F1BC7"/>
                </a:solidFill>
              </a:rPr>
              <a:t>Collection data items</a:t>
            </a:r>
          </a:p>
          <a:p>
            <a:pPr>
              <a:spcBef>
                <a:spcPts val="2400"/>
              </a:spcBef>
            </a:pPr>
            <a:endParaRPr lang="en-US" dirty="0" smtClean="0"/>
          </a:p>
          <a:p>
            <a:pPr>
              <a:spcBef>
                <a:spcPts val="2400"/>
              </a:spcBef>
            </a:pPr>
            <a:r>
              <a:rPr lang="en-US" b="1" dirty="0" smtClean="0">
                <a:solidFill>
                  <a:srgbClr val="2C14DE"/>
                </a:solidFill>
              </a:rPr>
              <a:t>Collection</a:t>
            </a:r>
            <a:r>
              <a:rPr lang="en-US" dirty="0" smtClean="0">
                <a:solidFill>
                  <a:srgbClr val="2C14DE"/>
                </a:solidFill>
              </a:rPr>
              <a:t> </a:t>
            </a:r>
            <a:r>
              <a:rPr lang="en-US" dirty="0" smtClean="0"/>
              <a:t>of the </a:t>
            </a:r>
            <a:r>
              <a:rPr lang="en-US" b="1" dirty="0" smtClean="0">
                <a:solidFill>
                  <a:srgbClr val="2C14DE"/>
                </a:solidFill>
              </a:rPr>
              <a:t>same types </a:t>
            </a:r>
            <a:r>
              <a:rPr lang="en-US" dirty="0" smtClean="0"/>
              <a:t>of </a:t>
            </a:r>
            <a:r>
              <a:rPr lang="en-US" b="1" dirty="0" smtClean="0"/>
              <a:t>data</a:t>
            </a:r>
            <a:r>
              <a:rPr lang="en-US" dirty="0" smtClean="0"/>
              <a:t>. </a:t>
            </a:r>
          </a:p>
          <a:p>
            <a:pPr>
              <a:spcBef>
                <a:spcPts val="2400"/>
              </a:spcBef>
            </a:pPr>
            <a:endParaRPr lang="en-US" dirty="0" smtClean="0"/>
          </a:p>
          <a:p>
            <a:pPr>
              <a:spcBef>
                <a:spcPts val="2400"/>
              </a:spcBef>
            </a:pPr>
            <a:r>
              <a:rPr lang="en-US" b="1" dirty="0" smtClean="0"/>
              <a:t>Static entity </a:t>
            </a:r>
            <a:r>
              <a:rPr lang="en-US" dirty="0" smtClean="0"/>
              <a:t>– </a:t>
            </a:r>
            <a:r>
              <a:rPr lang="en-US" b="1" dirty="0" smtClean="0">
                <a:solidFill>
                  <a:srgbClr val="B80000"/>
                </a:solidFill>
              </a:rPr>
              <a:t>Same size </a:t>
            </a:r>
            <a:r>
              <a:rPr lang="en-US" dirty="0" smtClean="0"/>
              <a:t>throughout </a:t>
            </a:r>
            <a:r>
              <a:rPr lang="en-US" b="1" dirty="0" smtClean="0"/>
              <a:t>program</a:t>
            </a:r>
          </a:p>
          <a:p>
            <a:pPr>
              <a:spcBef>
                <a:spcPts val="2400"/>
              </a:spcBef>
            </a:pPr>
            <a:endParaRPr lang="en-US" dirty="0" smtClean="0">
              <a:solidFill>
                <a:srgbClr val="2C14DE"/>
              </a:solidFill>
            </a:endParaRPr>
          </a:p>
        </p:txBody>
      </p:sp>
      <p:sp>
        <p:nvSpPr>
          <p:cNvPr id="6" name="Rectangle 5"/>
          <p:cNvSpPr/>
          <p:nvPr/>
        </p:nvSpPr>
        <p:spPr>
          <a:xfrm>
            <a:off x="1524001"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299213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1"/>
            <a:ext cx="9137715" cy="896137"/>
          </a:xfrm>
        </p:spPr>
        <p:txBody>
          <a:bodyPr>
            <a:normAutofit/>
          </a:bodyPr>
          <a:lstStyle/>
          <a:p>
            <a:r>
              <a:rPr lang="en-US" b="1" dirty="0" smtClean="0">
                <a:solidFill>
                  <a:srgbClr val="B80000"/>
                </a:solidFill>
              </a:rPr>
              <a:t>Arrays</a:t>
            </a:r>
            <a:endParaRPr lang="en-US" b="1" dirty="0">
              <a:solidFill>
                <a:srgbClr val="B80000"/>
              </a:solidFill>
            </a:endParaRPr>
          </a:p>
        </p:txBody>
      </p:sp>
      <p:sp>
        <p:nvSpPr>
          <p:cNvPr id="6" name="Rectangle 5"/>
          <p:cNvSpPr/>
          <p:nvPr/>
        </p:nvSpPr>
        <p:spPr>
          <a:xfrm>
            <a:off x="1525571" y="89693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3"/>
          <p:cNvSpPr txBox="1">
            <a:spLocks noChangeArrowheads="1"/>
          </p:cNvSpPr>
          <p:nvPr/>
        </p:nvSpPr>
        <p:spPr>
          <a:xfrm>
            <a:off x="1592343" y="1066800"/>
            <a:ext cx="9294830" cy="5791200"/>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US" sz="3200" b="1" dirty="0">
                <a:solidFill>
                  <a:srgbClr val="C00000"/>
                </a:solidFill>
              </a:rPr>
              <a:t>Simple data type </a:t>
            </a:r>
            <a:r>
              <a:rPr lang="en-US" sz="3200" dirty="0"/>
              <a:t>=&gt; a </a:t>
            </a:r>
            <a:r>
              <a:rPr lang="en-US" sz="3200" b="1" u="sng" dirty="0">
                <a:solidFill>
                  <a:srgbClr val="2F1BC7"/>
                </a:solidFill>
              </a:rPr>
              <a:t>single</a:t>
            </a:r>
            <a:r>
              <a:rPr lang="en-US" sz="3200" b="1" dirty="0">
                <a:solidFill>
                  <a:srgbClr val="2F1BC7"/>
                </a:solidFill>
              </a:rPr>
              <a:t> value</a:t>
            </a:r>
            <a:r>
              <a:rPr lang="en-US" sz="3200" dirty="0"/>
              <a:t/>
            </a:r>
            <a:br>
              <a:rPr lang="en-US" sz="3200" dirty="0"/>
            </a:br>
            <a:r>
              <a:rPr lang="en-US" sz="3200" dirty="0"/>
              <a:t/>
            </a:r>
            <a:br>
              <a:rPr lang="en-US" sz="3200" dirty="0"/>
            </a:br>
            <a:endParaRPr lang="en-US" sz="3200" dirty="0"/>
          </a:p>
          <a:p>
            <a:pPr marL="342900" indent="-342900">
              <a:spcBef>
                <a:spcPct val="20000"/>
              </a:spcBef>
              <a:buFont typeface="Arial" pitchFamily="34" charset="0"/>
              <a:buChar char="•"/>
              <a:defRPr/>
            </a:pPr>
            <a:endParaRPr lang="en-US" sz="3200" dirty="0"/>
          </a:p>
          <a:p>
            <a:pPr marL="342900" indent="-342900">
              <a:spcBef>
                <a:spcPct val="20000"/>
              </a:spcBef>
              <a:buFont typeface="Arial" pitchFamily="34" charset="0"/>
              <a:buChar char="•"/>
              <a:defRPr/>
            </a:pPr>
            <a:r>
              <a:rPr lang="en-US" sz="3200" b="1" dirty="0">
                <a:solidFill>
                  <a:srgbClr val="C00000"/>
                </a:solidFill>
              </a:rPr>
              <a:t>Structured data type </a:t>
            </a:r>
            <a:r>
              <a:rPr lang="en-US" sz="3200" dirty="0"/>
              <a:t>=&gt; a </a:t>
            </a:r>
            <a:r>
              <a:rPr lang="en-US" sz="3200" b="1" u="sng" dirty="0">
                <a:solidFill>
                  <a:srgbClr val="2F1BC7"/>
                </a:solidFill>
              </a:rPr>
              <a:t>collection</a:t>
            </a:r>
            <a:r>
              <a:rPr lang="en-US" sz="3200" b="1" dirty="0">
                <a:solidFill>
                  <a:srgbClr val="2F1BC7"/>
                </a:solidFill>
              </a:rPr>
              <a:t> of data values</a:t>
            </a:r>
          </a:p>
          <a:p>
            <a:pPr marL="342900" indent="-342900">
              <a:spcBef>
                <a:spcPct val="20000"/>
              </a:spcBef>
              <a:buFont typeface="Arial" pitchFamily="34" charset="0"/>
              <a:buChar char="•"/>
              <a:defRPr/>
            </a:pPr>
            <a:endParaRPr lang="en-US" sz="3200" b="1" dirty="0">
              <a:solidFill>
                <a:srgbClr val="2F1BC7"/>
              </a:solidFill>
            </a:endParaRPr>
          </a:p>
          <a:p>
            <a:pPr marL="342900" indent="-342900">
              <a:spcBef>
                <a:spcPct val="20000"/>
              </a:spcBef>
              <a:buFont typeface="Arial" pitchFamily="34" charset="0"/>
              <a:buChar char="•"/>
              <a:defRPr/>
            </a:pPr>
            <a:r>
              <a:rPr lang="en-US" sz="3200" b="1" dirty="0"/>
              <a:t>Array</a:t>
            </a:r>
            <a:r>
              <a:rPr lang="en-US" sz="3200" dirty="0"/>
              <a:t> is a </a:t>
            </a:r>
            <a:r>
              <a:rPr lang="en-US" sz="3200" b="1" u="sng" dirty="0"/>
              <a:t>structured data-type </a:t>
            </a:r>
            <a:r>
              <a:rPr lang="en-US" sz="3200" dirty="0"/>
              <a:t>(collection of values)</a:t>
            </a:r>
          </a:p>
          <a:p>
            <a:pPr marL="342900" indent="-342900">
              <a:spcBef>
                <a:spcPct val="20000"/>
              </a:spcBef>
              <a:buFont typeface="Arial" pitchFamily="34" charset="0"/>
              <a:buChar char="•"/>
              <a:defRPr/>
            </a:pPr>
            <a:endParaRPr lang="en-US" sz="3200" b="1" dirty="0">
              <a:solidFill>
                <a:srgbClr val="2F1BC7"/>
              </a:solidFill>
            </a:endParaRPr>
          </a:p>
          <a:p>
            <a:pPr marL="342900" indent="-342900">
              <a:spcBef>
                <a:spcPct val="20000"/>
              </a:spcBef>
              <a:buFont typeface="Arial" pitchFamily="34" charset="0"/>
              <a:buChar char="•"/>
              <a:defRPr/>
            </a:pPr>
            <a:endParaRPr lang="en-US" sz="3200" b="1" dirty="0">
              <a:solidFill>
                <a:srgbClr val="2F1BC7"/>
              </a:solidFill>
            </a:endParaRPr>
          </a:p>
          <a:p>
            <a:pPr marL="342900" indent="-342900">
              <a:spcBef>
                <a:spcPct val="20000"/>
              </a:spcBef>
              <a:buFont typeface="Arial" pitchFamily="34" charset="0"/>
              <a:buChar char="•"/>
              <a:defRPr/>
            </a:pPr>
            <a:endParaRPr lang="en-US" sz="3200" b="1" dirty="0">
              <a:solidFill>
                <a:srgbClr val="2F1BC7"/>
              </a:solidFill>
            </a:endParaRPr>
          </a:p>
          <a:p>
            <a:pPr marL="342900" indent="-342900">
              <a:spcBef>
                <a:spcPct val="20000"/>
              </a:spcBef>
              <a:buFont typeface="Arial" pitchFamily="34" charset="0"/>
              <a:buChar char="•"/>
              <a:defRPr/>
            </a:pPr>
            <a:endParaRPr lang="en-US" sz="3200" b="1" dirty="0">
              <a:solidFill>
                <a:srgbClr val="2F1BC7"/>
              </a:solidFill>
            </a:endParaRPr>
          </a:p>
        </p:txBody>
      </p:sp>
      <p:grpSp>
        <p:nvGrpSpPr>
          <p:cNvPr id="10" name="Group 23"/>
          <p:cNvGrpSpPr>
            <a:grpSpLocks/>
          </p:cNvGrpSpPr>
          <p:nvPr/>
        </p:nvGrpSpPr>
        <p:grpSpPr bwMode="auto">
          <a:xfrm>
            <a:off x="3200400" y="2286005"/>
            <a:ext cx="6096000" cy="379413"/>
            <a:chOff x="528" y="2010"/>
            <a:chExt cx="3840" cy="239"/>
          </a:xfrm>
        </p:grpSpPr>
        <p:sp>
          <p:nvSpPr>
            <p:cNvPr id="11" name="Text Box 4"/>
            <p:cNvSpPr txBox="1">
              <a:spLocks noChangeArrowheads="1"/>
            </p:cNvSpPr>
            <p:nvPr/>
          </p:nvSpPr>
          <p:spPr bwMode="auto">
            <a:xfrm>
              <a:off x="528" y="2016"/>
              <a:ext cx="768" cy="233"/>
            </a:xfrm>
            <a:prstGeom prst="rect">
              <a:avLst/>
            </a:prstGeom>
            <a:solidFill>
              <a:srgbClr val="FFFF00"/>
            </a:solidFill>
            <a:ln w="9525">
              <a:solidFill>
                <a:schemeClr val="bg2"/>
              </a:solidFill>
              <a:miter lim="800000"/>
              <a:headEnd/>
              <a:tailEnd/>
            </a:ln>
            <a:effectLst>
              <a:outerShdw dist="107763" dir="13500000" algn="ctr" rotWithShape="0">
                <a:schemeClr val="bg2"/>
              </a:outerShdw>
            </a:effectLst>
          </p:spPr>
          <p:txBody>
            <a:bodyPr>
              <a:spAutoFit/>
            </a:bodyPr>
            <a:lstStyle/>
            <a:p>
              <a:pPr algn="ctr">
                <a:spcBef>
                  <a:spcPct val="50000"/>
                </a:spcBef>
              </a:pPr>
              <a:r>
                <a:rPr lang="en-US" b="1" dirty="0"/>
                <a:t>15</a:t>
              </a:r>
            </a:p>
          </p:txBody>
        </p:sp>
        <p:sp>
          <p:nvSpPr>
            <p:cNvPr id="12" name="Text Box 5"/>
            <p:cNvSpPr txBox="1">
              <a:spLocks noChangeArrowheads="1"/>
            </p:cNvSpPr>
            <p:nvPr/>
          </p:nvSpPr>
          <p:spPr bwMode="auto">
            <a:xfrm>
              <a:off x="1920" y="2010"/>
              <a:ext cx="1152" cy="233"/>
            </a:xfrm>
            <a:prstGeom prst="rect">
              <a:avLst/>
            </a:prstGeom>
            <a:solidFill>
              <a:srgbClr val="FFFF00"/>
            </a:solidFill>
            <a:ln w="9525">
              <a:solidFill>
                <a:schemeClr val="bg2"/>
              </a:solidFill>
              <a:miter lim="800000"/>
              <a:headEnd/>
              <a:tailEnd/>
            </a:ln>
            <a:effectLst>
              <a:outerShdw dist="107763" dir="13500000" algn="ctr" rotWithShape="0">
                <a:schemeClr val="bg2"/>
              </a:outerShdw>
            </a:effectLst>
          </p:spPr>
          <p:txBody>
            <a:bodyPr>
              <a:spAutoFit/>
            </a:bodyPr>
            <a:lstStyle/>
            <a:p>
              <a:pPr algn="ctr">
                <a:spcBef>
                  <a:spcPct val="50000"/>
                </a:spcBef>
              </a:pPr>
              <a:r>
                <a:rPr lang="en-US" b="1" dirty="0"/>
                <a:t>84.35</a:t>
              </a:r>
            </a:p>
          </p:txBody>
        </p:sp>
        <p:sp>
          <p:nvSpPr>
            <p:cNvPr id="13" name="Text Box 6"/>
            <p:cNvSpPr txBox="1">
              <a:spLocks noChangeArrowheads="1"/>
            </p:cNvSpPr>
            <p:nvPr/>
          </p:nvSpPr>
          <p:spPr bwMode="auto">
            <a:xfrm>
              <a:off x="3648" y="2010"/>
              <a:ext cx="720" cy="233"/>
            </a:xfrm>
            <a:prstGeom prst="rect">
              <a:avLst/>
            </a:prstGeom>
            <a:solidFill>
              <a:srgbClr val="FFFF00"/>
            </a:solidFill>
            <a:ln w="9525">
              <a:solidFill>
                <a:schemeClr val="bg2"/>
              </a:solidFill>
              <a:miter lim="800000"/>
              <a:headEnd/>
              <a:tailEnd/>
            </a:ln>
            <a:effectLst>
              <a:outerShdw dist="107763" dir="13500000" algn="ctr" rotWithShape="0">
                <a:schemeClr val="bg2"/>
              </a:outerShdw>
            </a:effectLst>
          </p:spPr>
          <p:txBody>
            <a:bodyPr>
              <a:spAutoFit/>
            </a:bodyPr>
            <a:lstStyle/>
            <a:p>
              <a:pPr algn="ctr">
                <a:spcBef>
                  <a:spcPct val="50000"/>
                </a:spcBef>
              </a:pPr>
              <a:r>
                <a:rPr lang="en-US" b="1" dirty="0"/>
                <a:t>‘A’</a:t>
              </a:r>
            </a:p>
          </p:txBody>
        </p:sp>
      </p:grpSp>
      <p:grpSp>
        <p:nvGrpSpPr>
          <p:cNvPr id="2" name="Group 1"/>
          <p:cNvGrpSpPr/>
          <p:nvPr/>
        </p:nvGrpSpPr>
        <p:grpSpPr>
          <a:xfrm>
            <a:off x="4724400" y="5486400"/>
            <a:ext cx="2971800" cy="381794"/>
            <a:chOff x="2362200" y="5410200"/>
            <a:chExt cx="2971800" cy="381794"/>
          </a:xfrm>
        </p:grpSpPr>
        <p:sp>
          <p:nvSpPr>
            <p:cNvPr id="14" name="Text Box 7"/>
            <p:cNvSpPr txBox="1">
              <a:spLocks noChangeArrowheads="1"/>
            </p:cNvSpPr>
            <p:nvPr/>
          </p:nvSpPr>
          <p:spPr bwMode="auto">
            <a:xfrm>
              <a:off x="2362200" y="5410200"/>
              <a:ext cx="2971800" cy="381000"/>
            </a:xfrm>
            <a:prstGeom prst="rect">
              <a:avLst/>
            </a:prstGeom>
            <a:solidFill>
              <a:schemeClr val="accent5">
                <a:lumMod val="40000"/>
                <a:lumOff val="60000"/>
              </a:schemeClr>
            </a:solidFill>
            <a:ln w="9525">
              <a:solidFill>
                <a:schemeClr val="tx1"/>
              </a:solidFill>
              <a:miter lim="800000"/>
              <a:headEnd/>
              <a:tailEnd/>
            </a:ln>
            <a:effectLst>
              <a:outerShdw dist="107763" dir="13500000" algn="ctr" rotWithShape="0">
                <a:schemeClr val="bg2"/>
              </a:outerShdw>
            </a:effectLst>
          </p:spPr>
          <p:txBody>
            <a:bodyPr wrap="square">
              <a:spAutoFit/>
            </a:bodyPr>
            <a:lstStyle/>
            <a:p>
              <a:pPr algn="l">
                <a:spcBef>
                  <a:spcPct val="50000"/>
                </a:spcBef>
              </a:pPr>
              <a:r>
                <a:rPr lang="en-US" b="1" dirty="0"/>
                <a:t>  85      79      92    57    68    80</a:t>
              </a:r>
            </a:p>
          </p:txBody>
        </p:sp>
        <p:cxnSp>
          <p:nvCxnSpPr>
            <p:cNvPr id="17" name="Straight Connector 16"/>
            <p:cNvCxnSpPr/>
            <p:nvPr/>
          </p:nvCxnSpPr>
          <p:spPr>
            <a:xfrm rot="5400000">
              <a:off x="2705100" y="56007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2392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7726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2298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6870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9159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8713" y="19163"/>
            <a:ext cx="9139287" cy="887458"/>
          </a:xfrm>
        </p:spPr>
        <p:txBody>
          <a:bodyPr>
            <a:normAutofit/>
          </a:bodyPr>
          <a:lstStyle/>
          <a:p>
            <a:r>
              <a:rPr lang="en-US" sz="4800" b="1" dirty="0">
                <a:solidFill>
                  <a:srgbClr val="C00000"/>
                </a:solidFill>
              </a:rPr>
              <a:t>One Dimensional Array</a:t>
            </a:r>
          </a:p>
        </p:txBody>
      </p:sp>
      <p:sp>
        <p:nvSpPr>
          <p:cNvPr id="13315" name="Rectangle 3"/>
          <p:cNvSpPr>
            <a:spLocks noGrp="1" noChangeArrowheads="1"/>
          </p:cNvSpPr>
          <p:nvPr>
            <p:ph type="body" idx="1"/>
          </p:nvPr>
        </p:nvSpPr>
        <p:spPr>
          <a:xfrm>
            <a:off x="1676400" y="1066800"/>
            <a:ext cx="8763000" cy="5562600"/>
          </a:xfrm>
        </p:spPr>
        <p:txBody>
          <a:bodyPr/>
          <a:lstStyle/>
          <a:p>
            <a:r>
              <a:rPr lang="en-US" b="1" dirty="0" smtClean="0"/>
              <a:t>Collection </a:t>
            </a:r>
            <a:r>
              <a:rPr lang="en-US" b="1" dirty="0"/>
              <a:t>of components</a:t>
            </a:r>
          </a:p>
          <a:p>
            <a:pPr lvl="1"/>
            <a:r>
              <a:rPr lang="en-US" b="1" dirty="0">
                <a:solidFill>
                  <a:srgbClr val="2F1BC7"/>
                </a:solidFill>
              </a:rPr>
              <a:t>All of the same </a:t>
            </a:r>
            <a:r>
              <a:rPr lang="en-US" b="1" dirty="0" smtClean="0">
                <a:solidFill>
                  <a:srgbClr val="2F1BC7"/>
                </a:solidFill>
              </a:rPr>
              <a:t>type</a:t>
            </a:r>
          </a:p>
          <a:p>
            <a:pPr lvl="1"/>
            <a:endParaRPr lang="en-US" dirty="0"/>
          </a:p>
          <a:p>
            <a:r>
              <a:rPr lang="en-US" dirty="0"/>
              <a:t>Structure </a:t>
            </a:r>
            <a:r>
              <a:rPr lang="en-US" b="1" dirty="0"/>
              <a:t>given</a:t>
            </a:r>
            <a:r>
              <a:rPr lang="en-US" dirty="0"/>
              <a:t> a </a:t>
            </a:r>
            <a:r>
              <a:rPr lang="en-US" b="1" dirty="0">
                <a:solidFill>
                  <a:srgbClr val="2F1BC7"/>
                </a:solidFill>
              </a:rPr>
              <a:t>single </a:t>
            </a:r>
            <a:r>
              <a:rPr lang="en-US" b="1" dirty="0" smtClean="0">
                <a:solidFill>
                  <a:srgbClr val="2F1BC7"/>
                </a:solidFill>
              </a:rPr>
              <a:t>name</a:t>
            </a:r>
          </a:p>
          <a:p>
            <a:endParaRPr lang="en-US" dirty="0">
              <a:solidFill>
                <a:srgbClr val="2F1BC7"/>
              </a:solidFill>
            </a:endParaRPr>
          </a:p>
          <a:p>
            <a:r>
              <a:rPr lang="en-US" dirty="0"/>
              <a:t>Individual </a:t>
            </a:r>
            <a:r>
              <a:rPr lang="en-US" b="1" dirty="0">
                <a:solidFill>
                  <a:srgbClr val="2F1BC7"/>
                </a:solidFill>
              </a:rPr>
              <a:t>elements accessed</a:t>
            </a:r>
            <a:r>
              <a:rPr lang="en-US" b="1" dirty="0"/>
              <a:t> </a:t>
            </a:r>
            <a:r>
              <a:rPr lang="en-US" dirty="0"/>
              <a:t>by </a:t>
            </a:r>
            <a:r>
              <a:rPr lang="en-US" b="1" dirty="0">
                <a:solidFill>
                  <a:srgbClr val="C00000"/>
                </a:solidFill>
              </a:rPr>
              <a:t>index</a:t>
            </a:r>
            <a:r>
              <a:rPr lang="en-US" dirty="0"/>
              <a:t> indicating </a:t>
            </a:r>
            <a:r>
              <a:rPr lang="en-US" b="1" i="1" dirty="0"/>
              <a:t>relative position in </a:t>
            </a:r>
            <a:r>
              <a:rPr lang="en-US" b="1" i="1" dirty="0" smtClean="0"/>
              <a:t>collection</a:t>
            </a:r>
          </a:p>
          <a:p>
            <a:endParaRPr lang="en-US" dirty="0"/>
          </a:p>
          <a:p>
            <a:r>
              <a:rPr lang="en-US" b="1" dirty="0" smtClean="0">
                <a:solidFill>
                  <a:srgbClr val="C00000"/>
                </a:solidFill>
              </a:rPr>
              <a:t>Index </a:t>
            </a:r>
            <a:r>
              <a:rPr lang="en-US" b="1" dirty="0"/>
              <a:t>of an array </a:t>
            </a:r>
            <a:r>
              <a:rPr lang="en-US" b="1" u="sng" dirty="0">
                <a:solidFill>
                  <a:srgbClr val="C00000"/>
                </a:solidFill>
              </a:rPr>
              <a:t>must be an integer</a:t>
            </a:r>
          </a:p>
          <a:p>
            <a:endParaRPr lang="en-US" dirty="0"/>
          </a:p>
        </p:txBody>
      </p:sp>
      <p:sp>
        <p:nvSpPr>
          <p:cNvPr id="5" name="Rectangle 4"/>
          <p:cNvSpPr/>
          <p:nvPr/>
        </p:nvSpPr>
        <p:spPr>
          <a:xfrm>
            <a:off x="1528713" y="90662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85217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22368"/>
            <a:ext cx="9144000" cy="841575"/>
          </a:xfrm>
        </p:spPr>
        <p:txBody>
          <a:bodyPr>
            <a:normAutofit/>
          </a:bodyPr>
          <a:lstStyle/>
          <a:p>
            <a:r>
              <a:rPr lang="en-US" b="1" dirty="0" smtClean="0">
                <a:solidFill>
                  <a:srgbClr val="C00000"/>
                </a:solidFill>
              </a:rPr>
              <a:t>One Dimensional Array</a:t>
            </a:r>
            <a:endParaRPr lang="en-US" b="1" dirty="0">
              <a:solidFill>
                <a:srgbClr val="B80000"/>
              </a:solidFill>
            </a:endParaRP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32" name="TextBox 31"/>
          <p:cNvSpPr txBox="1"/>
          <p:nvPr/>
        </p:nvSpPr>
        <p:spPr>
          <a:xfrm>
            <a:off x="1752600" y="1184728"/>
            <a:ext cx="2971800" cy="430887"/>
          </a:xfrm>
          <a:prstGeom prst="rect">
            <a:avLst/>
          </a:prstGeom>
          <a:noFill/>
        </p:spPr>
        <p:txBody>
          <a:bodyPr wrap="square" rtlCol="0">
            <a:spAutoFit/>
          </a:bodyPr>
          <a:lstStyle/>
          <a:p>
            <a:r>
              <a:rPr lang="en-US" sz="2200" b="1" dirty="0" err="1">
                <a:latin typeface="Consolas" panose="020B0609020204030204" pitchFamily="49" charset="0"/>
                <a:cs typeface="Courier New" pitchFamily="49" charset="0"/>
              </a:rPr>
              <a:t>int</a:t>
            </a: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WeeklyTemp</a:t>
            </a:r>
            <a:r>
              <a:rPr lang="en-US" sz="2200" b="1" dirty="0">
                <a:latin typeface="Consolas" panose="020B0609020204030204" pitchFamily="49" charset="0"/>
                <a:cs typeface="Courier New" pitchFamily="49" charset="0"/>
              </a:rPr>
              <a:t>[7];</a:t>
            </a:r>
          </a:p>
        </p:txBody>
      </p:sp>
      <p:grpSp>
        <p:nvGrpSpPr>
          <p:cNvPr id="2" name="Group 1"/>
          <p:cNvGrpSpPr/>
          <p:nvPr/>
        </p:nvGrpSpPr>
        <p:grpSpPr>
          <a:xfrm>
            <a:off x="6248401" y="1524000"/>
            <a:ext cx="4002197" cy="3132904"/>
            <a:chOff x="4488875" y="1617185"/>
            <a:chExt cx="4002197" cy="3132904"/>
          </a:xfrm>
        </p:grpSpPr>
        <p:sp>
          <p:nvSpPr>
            <p:cNvPr id="9" name="Rectangle 8"/>
            <p:cNvSpPr/>
            <p:nvPr/>
          </p:nvSpPr>
          <p:spPr>
            <a:xfrm>
              <a:off x="4800600" y="2018557"/>
              <a:ext cx="9906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800600" y="2067047"/>
              <a:ext cx="990600" cy="369332"/>
              <a:chOff x="4572000" y="1953490"/>
              <a:chExt cx="990600" cy="369332"/>
            </a:xfrm>
          </p:grpSpPr>
          <p:cxnSp>
            <p:nvCxnSpPr>
              <p:cNvPr id="11" name="Straight Connector 10"/>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3670" y="1953490"/>
                <a:ext cx="418704" cy="369332"/>
              </a:xfrm>
              <a:prstGeom prst="rect">
                <a:avLst/>
              </a:prstGeom>
              <a:noFill/>
            </p:spPr>
            <p:txBody>
              <a:bodyPr wrap="none" rtlCol="0">
                <a:spAutoFit/>
              </a:bodyPr>
              <a:lstStyle/>
              <a:p>
                <a:r>
                  <a:rPr lang="en-US" b="1" dirty="0"/>
                  <a:t>31</a:t>
                </a:r>
              </a:p>
            </p:txBody>
          </p:sp>
        </p:grpSp>
        <p:grpSp>
          <p:nvGrpSpPr>
            <p:cNvPr id="14" name="Group 13"/>
            <p:cNvGrpSpPr/>
            <p:nvPr/>
          </p:nvGrpSpPr>
          <p:grpSpPr>
            <a:xfrm>
              <a:off x="4800600" y="2475757"/>
              <a:ext cx="990600" cy="369332"/>
              <a:chOff x="4572000" y="1953490"/>
              <a:chExt cx="990600" cy="369332"/>
            </a:xfrm>
          </p:grpSpPr>
          <p:cxnSp>
            <p:nvCxnSpPr>
              <p:cNvPr id="15" name="Straight Connector 14"/>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93670" y="1953490"/>
                <a:ext cx="418704" cy="369332"/>
              </a:xfrm>
              <a:prstGeom prst="rect">
                <a:avLst/>
              </a:prstGeom>
              <a:noFill/>
            </p:spPr>
            <p:txBody>
              <a:bodyPr wrap="none" rtlCol="0">
                <a:spAutoFit/>
              </a:bodyPr>
              <a:lstStyle/>
              <a:p>
                <a:r>
                  <a:rPr lang="en-US" b="1" dirty="0"/>
                  <a:t>34</a:t>
                </a:r>
              </a:p>
            </p:txBody>
          </p:sp>
        </p:grpSp>
        <p:grpSp>
          <p:nvGrpSpPr>
            <p:cNvPr id="17" name="Group 16"/>
            <p:cNvGrpSpPr/>
            <p:nvPr/>
          </p:nvGrpSpPr>
          <p:grpSpPr>
            <a:xfrm>
              <a:off x="4800600" y="2856757"/>
              <a:ext cx="990600" cy="369332"/>
              <a:chOff x="4572000" y="1953490"/>
              <a:chExt cx="990600" cy="369332"/>
            </a:xfrm>
          </p:grpSpPr>
          <p:cxnSp>
            <p:nvCxnSpPr>
              <p:cNvPr id="18" name="Straight Connector 17"/>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93670" y="1953490"/>
                <a:ext cx="418704" cy="369332"/>
              </a:xfrm>
              <a:prstGeom prst="rect">
                <a:avLst/>
              </a:prstGeom>
              <a:noFill/>
            </p:spPr>
            <p:txBody>
              <a:bodyPr wrap="none" rtlCol="0">
                <a:spAutoFit/>
              </a:bodyPr>
              <a:lstStyle/>
              <a:p>
                <a:r>
                  <a:rPr lang="en-US" b="1" dirty="0"/>
                  <a:t>38</a:t>
                </a:r>
              </a:p>
            </p:txBody>
          </p:sp>
        </p:grpSp>
        <p:grpSp>
          <p:nvGrpSpPr>
            <p:cNvPr id="20" name="Group 19"/>
            <p:cNvGrpSpPr/>
            <p:nvPr/>
          </p:nvGrpSpPr>
          <p:grpSpPr>
            <a:xfrm>
              <a:off x="4828310" y="3230827"/>
              <a:ext cx="990600" cy="369332"/>
              <a:chOff x="4572000" y="1953490"/>
              <a:chExt cx="990600" cy="369332"/>
            </a:xfrm>
          </p:grpSpPr>
          <p:cxnSp>
            <p:nvCxnSpPr>
              <p:cNvPr id="21" name="Straight Connector 20"/>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93670" y="1953490"/>
                <a:ext cx="418704" cy="369332"/>
              </a:xfrm>
              <a:prstGeom prst="rect">
                <a:avLst/>
              </a:prstGeom>
              <a:noFill/>
            </p:spPr>
            <p:txBody>
              <a:bodyPr wrap="none" rtlCol="0">
                <a:spAutoFit/>
              </a:bodyPr>
              <a:lstStyle/>
              <a:p>
                <a:r>
                  <a:rPr lang="en-US" b="1" dirty="0"/>
                  <a:t>36</a:t>
                </a:r>
              </a:p>
            </p:txBody>
          </p:sp>
        </p:grpSp>
        <p:grpSp>
          <p:nvGrpSpPr>
            <p:cNvPr id="23" name="Group 22"/>
            <p:cNvGrpSpPr/>
            <p:nvPr/>
          </p:nvGrpSpPr>
          <p:grpSpPr>
            <a:xfrm>
              <a:off x="4800600" y="3618757"/>
              <a:ext cx="990600" cy="369332"/>
              <a:chOff x="4572000" y="1953490"/>
              <a:chExt cx="990600" cy="369332"/>
            </a:xfrm>
          </p:grpSpPr>
          <p:cxnSp>
            <p:nvCxnSpPr>
              <p:cNvPr id="24" name="Straight Connector 23"/>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93670" y="1953490"/>
                <a:ext cx="418704" cy="369332"/>
              </a:xfrm>
              <a:prstGeom prst="rect">
                <a:avLst/>
              </a:prstGeom>
              <a:noFill/>
            </p:spPr>
            <p:txBody>
              <a:bodyPr wrap="none" rtlCol="0">
                <a:spAutoFit/>
              </a:bodyPr>
              <a:lstStyle/>
              <a:p>
                <a:r>
                  <a:rPr lang="en-US" b="1" dirty="0"/>
                  <a:t>30</a:t>
                </a:r>
              </a:p>
            </p:txBody>
          </p:sp>
        </p:grpSp>
        <p:grpSp>
          <p:nvGrpSpPr>
            <p:cNvPr id="26" name="Group 25"/>
            <p:cNvGrpSpPr/>
            <p:nvPr/>
          </p:nvGrpSpPr>
          <p:grpSpPr>
            <a:xfrm>
              <a:off x="4800600" y="3999757"/>
              <a:ext cx="990600" cy="369332"/>
              <a:chOff x="4572000" y="1953490"/>
              <a:chExt cx="990600" cy="369332"/>
            </a:xfrm>
          </p:grpSpPr>
          <p:cxnSp>
            <p:nvCxnSpPr>
              <p:cNvPr id="27" name="Straight Connector 26"/>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93670" y="1953490"/>
                <a:ext cx="418704" cy="369332"/>
              </a:xfrm>
              <a:prstGeom prst="rect">
                <a:avLst/>
              </a:prstGeom>
              <a:noFill/>
            </p:spPr>
            <p:txBody>
              <a:bodyPr wrap="none" rtlCol="0">
                <a:spAutoFit/>
              </a:bodyPr>
              <a:lstStyle/>
              <a:p>
                <a:r>
                  <a:rPr lang="en-US" b="1" dirty="0"/>
                  <a:t>29</a:t>
                </a:r>
              </a:p>
            </p:txBody>
          </p:sp>
        </p:grpSp>
        <p:grpSp>
          <p:nvGrpSpPr>
            <p:cNvPr id="29" name="Group 28"/>
            <p:cNvGrpSpPr/>
            <p:nvPr/>
          </p:nvGrpSpPr>
          <p:grpSpPr>
            <a:xfrm>
              <a:off x="4800600" y="4380757"/>
              <a:ext cx="990600" cy="369332"/>
              <a:chOff x="4572000" y="1953490"/>
              <a:chExt cx="990600" cy="369332"/>
            </a:xfrm>
          </p:grpSpPr>
          <p:cxnSp>
            <p:nvCxnSpPr>
              <p:cNvPr id="30" name="Straight Connector 29"/>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93670" y="1953490"/>
                <a:ext cx="418704" cy="369332"/>
              </a:xfrm>
              <a:prstGeom prst="rect">
                <a:avLst/>
              </a:prstGeom>
              <a:noFill/>
            </p:spPr>
            <p:txBody>
              <a:bodyPr wrap="none" rtlCol="0">
                <a:spAutoFit/>
              </a:bodyPr>
              <a:lstStyle/>
              <a:p>
                <a:r>
                  <a:rPr lang="en-US" b="1" dirty="0"/>
                  <a:t>26</a:t>
                </a:r>
              </a:p>
            </p:txBody>
          </p:sp>
        </p:grpSp>
        <p:sp>
          <p:nvSpPr>
            <p:cNvPr id="33" name="TextBox 32"/>
            <p:cNvSpPr txBox="1"/>
            <p:nvPr/>
          </p:nvSpPr>
          <p:spPr>
            <a:xfrm>
              <a:off x="4495800" y="2018557"/>
              <a:ext cx="301686" cy="369332"/>
            </a:xfrm>
            <a:prstGeom prst="rect">
              <a:avLst/>
            </a:prstGeom>
            <a:noFill/>
          </p:spPr>
          <p:txBody>
            <a:bodyPr wrap="none" rtlCol="0">
              <a:spAutoFit/>
            </a:bodyPr>
            <a:lstStyle/>
            <a:p>
              <a:r>
                <a:rPr lang="en-US" dirty="0"/>
                <a:t>0</a:t>
              </a:r>
            </a:p>
          </p:txBody>
        </p:sp>
        <p:sp>
          <p:nvSpPr>
            <p:cNvPr id="37" name="TextBox 36"/>
            <p:cNvSpPr txBox="1"/>
            <p:nvPr/>
          </p:nvSpPr>
          <p:spPr>
            <a:xfrm>
              <a:off x="4495800" y="2399557"/>
              <a:ext cx="301686" cy="369332"/>
            </a:xfrm>
            <a:prstGeom prst="rect">
              <a:avLst/>
            </a:prstGeom>
            <a:noFill/>
          </p:spPr>
          <p:txBody>
            <a:bodyPr wrap="none" rtlCol="0">
              <a:spAutoFit/>
            </a:bodyPr>
            <a:lstStyle/>
            <a:p>
              <a:r>
                <a:rPr lang="en-US" dirty="0"/>
                <a:t>1</a:t>
              </a:r>
            </a:p>
          </p:txBody>
        </p:sp>
        <p:sp>
          <p:nvSpPr>
            <p:cNvPr id="38" name="TextBox 37"/>
            <p:cNvSpPr txBox="1"/>
            <p:nvPr/>
          </p:nvSpPr>
          <p:spPr>
            <a:xfrm>
              <a:off x="4495800" y="2808267"/>
              <a:ext cx="301686" cy="369332"/>
            </a:xfrm>
            <a:prstGeom prst="rect">
              <a:avLst/>
            </a:prstGeom>
            <a:noFill/>
          </p:spPr>
          <p:txBody>
            <a:bodyPr wrap="none" rtlCol="0">
              <a:spAutoFit/>
            </a:bodyPr>
            <a:lstStyle/>
            <a:p>
              <a:r>
                <a:rPr lang="en-US" dirty="0"/>
                <a:t>2</a:t>
              </a:r>
            </a:p>
          </p:txBody>
        </p:sp>
        <p:sp>
          <p:nvSpPr>
            <p:cNvPr id="39" name="TextBox 38"/>
            <p:cNvSpPr txBox="1"/>
            <p:nvPr/>
          </p:nvSpPr>
          <p:spPr>
            <a:xfrm>
              <a:off x="4495800" y="3237757"/>
              <a:ext cx="301686" cy="369332"/>
            </a:xfrm>
            <a:prstGeom prst="rect">
              <a:avLst/>
            </a:prstGeom>
            <a:noFill/>
          </p:spPr>
          <p:txBody>
            <a:bodyPr wrap="none" rtlCol="0">
              <a:spAutoFit/>
            </a:bodyPr>
            <a:lstStyle/>
            <a:p>
              <a:r>
                <a:rPr lang="en-US" dirty="0"/>
                <a:t>3</a:t>
              </a:r>
            </a:p>
          </p:txBody>
        </p:sp>
        <p:sp>
          <p:nvSpPr>
            <p:cNvPr id="40" name="TextBox 39"/>
            <p:cNvSpPr txBox="1"/>
            <p:nvPr/>
          </p:nvSpPr>
          <p:spPr>
            <a:xfrm>
              <a:off x="4488875" y="3604902"/>
              <a:ext cx="301686" cy="369332"/>
            </a:xfrm>
            <a:prstGeom prst="rect">
              <a:avLst/>
            </a:prstGeom>
            <a:noFill/>
          </p:spPr>
          <p:txBody>
            <a:bodyPr wrap="none" rtlCol="0">
              <a:spAutoFit/>
            </a:bodyPr>
            <a:lstStyle/>
            <a:p>
              <a:r>
                <a:rPr lang="en-US" dirty="0"/>
                <a:t>4</a:t>
              </a:r>
            </a:p>
          </p:txBody>
        </p:sp>
        <p:sp>
          <p:nvSpPr>
            <p:cNvPr id="41" name="TextBox 40"/>
            <p:cNvSpPr txBox="1"/>
            <p:nvPr/>
          </p:nvSpPr>
          <p:spPr>
            <a:xfrm>
              <a:off x="4495800" y="3923557"/>
              <a:ext cx="301686" cy="369332"/>
            </a:xfrm>
            <a:prstGeom prst="rect">
              <a:avLst/>
            </a:prstGeom>
            <a:noFill/>
          </p:spPr>
          <p:txBody>
            <a:bodyPr wrap="none" rtlCol="0">
              <a:spAutoFit/>
            </a:bodyPr>
            <a:lstStyle/>
            <a:p>
              <a:r>
                <a:rPr lang="en-US" dirty="0"/>
                <a:t>5</a:t>
              </a:r>
            </a:p>
          </p:txBody>
        </p:sp>
        <p:sp>
          <p:nvSpPr>
            <p:cNvPr id="42" name="TextBox 41"/>
            <p:cNvSpPr txBox="1"/>
            <p:nvPr/>
          </p:nvSpPr>
          <p:spPr>
            <a:xfrm>
              <a:off x="4495800" y="4304557"/>
              <a:ext cx="301686" cy="369332"/>
            </a:xfrm>
            <a:prstGeom prst="rect">
              <a:avLst/>
            </a:prstGeom>
            <a:noFill/>
          </p:spPr>
          <p:txBody>
            <a:bodyPr wrap="none" rtlCol="0">
              <a:spAutoFit/>
            </a:bodyPr>
            <a:lstStyle/>
            <a:p>
              <a:r>
                <a:rPr lang="en-US" dirty="0"/>
                <a:t>6</a:t>
              </a:r>
            </a:p>
          </p:txBody>
        </p:sp>
        <p:sp>
          <p:nvSpPr>
            <p:cNvPr id="43" name="TextBox 42"/>
            <p:cNvSpPr txBox="1"/>
            <p:nvPr/>
          </p:nvSpPr>
          <p:spPr>
            <a:xfrm>
              <a:off x="4495800" y="1617185"/>
              <a:ext cx="1828800" cy="369332"/>
            </a:xfrm>
            <a:prstGeom prst="rect">
              <a:avLst/>
            </a:prstGeom>
            <a:noFill/>
          </p:spPr>
          <p:txBody>
            <a:bodyPr wrap="square" rtlCol="0">
              <a:spAutoFit/>
            </a:bodyPr>
            <a:lstStyle/>
            <a:p>
              <a:r>
                <a:rPr lang="en-US" b="1" dirty="0" err="1">
                  <a:solidFill>
                    <a:srgbClr val="2F1BC7"/>
                  </a:solidFill>
                  <a:latin typeface="Courier New" pitchFamily="49" charset="0"/>
                  <a:cs typeface="Courier New" pitchFamily="49" charset="0"/>
                </a:rPr>
                <a:t>WeeklyTemp</a:t>
              </a:r>
              <a:endParaRPr lang="en-US" b="1" dirty="0">
                <a:solidFill>
                  <a:srgbClr val="2F1BC7"/>
                </a:solidFill>
                <a:latin typeface="Courier New" pitchFamily="49" charset="0"/>
                <a:cs typeface="Courier New" pitchFamily="49" charset="0"/>
              </a:endParaRPr>
            </a:p>
          </p:txBody>
        </p:sp>
        <p:grpSp>
          <p:nvGrpSpPr>
            <p:cNvPr id="62" name="Group 61"/>
            <p:cNvGrpSpPr/>
            <p:nvPr/>
          </p:nvGrpSpPr>
          <p:grpSpPr>
            <a:xfrm>
              <a:off x="5791200" y="2170957"/>
              <a:ext cx="2699872" cy="2362200"/>
              <a:chOff x="5562600" y="2057400"/>
              <a:chExt cx="2699872" cy="2362200"/>
            </a:xfrm>
          </p:grpSpPr>
          <p:cxnSp>
            <p:nvCxnSpPr>
              <p:cNvPr id="45" name="Straight Arrow Connector 44"/>
              <p:cNvCxnSpPr>
                <a:stCxn id="47" idx="1"/>
              </p:cNvCxnSpPr>
              <p:nvPr/>
            </p:nvCxnSpPr>
            <p:spPr>
              <a:xfrm rot="10800000">
                <a:off x="5638800" y="2057400"/>
                <a:ext cx="1752600" cy="8704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91400" y="2743200"/>
                <a:ext cx="871072" cy="369332"/>
              </a:xfrm>
              <a:prstGeom prst="rect">
                <a:avLst/>
              </a:prstGeom>
              <a:noFill/>
            </p:spPr>
            <p:txBody>
              <a:bodyPr wrap="none" rtlCol="0">
                <a:spAutoFit/>
              </a:bodyPr>
              <a:lstStyle/>
              <a:p>
                <a:r>
                  <a:rPr lang="en-US" b="1" dirty="0"/>
                  <a:t>4 bytes</a:t>
                </a:r>
              </a:p>
            </p:txBody>
          </p:sp>
          <p:cxnSp>
            <p:nvCxnSpPr>
              <p:cNvPr id="49" name="Straight Arrow Connector 48"/>
              <p:cNvCxnSpPr>
                <a:stCxn id="47" idx="1"/>
              </p:cNvCxnSpPr>
              <p:nvPr/>
            </p:nvCxnSpPr>
            <p:spPr>
              <a:xfrm rot="10800000">
                <a:off x="5638800" y="2514600"/>
                <a:ext cx="1752600" cy="4132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1"/>
              </p:cNvCxnSpPr>
              <p:nvPr/>
            </p:nvCxnSpPr>
            <p:spPr>
              <a:xfrm rot="10800000">
                <a:off x="5638800" y="2895600"/>
                <a:ext cx="1752600" cy="322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1"/>
              </p:cNvCxnSpPr>
              <p:nvPr/>
            </p:nvCxnSpPr>
            <p:spPr>
              <a:xfrm rot="10800000" flipV="1">
                <a:off x="5562600" y="2927866"/>
                <a:ext cx="1828800" cy="3487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1"/>
              </p:cNvCxnSpPr>
              <p:nvPr/>
            </p:nvCxnSpPr>
            <p:spPr>
              <a:xfrm rot="10800000" flipV="1">
                <a:off x="5562600" y="2927866"/>
                <a:ext cx="1828800" cy="6535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1"/>
              </p:cNvCxnSpPr>
              <p:nvPr/>
            </p:nvCxnSpPr>
            <p:spPr>
              <a:xfrm rot="10800000" flipV="1">
                <a:off x="5562600" y="2927866"/>
                <a:ext cx="1828800" cy="11107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1"/>
              </p:cNvCxnSpPr>
              <p:nvPr/>
            </p:nvCxnSpPr>
            <p:spPr>
              <a:xfrm rot="10800000" flipV="1">
                <a:off x="5638800" y="2927866"/>
                <a:ext cx="1752600" cy="14917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63" name="TextBox 62"/>
          <p:cNvSpPr txBox="1"/>
          <p:nvPr/>
        </p:nvSpPr>
        <p:spPr>
          <a:xfrm>
            <a:off x="1905000" y="4953001"/>
            <a:ext cx="3276600" cy="1323439"/>
          </a:xfrm>
          <a:prstGeom prst="rect">
            <a:avLst/>
          </a:prstGeom>
          <a:noFill/>
        </p:spPr>
        <p:txBody>
          <a:bodyPr wrap="square" rtlCol="0">
            <a:spAutoFit/>
          </a:bodyPr>
          <a:lstStyle/>
          <a:p>
            <a:r>
              <a:rPr lang="en-US" sz="2000" b="1" dirty="0" err="1">
                <a:solidFill>
                  <a:srgbClr val="B80000"/>
                </a:solidFill>
                <a:latin typeface="Consolas" panose="020B0609020204030204" pitchFamily="49" charset="0"/>
                <a:cs typeface="Courier New" pitchFamily="49" charset="0"/>
              </a:rPr>
              <a:t>cout</a:t>
            </a:r>
            <a:r>
              <a:rPr lang="en-US" sz="2000" b="1" dirty="0">
                <a:solidFill>
                  <a:srgbClr val="B80000"/>
                </a:solidFill>
                <a:latin typeface="Consolas" panose="020B0609020204030204" pitchFamily="49" charset="0"/>
                <a:cs typeface="Courier New" pitchFamily="49" charset="0"/>
              </a:rPr>
              <a:t>&lt;&lt;</a:t>
            </a:r>
            <a:r>
              <a:rPr lang="en-US" sz="2000" b="1" dirty="0" err="1">
                <a:solidFill>
                  <a:srgbClr val="B80000"/>
                </a:solidFill>
                <a:latin typeface="Consolas" panose="020B0609020204030204" pitchFamily="49" charset="0"/>
                <a:cs typeface="Courier New" pitchFamily="49" charset="0"/>
              </a:rPr>
              <a:t>WeeklyTemp</a:t>
            </a:r>
            <a:r>
              <a:rPr lang="en-US" sz="2000" b="1" dirty="0">
                <a:solidFill>
                  <a:srgbClr val="B80000"/>
                </a:solidFill>
                <a:latin typeface="Consolas" panose="020B0609020204030204" pitchFamily="49" charset="0"/>
                <a:cs typeface="Courier New" pitchFamily="49" charset="0"/>
              </a:rPr>
              <a:t>[0];</a:t>
            </a:r>
          </a:p>
          <a:p>
            <a:r>
              <a:rPr lang="en-US" sz="2000" b="1" dirty="0" err="1">
                <a:solidFill>
                  <a:srgbClr val="B80000"/>
                </a:solidFill>
                <a:latin typeface="Consolas" panose="020B0609020204030204" pitchFamily="49" charset="0"/>
                <a:cs typeface="Courier New" pitchFamily="49" charset="0"/>
              </a:rPr>
              <a:t>cout</a:t>
            </a:r>
            <a:r>
              <a:rPr lang="en-US" sz="2000" b="1" dirty="0">
                <a:solidFill>
                  <a:srgbClr val="B80000"/>
                </a:solidFill>
                <a:latin typeface="Consolas" panose="020B0609020204030204" pitchFamily="49" charset="0"/>
                <a:cs typeface="Courier New" pitchFamily="49" charset="0"/>
              </a:rPr>
              <a:t>&lt;&lt;</a:t>
            </a:r>
            <a:r>
              <a:rPr lang="en-US" sz="2000" b="1" dirty="0" err="1">
                <a:solidFill>
                  <a:srgbClr val="B80000"/>
                </a:solidFill>
                <a:latin typeface="Consolas" panose="020B0609020204030204" pitchFamily="49" charset="0"/>
                <a:cs typeface="Courier New" pitchFamily="49" charset="0"/>
              </a:rPr>
              <a:t>WeeklyTemp</a:t>
            </a:r>
            <a:r>
              <a:rPr lang="en-US" sz="2000" b="1" dirty="0">
                <a:solidFill>
                  <a:srgbClr val="B80000"/>
                </a:solidFill>
                <a:latin typeface="Consolas" panose="020B0609020204030204" pitchFamily="49" charset="0"/>
                <a:cs typeface="Courier New" pitchFamily="49" charset="0"/>
              </a:rPr>
              <a:t>[2];</a:t>
            </a:r>
          </a:p>
          <a:p>
            <a:r>
              <a:rPr lang="en-US" sz="2000" b="1" dirty="0" err="1">
                <a:solidFill>
                  <a:srgbClr val="B80000"/>
                </a:solidFill>
                <a:latin typeface="Consolas" panose="020B0609020204030204" pitchFamily="49" charset="0"/>
                <a:cs typeface="Courier New" pitchFamily="49" charset="0"/>
              </a:rPr>
              <a:t>cout</a:t>
            </a:r>
            <a:r>
              <a:rPr lang="en-US" sz="2000" b="1" dirty="0">
                <a:solidFill>
                  <a:srgbClr val="B80000"/>
                </a:solidFill>
                <a:latin typeface="Consolas" panose="020B0609020204030204" pitchFamily="49" charset="0"/>
                <a:cs typeface="Courier New" pitchFamily="49" charset="0"/>
              </a:rPr>
              <a:t>&lt;&lt;</a:t>
            </a:r>
            <a:r>
              <a:rPr lang="en-US" sz="2000" b="1" dirty="0" err="1">
                <a:solidFill>
                  <a:srgbClr val="B80000"/>
                </a:solidFill>
                <a:latin typeface="Consolas" panose="020B0609020204030204" pitchFamily="49" charset="0"/>
                <a:cs typeface="Courier New" pitchFamily="49" charset="0"/>
              </a:rPr>
              <a:t>WeeklyTemp</a:t>
            </a:r>
            <a:r>
              <a:rPr lang="en-US" sz="2000" b="1" dirty="0">
                <a:solidFill>
                  <a:srgbClr val="B80000"/>
                </a:solidFill>
                <a:latin typeface="Consolas" panose="020B0609020204030204" pitchFamily="49" charset="0"/>
                <a:cs typeface="Courier New" pitchFamily="49" charset="0"/>
              </a:rPr>
              <a:t>[4];</a:t>
            </a:r>
          </a:p>
          <a:p>
            <a:endParaRPr lang="en-US" sz="2000" b="1" dirty="0">
              <a:solidFill>
                <a:srgbClr val="B80000"/>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15956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0"/>
            <a:ext cx="9144000" cy="914400"/>
          </a:xfrm>
        </p:spPr>
        <p:txBody>
          <a:bodyPr vert="horz" lIns="92075" tIns="46038" rIns="92075" bIns="46038" rtlCol="0" anchor="ctr">
            <a:noAutofit/>
          </a:bodyPr>
          <a:lstStyle/>
          <a:p>
            <a:pPr>
              <a:defRPr/>
            </a:pPr>
            <a:r>
              <a:rPr lang="en-US" sz="4000" b="1" dirty="0">
                <a:solidFill>
                  <a:srgbClr val="C00000"/>
                </a:solidFill>
                <a:ea typeface="宋体" pitchFamily="2" charset="-122"/>
              </a:rPr>
              <a:t>Declaring Array Variables</a:t>
            </a:r>
          </a:p>
        </p:txBody>
      </p:sp>
      <p:sp>
        <p:nvSpPr>
          <p:cNvPr id="6147" name="Rectangle 3"/>
          <p:cNvSpPr>
            <a:spLocks noGrp="1" noChangeArrowheads="1"/>
          </p:cNvSpPr>
          <p:nvPr>
            <p:ph type="subTitle" idx="1"/>
          </p:nvPr>
        </p:nvSpPr>
        <p:spPr>
          <a:xfrm>
            <a:off x="1676400" y="1066800"/>
            <a:ext cx="8756650" cy="1295400"/>
          </a:xfrm>
        </p:spPr>
        <p:txBody>
          <a:bodyPr vert="horz" lIns="92075" tIns="46038" rIns="92075" bIns="46038" rtlCol="0">
            <a:noAutofit/>
          </a:bodyPr>
          <a:lstStyle/>
          <a:p>
            <a:pPr>
              <a:lnSpc>
                <a:spcPct val="80000"/>
              </a:lnSpc>
              <a:defRPr/>
            </a:pPr>
            <a:r>
              <a:rPr lang="en-US" sz="2400" b="1" dirty="0">
                <a:solidFill>
                  <a:srgbClr val="B80000"/>
                </a:solidFill>
                <a:latin typeface="Consolas" panose="020B0609020204030204" pitchFamily="49" charset="0"/>
                <a:ea typeface="宋体" pitchFamily="2" charset="-122"/>
                <a:cs typeface="Courier New" pitchFamily="49" charset="0"/>
              </a:rPr>
              <a:t>  </a:t>
            </a:r>
            <a:r>
              <a:rPr lang="en-US" sz="2400" b="1" dirty="0" err="1">
                <a:solidFill>
                  <a:srgbClr val="B80000"/>
                </a:solidFill>
                <a:latin typeface="Consolas" panose="020B0609020204030204" pitchFamily="49" charset="0"/>
                <a:ea typeface="宋体" pitchFamily="2" charset="-122"/>
                <a:cs typeface="Courier New" pitchFamily="49" charset="0"/>
              </a:rPr>
              <a:t>datatype</a:t>
            </a:r>
            <a:r>
              <a:rPr lang="en-US" sz="2400" b="1" dirty="0">
                <a:solidFill>
                  <a:schemeClr val="tx1"/>
                </a:solidFill>
                <a:latin typeface="Consolas" panose="020B0609020204030204" pitchFamily="49" charset="0"/>
                <a:ea typeface="宋体" pitchFamily="2" charset="-122"/>
                <a:cs typeface="Courier New" pitchFamily="49" charset="0"/>
              </a:rPr>
              <a:t> </a:t>
            </a:r>
            <a:r>
              <a:rPr lang="en-US" sz="2400" b="1" dirty="0" err="1">
                <a:solidFill>
                  <a:srgbClr val="2F1BC7"/>
                </a:solidFill>
                <a:latin typeface="Consolas" panose="020B0609020204030204" pitchFamily="49" charset="0"/>
                <a:ea typeface="宋体" pitchFamily="2" charset="-122"/>
                <a:cs typeface="Courier New" pitchFamily="49" charset="0"/>
              </a:rPr>
              <a:t>arrayName</a:t>
            </a:r>
            <a:r>
              <a:rPr lang="en-US" sz="2400" b="1" dirty="0">
                <a:solidFill>
                  <a:schemeClr val="tx1"/>
                </a:solidFill>
                <a:latin typeface="Consolas" panose="020B0609020204030204" pitchFamily="49" charset="0"/>
                <a:ea typeface="宋体" pitchFamily="2" charset="-122"/>
                <a:cs typeface="Courier New" pitchFamily="49" charset="0"/>
              </a:rPr>
              <a:t>[</a:t>
            </a:r>
            <a:r>
              <a:rPr lang="en-US" sz="2400" b="1" dirty="0" err="1">
                <a:solidFill>
                  <a:schemeClr val="accent6">
                    <a:lumMod val="75000"/>
                  </a:schemeClr>
                </a:solidFill>
                <a:latin typeface="Consolas" panose="020B0609020204030204" pitchFamily="49" charset="0"/>
                <a:ea typeface="宋体" pitchFamily="2" charset="-122"/>
                <a:cs typeface="Courier New" pitchFamily="49" charset="0"/>
              </a:rPr>
              <a:t>arraySize</a:t>
            </a:r>
            <a:r>
              <a:rPr lang="en-US" sz="2400" b="1" dirty="0">
                <a:solidFill>
                  <a:schemeClr val="tx1"/>
                </a:solidFill>
                <a:latin typeface="Consolas" panose="020B0609020204030204" pitchFamily="49" charset="0"/>
                <a:ea typeface="宋体" pitchFamily="2" charset="-122"/>
                <a:cs typeface="Courier New" pitchFamily="49" charset="0"/>
              </a:rPr>
              <a:t>];</a:t>
            </a:r>
          </a:p>
          <a:p>
            <a:pPr>
              <a:lnSpc>
                <a:spcPct val="80000"/>
              </a:lnSpc>
              <a:defRPr/>
            </a:pPr>
            <a:endParaRPr lang="en-US" sz="2400" b="1" dirty="0">
              <a:solidFill>
                <a:schemeClr val="tx1"/>
              </a:solidFill>
              <a:latin typeface="Consolas" panose="020B0609020204030204" pitchFamily="49" charset="0"/>
              <a:ea typeface="宋体" pitchFamily="2" charset="-122"/>
              <a:cs typeface="Courier New" pitchFamily="49" charset="0"/>
            </a:endParaRPr>
          </a:p>
          <a:p>
            <a:pPr algn="l">
              <a:lnSpc>
                <a:spcPct val="80000"/>
              </a:lnSpc>
              <a:spcBef>
                <a:spcPct val="50000"/>
              </a:spcBef>
              <a:defRPr/>
            </a:pPr>
            <a:r>
              <a:rPr lang="en-US" sz="2400" b="1" dirty="0">
                <a:solidFill>
                  <a:schemeClr val="tx1"/>
                </a:solidFill>
                <a:latin typeface="Consolas" panose="020B0609020204030204" pitchFamily="49" charset="0"/>
                <a:ea typeface="宋体" pitchFamily="2" charset="-122"/>
                <a:cs typeface="Courier New" pitchFamily="49" charset="0"/>
              </a:rPr>
              <a:t>Example: double </a:t>
            </a:r>
            <a:r>
              <a:rPr lang="en-US" sz="2400" b="1" dirty="0" err="1">
                <a:solidFill>
                  <a:schemeClr val="tx1"/>
                </a:solidFill>
                <a:latin typeface="Consolas" panose="020B0609020204030204" pitchFamily="49" charset="0"/>
                <a:ea typeface="宋体" pitchFamily="2" charset="-122"/>
                <a:cs typeface="Courier New" pitchFamily="49" charset="0"/>
              </a:rPr>
              <a:t>myList</a:t>
            </a:r>
            <a:r>
              <a:rPr lang="en-US" sz="2400" b="1" dirty="0">
                <a:solidFill>
                  <a:schemeClr val="tx1"/>
                </a:solidFill>
                <a:latin typeface="Consolas" panose="020B0609020204030204" pitchFamily="49" charset="0"/>
                <a:ea typeface="宋体" pitchFamily="2" charset="-122"/>
                <a:cs typeface="Courier New" pitchFamily="49" charset="0"/>
              </a:rPr>
              <a:t>[10];</a:t>
            </a:r>
          </a:p>
        </p:txBody>
      </p:sp>
      <p:sp>
        <p:nvSpPr>
          <p:cNvPr id="22532" name="Rectangle 4"/>
          <p:cNvSpPr>
            <a:spLocks noChangeArrowheads="1"/>
          </p:cNvSpPr>
          <p:nvPr/>
        </p:nvSpPr>
        <p:spPr bwMode="auto">
          <a:xfrm>
            <a:off x="1686547" y="2971800"/>
            <a:ext cx="8905254" cy="3810000"/>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bg2"/>
              </a:buClr>
              <a:buSzPct val="75000"/>
            </a:pPr>
            <a:r>
              <a:rPr lang="en-US" sz="2400" b="1" dirty="0">
                <a:solidFill>
                  <a:srgbClr val="C00000"/>
                </a:solidFill>
                <a:latin typeface="+mj-lt"/>
              </a:rPr>
              <a:t>Array Size: </a:t>
            </a:r>
            <a:r>
              <a:rPr lang="en-US" sz="2400" b="1" dirty="0">
                <a:latin typeface="+mj-lt"/>
              </a:rPr>
              <a:t>must be </a:t>
            </a:r>
            <a:r>
              <a:rPr lang="en-US" sz="2400" b="1" dirty="0">
                <a:solidFill>
                  <a:srgbClr val="2C14DE"/>
                </a:solidFill>
                <a:latin typeface="+mj-lt"/>
              </a:rPr>
              <a:t>constant (i.e., constant literal, constant  identifier)</a:t>
            </a:r>
            <a:endParaRPr lang="en-US" sz="2400" b="1" u="sng" dirty="0">
              <a:solidFill>
                <a:srgbClr val="2C14DE"/>
              </a:solidFill>
              <a:latin typeface="+mj-lt"/>
            </a:endParaRPr>
          </a:p>
          <a:p>
            <a:pPr marL="342900" indent="-342900" eaLnBrk="0" hangingPunct="0">
              <a:spcBef>
                <a:spcPct val="20000"/>
              </a:spcBef>
              <a:buClr>
                <a:schemeClr val="bg2"/>
              </a:buClr>
              <a:buSzPct val="75000"/>
            </a:pPr>
            <a:endParaRPr lang="en-US" sz="2400" b="1" dirty="0">
              <a:latin typeface="+mj-lt"/>
            </a:endParaRPr>
          </a:p>
          <a:p>
            <a:pPr marL="342900" indent="-342900" eaLnBrk="0" hangingPunct="0">
              <a:spcBef>
                <a:spcPct val="20000"/>
              </a:spcBef>
              <a:buClr>
                <a:schemeClr val="bg2"/>
              </a:buClr>
              <a:buSzPct val="75000"/>
            </a:pPr>
            <a:r>
              <a:rPr lang="en-US" sz="2200" b="1" dirty="0" err="1">
                <a:solidFill>
                  <a:srgbClr val="B80000"/>
                </a:solidFill>
                <a:latin typeface="Consolas" panose="020B0609020204030204" pitchFamily="49" charset="0"/>
              </a:rPr>
              <a:t>int</a:t>
            </a:r>
            <a:r>
              <a:rPr lang="en-US" sz="2200" b="1" dirty="0">
                <a:solidFill>
                  <a:srgbClr val="B80000"/>
                </a:solidFill>
                <a:latin typeface="Consolas" panose="020B0609020204030204" pitchFamily="49" charset="0"/>
              </a:rPr>
              <a:t> size = 4;</a:t>
            </a:r>
          </a:p>
          <a:p>
            <a:pPr marL="342900" indent="-342900" eaLnBrk="0" hangingPunct="0">
              <a:spcBef>
                <a:spcPct val="20000"/>
              </a:spcBef>
              <a:buClr>
                <a:schemeClr val="bg2"/>
              </a:buClr>
              <a:buSzPct val="75000"/>
            </a:pPr>
            <a:r>
              <a:rPr lang="en-US" sz="2200" b="1" dirty="0">
                <a:solidFill>
                  <a:srgbClr val="B80000"/>
                </a:solidFill>
                <a:latin typeface="Consolas" panose="020B0609020204030204" pitchFamily="49" charset="0"/>
              </a:rPr>
              <a:t>double </a:t>
            </a:r>
            <a:r>
              <a:rPr lang="en-US" sz="2200" b="1" dirty="0" err="1">
                <a:solidFill>
                  <a:srgbClr val="B80000"/>
                </a:solidFill>
                <a:latin typeface="Consolas" panose="020B0609020204030204" pitchFamily="49" charset="0"/>
              </a:rPr>
              <a:t>myList</a:t>
            </a:r>
            <a:r>
              <a:rPr lang="en-US" sz="2200" b="1" dirty="0">
                <a:solidFill>
                  <a:srgbClr val="B80000"/>
                </a:solidFill>
                <a:latin typeface="Consolas" panose="020B0609020204030204" pitchFamily="49" charset="0"/>
              </a:rPr>
              <a:t>[size];  // Wrong</a:t>
            </a:r>
          </a:p>
          <a:p>
            <a:pPr marL="342900" indent="-342900" eaLnBrk="0" hangingPunct="0">
              <a:spcBef>
                <a:spcPct val="20000"/>
              </a:spcBef>
              <a:buClr>
                <a:schemeClr val="bg2"/>
              </a:buClr>
              <a:buSzPct val="75000"/>
            </a:pPr>
            <a:r>
              <a:rPr lang="en-US" sz="2200" b="1" dirty="0">
                <a:solidFill>
                  <a:srgbClr val="008000"/>
                </a:solidFill>
                <a:latin typeface="Consolas" panose="020B0609020204030204" pitchFamily="49" charset="0"/>
              </a:rPr>
              <a:t>const </a:t>
            </a:r>
            <a:r>
              <a:rPr lang="en-US" sz="2200" b="1" dirty="0" err="1">
                <a:solidFill>
                  <a:srgbClr val="008000"/>
                </a:solidFill>
                <a:latin typeface="Consolas" panose="020B0609020204030204" pitchFamily="49" charset="0"/>
              </a:rPr>
              <a:t>int</a:t>
            </a:r>
            <a:r>
              <a:rPr lang="en-US" sz="2200" b="1" dirty="0">
                <a:solidFill>
                  <a:srgbClr val="008000"/>
                </a:solidFill>
                <a:latin typeface="Consolas" panose="020B0609020204030204" pitchFamily="49" charset="0"/>
              </a:rPr>
              <a:t> size = 4;</a:t>
            </a:r>
          </a:p>
          <a:p>
            <a:pPr marL="342900" indent="-342900" eaLnBrk="0" hangingPunct="0">
              <a:spcBef>
                <a:spcPct val="20000"/>
              </a:spcBef>
              <a:buClr>
                <a:schemeClr val="bg2"/>
              </a:buClr>
              <a:buSzPct val="75000"/>
            </a:pPr>
            <a:r>
              <a:rPr lang="en-US" sz="2200" b="1" dirty="0">
                <a:solidFill>
                  <a:srgbClr val="008000"/>
                </a:solidFill>
                <a:latin typeface="Consolas" panose="020B0609020204030204" pitchFamily="49" charset="0"/>
              </a:rPr>
              <a:t>double </a:t>
            </a:r>
            <a:r>
              <a:rPr lang="en-US" sz="2200" b="1" dirty="0" err="1">
                <a:solidFill>
                  <a:srgbClr val="008000"/>
                </a:solidFill>
                <a:latin typeface="Consolas" panose="020B0609020204030204" pitchFamily="49" charset="0"/>
              </a:rPr>
              <a:t>myList</a:t>
            </a:r>
            <a:r>
              <a:rPr lang="en-US" sz="2200" b="1" dirty="0">
                <a:solidFill>
                  <a:srgbClr val="008000"/>
                </a:solidFill>
                <a:latin typeface="Consolas" panose="020B0609020204030204" pitchFamily="49" charset="0"/>
              </a:rPr>
              <a:t>[size]; // Correct</a:t>
            </a:r>
          </a:p>
          <a:p>
            <a:pPr marL="342900" indent="-342900" eaLnBrk="0" hangingPunct="0">
              <a:spcBef>
                <a:spcPct val="20000"/>
              </a:spcBef>
              <a:buClr>
                <a:schemeClr val="bg2"/>
              </a:buClr>
              <a:buSzPct val="75000"/>
            </a:pPr>
            <a:r>
              <a:rPr lang="en-US" sz="2200" b="1" dirty="0">
                <a:solidFill>
                  <a:srgbClr val="008000"/>
                </a:solidFill>
                <a:latin typeface="Consolas" panose="020B0609020204030204" pitchFamily="49" charset="0"/>
              </a:rPr>
              <a:t>double </a:t>
            </a:r>
            <a:r>
              <a:rPr lang="en-US" sz="2200" b="1" dirty="0" err="1">
                <a:solidFill>
                  <a:srgbClr val="008000"/>
                </a:solidFill>
                <a:latin typeface="Consolas" panose="020B0609020204030204" pitchFamily="49" charset="0"/>
              </a:rPr>
              <a:t>myList</a:t>
            </a:r>
            <a:r>
              <a:rPr lang="en-US" sz="2200" b="1" dirty="0">
                <a:solidFill>
                  <a:srgbClr val="008000"/>
                </a:solidFill>
                <a:latin typeface="Consolas" panose="020B0609020204030204" pitchFamily="49" charset="0"/>
              </a:rPr>
              <a:t>[20]; // Correct</a:t>
            </a:r>
            <a:endParaRPr lang="en-US" sz="2200" dirty="0">
              <a:solidFill>
                <a:srgbClr val="008000"/>
              </a:solidFill>
              <a:latin typeface="Consolas" panose="020B0609020204030204" pitchFamily="49" charset="0"/>
            </a:endParaRPr>
          </a:p>
          <a:p>
            <a:pPr marL="342900" indent="-342900" eaLnBrk="0" hangingPunct="0">
              <a:spcBef>
                <a:spcPct val="20000"/>
              </a:spcBef>
              <a:buClr>
                <a:schemeClr val="bg2"/>
              </a:buClr>
              <a:buSzPct val="75000"/>
            </a:pPr>
            <a:endParaRPr lang="en-US" sz="2400" dirty="0">
              <a:solidFill>
                <a:srgbClr val="008000"/>
              </a:solidFill>
              <a:latin typeface="+mj-lt"/>
            </a:endParaRPr>
          </a:p>
        </p:txBody>
      </p:sp>
      <p:sp>
        <p:nvSpPr>
          <p:cNvPr id="5" name="Rectangle 4"/>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30917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5DC117-CB83-4C2D-A53D-2C444ABB2EC8}" type="datetime1">
              <a:rPr lang="en-US" smtClean="0"/>
              <a:t>10/24/2022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5"/>
          <p:cNvSpPr>
            <a:spLocks noGrp="1"/>
          </p:cNvSpPr>
          <p:nvPr>
            <p:ph type="title"/>
          </p:nvPr>
        </p:nvSpPr>
        <p:spPr>
          <a:xfrm>
            <a:off x="606380" y="3200400"/>
            <a:ext cx="10972800" cy="838200"/>
          </a:xfrm>
        </p:spPr>
        <p:txBody>
          <a:bodyPr/>
          <a:lstStyle/>
          <a:p>
            <a:r>
              <a:rPr lang="en-US" dirty="0" smtClean="0"/>
              <a:t>Previous Lecture</a:t>
            </a:r>
            <a:endParaRPr lang="en-US" dirty="0"/>
          </a:p>
        </p:txBody>
      </p:sp>
    </p:spTree>
    <p:extLst>
      <p:ext uri="{BB962C8B-B14F-4D97-AF65-F5344CB8AC3E}">
        <p14:creationId xmlns:p14="http://schemas.microsoft.com/office/powerpoint/2010/main" val="4192431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1" y="13355"/>
            <a:ext cx="9132216" cy="855326"/>
          </a:xfrm>
        </p:spPr>
        <p:txBody>
          <a:bodyPr vert="horz" lIns="92075" tIns="46038" rIns="92075" bIns="46038" rtlCol="0" anchor="ctr">
            <a:noAutofit/>
          </a:bodyPr>
          <a:lstStyle/>
          <a:p>
            <a:pPr>
              <a:defRPr/>
            </a:pPr>
            <a:r>
              <a:rPr lang="en-US" sz="4000" b="1" dirty="0" err="1">
                <a:solidFill>
                  <a:srgbClr val="B80000"/>
                </a:solidFill>
                <a:ea typeface="宋体" pitchFamily="2" charset="-122"/>
              </a:rPr>
              <a:t>Input/Output</a:t>
            </a:r>
            <a:r>
              <a:rPr lang="en-US" sz="4000" b="1" dirty="0">
                <a:solidFill>
                  <a:srgbClr val="B80000"/>
                </a:solidFill>
                <a:ea typeface="宋体" pitchFamily="2" charset="-122"/>
              </a:rPr>
              <a:t> of Array elements</a:t>
            </a:r>
          </a:p>
        </p:txBody>
      </p:sp>
      <p:sp>
        <p:nvSpPr>
          <p:cNvPr id="5" name="Rectangle 4"/>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8" name="Rectangle 3"/>
          <p:cNvSpPr txBox="1">
            <a:spLocks noChangeArrowheads="1"/>
          </p:cNvSpPr>
          <p:nvPr/>
        </p:nvSpPr>
        <p:spPr>
          <a:xfrm>
            <a:off x="1600200" y="990600"/>
            <a:ext cx="8534400" cy="5562600"/>
          </a:xfrm>
          <a:prstGeom prst="rect">
            <a:avLst/>
          </a:prstGeom>
        </p:spPr>
        <p:txBody>
          <a:bodyPr vert="horz" lIns="91440" tIns="45720" rIns="91440" bIns="45720" rtlCol="0">
            <a:normAutofit/>
          </a:bodyPr>
          <a:lstStyle/>
          <a:p>
            <a:pPr>
              <a:spcBef>
                <a:spcPts val="600"/>
              </a:spcBef>
              <a:defRPr/>
            </a:pPr>
            <a:r>
              <a:rPr lang="en-US" sz="2600" b="1" dirty="0">
                <a:solidFill>
                  <a:srgbClr val="2F1BC7"/>
                </a:solidFill>
                <a:latin typeface="Consolas" panose="020B0609020204030204" pitchFamily="49" charset="0"/>
                <a:cs typeface="Courier New" pitchFamily="49" charset="0"/>
              </a:rPr>
              <a:t>  </a:t>
            </a:r>
          </a:p>
          <a:p>
            <a:pPr>
              <a:spcBef>
                <a:spcPts val="600"/>
              </a:spcBef>
              <a:defRPr/>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a:t>
            </a:r>
            <a:r>
              <a:rPr lang="en-US" sz="2600" b="1" dirty="0">
                <a:solidFill>
                  <a:srgbClr val="2F1BC7"/>
                </a:solidFill>
                <a:latin typeface="Consolas" panose="020B0609020204030204" pitchFamily="49" charset="0"/>
                <a:cs typeface="Courier New" pitchFamily="49" charset="0"/>
              </a:rPr>
              <a:t>marks[3]</a:t>
            </a:r>
            <a:r>
              <a:rPr lang="en-US" sz="2600" b="1" dirty="0">
                <a:latin typeface="Consolas" panose="020B0609020204030204" pitchFamily="49" charset="0"/>
                <a:cs typeface="Courier New" pitchFamily="49" charset="0"/>
              </a:rPr>
              <a:t>;</a:t>
            </a:r>
          </a:p>
          <a:p>
            <a:pPr>
              <a:spcBef>
                <a:spcPts val="600"/>
              </a:spcBef>
              <a:defRPr/>
            </a:pPr>
            <a:r>
              <a:rPr lang="en-US" sz="2600" b="1" dirty="0">
                <a:solidFill>
                  <a:srgbClr val="2F1BC7"/>
                </a:solidFill>
                <a:latin typeface="Consolas" panose="020B0609020204030204" pitchFamily="49" charset="0"/>
                <a:cs typeface="Courier New" pitchFamily="49" charset="0"/>
              </a:rPr>
              <a:t>  marks[0] </a:t>
            </a:r>
            <a:r>
              <a:rPr lang="en-US" sz="2600" b="1" dirty="0">
                <a:latin typeface="Consolas" panose="020B0609020204030204" pitchFamily="49" charset="0"/>
                <a:cs typeface="Courier New" pitchFamily="49" charset="0"/>
              </a:rPr>
              <a:t>= 76;</a:t>
            </a:r>
          </a:p>
          <a:p>
            <a:pPr>
              <a:spcBef>
                <a:spcPts val="600"/>
              </a:spcBef>
            </a:pPr>
            <a:r>
              <a:rPr lang="en-US" sz="2600" b="1" dirty="0">
                <a:latin typeface="Consolas" panose="020B0609020204030204" pitchFamily="49" charset="0"/>
                <a:cs typeface="Courier New" pitchFamily="49" charset="0"/>
              </a:rPr>
              <a:t>  </a:t>
            </a:r>
            <a:r>
              <a:rPr lang="en-US" sz="2600" b="1" dirty="0">
                <a:solidFill>
                  <a:srgbClr val="2F1BC7"/>
                </a:solidFill>
                <a:latin typeface="Consolas" panose="020B0609020204030204" pitchFamily="49" charset="0"/>
                <a:cs typeface="Courier New" pitchFamily="49" charset="0"/>
              </a:rPr>
              <a:t>marks[1]</a:t>
            </a:r>
            <a:r>
              <a:rPr lang="en-US" sz="2600" b="1" dirty="0">
                <a:latin typeface="Consolas" panose="020B0609020204030204" pitchFamily="49" charset="0"/>
                <a:cs typeface="Courier New" pitchFamily="49" charset="0"/>
              </a:rPr>
              <a:t> = 65;</a:t>
            </a:r>
          </a:p>
          <a:p>
            <a:pPr>
              <a:spcBef>
                <a:spcPts val="600"/>
              </a:spcBef>
            </a:pPr>
            <a:r>
              <a:rPr lang="en-US" sz="2600" b="1" dirty="0">
                <a:solidFill>
                  <a:srgbClr val="2F1BC7"/>
                </a:solidFill>
                <a:latin typeface="Consolas" panose="020B0609020204030204" pitchFamily="49" charset="0"/>
                <a:cs typeface="Courier New" pitchFamily="49" charset="0"/>
              </a:rPr>
              <a:t>  marks[2] </a:t>
            </a:r>
            <a:r>
              <a:rPr lang="en-US" sz="2600" b="1" dirty="0">
                <a:latin typeface="Consolas" panose="020B0609020204030204" pitchFamily="49" charset="0"/>
                <a:cs typeface="Courier New" pitchFamily="49" charset="0"/>
              </a:rPr>
              <a:t>= 27;</a:t>
            </a:r>
          </a:p>
          <a:p>
            <a:pPr>
              <a:spcBef>
                <a:spcPts val="600"/>
              </a:spcBef>
            </a:pPr>
            <a:endParaRPr lang="en-US" sz="2600" b="1" dirty="0">
              <a:latin typeface="Consolas" panose="020B0609020204030204" pitchFamily="49" charset="0"/>
              <a:cs typeface="Courier New" pitchFamily="49" charset="0"/>
            </a:endParaRPr>
          </a:p>
          <a:p>
            <a:pPr>
              <a:spcBef>
                <a:spcPts val="600"/>
              </a:spcBef>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cout</a:t>
            </a:r>
            <a:r>
              <a:rPr lang="en-US" sz="2600" b="1" dirty="0">
                <a:latin typeface="Consolas" panose="020B0609020204030204" pitchFamily="49" charset="0"/>
                <a:cs typeface="Courier New" pitchFamily="49" charset="0"/>
              </a:rPr>
              <a:t>&lt;&lt;marks[2]&lt;&lt;marks[0]&lt;&lt;marks[1];</a:t>
            </a:r>
          </a:p>
          <a:p>
            <a:pPr>
              <a:spcBef>
                <a:spcPts val="600"/>
              </a:spcBef>
            </a:pPr>
            <a:r>
              <a:rPr lang="en-US" sz="2600" b="1" dirty="0">
                <a:solidFill>
                  <a:srgbClr val="2F1BC7"/>
                </a:solidFill>
                <a:latin typeface="Consolas" panose="020B0609020204030204" pitchFamily="49" charset="0"/>
                <a:cs typeface="Courier New" pitchFamily="49" charset="0"/>
              </a:rPr>
              <a:t> </a:t>
            </a:r>
            <a:endParaRPr lang="en-US" sz="2600" b="1" dirty="0">
              <a:solidFill>
                <a:srgbClr val="2C14DE"/>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8233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33400" y="0"/>
            <a:ext cx="10515600" cy="937259"/>
          </a:xfrm>
        </p:spPr>
        <p:txBody>
          <a:bodyPr vert="horz" lIns="92075" tIns="46038" rIns="92075" bIns="46038" rtlCol="0" anchor="ctr">
            <a:noAutofit/>
          </a:bodyPr>
          <a:lstStyle/>
          <a:p>
            <a:pPr>
              <a:defRPr/>
            </a:pPr>
            <a:r>
              <a:rPr lang="en-US" b="1" dirty="0" err="1">
                <a:solidFill>
                  <a:srgbClr val="B80000"/>
                </a:solidFill>
                <a:ea typeface="宋体" pitchFamily="2" charset="-122"/>
              </a:rPr>
              <a:t>Input/Output</a:t>
            </a:r>
            <a:r>
              <a:rPr lang="en-US" b="1" dirty="0">
                <a:solidFill>
                  <a:srgbClr val="B80000"/>
                </a:solidFill>
                <a:ea typeface="宋体" pitchFamily="2" charset="-122"/>
              </a:rPr>
              <a:t> of Array elements – Using Loops</a:t>
            </a:r>
          </a:p>
        </p:txBody>
      </p:sp>
      <p:sp>
        <p:nvSpPr>
          <p:cNvPr id="5" name="Rectangle 4"/>
          <p:cNvSpPr/>
          <p:nvPr/>
        </p:nvSpPr>
        <p:spPr>
          <a:xfrm>
            <a:off x="1524000"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8" name="Rectangle 3"/>
          <p:cNvSpPr txBox="1">
            <a:spLocks noChangeArrowheads="1"/>
          </p:cNvSpPr>
          <p:nvPr/>
        </p:nvSpPr>
        <p:spPr>
          <a:xfrm>
            <a:off x="1600200" y="1219200"/>
            <a:ext cx="8686800" cy="4953000"/>
          </a:xfrm>
          <a:prstGeom prst="rect">
            <a:avLst/>
          </a:prstGeom>
        </p:spPr>
        <p:txBody>
          <a:bodyPr vert="horz" lIns="91440" tIns="45720" rIns="91440" bIns="45720" rtlCol="0">
            <a:noAutofit/>
          </a:bodyPr>
          <a:lstStyle/>
          <a:p>
            <a:pPr>
              <a:spcBef>
                <a:spcPts val="600"/>
              </a:spcBef>
              <a:defRPr/>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marks[5];</a:t>
            </a:r>
            <a:endParaRPr lang="en-US" sz="2400" b="1" dirty="0">
              <a:solidFill>
                <a:srgbClr val="2F1BC7"/>
              </a:solidFill>
              <a:latin typeface="Consolas" panose="020B0609020204030204" pitchFamily="49" charset="0"/>
              <a:cs typeface="Courier New" pitchFamily="49" charset="0"/>
            </a:endParaRPr>
          </a:p>
          <a:p>
            <a:pPr>
              <a:spcBef>
                <a:spcPts val="600"/>
              </a:spcBef>
            </a:pPr>
            <a:r>
              <a:rPr lang="en-US" sz="2400" b="1" dirty="0">
                <a:latin typeface="Consolas" panose="020B0609020204030204" pitchFamily="49" charset="0"/>
                <a:cs typeface="Courier New" pitchFamily="49" charset="0"/>
              </a:rPr>
              <a:t>  for(</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=0;i&lt;5;i++)</a:t>
            </a:r>
          </a:p>
          <a:p>
            <a:pPr>
              <a:spcBef>
                <a:spcPts val="600"/>
              </a:spcBef>
            </a:pPr>
            <a:r>
              <a:rPr lang="en-US" sz="2400" b="1" dirty="0">
                <a:solidFill>
                  <a:srgbClr val="2F1BC7"/>
                </a:solidFill>
                <a:latin typeface="Consolas" panose="020B0609020204030204" pitchFamily="49" charset="0"/>
                <a:cs typeface="Courier New" pitchFamily="49" charset="0"/>
              </a:rPr>
              <a:t>	</a:t>
            </a:r>
            <a:r>
              <a:rPr lang="en-US" sz="2400" b="1" dirty="0" err="1">
                <a:solidFill>
                  <a:srgbClr val="2F1BC7"/>
                </a:solidFill>
                <a:latin typeface="Consolas" panose="020B0609020204030204" pitchFamily="49" charset="0"/>
                <a:cs typeface="Courier New" pitchFamily="49" charset="0"/>
              </a:rPr>
              <a:t>cin</a:t>
            </a:r>
            <a:r>
              <a:rPr lang="en-US" sz="2400" b="1" dirty="0">
                <a:solidFill>
                  <a:srgbClr val="2F1BC7"/>
                </a:solidFill>
                <a:latin typeface="Consolas" panose="020B0609020204030204" pitchFamily="49" charset="0"/>
                <a:cs typeface="Courier New" pitchFamily="49" charset="0"/>
              </a:rPr>
              <a:t>&gt;&gt;marks[</a:t>
            </a:r>
            <a:r>
              <a:rPr lang="en-US" sz="2400" b="1" dirty="0" err="1">
                <a:solidFill>
                  <a:srgbClr val="2F1BC7"/>
                </a:solidFill>
                <a:latin typeface="Consolas" panose="020B0609020204030204" pitchFamily="49" charset="0"/>
                <a:cs typeface="Courier New" pitchFamily="49" charset="0"/>
              </a:rPr>
              <a:t>i</a:t>
            </a:r>
            <a:r>
              <a:rPr lang="en-US" sz="2400" b="1" dirty="0">
                <a:solidFill>
                  <a:srgbClr val="2F1BC7"/>
                </a:solidFill>
                <a:latin typeface="Consolas" panose="020B0609020204030204" pitchFamily="49" charset="0"/>
                <a:cs typeface="Courier New" pitchFamily="49" charset="0"/>
              </a:rPr>
              <a:t>];</a:t>
            </a:r>
          </a:p>
          <a:p>
            <a:pPr>
              <a:spcBef>
                <a:spcPts val="600"/>
              </a:spcBef>
            </a:pPr>
            <a:endParaRPr lang="en-US" sz="2400" b="1" dirty="0">
              <a:solidFill>
                <a:srgbClr val="2F1BC7"/>
              </a:solidFill>
              <a:latin typeface="Consolas" panose="020B0609020204030204" pitchFamily="49" charset="0"/>
              <a:cs typeface="Courier New" pitchFamily="49" charset="0"/>
            </a:endParaRPr>
          </a:p>
          <a:p>
            <a:pPr>
              <a:spcBef>
                <a:spcPts val="600"/>
              </a:spcBef>
            </a:pPr>
            <a:r>
              <a:rPr lang="en-US" sz="2400" b="1" dirty="0">
                <a:latin typeface="Consolas" panose="020B0609020204030204" pitchFamily="49" charset="0"/>
                <a:cs typeface="Courier New" pitchFamily="49" charset="0"/>
              </a:rPr>
              <a:t>  for(</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j=0;j&lt;5;j++)</a:t>
            </a:r>
          </a:p>
          <a:p>
            <a:pPr>
              <a:spcBef>
                <a:spcPts val="600"/>
              </a:spcBef>
            </a:pPr>
            <a:r>
              <a:rPr lang="en-US" sz="2400" b="1" dirty="0">
                <a:solidFill>
                  <a:srgbClr val="2F1BC7"/>
                </a:solidFill>
                <a:latin typeface="Consolas" panose="020B0609020204030204" pitchFamily="49" charset="0"/>
                <a:cs typeface="Courier New" pitchFamily="49" charset="0"/>
              </a:rPr>
              <a:t>	</a:t>
            </a:r>
            <a:r>
              <a:rPr lang="en-US" sz="2400" b="1" dirty="0" err="1">
                <a:solidFill>
                  <a:srgbClr val="2F1BC7"/>
                </a:solidFill>
                <a:latin typeface="Consolas" panose="020B0609020204030204" pitchFamily="49" charset="0"/>
                <a:cs typeface="Courier New" pitchFamily="49" charset="0"/>
              </a:rPr>
              <a:t>cout</a:t>
            </a:r>
            <a:r>
              <a:rPr lang="en-US" sz="2400" b="1" dirty="0">
                <a:solidFill>
                  <a:srgbClr val="2F1BC7"/>
                </a:solidFill>
                <a:latin typeface="Consolas" panose="020B0609020204030204" pitchFamily="49" charset="0"/>
                <a:cs typeface="Courier New" pitchFamily="49" charset="0"/>
              </a:rPr>
              <a:t>&lt;&lt;marks[j];</a:t>
            </a:r>
          </a:p>
          <a:p>
            <a:pPr>
              <a:spcBef>
                <a:spcPts val="600"/>
              </a:spcBef>
            </a:pPr>
            <a:endParaRPr lang="en-US" sz="2400" b="1" dirty="0">
              <a:solidFill>
                <a:srgbClr val="2F1BC7"/>
              </a:solidFill>
              <a:latin typeface="Consolas" panose="020B0609020204030204" pitchFamily="49" charset="0"/>
              <a:cs typeface="Courier New" pitchFamily="49" charset="0"/>
            </a:endParaRPr>
          </a:p>
          <a:p>
            <a:pPr>
              <a:spcBef>
                <a:spcPts val="600"/>
              </a:spcBef>
            </a:pPr>
            <a:r>
              <a:rPr lang="en-US" sz="2400" b="1" dirty="0">
                <a:solidFill>
                  <a:srgbClr val="2F1BC7"/>
                </a:solidFill>
                <a:latin typeface="Consolas" panose="020B0609020204030204" pitchFamily="49" charset="0"/>
                <a:cs typeface="Courier New" pitchFamily="49" charset="0"/>
              </a:rPr>
              <a:t>  </a:t>
            </a:r>
          </a:p>
          <a:p>
            <a:pPr>
              <a:spcBef>
                <a:spcPts val="600"/>
              </a:spcBef>
            </a:pPr>
            <a:r>
              <a:rPr lang="en-US" sz="2400" b="1" dirty="0">
                <a:solidFill>
                  <a:srgbClr val="2F1BC7"/>
                </a:solidFill>
                <a:latin typeface="Consolas" panose="020B0609020204030204" pitchFamily="49" charset="0"/>
                <a:cs typeface="Courier New" pitchFamily="49" charset="0"/>
              </a:rPr>
              <a:t> </a:t>
            </a:r>
            <a:endParaRPr lang="en-US" sz="2400" b="1" dirty="0">
              <a:solidFill>
                <a:srgbClr val="2C14DE"/>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3514777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524000" y="-7619"/>
            <a:ext cx="9122790" cy="876300"/>
          </a:xfrm>
          <a:noFill/>
        </p:spPr>
        <p:txBody>
          <a:bodyPr vert="horz" lIns="92075" tIns="46038" rIns="92075" bIns="46038" rtlCol="0" anchor="ctr">
            <a:noAutofit/>
          </a:bodyPr>
          <a:lstStyle/>
          <a:p>
            <a:r>
              <a:rPr lang="en-US" b="1" dirty="0" smtClean="0">
                <a:solidFill>
                  <a:srgbClr val="B80000"/>
                </a:solidFill>
                <a:ea typeface="宋体" pitchFamily="2" charset="-122"/>
              </a:rPr>
              <a:t>Indexed Variables</a:t>
            </a:r>
          </a:p>
        </p:txBody>
      </p:sp>
      <p:sp>
        <p:nvSpPr>
          <p:cNvPr id="8195" name="Rectangle 3"/>
          <p:cNvSpPr>
            <a:spLocks noGrp="1" noChangeArrowheads="1"/>
          </p:cNvSpPr>
          <p:nvPr>
            <p:ph type="subTitle" idx="1"/>
          </p:nvPr>
        </p:nvSpPr>
        <p:spPr>
          <a:xfrm>
            <a:off x="1676400" y="990600"/>
            <a:ext cx="8991600" cy="5791200"/>
          </a:xfrm>
        </p:spPr>
        <p:txBody>
          <a:bodyPr vert="horz" lIns="92075" tIns="46038" rIns="92075" bIns="46038" rtlCol="0">
            <a:normAutofit/>
          </a:bodyPr>
          <a:lstStyle/>
          <a:p>
            <a:pPr algn="l">
              <a:spcBef>
                <a:spcPts val="1200"/>
              </a:spcBef>
              <a:buFont typeface="Arial" pitchFamily="34" charset="0"/>
              <a:buChar char="•"/>
              <a:defRPr/>
            </a:pPr>
            <a:r>
              <a:rPr lang="en-US" dirty="0" smtClean="0">
                <a:solidFill>
                  <a:schemeClr val="tx1"/>
                </a:solidFill>
                <a:latin typeface="+mj-lt"/>
                <a:ea typeface="宋体" pitchFamily="2" charset="-122"/>
              </a:rPr>
              <a:t>  </a:t>
            </a:r>
            <a:r>
              <a:rPr lang="en-US" b="1" dirty="0" smtClean="0">
                <a:solidFill>
                  <a:srgbClr val="2F1BC7"/>
                </a:solidFill>
                <a:latin typeface="+mj-lt"/>
                <a:ea typeface="宋体" pitchFamily="2" charset="-122"/>
              </a:rPr>
              <a:t>Array elements</a:t>
            </a:r>
            <a:r>
              <a:rPr lang="en-US" b="1" dirty="0" smtClean="0">
                <a:solidFill>
                  <a:schemeClr val="tx1"/>
                </a:solidFill>
                <a:latin typeface="+mj-lt"/>
                <a:ea typeface="宋体" pitchFamily="2" charset="-122"/>
              </a:rPr>
              <a:t> </a:t>
            </a:r>
            <a:r>
              <a:rPr lang="en-US" dirty="0" smtClean="0">
                <a:solidFill>
                  <a:schemeClr val="tx1"/>
                </a:solidFill>
                <a:latin typeface="+mj-lt"/>
                <a:ea typeface="宋体" pitchFamily="2" charset="-122"/>
              </a:rPr>
              <a:t>are </a:t>
            </a:r>
            <a:r>
              <a:rPr lang="en-US" b="1" dirty="0" smtClean="0">
                <a:solidFill>
                  <a:srgbClr val="2F1BC7"/>
                </a:solidFill>
                <a:latin typeface="+mj-lt"/>
                <a:ea typeface="宋体" pitchFamily="2" charset="-122"/>
              </a:rPr>
              <a:t>accessed</a:t>
            </a:r>
            <a:r>
              <a:rPr lang="en-US" dirty="0" smtClean="0">
                <a:solidFill>
                  <a:schemeClr val="tx1"/>
                </a:solidFill>
                <a:latin typeface="+mj-lt"/>
                <a:ea typeface="宋体" pitchFamily="2" charset="-122"/>
              </a:rPr>
              <a:t> </a:t>
            </a:r>
            <a:r>
              <a:rPr lang="en-US" b="1" dirty="0" smtClean="0">
                <a:solidFill>
                  <a:schemeClr val="tx1"/>
                </a:solidFill>
                <a:latin typeface="+mj-lt"/>
                <a:ea typeface="宋体" pitchFamily="2" charset="-122"/>
              </a:rPr>
              <a:t>through</a:t>
            </a:r>
            <a:r>
              <a:rPr lang="en-US" dirty="0" smtClean="0">
                <a:solidFill>
                  <a:schemeClr val="tx1"/>
                </a:solidFill>
                <a:latin typeface="+mj-lt"/>
                <a:ea typeface="宋体" pitchFamily="2" charset="-122"/>
              </a:rPr>
              <a:t> the </a:t>
            </a:r>
            <a:r>
              <a:rPr lang="en-US" b="1" dirty="0" smtClean="0">
                <a:solidFill>
                  <a:srgbClr val="2F1BC7"/>
                </a:solidFill>
                <a:latin typeface="+mj-lt"/>
                <a:ea typeface="宋体" pitchFamily="2" charset="-122"/>
              </a:rPr>
              <a:t>index</a:t>
            </a:r>
            <a:r>
              <a:rPr lang="en-US" dirty="0" smtClean="0">
                <a:solidFill>
                  <a:schemeClr val="tx1"/>
                </a:solidFill>
                <a:latin typeface="+mj-lt"/>
                <a:ea typeface="宋体" pitchFamily="2" charset="-122"/>
              </a:rPr>
              <a:t>. </a:t>
            </a:r>
          </a:p>
          <a:p>
            <a:pPr algn="l">
              <a:spcBef>
                <a:spcPts val="1200"/>
              </a:spcBef>
              <a:buFont typeface="Arial" pitchFamily="34" charset="0"/>
              <a:buChar char="•"/>
              <a:defRPr/>
            </a:pPr>
            <a:r>
              <a:rPr lang="en-US" dirty="0" smtClean="0">
                <a:solidFill>
                  <a:schemeClr val="tx1"/>
                </a:solidFill>
                <a:latin typeface="+mj-lt"/>
                <a:ea typeface="宋体" pitchFamily="2" charset="-122"/>
              </a:rPr>
              <a:t>  Array indices are </a:t>
            </a:r>
            <a:r>
              <a:rPr lang="en-US" b="1" dirty="0" smtClean="0">
                <a:solidFill>
                  <a:srgbClr val="2F1BC7"/>
                </a:solidFill>
                <a:latin typeface="+mj-lt"/>
                <a:ea typeface="宋体" pitchFamily="2" charset="-122"/>
              </a:rPr>
              <a:t>0-based</a:t>
            </a:r>
            <a:r>
              <a:rPr lang="en-US" dirty="0" smtClean="0">
                <a:solidFill>
                  <a:schemeClr val="tx1"/>
                </a:solidFill>
                <a:latin typeface="+mj-lt"/>
                <a:ea typeface="宋体" pitchFamily="2" charset="-122"/>
              </a:rPr>
              <a:t>; that is, </a:t>
            </a:r>
            <a:r>
              <a:rPr lang="en-US" b="1" i="1" dirty="0" smtClean="0">
                <a:solidFill>
                  <a:srgbClr val="2F1BC7"/>
                </a:solidFill>
                <a:latin typeface="+mj-lt"/>
                <a:ea typeface="宋体" pitchFamily="2" charset="-122"/>
              </a:rPr>
              <a:t>they start from  0  to arraySize-1, </a:t>
            </a:r>
            <a:r>
              <a:rPr lang="en-US" dirty="0" smtClean="0">
                <a:solidFill>
                  <a:schemeClr val="tx1"/>
                </a:solidFill>
                <a:latin typeface="+mj-lt"/>
                <a:ea typeface="宋体" pitchFamily="2" charset="-122"/>
              </a:rPr>
              <a:t>example:  </a:t>
            </a:r>
            <a:r>
              <a:rPr lang="en-US" b="1" dirty="0" smtClean="0">
                <a:solidFill>
                  <a:srgbClr val="C00000"/>
                </a:solidFill>
                <a:latin typeface="Consolas" panose="020B0609020204030204" pitchFamily="49" charset="0"/>
                <a:ea typeface="宋体" pitchFamily="2" charset="-122"/>
              </a:rPr>
              <a:t>	</a:t>
            </a:r>
            <a:endParaRPr lang="en-US" b="1" dirty="0">
              <a:solidFill>
                <a:srgbClr val="C00000"/>
              </a:solidFill>
              <a:latin typeface="Consolas" panose="020B0609020204030204" pitchFamily="49" charset="0"/>
              <a:ea typeface="宋体" pitchFamily="2" charset="-122"/>
            </a:endParaRPr>
          </a:p>
          <a:p>
            <a:pPr lvl="1" algn="l">
              <a:spcBef>
                <a:spcPts val="1200"/>
              </a:spcBef>
              <a:defRPr/>
            </a:pPr>
            <a:r>
              <a:rPr lang="en-US" b="1" dirty="0" smtClean="0">
                <a:solidFill>
                  <a:srgbClr val="C00000"/>
                </a:solidFill>
                <a:latin typeface="Consolas" panose="020B0609020204030204" pitchFamily="49" charset="0"/>
                <a:ea typeface="宋体" pitchFamily="2" charset="-122"/>
              </a:rPr>
              <a:t>		</a:t>
            </a:r>
            <a:r>
              <a:rPr lang="en-US" b="1" dirty="0" err="1" smtClean="0">
                <a:solidFill>
                  <a:srgbClr val="C00000"/>
                </a:solidFill>
                <a:latin typeface="Consolas" panose="020B0609020204030204" pitchFamily="49" charset="0"/>
                <a:ea typeface="宋体" pitchFamily="2" charset="-122"/>
              </a:rPr>
              <a:t>int</a:t>
            </a:r>
            <a:r>
              <a:rPr lang="en-US" b="1" dirty="0" smtClean="0">
                <a:solidFill>
                  <a:srgbClr val="C00000"/>
                </a:solidFill>
                <a:latin typeface="Consolas" panose="020B0609020204030204" pitchFamily="49" charset="0"/>
                <a:ea typeface="宋体" pitchFamily="2" charset="-122"/>
              </a:rPr>
              <a:t> marks[5];</a:t>
            </a:r>
            <a:endParaRPr lang="en-US" dirty="0" smtClean="0">
              <a:solidFill>
                <a:schemeClr val="tx1"/>
              </a:solidFill>
              <a:latin typeface="+mj-lt"/>
              <a:ea typeface="宋体" pitchFamily="2" charset="-122"/>
            </a:endParaRPr>
          </a:p>
          <a:p>
            <a:pPr marL="342900" indent="-342900" algn="l">
              <a:spcBef>
                <a:spcPts val="1200"/>
              </a:spcBef>
              <a:buFont typeface="Wingdings" panose="05000000000000000000" pitchFamily="2" charset="2"/>
              <a:buChar char="à"/>
              <a:defRPr/>
            </a:pPr>
            <a:r>
              <a:rPr lang="en-US" sz="2400" b="1" dirty="0">
                <a:solidFill>
                  <a:srgbClr val="C00000"/>
                </a:solidFill>
                <a:latin typeface="Consolas" panose="020B0609020204030204" pitchFamily="49" charset="0"/>
                <a:ea typeface="宋体" pitchFamily="2" charset="-122"/>
              </a:rPr>
              <a:t>Five </a:t>
            </a:r>
            <a:r>
              <a:rPr lang="en-US" sz="2400" b="1" dirty="0" err="1">
                <a:solidFill>
                  <a:srgbClr val="C00000"/>
                </a:solidFill>
                <a:latin typeface="Consolas" panose="020B0609020204030204" pitchFamily="49" charset="0"/>
                <a:ea typeface="宋体" pitchFamily="2" charset="-122"/>
              </a:rPr>
              <a:t>int</a:t>
            </a:r>
            <a:r>
              <a:rPr lang="en-US" sz="2400" b="1" dirty="0">
                <a:solidFill>
                  <a:srgbClr val="C00000"/>
                </a:solidFill>
                <a:latin typeface="Consolas" panose="020B0609020204030204" pitchFamily="49" charset="0"/>
                <a:ea typeface="宋体" pitchFamily="2" charset="-122"/>
              </a:rPr>
              <a:t> values:</a:t>
            </a:r>
            <a:r>
              <a:rPr lang="en-US" sz="2000" b="1" dirty="0">
                <a:solidFill>
                  <a:srgbClr val="C00000"/>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marks[0]</a:t>
            </a:r>
            <a:r>
              <a:rPr lang="en-US" sz="2400" b="1" dirty="0">
                <a:solidFill>
                  <a:schemeClr val="tx1"/>
                </a:solidFill>
                <a:latin typeface="Consolas" panose="020B0609020204030204" pitchFamily="49" charset="0"/>
                <a:ea typeface="宋体" pitchFamily="2" charset="-122"/>
              </a:rPr>
              <a:t> </a:t>
            </a:r>
            <a:br>
              <a:rPr lang="en-US" sz="2400" b="1" dirty="0">
                <a:solidFill>
                  <a:schemeClr val="tx1"/>
                </a:solidFill>
                <a:latin typeface="Consolas" panose="020B0609020204030204" pitchFamily="49" charset="0"/>
                <a:ea typeface="宋体" pitchFamily="2" charset="-122"/>
              </a:rPr>
            </a:br>
            <a:r>
              <a:rPr lang="en-US" sz="2400" b="1" dirty="0">
                <a:solidFill>
                  <a:schemeClr val="tx1"/>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marks[1]</a:t>
            </a:r>
            <a:r>
              <a:rPr lang="en-US" sz="2400" b="1" dirty="0">
                <a:solidFill>
                  <a:schemeClr val="tx1"/>
                </a:solidFill>
                <a:latin typeface="Consolas" panose="020B0609020204030204" pitchFamily="49" charset="0"/>
                <a:ea typeface="宋体" pitchFamily="2" charset="-122"/>
              </a:rPr>
              <a:t/>
            </a:r>
            <a:br>
              <a:rPr lang="en-US" sz="2400" b="1" dirty="0">
                <a:solidFill>
                  <a:schemeClr val="tx1"/>
                </a:solidFill>
                <a:latin typeface="Consolas" panose="020B0609020204030204" pitchFamily="49" charset="0"/>
                <a:ea typeface="宋体" pitchFamily="2" charset="-122"/>
              </a:rPr>
            </a:br>
            <a:r>
              <a:rPr lang="en-US" sz="2400" b="1" dirty="0">
                <a:solidFill>
                  <a:schemeClr val="tx1"/>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marks[2]</a:t>
            </a:r>
            <a:r>
              <a:rPr lang="en-US" sz="2400" b="1" dirty="0">
                <a:solidFill>
                  <a:schemeClr val="tx1"/>
                </a:solidFill>
                <a:latin typeface="Consolas" panose="020B0609020204030204" pitchFamily="49" charset="0"/>
                <a:ea typeface="宋体" pitchFamily="2" charset="-122"/>
              </a:rPr>
              <a:t> </a:t>
            </a:r>
            <a:br>
              <a:rPr lang="en-US" sz="2400" b="1" dirty="0">
                <a:solidFill>
                  <a:schemeClr val="tx1"/>
                </a:solidFill>
                <a:latin typeface="Consolas" panose="020B0609020204030204" pitchFamily="49" charset="0"/>
                <a:ea typeface="宋体" pitchFamily="2" charset="-122"/>
              </a:rPr>
            </a:br>
            <a:r>
              <a:rPr lang="en-US" sz="2400" b="1" dirty="0">
                <a:solidFill>
                  <a:schemeClr val="tx1"/>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marks[3]</a:t>
            </a:r>
            <a:r>
              <a:rPr lang="en-US" sz="2400" b="1" dirty="0">
                <a:solidFill>
                  <a:schemeClr val="tx1"/>
                </a:solidFill>
                <a:latin typeface="Consolas" panose="020B0609020204030204" pitchFamily="49" charset="0"/>
                <a:ea typeface="宋体" pitchFamily="2" charset="-122"/>
              </a:rPr>
              <a:t> </a:t>
            </a:r>
            <a:br>
              <a:rPr lang="en-US" sz="2400" b="1" dirty="0">
                <a:solidFill>
                  <a:schemeClr val="tx1"/>
                </a:solidFill>
                <a:latin typeface="Consolas" panose="020B0609020204030204" pitchFamily="49" charset="0"/>
                <a:ea typeface="宋体" pitchFamily="2" charset="-122"/>
              </a:rPr>
            </a:br>
            <a:r>
              <a:rPr lang="en-US" sz="2400" b="1" dirty="0">
                <a:solidFill>
                  <a:schemeClr val="tx1"/>
                </a:solidFill>
                <a:latin typeface="Consolas" panose="020B0609020204030204" pitchFamily="49" charset="0"/>
                <a:ea typeface="宋体" pitchFamily="2" charset="-122"/>
              </a:rPr>
              <a:t>			    </a:t>
            </a:r>
            <a:r>
              <a:rPr lang="en-US" sz="2400" b="1" dirty="0">
                <a:solidFill>
                  <a:srgbClr val="2F1BC7"/>
                </a:solidFill>
                <a:latin typeface="Consolas" panose="020B0609020204030204" pitchFamily="49" charset="0"/>
                <a:ea typeface="宋体" pitchFamily="2" charset="-122"/>
              </a:rPr>
              <a:t>marks[4]</a:t>
            </a:r>
          </a:p>
          <a:p>
            <a:pPr marL="342900" indent="-342900" algn="l">
              <a:spcBef>
                <a:spcPts val="1200"/>
              </a:spcBef>
              <a:buFont typeface="Wingdings" panose="05000000000000000000" pitchFamily="2" charset="2"/>
              <a:buChar char="à"/>
              <a:defRPr/>
            </a:pPr>
            <a:r>
              <a:rPr lang="en-US" sz="2400" b="1" dirty="0">
                <a:solidFill>
                  <a:srgbClr val="C00000"/>
                </a:solidFill>
                <a:latin typeface="Consolas" panose="020B0609020204030204" pitchFamily="49" charset="0"/>
                <a:ea typeface="宋体" pitchFamily="2" charset="-122"/>
                <a:sym typeface="Wingdings" pitchFamily="2" charset="2"/>
              </a:rPr>
              <a:t>Using array values:</a:t>
            </a:r>
          </a:p>
          <a:p>
            <a:pPr lvl="2" algn="l">
              <a:spcBef>
                <a:spcPts val="1200"/>
              </a:spcBef>
              <a:defRPr/>
            </a:pPr>
            <a:r>
              <a:rPr lang="en-US" b="1" dirty="0">
                <a:solidFill>
                  <a:srgbClr val="2F1BC7"/>
                </a:solidFill>
                <a:latin typeface="Consolas" panose="020B0609020204030204" pitchFamily="49" charset="0"/>
                <a:ea typeface="宋体" pitchFamily="2" charset="-122"/>
              </a:rPr>
              <a:t> </a:t>
            </a:r>
            <a:r>
              <a:rPr lang="en-US" b="1" dirty="0" smtClean="0">
                <a:solidFill>
                  <a:srgbClr val="2F1BC7"/>
                </a:solidFill>
                <a:latin typeface="Consolas" panose="020B0609020204030204" pitchFamily="49" charset="0"/>
                <a:ea typeface="宋体" pitchFamily="2" charset="-122"/>
              </a:rPr>
              <a:t>    marks[2] = marks[1] + marks[0];</a:t>
            </a:r>
            <a:endParaRPr lang="en-US" b="1" dirty="0">
              <a:solidFill>
                <a:srgbClr val="2F1BC7"/>
              </a:solidFill>
              <a:latin typeface="Consolas" panose="020B0609020204030204" pitchFamily="49" charset="0"/>
              <a:ea typeface="宋体" pitchFamily="2" charset="-122"/>
            </a:endParaRPr>
          </a:p>
          <a:p>
            <a:pPr algn="l">
              <a:lnSpc>
                <a:spcPct val="90000"/>
              </a:lnSpc>
              <a:spcBef>
                <a:spcPct val="0"/>
              </a:spcBef>
              <a:defRPr/>
            </a:pPr>
            <a:endParaRPr lang="en-US" sz="2600" dirty="0">
              <a:solidFill>
                <a:schemeClr val="tx1"/>
              </a:solidFill>
              <a:latin typeface="+mj-lt"/>
              <a:ea typeface="宋体" pitchFamily="2" charset="-122"/>
            </a:endParaRPr>
          </a:p>
          <a:p>
            <a:pPr algn="l">
              <a:lnSpc>
                <a:spcPct val="90000"/>
              </a:lnSpc>
              <a:spcBef>
                <a:spcPct val="0"/>
              </a:spcBef>
              <a:defRPr/>
            </a:pPr>
            <a:endParaRPr lang="en-US" sz="2600" dirty="0">
              <a:solidFill>
                <a:schemeClr val="tx1"/>
              </a:solidFill>
              <a:latin typeface="+mj-lt"/>
              <a:ea typeface="宋体" pitchFamily="2" charset="-122"/>
            </a:endParaRP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932069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524001" y="32600"/>
            <a:ext cx="9144000" cy="805600"/>
          </a:xfrm>
        </p:spPr>
        <p:txBody>
          <a:bodyPr vert="horz" lIns="92075" tIns="46038" rIns="92075" bIns="46038" rtlCol="0" anchor="ctr">
            <a:normAutofit/>
          </a:bodyPr>
          <a:lstStyle/>
          <a:p>
            <a:pPr>
              <a:defRPr/>
            </a:pPr>
            <a:r>
              <a:rPr lang="en-US" b="1" dirty="0" smtClean="0">
                <a:solidFill>
                  <a:srgbClr val="B80000"/>
                </a:solidFill>
                <a:ea typeface="宋体" pitchFamily="2" charset="-122"/>
              </a:rPr>
              <a:t>No Bound Checking</a:t>
            </a:r>
          </a:p>
        </p:txBody>
      </p:sp>
      <p:sp>
        <p:nvSpPr>
          <p:cNvPr id="10243" name="Rectangle 3"/>
          <p:cNvSpPr>
            <a:spLocks noGrp="1" noChangeArrowheads="1"/>
          </p:cNvSpPr>
          <p:nvPr>
            <p:ph type="subTitle" idx="1"/>
          </p:nvPr>
        </p:nvSpPr>
        <p:spPr>
          <a:xfrm>
            <a:off x="1627910" y="1059100"/>
            <a:ext cx="8991600" cy="5646500"/>
          </a:xfrm>
        </p:spPr>
        <p:txBody>
          <a:bodyPr vert="horz" lIns="92075" tIns="46038" rIns="92075" bIns="46038" rtlCol="0">
            <a:normAutofit/>
          </a:bodyPr>
          <a:lstStyle/>
          <a:p>
            <a:pPr algn="l">
              <a:spcBef>
                <a:spcPct val="100000"/>
              </a:spcBef>
              <a:buFont typeface="Arial" pitchFamily="34" charset="0"/>
              <a:buChar char="•"/>
              <a:defRPr/>
            </a:pPr>
            <a:r>
              <a:rPr lang="en-US" b="1" dirty="0" smtClean="0">
                <a:solidFill>
                  <a:srgbClr val="2F1BC7"/>
                </a:solidFill>
                <a:latin typeface="+mj-lt"/>
                <a:ea typeface="宋体" pitchFamily="2" charset="-122"/>
              </a:rPr>
              <a:t>  C++ does not check array’s boundary</a:t>
            </a:r>
            <a:r>
              <a:rPr lang="en-US" b="1" dirty="0" smtClean="0">
                <a:solidFill>
                  <a:schemeClr val="tx1"/>
                </a:solidFill>
                <a:latin typeface="+mj-lt"/>
                <a:ea typeface="宋体" pitchFamily="2" charset="-122"/>
              </a:rPr>
              <a:t>. </a:t>
            </a:r>
          </a:p>
          <a:p>
            <a:pPr algn="l">
              <a:spcBef>
                <a:spcPct val="100000"/>
              </a:spcBef>
              <a:buFont typeface="Arial" pitchFamily="34" charset="0"/>
              <a:buChar char="•"/>
              <a:defRPr/>
            </a:pPr>
            <a:r>
              <a:rPr lang="en-US" b="1" dirty="0" smtClean="0">
                <a:solidFill>
                  <a:srgbClr val="2F1BC7"/>
                </a:solidFill>
                <a:latin typeface="+mj-lt"/>
                <a:ea typeface="宋体" pitchFamily="2" charset="-122"/>
              </a:rPr>
              <a:t> Subscripts</a:t>
            </a:r>
            <a:r>
              <a:rPr lang="en-US" b="1" dirty="0" smtClean="0">
                <a:solidFill>
                  <a:schemeClr val="tx1"/>
                </a:solidFill>
                <a:latin typeface="+mj-lt"/>
                <a:ea typeface="宋体" pitchFamily="2" charset="-122"/>
              </a:rPr>
              <a:t> </a:t>
            </a:r>
            <a:r>
              <a:rPr lang="en-US" b="1" dirty="0" smtClean="0">
                <a:solidFill>
                  <a:srgbClr val="2F1BC7"/>
                </a:solidFill>
                <a:latin typeface="+mj-lt"/>
                <a:ea typeface="宋体" pitchFamily="2" charset="-122"/>
              </a:rPr>
              <a:t>(index variable)</a:t>
            </a:r>
            <a:r>
              <a:rPr lang="en-US" dirty="0" smtClean="0">
                <a:solidFill>
                  <a:srgbClr val="2F1BC7"/>
                </a:solidFill>
                <a:latin typeface="+mj-lt"/>
                <a:ea typeface="宋体" pitchFamily="2" charset="-122"/>
              </a:rPr>
              <a:t> </a:t>
            </a:r>
            <a:r>
              <a:rPr lang="en-US" dirty="0" smtClean="0">
                <a:solidFill>
                  <a:schemeClr val="tx1"/>
                </a:solidFill>
                <a:latin typeface="+mj-lt"/>
                <a:ea typeface="宋体" pitchFamily="2" charset="-122"/>
              </a:rPr>
              <a:t>beyond the boundary </a:t>
            </a:r>
            <a:r>
              <a:rPr lang="en-US" i="1" u="sng" dirty="0" smtClean="0">
                <a:solidFill>
                  <a:schemeClr val="tx1"/>
                </a:solidFill>
                <a:latin typeface="+mj-lt"/>
                <a:ea typeface="宋体" pitchFamily="2" charset="-122"/>
              </a:rPr>
              <a:t>does not does not cause syntax errors</a:t>
            </a:r>
            <a:r>
              <a:rPr lang="en-US" dirty="0" smtClean="0">
                <a:solidFill>
                  <a:schemeClr val="tx1"/>
                </a:solidFill>
                <a:latin typeface="+mj-lt"/>
                <a:ea typeface="宋体" pitchFamily="2" charset="-122"/>
              </a:rPr>
              <a:t>, </a:t>
            </a:r>
          </a:p>
          <a:p>
            <a:pPr algn="l">
              <a:spcBef>
                <a:spcPct val="100000"/>
              </a:spcBef>
              <a:buFont typeface="Arial" pitchFamily="34" charset="0"/>
              <a:buChar char="•"/>
              <a:defRPr/>
            </a:pPr>
            <a:r>
              <a:rPr lang="en-US" dirty="0" smtClean="0">
                <a:solidFill>
                  <a:schemeClr val="tx1"/>
                </a:solidFill>
                <a:latin typeface="+mj-lt"/>
                <a:ea typeface="宋体" pitchFamily="2" charset="-122"/>
              </a:rPr>
              <a:t> Operating system may report a </a:t>
            </a:r>
            <a:r>
              <a:rPr lang="en-US" b="1" dirty="0" smtClean="0">
                <a:solidFill>
                  <a:srgbClr val="2F1BC7"/>
                </a:solidFill>
                <a:latin typeface="+mj-lt"/>
                <a:ea typeface="宋体" pitchFamily="2" charset="-122"/>
              </a:rPr>
              <a:t>memory access violation</a:t>
            </a:r>
            <a:r>
              <a:rPr lang="en-US" dirty="0" smtClean="0">
                <a:solidFill>
                  <a:schemeClr val="tx1"/>
                </a:solidFill>
                <a:latin typeface="+mj-lt"/>
                <a:ea typeface="宋体" pitchFamily="2" charset="-122"/>
              </a:rPr>
              <a:t> (</a:t>
            </a:r>
            <a:r>
              <a:rPr lang="en-US" b="1" i="1" dirty="0" smtClean="0">
                <a:solidFill>
                  <a:srgbClr val="2F1BC7"/>
                </a:solidFill>
                <a:latin typeface="+mj-lt"/>
                <a:ea typeface="宋体" pitchFamily="2" charset="-122"/>
              </a:rPr>
              <a:t>Compiler</a:t>
            </a:r>
            <a:r>
              <a:rPr lang="en-US" i="1" dirty="0" smtClean="0">
                <a:solidFill>
                  <a:srgbClr val="2F1BC7"/>
                </a:solidFill>
                <a:latin typeface="+mj-lt"/>
                <a:ea typeface="宋体" pitchFamily="2" charset="-122"/>
              </a:rPr>
              <a:t> or </a:t>
            </a:r>
            <a:r>
              <a:rPr lang="en-US" b="1" i="1" dirty="0" smtClean="0">
                <a:solidFill>
                  <a:srgbClr val="2F1BC7"/>
                </a:solidFill>
                <a:latin typeface="+mj-lt"/>
                <a:ea typeface="宋体" pitchFamily="2" charset="-122"/>
              </a:rPr>
              <a:t>System</a:t>
            </a:r>
            <a:r>
              <a:rPr lang="en-US" i="1" dirty="0" smtClean="0">
                <a:solidFill>
                  <a:srgbClr val="2F1BC7"/>
                </a:solidFill>
                <a:latin typeface="+mj-lt"/>
                <a:ea typeface="宋体" pitchFamily="2" charset="-122"/>
              </a:rPr>
              <a:t> may crash!</a:t>
            </a:r>
            <a:r>
              <a:rPr lang="en-US" dirty="0" smtClean="0">
                <a:solidFill>
                  <a:schemeClr val="tx1"/>
                </a:solidFill>
                <a:latin typeface="+mj-lt"/>
                <a:ea typeface="宋体" pitchFamily="2" charset="-122"/>
              </a:rPr>
              <a:t>)</a:t>
            </a:r>
          </a:p>
          <a:p>
            <a:pPr algn="l">
              <a:spcBef>
                <a:spcPct val="100000"/>
              </a:spcBef>
              <a:buFont typeface="Arial" pitchFamily="34" charset="0"/>
              <a:buChar char="•"/>
              <a:defRPr/>
            </a:pPr>
            <a:r>
              <a:rPr lang="en-US" dirty="0" smtClean="0">
                <a:solidFill>
                  <a:schemeClr val="tx1"/>
                </a:solidFill>
                <a:latin typeface="+mj-lt"/>
                <a:ea typeface="宋体" pitchFamily="2" charset="-122"/>
              </a:rPr>
              <a:t> Example: …</a:t>
            </a:r>
          </a:p>
        </p:txBody>
      </p:sp>
      <p:sp>
        <p:nvSpPr>
          <p:cNvPr id="4" name="Rectangle 3"/>
          <p:cNvSpPr/>
          <p:nvPr/>
        </p:nvSpPr>
        <p:spPr>
          <a:xfrm>
            <a:off x="155171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873127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1524000" y="0"/>
            <a:ext cx="9144000" cy="914400"/>
          </a:xfrm>
          <a:noFill/>
        </p:spPr>
        <p:txBody>
          <a:bodyPr vert="horz" lIns="92075" tIns="46038" rIns="92075" bIns="46038" rtlCol="0" anchor="ctr">
            <a:normAutofit/>
          </a:bodyPr>
          <a:lstStyle/>
          <a:p>
            <a:r>
              <a:rPr lang="en-US" sz="4800" b="1" dirty="0">
                <a:solidFill>
                  <a:srgbClr val="C00000"/>
                </a:solidFill>
                <a:ea typeface="宋体" pitchFamily="2" charset="-122"/>
              </a:rPr>
              <a:t>Arbitrary Initial Values</a:t>
            </a:r>
          </a:p>
        </p:txBody>
      </p:sp>
      <p:sp>
        <p:nvSpPr>
          <p:cNvPr id="7171" name="Rectangle 3"/>
          <p:cNvSpPr>
            <a:spLocks noGrp="1" noChangeArrowheads="1"/>
          </p:cNvSpPr>
          <p:nvPr>
            <p:ph type="subTitle" idx="1"/>
          </p:nvPr>
        </p:nvSpPr>
        <p:spPr>
          <a:xfrm>
            <a:off x="1610020" y="1143000"/>
            <a:ext cx="9057980" cy="5257800"/>
          </a:xfrm>
        </p:spPr>
        <p:txBody>
          <a:bodyPr vert="horz" lIns="92075" tIns="46038" rIns="92075" bIns="46038" rtlCol="0">
            <a:normAutofit/>
          </a:bodyPr>
          <a:lstStyle/>
          <a:p>
            <a:pPr algn="l">
              <a:buFont typeface="Arial" pitchFamily="34" charset="0"/>
              <a:buChar char="•"/>
              <a:defRPr/>
            </a:pPr>
            <a:r>
              <a:rPr lang="en-US" dirty="0" smtClean="0">
                <a:solidFill>
                  <a:schemeClr val="tx1"/>
                </a:solidFill>
                <a:latin typeface="+mj-lt"/>
                <a:ea typeface="宋体" pitchFamily="2" charset="-122"/>
              </a:rPr>
              <a:t>  When an array is created, its </a:t>
            </a:r>
            <a:r>
              <a:rPr lang="en-US" b="1" dirty="0" smtClean="0">
                <a:solidFill>
                  <a:srgbClr val="2F1BC7"/>
                </a:solidFill>
                <a:latin typeface="+mj-lt"/>
                <a:ea typeface="宋体" pitchFamily="2" charset="-122"/>
              </a:rPr>
              <a:t>elements</a:t>
            </a:r>
            <a:r>
              <a:rPr lang="en-US" dirty="0" smtClean="0">
                <a:solidFill>
                  <a:schemeClr val="tx1"/>
                </a:solidFill>
                <a:latin typeface="+mj-lt"/>
                <a:ea typeface="宋体" pitchFamily="2" charset="-122"/>
              </a:rPr>
              <a:t> are </a:t>
            </a:r>
            <a:r>
              <a:rPr lang="en-US" b="1" dirty="0" smtClean="0">
                <a:solidFill>
                  <a:srgbClr val="2F1BC7"/>
                </a:solidFill>
                <a:latin typeface="+mj-lt"/>
                <a:ea typeface="宋体" pitchFamily="2" charset="-122"/>
              </a:rPr>
              <a:t>assigned</a:t>
            </a:r>
            <a:r>
              <a:rPr lang="en-US" dirty="0" smtClean="0">
                <a:solidFill>
                  <a:schemeClr val="tx1"/>
                </a:solidFill>
                <a:latin typeface="+mj-lt"/>
                <a:ea typeface="宋体" pitchFamily="2" charset="-122"/>
              </a:rPr>
              <a:t> with </a:t>
            </a:r>
            <a:r>
              <a:rPr lang="en-US" b="1" dirty="0" smtClean="0">
                <a:solidFill>
                  <a:srgbClr val="2F1BC7"/>
                </a:solidFill>
                <a:latin typeface="+mj-lt"/>
                <a:ea typeface="宋体" pitchFamily="2" charset="-122"/>
              </a:rPr>
              <a:t>arbitrary values</a:t>
            </a:r>
            <a:r>
              <a:rPr lang="en-US" dirty="0" smtClean="0">
                <a:solidFill>
                  <a:srgbClr val="2F1BC7"/>
                </a:solidFill>
                <a:latin typeface="+mj-lt"/>
                <a:ea typeface="宋体" pitchFamily="2" charset="-122"/>
              </a:rPr>
              <a:t>. </a:t>
            </a:r>
          </a:p>
          <a:p>
            <a:pPr algn="l">
              <a:buFont typeface="Arial" pitchFamily="34" charset="0"/>
              <a:buChar char="•"/>
              <a:defRPr/>
            </a:pPr>
            <a:endParaRPr lang="en-US" dirty="0" smtClean="0">
              <a:solidFill>
                <a:schemeClr val="tx1"/>
              </a:solidFill>
              <a:latin typeface="+mj-lt"/>
              <a:ea typeface="宋体" pitchFamily="2" charset="-122"/>
            </a:endParaRPr>
          </a:p>
          <a:p>
            <a:pPr lvl="1" algn="l">
              <a:defRPr/>
            </a:pP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marks[5];  </a:t>
            </a:r>
          </a:p>
          <a:p>
            <a:pPr algn="l">
              <a:defRPr/>
            </a:pPr>
            <a:r>
              <a:rPr lang="en-US" sz="2400" b="1" dirty="0">
                <a:solidFill>
                  <a:schemeClr val="tx1"/>
                </a:solidFill>
                <a:latin typeface="Consolas" panose="020B0609020204030204" pitchFamily="49" charset="0"/>
                <a:ea typeface="宋体" pitchFamily="2" charset="-122"/>
              </a:rPr>
              <a:t>    for(</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=0;i&lt;5;i++)</a:t>
            </a:r>
          </a:p>
          <a:p>
            <a:pPr algn="l">
              <a:defRPr/>
            </a:pP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cout</a:t>
            </a:r>
            <a:r>
              <a:rPr lang="en-US" sz="2400" b="1" dirty="0">
                <a:solidFill>
                  <a:schemeClr val="tx1"/>
                </a:solidFill>
                <a:latin typeface="Consolas" panose="020B0609020204030204" pitchFamily="49" charset="0"/>
                <a:ea typeface="宋体" pitchFamily="2" charset="-122"/>
              </a:rPr>
              <a:t>&lt;&lt;marks[</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a:t>
            </a:r>
          </a:p>
        </p:txBody>
      </p:sp>
      <p:sp>
        <p:nvSpPr>
          <p:cNvPr id="4" name="Rectangle 3"/>
          <p:cNvSpPr/>
          <p:nvPr/>
        </p:nvSpPr>
        <p:spPr>
          <a:xfrm>
            <a:off x="149572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787350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1524000" y="-1"/>
            <a:ext cx="9144000" cy="960119"/>
          </a:xfrm>
          <a:noFill/>
        </p:spPr>
        <p:txBody>
          <a:bodyPr vert="horz" lIns="92075" tIns="46038" rIns="92075" bIns="46038" rtlCol="0" anchor="ctr">
            <a:normAutofit/>
          </a:bodyPr>
          <a:lstStyle/>
          <a:p>
            <a:r>
              <a:rPr lang="en-US" b="1" dirty="0" smtClean="0">
                <a:solidFill>
                  <a:srgbClr val="C00000"/>
                </a:solidFill>
                <a:ea typeface="宋体" pitchFamily="2" charset="-122"/>
              </a:rPr>
              <a:t>1D Array Example</a:t>
            </a:r>
          </a:p>
        </p:txBody>
      </p:sp>
      <p:sp>
        <p:nvSpPr>
          <p:cNvPr id="7171" name="Rectangle 3"/>
          <p:cNvSpPr>
            <a:spLocks noGrp="1" noChangeArrowheads="1"/>
          </p:cNvSpPr>
          <p:nvPr>
            <p:ph type="subTitle" idx="1"/>
          </p:nvPr>
        </p:nvSpPr>
        <p:spPr>
          <a:xfrm>
            <a:off x="1828800" y="1066800"/>
            <a:ext cx="8710367" cy="5638800"/>
          </a:xfrm>
        </p:spPr>
        <p:txBody>
          <a:bodyPr vert="horz" lIns="92075" tIns="46038" rIns="92075" bIns="46038" rtlCol="0">
            <a:normAutofit/>
          </a:bodyPr>
          <a:lstStyle/>
          <a:p>
            <a:pPr algn="l">
              <a:defRPr/>
            </a:pP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n[10]; //n is an array of 10 integers</a:t>
            </a:r>
          </a:p>
          <a:p>
            <a:pPr algn="l">
              <a:defRPr/>
            </a:pPr>
            <a:endParaRPr lang="en-US" sz="2400" b="1" dirty="0">
              <a:solidFill>
                <a:schemeClr val="tx1"/>
              </a:solidFill>
              <a:latin typeface="Consolas" panose="020B0609020204030204" pitchFamily="49" charset="0"/>
              <a:ea typeface="宋体" pitchFamily="2" charset="-122"/>
            </a:endParaRPr>
          </a:p>
          <a:p>
            <a:pPr algn="l">
              <a:defRPr/>
            </a:pPr>
            <a:r>
              <a:rPr lang="en-US" sz="2400" b="1" dirty="0">
                <a:solidFill>
                  <a:schemeClr val="tx1"/>
                </a:solidFill>
                <a:latin typeface="Consolas" panose="020B0609020204030204" pitchFamily="49" charset="0"/>
                <a:ea typeface="宋体" pitchFamily="2" charset="-122"/>
              </a:rPr>
              <a:t>// initialize elements of array n to 0</a:t>
            </a:r>
          </a:p>
          <a:p>
            <a:pPr algn="l">
              <a:defRPr/>
            </a:pPr>
            <a:r>
              <a:rPr lang="en-US" sz="2400" b="1" dirty="0">
                <a:solidFill>
                  <a:schemeClr val="tx1"/>
                </a:solidFill>
                <a:latin typeface="Consolas" panose="020B0609020204030204" pitchFamily="49" charset="0"/>
                <a:ea typeface="宋体" pitchFamily="2" charset="-122"/>
              </a:rPr>
              <a:t>for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 0;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&lt;10;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a:t>
            </a:r>
          </a:p>
          <a:p>
            <a:pPr algn="l">
              <a:defRPr/>
            </a:pPr>
            <a:r>
              <a:rPr lang="en-US" sz="2400" b="1" dirty="0">
                <a:solidFill>
                  <a:schemeClr val="tx1"/>
                </a:solidFill>
                <a:latin typeface="Consolas" panose="020B0609020204030204" pitchFamily="49" charset="0"/>
                <a:ea typeface="宋体" pitchFamily="2" charset="-122"/>
              </a:rPr>
              <a:t>	n[</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 </a:t>
            </a:r>
            <a:r>
              <a:rPr lang="en-US" sz="2400" b="1" dirty="0" err="1">
                <a:solidFill>
                  <a:schemeClr val="tx1"/>
                </a:solidFill>
                <a:latin typeface="Consolas" panose="020B0609020204030204" pitchFamily="49" charset="0"/>
                <a:ea typeface="宋体" pitchFamily="2" charset="-122"/>
              </a:rPr>
              <a:t>i</a:t>
            </a:r>
            <a:r>
              <a:rPr lang="en-US" sz="2400" b="1" dirty="0">
                <a:solidFill>
                  <a:schemeClr val="tx1"/>
                </a:solidFill>
                <a:latin typeface="Consolas" panose="020B0609020204030204" pitchFamily="49" charset="0"/>
                <a:ea typeface="宋体" pitchFamily="2" charset="-122"/>
              </a:rPr>
              <a:t> + 100; </a:t>
            </a:r>
          </a:p>
          <a:p>
            <a:pPr algn="l">
              <a:defRPr/>
            </a:pPr>
            <a:r>
              <a:rPr lang="en-US" sz="2400" b="1" dirty="0">
                <a:solidFill>
                  <a:schemeClr val="tx1"/>
                </a:solidFill>
                <a:latin typeface="Consolas" panose="020B0609020204030204" pitchFamily="49" charset="0"/>
                <a:ea typeface="宋体" pitchFamily="2" charset="-122"/>
              </a:rPr>
              <a:t>}</a:t>
            </a:r>
          </a:p>
          <a:p>
            <a:pPr algn="l">
              <a:defRPr/>
            </a:pPr>
            <a:r>
              <a:rPr lang="en-US" sz="2400" b="1" dirty="0" err="1">
                <a:solidFill>
                  <a:schemeClr val="tx1"/>
                </a:solidFill>
                <a:latin typeface="Consolas" panose="020B0609020204030204" pitchFamily="49" charset="0"/>
                <a:ea typeface="宋体" pitchFamily="2" charset="-122"/>
              </a:rPr>
              <a:t>cout</a:t>
            </a:r>
            <a:r>
              <a:rPr lang="en-US" sz="2400" b="1" dirty="0">
                <a:solidFill>
                  <a:schemeClr val="tx1"/>
                </a:solidFill>
                <a:latin typeface="Consolas" panose="020B0609020204030204" pitchFamily="49" charset="0"/>
                <a:ea typeface="宋体" pitchFamily="2" charset="-122"/>
              </a:rPr>
              <a:t>&lt;&lt;"Element"&lt;&lt;</a:t>
            </a:r>
            <a:r>
              <a:rPr lang="en-US" sz="2400" b="1" dirty="0" err="1">
                <a:solidFill>
                  <a:schemeClr val="tx1"/>
                </a:solidFill>
                <a:latin typeface="Consolas" panose="020B0609020204030204" pitchFamily="49" charset="0"/>
                <a:ea typeface="宋体" pitchFamily="2" charset="-122"/>
              </a:rPr>
              <a:t>setw</a:t>
            </a:r>
            <a:r>
              <a:rPr lang="en-US" sz="2400" b="1" dirty="0">
                <a:solidFill>
                  <a:schemeClr val="tx1"/>
                </a:solidFill>
                <a:latin typeface="Consolas" panose="020B0609020204030204" pitchFamily="49" charset="0"/>
                <a:ea typeface="宋体" pitchFamily="2" charset="-122"/>
              </a:rPr>
              <a:t>(13)&lt;&lt;"Value"&lt;&lt;</a:t>
            </a:r>
            <a:r>
              <a:rPr lang="en-US" sz="2400" b="1" dirty="0" err="1">
                <a:solidFill>
                  <a:schemeClr val="tx1"/>
                </a:solidFill>
                <a:latin typeface="Consolas" panose="020B0609020204030204" pitchFamily="49" charset="0"/>
                <a:ea typeface="宋体" pitchFamily="2" charset="-122"/>
              </a:rPr>
              <a:t>endl</a:t>
            </a:r>
            <a:r>
              <a:rPr lang="en-US" sz="2400" b="1" dirty="0">
                <a:solidFill>
                  <a:schemeClr val="tx1"/>
                </a:solidFill>
                <a:latin typeface="Consolas" panose="020B0609020204030204" pitchFamily="49" charset="0"/>
                <a:ea typeface="宋体" pitchFamily="2" charset="-122"/>
              </a:rPr>
              <a:t>;</a:t>
            </a:r>
          </a:p>
          <a:p>
            <a:pPr algn="l">
              <a:defRPr/>
            </a:pPr>
            <a:endParaRPr lang="en-US" sz="2400" b="1" dirty="0">
              <a:solidFill>
                <a:schemeClr val="tx1"/>
              </a:solidFill>
              <a:latin typeface="Consolas" panose="020B0609020204030204" pitchFamily="49" charset="0"/>
              <a:ea typeface="宋体" pitchFamily="2" charset="-122"/>
            </a:endParaRPr>
          </a:p>
          <a:p>
            <a:pPr algn="l">
              <a:defRPr/>
            </a:pPr>
            <a:r>
              <a:rPr lang="en-US" sz="2400" b="1" dirty="0">
                <a:solidFill>
                  <a:schemeClr val="tx1"/>
                </a:solidFill>
                <a:latin typeface="Consolas" panose="020B0609020204030204" pitchFamily="49" charset="0"/>
                <a:ea typeface="宋体" pitchFamily="2" charset="-122"/>
              </a:rPr>
              <a:t>// output each array element's value</a:t>
            </a:r>
          </a:p>
          <a:p>
            <a:pPr algn="l">
              <a:defRPr/>
            </a:pPr>
            <a:r>
              <a:rPr lang="en-US" sz="2400" b="1" dirty="0">
                <a:solidFill>
                  <a:schemeClr val="tx1"/>
                </a:solidFill>
                <a:latin typeface="Consolas" panose="020B0609020204030204" pitchFamily="49" charset="0"/>
                <a:ea typeface="宋体" pitchFamily="2" charset="-122"/>
              </a:rPr>
              <a:t>for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j = 0; j&lt;10; j++) {</a:t>
            </a:r>
          </a:p>
          <a:p>
            <a:pPr algn="l">
              <a:defRPr/>
            </a:pP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cout</a:t>
            </a:r>
            <a:r>
              <a:rPr lang="en-US" sz="2400" b="1" dirty="0">
                <a:solidFill>
                  <a:schemeClr val="tx1"/>
                </a:solidFill>
                <a:latin typeface="Consolas" panose="020B0609020204030204" pitchFamily="49" charset="0"/>
                <a:ea typeface="宋体" pitchFamily="2" charset="-122"/>
              </a:rPr>
              <a:t>&lt;&lt;</a:t>
            </a:r>
            <a:r>
              <a:rPr lang="en-US" sz="2400" b="1" dirty="0" err="1">
                <a:solidFill>
                  <a:schemeClr val="tx1"/>
                </a:solidFill>
                <a:latin typeface="Consolas" panose="020B0609020204030204" pitchFamily="49" charset="0"/>
                <a:ea typeface="宋体" pitchFamily="2" charset="-122"/>
              </a:rPr>
              <a:t>setw</a:t>
            </a:r>
            <a:r>
              <a:rPr lang="en-US" sz="2400" b="1" dirty="0">
                <a:solidFill>
                  <a:schemeClr val="tx1"/>
                </a:solidFill>
                <a:latin typeface="Consolas" panose="020B0609020204030204" pitchFamily="49" charset="0"/>
                <a:ea typeface="宋体" pitchFamily="2" charset="-122"/>
              </a:rPr>
              <a:t>(7)&lt;&lt;j&lt;&lt;</a:t>
            </a:r>
            <a:r>
              <a:rPr lang="en-US" sz="2400" b="1" dirty="0" err="1">
                <a:solidFill>
                  <a:schemeClr val="tx1"/>
                </a:solidFill>
                <a:latin typeface="Consolas" panose="020B0609020204030204" pitchFamily="49" charset="0"/>
                <a:ea typeface="宋体" pitchFamily="2" charset="-122"/>
              </a:rPr>
              <a:t>setw</a:t>
            </a:r>
            <a:r>
              <a:rPr lang="en-US" sz="2400" b="1" dirty="0">
                <a:solidFill>
                  <a:schemeClr val="tx1"/>
                </a:solidFill>
                <a:latin typeface="Consolas" panose="020B0609020204030204" pitchFamily="49" charset="0"/>
                <a:ea typeface="宋体" pitchFamily="2" charset="-122"/>
              </a:rPr>
              <a:t>(13)&lt;&lt;n[j]&lt;&lt;</a:t>
            </a:r>
            <a:r>
              <a:rPr lang="en-US" sz="2400" b="1" dirty="0" err="1">
                <a:solidFill>
                  <a:schemeClr val="tx1"/>
                </a:solidFill>
                <a:latin typeface="Consolas" panose="020B0609020204030204" pitchFamily="49" charset="0"/>
                <a:ea typeface="宋体" pitchFamily="2" charset="-122"/>
              </a:rPr>
              <a:t>endl</a:t>
            </a:r>
            <a:r>
              <a:rPr lang="en-US" sz="2400" b="1" dirty="0">
                <a:solidFill>
                  <a:schemeClr val="tx1"/>
                </a:solidFill>
                <a:latin typeface="Consolas" panose="020B0609020204030204" pitchFamily="49" charset="0"/>
                <a:ea typeface="宋体" pitchFamily="2" charset="-122"/>
              </a:rPr>
              <a:t>;</a:t>
            </a:r>
          </a:p>
          <a:p>
            <a:pPr algn="l">
              <a:defRPr/>
            </a:pPr>
            <a:r>
              <a:rPr lang="en-US" sz="2400" b="1" dirty="0">
                <a:solidFill>
                  <a:schemeClr val="tx1"/>
                </a:solidFill>
                <a:latin typeface="Consolas" panose="020B0609020204030204" pitchFamily="49" charset="0"/>
                <a:ea typeface="宋体" pitchFamily="2" charset="-122"/>
              </a:rPr>
              <a:t>}</a:t>
            </a:r>
          </a:p>
        </p:txBody>
      </p:sp>
      <p:sp>
        <p:nvSpPr>
          <p:cNvPr id="4" name="Rectangle 3"/>
          <p:cNvSpPr/>
          <p:nvPr/>
        </p:nvSpPr>
        <p:spPr>
          <a:xfrm>
            <a:off x="1471367"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2" name="Picture 1"/>
          <p:cNvPicPr>
            <a:picLocks noChangeAspect="1"/>
          </p:cNvPicPr>
          <p:nvPr/>
        </p:nvPicPr>
        <p:blipFill>
          <a:blip r:embed="rId2">
            <a:duotone>
              <a:schemeClr val="accent4">
                <a:shade val="45000"/>
                <a:satMod val="135000"/>
              </a:schemeClr>
              <a:prstClr val="white"/>
            </a:duotone>
          </a:blip>
          <a:stretch>
            <a:fillRect/>
          </a:stretch>
        </p:blipFill>
        <p:spPr>
          <a:xfrm>
            <a:off x="7176408" y="152400"/>
            <a:ext cx="3381612" cy="3048000"/>
          </a:xfrm>
          <a:prstGeom prst="rect">
            <a:avLst/>
          </a:prstGeom>
        </p:spPr>
      </p:pic>
    </p:spTree>
    <p:extLst>
      <p:ext uri="{BB962C8B-B14F-4D97-AF65-F5344CB8AC3E}">
        <p14:creationId xmlns:p14="http://schemas.microsoft.com/office/powerpoint/2010/main" val="29363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1" y="0"/>
            <a:ext cx="9134061" cy="958302"/>
          </a:xfrm>
          <a:noFill/>
        </p:spPr>
        <p:txBody>
          <a:bodyPr vert="horz" lIns="92075" tIns="46038" rIns="92075" bIns="46038" rtlCol="0" anchor="ctr">
            <a:normAutofit/>
          </a:bodyPr>
          <a:lstStyle/>
          <a:p>
            <a:r>
              <a:rPr lang="en-US" b="1" dirty="0" smtClean="0">
                <a:solidFill>
                  <a:srgbClr val="C00000"/>
                </a:solidFill>
                <a:ea typeface="宋体" pitchFamily="2" charset="-122"/>
              </a:rPr>
              <a:t>Example-1: Summing All Elements </a:t>
            </a:r>
          </a:p>
        </p:txBody>
      </p:sp>
      <p:sp>
        <p:nvSpPr>
          <p:cNvPr id="19459" name="Rectangle 3"/>
          <p:cNvSpPr>
            <a:spLocks noGrp="1" noChangeArrowheads="1"/>
          </p:cNvSpPr>
          <p:nvPr>
            <p:ph type="subTitle" idx="1"/>
          </p:nvPr>
        </p:nvSpPr>
        <p:spPr>
          <a:xfrm>
            <a:off x="1553818" y="1066800"/>
            <a:ext cx="9067799" cy="5486400"/>
          </a:xfrm>
        </p:spPr>
        <p:txBody>
          <a:bodyPr vert="horz" lIns="92075" tIns="46038" rIns="92075" bIns="46038" rtlCol="0">
            <a:normAutofit/>
          </a:bodyPr>
          <a:lstStyle/>
          <a:p>
            <a:pPr algn="just">
              <a:lnSpc>
                <a:spcPct val="90000"/>
              </a:lnSpc>
              <a:defRPr/>
            </a:pPr>
            <a:r>
              <a:rPr lang="en-US" sz="3000" dirty="0">
                <a:solidFill>
                  <a:schemeClr val="tx1"/>
                </a:solidFill>
                <a:latin typeface="+mj-lt"/>
                <a:ea typeface="宋体" pitchFamily="2" charset="-122"/>
              </a:rPr>
              <a:t>- Write a program to create an array of 100 elements, initialize each element with the same value (its index uses). Sum all the array values and print the Sum.</a:t>
            </a: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53817" y="91258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015237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524000" y="13252"/>
            <a:ext cx="9130748" cy="901148"/>
          </a:xfrm>
          <a:noFill/>
        </p:spPr>
        <p:txBody>
          <a:bodyPr vert="horz" lIns="92075" tIns="46038" rIns="92075" bIns="46038" rtlCol="0" anchor="ctr">
            <a:normAutofit/>
          </a:bodyPr>
          <a:lstStyle/>
          <a:p>
            <a:r>
              <a:rPr lang="en-US" b="1" dirty="0" smtClean="0">
                <a:solidFill>
                  <a:srgbClr val="C00000"/>
                </a:solidFill>
                <a:ea typeface="宋体" pitchFamily="2" charset="-122"/>
              </a:rPr>
              <a:t>Example-2: Reversing an Array</a:t>
            </a:r>
          </a:p>
        </p:txBody>
      </p:sp>
      <p:sp>
        <p:nvSpPr>
          <p:cNvPr id="20483" name="Rectangle 3"/>
          <p:cNvSpPr>
            <a:spLocks noGrp="1" noChangeArrowheads="1"/>
          </p:cNvSpPr>
          <p:nvPr>
            <p:ph type="subTitle" idx="1"/>
          </p:nvPr>
        </p:nvSpPr>
        <p:spPr>
          <a:xfrm>
            <a:off x="1524000" y="1143000"/>
            <a:ext cx="9067800" cy="5638800"/>
          </a:xfrm>
        </p:spPr>
        <p:txBody>
          <a:bodyPr vert="horz" lIns="92075" tIns="46038" rIns="92075" bIns="46038" rtlCol="0">
            <a:normAutofit/>
          </a:bodyPr>
          <a:lstStyle/>
          <a:p>
            <a:pPr algn="just">
              <a:lnSpc>
                <a:spcPct val="90000"/>
              </a:lnSpc>
              <a:defRPr/>
            </a:pPr>
            <a:r>
              <a:rPr lang="en-US" sz="2800" dirty="0">
                <a:solidFill>
                  <a:schemeClr val="tx1"/>
                </a:solidFill>
                <a:ea typeface="宋体" pitchFamily="2" charset="-122"/>
              </a:rPr>
              <a:t>Write a program to create an array of 10 elements, initialize each element a random value (1 to 50). Print the array values. Then, Reverse the values stored in array. Output the final array values.</a:t>
            </a:r>
          </a:p>
          <a:p>
            <a:pPr algn="l">
              <a:lnSpc>
                <a:spcPct val="90000"/>
              </a:lnSpc>
              <a:defRPr/>
            </a:pPr>
            <a:endParaRPr lang="en-US" sz="2800" b="1" u="sng" dirty="0">
              <a:solidFill>
                <a:schemeClr val="tx1"/>
              </a:solidFill>
              <a:latin typeface="+mj-lt"/>
              <a:ea typeface="宋体" pitchFamily="2" charset="-122"/>
            </a:endParaRPr>
          </a:p>
        </p:txBody>
      </p:sp>
      <p:sp>
        <p:nvSpPr>
          <p:cNvPr id="36868"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689205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0" y="26504"/>
            <a:ext cx="9144000" cy="887896"/>
          </a:xfrm>
          <a:noFill/>
        </p:spPr>
        <p:txBody>
          <a:bodyPr vert="horz" lIns="92075" tIns="46038" rIns="92075" bIns="46038" rtlCol="0" anchor="ctr">
            <a:normAutofit/>
          </a:bodyPr>
          <a:lstStyle/>
          <a:p>
            <a:r>
              <a:rPr lang="en-US" b="1" dirty="0" smtClean="0">
                <a:solidFill>
                  <a:srgbClr val="C00000"/>
                </a:solidFill>
                <a:ea typeface="宋体" pitchFamily="2" charset="-122"/>
              </a:rPr>
              <a:t>Example-3: Searching in Array</a:t>
            </a:r>
          </a:p>
        </p:txBody>
      </p:sp>
      <p:sp>
        <p:nvSpPr>
          <p:cNvPr id="19459" name="Rectangle 3"/>
          <p:cNvSpPr>
            <a:spLocks noGrp="1" noChangeArrowheads="1"/>
          </p:cNvSpPr>
          <p:nvPr>
            <p:ph type="subTitle" idx="1"/>
          </p:nvPr>
        </p:nvSpPr>
        <p:spPr>
          <a:xfrm>
            <a:off x="1600200" y="1066800"/>
            <a:ext cx="8991600" cy="5486400"/>
          </a:xfrm>
        </p:spPr>
        <p:txBody>
          <a:bodyPr vert="horz" lIns="92075" tIns="46038" rIns="92075" bIns="46038" rtlCol="0">
            <a:normAutofit/>
          </a:bodyPr>
          <a:lstStyle/>
          <a:p>
            <a:pPr algn="just">
              <a:lnSpc>
                <a:spcPct val="90000"/>
              </a:lnSpc>
              <a:defRPr/>
            </a:pPr>
            <a:r>
              <a:rPr lang="en-US" sz="3000" dirty="0">
                <a:solidFill>
                  <a:schemeClr val="tx1"/>
                </a:solidFill>
                <a:latin typeface="+mj-lt"/>
                <a:ea typeface="宋体" pitchFamily="2" charset="-122"/>
              </a:rPr>
              <a:t>- Write a program that creates an integer array having 50 elements. Then, ask the user to input values in the array. After that, find the largest number, smallest number in the and calculate the average of the values in the array.</a:t>
            </a: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453206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524000" y="0"/>
            <a:ext cx="9144000" cy="914400"/>
          </a:xfrm>
          <a:noFill/>
        </p:spPr>
        <p:txBody>
          <a:bodyPr vert="horz" lIns="92075" tIns="46038" rIns="92075" bIns="46038" rtlCol="0" anchor="ctr">
            <a:normAutofit/>
          </a:bodyPr>
          <a:lstStyle/>
          <a:p>
            <a:r>
              <a:rPr lang="en-US" b="1" dirty="0" smtClean="0">
                <a:solidFill>
                  <a:srgbClr val="C00000"/>
                </a:solidFill>
                <a:ea typeface="宋体" pitchFamily="2" charset="-122"/>
              </a:rPr>
              <a:t>Example-4: Searching in Array</a:t>
            </a:r>
          </a:p>
        </p:txBody>
      </p:sp>
      <p:sp>
        <p:nvSpPr>
          <p:cNvPr id="19459" name="Rectangle 3"/>
          <p:cNvSpPr>
            <a:spLocks noGrp="1" noChangeArrowheads="1"/>
          </p:cNvSpPr>
          <p:nvPr>
            <p:ph type="subTitle" idx="1"/>
          </p:nvPr>
        </p:nvSpPr>
        <p:spPr>
          <a:xfrm>
            <a:off x="1752600" y="1066800"/>
            <a:ext cx="8839200" cy="5486400"/>
          </a:xfrm>
        </p:spPr>
        <p:txBody>
          <a:bodyPr vert="horz" lIns="92075" tIns="46038" rIns="92075" bIns="46038" rtlCol="0">
            <a:normAutofit lnSpcReduction="10000"/>
          </a:bodyPr>
          <a:lstStyle/>
          <a:p>
            <a:pPr algn="just">
              <a:lnSpc>
                <a:spcPct val="90000"/>
              </a:lnSpc>
              <a:buFontTx/>
              <a:buChar char="-"/>
              <a:defRPr/>
            </a:pPr>
            <a:r>
              <a:rPr lang="en-US" sz="3000" dirty="0">
                <a:solidFill>
                  <a:schemeClr val="tx1"/>
                </a:solidFill>
                <a:latin typeface="+mj-lt"/>
                <a:ea typeface="宋体" pitchFamily="2" charset="-122"/>
              </a:rPr>
              <a:t>Write a program that creates an integer array having 100 elements. Then, randomly assign values (0—99) to the arrays elements. After that the program should ask the user to enter a number and print the total number of occurrences (how many time the number appeared) in the array.</a:t>
            </a:r>
          </a:p>
          <a:p>
            <a:pPr algn="just">
              <a:lnSpc>
                <a:spcPct val="90000"/>
              </a:lnSpc>
              <a:buFontTx/>
              <a:buChar char="-"/>
              <a:defRPr/>
            </a:pPr>
            <a:endParaRPr lang="en-US" sz="3000" dirty="0">
              <a:solidFill>
                <a:schemeClr val="tx1"/>
              </a:solidFill>
              <a:latin typeface="+mj-lt"/>
              <a:ea typeface="宋体" pitchFamily="2" charset="-122"/>
            </a:endParaRPr>
          </a:p>
          <a:p>
            <a:pPr algn="just">
              <a:lnSpc>
                <a:spcPct val="90000"/>
              </a:lnSpc>
              <a:buFontTx/>
              <a:buChar char="-"/>
              <a:defRPr/>
            </a:pPr>
            <a:r>
              <a:rPr lang="en-US" sz="3000" dirty="0">
                <a:solidFill>
                  <a:srgbClr val="C00000"/>
                </a:solidFill>
                <a:latin typeface="+mj-lt"/>
                <a:ea typeface="宋体" pitchFamily="2" charset="-122"/>
              </a:rPr>
              <a:t>Example:</a:t>
            </a:r>
          </a:p>
          <a:p>
            <a:pPr algn="just">
              <a:lnSpc>
                <a:spcPct val="90000"/>
              </a:lnSpc>
              <a:defRPr/>
            </a:pPr>
            <a:r>
              <a:rPr lang="en-US" sz="3000" dirty="0">
                <a:solidFill>
                  <a:schemeClr val="tx1"/>
                </a:solidFill>
                <a:latin typeface="+mj-lt"/>
                <a:ea typeface="宋体" pitchFamily="2" charset="-122"/>
              </a:rPr>
              <a:t>  </a:t>
            </a:r>
            <a:r>
              <a:rPr lang="en-US" sz="3000" dirty="0">
                <a:solidFill>
                  <a:srgbClr val="2F1BC7"/>
                </a:solidFill>
                <a:latin typeface="+mj-lt"/>
                <a:ea typeface="宋体" pitchFamily="2" charset="-122"/>
              </a:rPr>
              <a:t>Enter the number: 29</a:t>
            </a:r>
          </a:p>
          <a:p>
            <a:pPr algn="just">
              <a:lnSpc>
                <a:spcPct val="90000"/>
              </a:lnSpc>
              <a:defRPr/>
            </a:pPr>
            <a:r>
              <a:rPr lang="en-US" sz="3000" dirty="0">
                <a:solidFill>
                  <a:srgbClr val="2F1BC7"/>
                </a:solidFill>
                <a:latin typeface="+mj-lt"/>
                <a:ea typeface="宋体" pitchFamily="2" charset="-122"/>
              </a:rPr>
              <a:t>  The number 29 appeared 7 times in the array</a:t>
            </a:r>
          </a:p>
          <a:p>
            <a:pPr algn="just">
              <a:lnSpc>
                <a:spcPct val="90000"/>
              </a:lnSpc>
              <a:defRPr/>
            </a:pPr>
            <a:endParaRPr lang="en-US" sz="3000" dirty="0">
              <a:solidFill>
                <a:schemeClr val="tx1"/>
              </a:solidFill>
              <a:latin typeface="+mj-lt"/>
              <a:ea typeface="宋体" pitchFamily="2" charset="-122"/>
            </a:endParaRPr>
          </a:p>
          <a:p>
            <a:pPr algn="just">
              <a:lnSpc>
                <a:spcPct val="90000"/>
              </a:lnSpc>
              <a:defRPr/>
            </a:pPr>
            <a:r>
              <a:rPr lang="en-US" sz="3000" dirty="0">
                <a:solidFill>
                  <a:schemeClr val="tx1"/>
                </a:solidFill>
                <a:latin typeface="+mj-lt"/>
                <a:ea typeface="宋体" pitchFamily="2" charset="-122"/>
              </a:rPr>
              <a:t>  </a:t>
            </a:r>
          </a:p>
          <a:p>
            <a:pPr>
              <a:lnSpc>
                <a:spcPct val="90000"/>
              </a:lnSpc>
              <a:defRPr/>
            </a:pPr>
            <a:endParaRPr lang="en-US" sz="2800" b="1" u="sng" dirty="0">
              <a:latin typeface="+mj-lt"/>
              <a:ea typeface="宋体" pitchFamily="2" charset="-122"/>
            </a:endParaRPr>
          </a:p>
        </p:txBody>
      </p:sp>
      <p:sp>
        <p:nvSpPr>
          <p:cNvPr id="35844" name="Rectangle 4"/>
          <p:cNvSpPr>
            <a:spLocks noChangeArrowheads="1"/>
          </p:cNvSpPr>
          <p:nvPr/>
        </p:nvSpPr>
        <p:spPr bwMode="auto">
          <a:xfrm>
            <a:off x="1524001"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68037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0" y="33996"/>
            <a:ext cx="9144000" cy="880404"/>
          </a:xfrm>
        </p:spPr>
        <p:txBody>
          <a:bodyPr>
            <a:normAutofit/>
          </a:bodyPr>
          <a:lstStyle/>
          <a:p>
            <a:pPr rtl="0"/>
            <a:r>
              <a:rPr lang="en-US" sz="4800" b="1" dirty="0">
                <a:solidFill>
                  <a:srgbClr val="C00000"/>
                </a:solidFill>
              </a:rPr>
              <a:t>Function Definition</a:t>
            </a:r>
          </a:p>
        </p:txBody>
      </p:sp>
      <p:sp>
        <p:nvSpPr>
          <p:cNvPr id="3075" name="Rectangle 3"/>
          <p:cNvSpPr>
            <a:spLocks noGrp="1" noChangeArrowheads="1"/>
          </p:cNvSpPr>
          <p:nvPr>
            <p:ph type="body" sz="half" idx="1"/>
          </p:nvPr>
        </p:nvSpPr>
        <p:spPr>
          <a:xfrm>
            <a:off x="1600200" y="1143000"/>
            <a:ext cx="8991600" cy="5638800"/>
          </a:xfrm>
        </p:spPr>
        <p:txBody>
          <a:bodyPr>
            <a:normAutofit fontScale="92500" lnSpcReduction="10000"/>
          </a:bodyPr>
          <a:lstStyle/>
          <a:p>
            <a:pPr marL="0" indent="0">
              <a:lnSpc>
                <a:spcPct val="80000"/>
              </a:lnSpc>
              <a:buNone/>
            </a:pPr>
            <a:r>
              <a:rPr lang="en-US" sz="3500" b="1" dirty="0"/>
              <a:t>Syntax for  function definition:</a:t>
            </a:r>
          </a:p>
          <a:p>
            <a:pPr algn="l" rtl="0">
              <a:lnSpc>
                <a:spcPct val="80000"/>
              </a:lnSpc>
              <a:buFontTx/>
              <a:buNone/>
            </a:pPr>
            <a:r>
              <a:rPr lang="en-US" sz="2200" i="1" dirty="0">
                <a:latin typeface="Times New Roman" pitchFamily="18" charset="0"/>
                <a:cs typeface="Times New Roman" pitchFamily="18" charset="0"/>
              </a:rPr>
              <a:t>	</a:t>
            </a:r>
            <a:endParaRPr lang="en-US" sz="2800" i="1" dirty="0">
              <a:latin typeface="+mj-lt"/>
              <a:cs typeface="Times New Roman" pitchFamily="18" charset="0"/>
            </a:endParaRPr>
          </a:p>
          <a:p>
            <a:pPr algn="l" rtl="0">
              <a:lnSpc>
                <a:spcPct val="80000"/>
              </a:lnSpc>
              <a:buFontTx/>
              <a:buNone/>
            </a:pPr>
            <a:r>
              <a:rPr lang="en-US" sz="2400" dirty="0">
                <a:latin typeface="+mj-lt"/>
                <a:ea typeface="Tahoma" pitchFamily="34" charset="0"/>
                <a:cs typeface="Times New Roman" pitchFamily="18" charset="0"/>
              </a:rPr>
              <a:t>    </a:t>
            </a:r>
            <a:r>
              <a:rPr lang="en-US" sz="2400" b="1" dirty="0">
                <a:solidFill>
                  <a:srgbClr val="C00000"/>
                </a:solidFill>
                <a:latin typeface="Consolas" panose="020B0609020204030204" pitchFamily="49" charset="0"/>
                <a:ea typeface="Tahoma" pitchFamily="34" charset="0"/>
                <a:cs typeface="Times New Roman" pitchFamily="18" charset="0"/>
              </a:rPr>
              <a:t>returned-value-type</a:t>
            </a:r>
            <a:r>
              <a:rPr lang="en-US" sz="2400" b="1" dirty="0">
                <a:latin typeface="Consolas" panose="020B0609020204030204" pitchFamily="49" charset="0"/>
                <a:ea typeface="Tahoma" pitchFamily="34" charset="0"/>
                <a:cs typeface="Times New Roman" pitchFamily="18" charset="0"/>
              </a:rPr>
              <a:t> </a:t>
            </a:r>
            <a:r>
              <a:rPr lang="en-US" sz="2400" b="1" dirty="0">
                <a:solidFill>
                  <a:srgbClr val="008000"/>
                </a:solidFill>
                <a:latin typeface="Consolas" panose="020B0609020204030204" pitchFamily="49" charset="0"/>
                <a:ea typeface="Tahoma" pitchFamily="34" charset="0"/>
                <a:cs typeface="Times New Roman" pitchFamily="18" charset="0"/>
              </a:rPr>
              <a:t>function-name</a:t>
            </a:r>
            <a:r>
              <a:rPr lang="en-US" sz="2400" b="1" dirty="0">
                <a:latin typeface="Consolas" panose="020B0609020204030204" pitchFamily="49" charset="0"/>
                <a:ea typeface="Tahoma" pitchFamily="34" charset="0"/>
                <a:cs typeface="Times New Roman" pitchFamily="18" charset="0"/>
              </a:rPr>
              <a:t> (</a:t>
            </a:r>
            <a:r>
              <a:rPr lang="en-US" sz="2400" b="1" dirty="0">
                <a:solidFill>
                  <a:srgbClr val="C00000"/>
                </a:solidFill>
                <a:latin typeface="Consolas" panose="020B0609020204030204" pitchFamily="49" charset="0"/>
                <a:ea typeface="Tahoma" pitchFamily="34" charset="0"/>
                <a:cs typeface="Times New Roman" pitchFamily="18" charset="0"/>
              </a:rPr>
              <a:t>parameter-list</a:t>
            </a:r>
            <a:r>
              <a:rPr lang="en-US" sz="2400" b="1" dirty="0">
                <a:latin typeface="Consolas" panose="020B0609020204030204" pitchFamily="49" charset="0"/>
                <a:ea typeface="Tahoma" pitchFamily="34" charset="0"/>
                <a:cs typeface="Times New Roman" pitchFamily="18" charset="0"/>
              </a:rPr>
              <a:t>)</a:t>
            </a:r>
          </a:p>
          <a:p>
            <a:pPr algn="l" rtl="0">
              <a:lnSpc>
                <a:spcPct val="80000"/>
              </a:lnSpc>
              <a:buFontTx/>
              <a:buNone/>
            </a:pPr>
            <a:r>
              <a:rPr lang="en-US" sz="2400" b="1" i="1" dirty="0">
                <a:solidFill>
                  <a:srgbClr val="FF3300"/>
                </a:solidFill>
                <a:latin typeface="Consolas" panose="020B0609020204030204" pitchFamily="49" charset="0"/>
                <a:ea typeface="Tahoma" pitchFamily="34" charset="0"/>
                <a:cs typeface="Times New Roman" pitchFamily="18" charset="0"/>
              </a:rPr>
              <a:t>	</a:t>
            </a:r>
            <a:r>
              <a:rPr lang="en-US" sz="2400" b="1" dirty="0">
                <a:latin typeface="Consolas" panose="020B0609020204030204" pitchFamily="49" charset="0"/>
                <a:ea typeface="Tahoma" pitchFamily="34" charset="0"/>
                <a:cs typeface="Times New Roman" pitchFamily="18" charset="0"/>
              </a:rPr>
              <a:t>{</a:t>
            </a:r>
            <a:r>
              <a:rPr lang="en-US" sz="2400" b="1" i="1" dirty="0">
                <a:solidFill>
                  <a:srgbClr val="008000"/>
                </a:solidFill>
                <a:latin typeface="Consolas" panose="020B0609020204030204" pitchFamily="49" charset="0"/>
                <a:ea typeface="Tahoma" pitchFamily="34" charset="0"/>
                <a:cs typeface="Times New Roman" pitchFamily="18" charset="0"/>
              </a:rPr>
              <a:t>		</a:t>
            </a:r>
          </a:p>
          <a:p>
            <a:pPr algn="l" rtl="0">
              <a:lnSpc>
                <a:spcPct val="80000"/>
              </a:lnSpc>
              <a:buFontTx/>
              <a:buNone/>
            </a:pPr>
            <a:r>
              <a:rPr lang="en-US" sz="2400" b="1" dirty="0">
                <a:latin typeface="Consolas" panose="020B0609020204030204" pitchFamily="49" charset="0"/>
                <a:ea typeface="Tahoma" pitchFamily="34" charset="0"/>
                <a:cs typeface="Times New Roman" pitchFamily="18" charset="0"/>
              </a:rPr>
              <a:t>		Declarations of local variables and Statements;</a:t>
            </a:r>
          </a:p>
          <a:p>
            <a:pPr algn="l" rtl="0">
              <a:lnSpc>
                <a:spcPct val="80000"/>
              </a:lnSpc>
              <a:buFontTx/>
              <a:buNone/>
            </a:pPr>
            <a:r>
              <a:rPr lang="en-US" sz="2400" b="1" dirty="0">
                <a:latin typeface="Consolas" panose="020B0609020204030204" pitchFamily="49" charset="0"/>
                <a:ea typeface="Tahoma" pitchFamily="34" charset="0"/>
                <a:cs typeface="Times New Roman" pitchFamily="18" charset="0"/>
              </a:rPr>
              <a:t>		…</a:t>
            </a:r>
          </a:p>
          <a:p>
            <a:pPr algn="l" rtl="0">
              <a:lnSpc>
                <a:spcPct val="80000"/>
              </a:lnSpc>
              <a:buFontTx/>
              <a:buNone/>
            </a:pPr>
            <a:r>
              <a:rPr lang="en-US" sz="2400" b="1" i="1" dirty="0">
                <a:solidFill>
                  <a:srgbClr val="008000"/>
                </a:solidFill>
                <a:latin typeface="Consolas" panose="020B0609020204030204" pitchFamily="49" charset="0"/>
                <a:ea typeface="Tahoma" pitchFamily="34" charset="0"/>
                <a:cs typeface="Times New Roman" pitchFamily="18" charset="0"/>
              </a:rPr>
              <a:t>	</a:t>
            </a:r>
            <a:r>
              <a:rPr lang="en-US" sz="2400" b="1" dirty="0">
                <a:latin typeface="Consolas" panose="020B0609020204030204" pitchFamily="49" charset="0"/>
                <a:ea typeface="Tahoma" pitchFamily="34" charset="0"/>
                <a:cs typeface="Times New Roman" pitchFamily="18" charset="0"/>
              </a:rPr>
              <a:t>}</a:t>
            </a:r>
          </a:p>
          <a:p>
            <a:pPr algn="l" rtl="0">
              <a:lnSpc>
                <a:spcPct val="80000"/>
              </a:lnSpc>
              <a:buFontTx/>
              <a:buNone/>
            </a:pPr>
            <a:endParaRPr lang="en-US" sz="2200" dirty="0">
              <a:solidFill>
                <a:srgbClr val="FF3300"/>
              </a:solidFill>
              <a:latin typeface="Times New Roman" pitchFamily="18" charset="0"/>
              <a:cs typeface="Times New Roman" pitchFamily="18" charset="0"/>
            </a:endParaRPr>
          </a:p>
          <a:p>
            <a:pPr lvl="1" algn="l" rtl="0">
              <a:lnSpc>
                <a:spcPct val="80000"/>
              </a:lnSpc>
            </a:pPr>
            <a:r>
              <a:rPr lang="en-US" b="1" dirty="0">
                <a:solidFill>
                  <a:srgbClr val="C00000"/>
                </a:solidFill>
                <a:latin typeface="+mj-lt"/>
                <a:cs typeface="Times New Roman" pitchFamily="18" charset="0"/>
              </a:rPr>
              <a:t>Parameter list</a:t>
            </a:r>
          </a:p>
          <a:p>
            <a:pPr lvl="2" algn="l" rtl="0">
              <a:lnSpc>
                <a:spcPct val="80000"/>
              </a:lnSpc>
            </a:pPr>
            <a:r>
              <a:rPr lang="en-US" sz="2800" b="1" dirty="0">
                <a:solidFill>
                  <a:srgbClr val="2F1BC7"/>
                </a:solidFill>
                <a:latin typeface="+mj-lt"/>
                <a:cs typeface="Times New Roman" pitchFamily="18" charset="0"/>
              </a:rPr>
              <a:t>Comma separated </a:t>
            </a:r>
            <a:r>
              <a:rPr lang="en-US" sz="2800" dirty="0">
                <a:latin typeface="+mj-lt"/>
                <a:cs typeface="Times New Roman" pitchFamily="18" charset="0"/>
              </a:rPr>
              <a:t>list of </a:t>
            </a:r>
            <a:r>
              <a:rPr lang="en-US" sz="2800" b="1" dirty="0">
                <a:solidFill>
                  <a:srgbClr val="2F1BC7"/>
                </a:solidFill>
                <a:latin typeface="+mj-lt"/>
                <a:cs typeface="Times New Roman" pitchFamily="18" charset="0"/>
              </a:rPr>
              <a:t>arguments</a:t>
            </a:r>
          </a:p>
          <a:p>
            <a:pPr lvl="3" algn="l" rtl="0">
              <a:lnSpc>
                <a:spcPct val="80000"/>
              </a:lnSpc>
            </a:pPr>
            <a:r>
              <a:rPr lang="en-US" sz="2800" b="1" dirty="0">
                <a:solidFill>
                  <a:srgbClr val="2F1BC7"/>
                </a:solidFill>
                <a:latin typeface="+mj-lt"/>
                <a:cs typeface="Times New Roman" pitchFamily="18" charset="0"/>
              </a:rPr>
              <a:t>Data type</a:t>
            </a:r>
            <a:r>
              <a:rPr lang="en-US" sz="2800" b="1" dirty="0">
                <a:latin typeface="+mj-lt"/>
                <a:cs typeface="Times New Roman" pitchFamily="18" charset="0"/>
              </a:rPr>
              <a:t> </a:t>
            </a:r>
            <a:r>
              <a:rPr lang="en-US" sz="2800" dirty="0">
                <a:latin typeface="+mj-lt"/>
                <a:cs typeface="Times New Roman" pitchFamily="18" charset="0"/>
              </a:rPr>
              <a:t>needed for </a:t>
            </a:r>
            <a:r>
              <a:rPr lang="en-US" sz="2800" b="1" dirty="0">
                <a:solidFill>
                  <a:srgbClr val="2F1BC7"/>
                </a:solidFill>
                <a:latin typeface="+mj-lt"/>
                <a:cs typeface="Times New Roman" pitchFamily="18" charset="0"/>
              </a:rPr>
              <a:t>each argument</a:t>
            </a:r>
            <a:endParaRPr lang="en-US" sz="2800" dirty="0">
              <a:solidFill>
                <a:srgbClr val="2F1BC7"/>
              </a:solidFill>
              <a:latin typeface="+mj-lt"/>
              <a:cs typeface="Times New Roman" pitchFamily="18" charset="0"/>
            </a:endParaRPr>
          </a:p>
          <a:p>
            <a:pPr lvl="2" algn="l" rtl="0">
              <a:lnSpc>
                <a:spcPct val="80000"/>
              </a:lnSpc>
            </a:pPr>
            <a:r>
              <a:rPr lang="en-US" sz="2800" dirty="0">
                <a:latin typeface="+mj-lt"/>
                <a:cs typeface="Times New Roman" pitchFamily="18" charset="0"/>
              </a:rPr>
              <a:t>If </a:t>
            </a:r>
            <a:r>
              <a:rPr lang="en-US" sz="2800" b="1" dirty="0">
                <a:solidFill>
                  <a:srgbClr val="2F1BC7"/>
                </a:solidFill>
                <a:latin typeface="+mj-lt"/>
                <a:cs typeface="Times New Roman" pitchFamily="18" charset="0"/>
              </a:rPr>
              <a:t>no arguments </a:t>
            </a:r>
            <a:r>
              <a:rPr lang="en-US" sz="2800" dirty="0">
                <a:latin typeface="+mj-lt"/>
                <a:cs typeface="Times New Roman" pitchFamily="18" charset="0"/>
                <a:sym typeface="Wingdings" pitchFamily="2" charset="2"/>
              </a:rPr>
              <a:t> </a:t>
            </a:r>
            <a:r>
              <a:rPr lang="en-US" sz="2800" b="1" dirty="0">
                <a:solidFill>
                  <a:srgbClr val="2F1BC7"/>
                </a:solidFill>
                <a:latin typeface="+mj-lt"/>
                <a:cs typeface="Times New Roman" pitchFamily="18" charset="0"/>
              </a:rPr>
              <a:t>leave blank</a:t>
            </a:r>
          </a:p>
          <a:p>
            <a:pPr lvl="2" algn="l" rtl="0">
              <a:lnSpc>
                <a:spcPct val="80000"/>
              </a:lnSpc>
            </a:pPr>
            <a:endParaRPr lang="en-US" sz="2800" dirty="0">
              <a:latin typeface="+mj-lt"/>
              <a:cs typeface="Times New Roman" pitchFamily="18" charset="0"/>
            </a:endParaRPr>
          </a:p>
          <a:p>
            <a:pPr lvl="1" algn="l" rtl="0">
              <a:lnSpc>
                <a:spcPct val="80000"/>
              </a:lnSpc>
            </a:pPr>
            <a:r>
              <a:rPr lang="en-US" b="1" dirty="0">
                <a:solidFill>
                  <a:srgbClr val="C00000"/>
                </a:solidFill>
                <a:latin typeface="+mj-lt"/>
                <a:cs typeface="Times New Roman" pitchFamily="18" charset="0"/>
              </a:rPr>
              <a:t>Return-value-type</a:t>
            </a:r>
          </a:p>
          <a:p>
            <a:pPr lvl="2" algn="just">
              <a:lnSpc>
                <a:spcPct val="120000"/>
              </a:lnSpc>
              <a:spcBef>
                <a:spcPts val="0"/>
              </a:spcBef>
            </a:pPr>
            <a:r>
              <a:rPr lang="en-US" sz="2800" b="1" dirty="0">
                <a:solidFill>
                  <a:srgbClr val="2F1BC7"/>
                </a:solidFill>
                <a:latin typeface="+mj-lt"/>
                <a:cs typeface="Times New Roman" pitchFamily="18" charset="0"/>
              </a:rPr>
              <a:t>Data type </a:t>
            </a:r>
            <a:r>
              <a:rPr lang="en-US" sz="2800" dirty="0">
                <a:latin typeface="+mj-lt"/>
                <a:cs typeface="Times New Roman" pitchFamily="18" charset="0"/>
              </a:rPr>
              <a:t>of </a:t>
            </a:r>
            <a:r>
              <a:rPr lang="en-US" sz="2800" b="1" dirty="0">
                <a:solidFill>
                  <a:srgbClr val="2F1BC7"/>
                </a:solidFill>
                <a:latin typeface="+mj-lt"/>
                <a:cs typeface="Times New Roman" pitchFamily="18" charset="0"/>
              </a:rPr>
              <a:t>result returned</a:t>
            </a:r>
            <a:r>
              <a:rPr lang="en-US" sz="2800" b="1" dirty="0">
                <a:latin typeface="+mj-lt"/>
                <a:cs typeface="Times New Roman" pitchFamily="18" charset="0"/>
              </a:rPr>
              <a:t> </a:t>
            </a:r>
            <a:r>
              <a:rPr lang="en-US" sz="2800" dirty="0">
                <a:latin typeface="+mj-lt"/>
                <a:cs typeface="Times New Roman" pitchFamily="18" charset="0"/>
              </a:rPr>
              <a:t>(use </a:t>
            </a:r>
            <a:r>
              <a:rPr lang="en-US" sz="2800" b="1" dirty="0">
                <a:solidFill>
                  <a:srgbClr val="2F1BC7"/>
                </a:solidFill>
                <a:latin typeface="+mj-lt"/>
                <a:cs typeface="Times New Roman" pitchFamily="18" charset="0"/>
              </a:rPr>
              <a:t>void</a:t>
            </a:r>
            <a:r>
              <a:rPr lang="en-US" sz="2800" dirty="0">
                <a:latin typeface="+mj-lt"/>
                <a:cs typeface="Times New Roman" pitchFamily="18" charset="0"/>
              </a:rPr>
              <a:t> if nothing will be returned)</a:t>
            </a:r>
          </a:p>
          <a:p>
            <a:pPr algn="l" rtl="0">
              <a:lnSpc>
                <a:spcPct val="80000"/>
              </a:lnSpc>
              <a:buFontTx/>
              <a:buNone/>
            </a:pPr>
            <a:endParaRPr lang="en-US" sz="2800" b="1" dirty="0">
              <a:latin typeface="+mj-lt"/>
              <a:cs typeface="Times New Roman" pitchFamily="18" charset="0"/>
            </a:endParaRPr>
          </a:p>
        </p:txBody>
      </p:sp>
      <p:sp>
        <p:nvSpPr>
          <p:cNvPr id="4" name="Rectangle 3"/>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0479F216-B0E6-4A31-A9FB-3EE172579AEF}"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391C680C-33B6-42EA-B71B-D0750F56F383}" type="slidenum">
              <a:rPr lang="x-none" smtClean="0"/>
              <a:pPr/>
              <a:t>4</a:t>
            </a:fld>
            <a:endParaRPr lang="en-US"/>
          </a:p>
        </p:txBody>
      </p:sp>
    </p:spTree>
    <p:extLst>
      <p:ext uri="{BB962C8B-B14F-4D97-AF65-F5344CB8AC3E}">
        <p14:creationId xmlns:p14="http://schemas.microsoft.com/office/powerpoint/2010/main" val="2704117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Credit goes to Dr</a:t>
            </a:r>
            <a:r>
              <a:rPr lang="en-US" dirty="0"/>
              <a:t>. Muhammad </a:t>
            </a:r>
            <a:r>
              <a:rPr lang="en-US" dirty="0" err="1" smtClean="0"/>
              <a:t>Aleem</a:t>
            </a:r>
            <a:r>
              <a:rPr lang="en-US" dirty="0" smtClean="0"/>
              <a:t> for preparation of slides</a:t>
            </a:r>
          </a:p>
          <a:p>
            <a:r>
              <a:rPr lang="en-US" dirty="0" smtClean="0"/>
              <a:t>Chapter 6, Starting out with </a:t>
            </a:r>
            <a:r>
              <a:rPr lang="en-US" dirty="0" err="1" smtClean="0"/>
              <a:t>c++</a:t>
            </a:r>
            <a:endParaRPr lang="en-US" dirty="0" smtClean="0"/>
          </a:p>
          <a:p>
            <a:endParaRPr lang="en-US" dirty="0"/>
          </a:p>
        </p:txBody>
      </p:sp>
      <p:sp>
        <p:nvSpPr>
          <p:cNvPr id="3" name="Date Placeholder 2"/>
          <p:cNvSpPr>
            <a:spLocks noGrp="1"/>
          </p:cNvSpPr>
          <p:nvPr>
            <p:ph type="dt" sz="half" idx="10"/>
          </p:nvPr>
        </p:nvSpPr>
        <p:spPr/>
        <p:txBody>
          <a:bodyPr/>
          <a:lstStyle/>
          <a:p>
            <a:fld id="{5AE89574-3D93-4976-B523-4A155B34CF3E}" type="datetime1">
              <a:rPr lang="en-US" smtClean="0"/>
              <a:t>10/24/2022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5"/>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903219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152" y="2866672"/>
            <a:ext cx="7886700" cy="606423"/>
          </a:xfrm>
        </p:spPr>
        <p:txBody>
          <a:bodyPr>
            <a:noAutofit/>
          </a:bodyPr>
          <a:lstStyle/>
          <a:p>
            <a:pPr algn="ctr"/>
            <a:r>
              <a:rPr lang="en-US" sz="7200" dirty="0"/>
              <a:t>Thank You </a:t>
            </a:r>
            <a:r>
              <a:rPr lang="en-US" sz="7200" dirty="0">
                <a:sym typeface="Wingdings" panose="05000000000000000000" pitchFamily="2" charset="2"/>
              </a:rPr>
              <a:t> </a:t>
            </a:r>
            <a:endParaRPr lang="en-US" sz="7200" dirty="0"/>
          </a:p>
        </p:txBody>
      </p:sp>
      <p:sp>
        <p:nvSpPr>
          <p:cNvPr id="4" name="Rectangle 3"/>
          <p:cNvSpPr/>
          <p:nvPr/>
        </p:nvSpPr>
        <p:spPr>
          <a:xfrm>
            <a:off x="1726676" y="762000"/>
            <a:ext cx="8484124" cy="14045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DD12F37-302F-42F2-9029-E364DD370268}" type="slidenum">
              <a:rPr lang="en-US" smtClean="0"/>
              <a:t>41</a:t>
            </a:fld>
            <a:endParaRPr lang="en-US"/>
          </a:p>
        </p:txBody>
      </p:sp>
      <p:sp>
        <p:nvSpPr>
          <p:cNvPr id="5" name="Date Placeholder 4"/>
          <p:cNvSpPr>
            <a:spLocks noGrp="1"/>
          </p:cNvSpPr>
          <p:nvPr>
            <p:ph type="dt" sz="half" idx="10"/>
          </p:nvPr>
        </p:nvSpPr>
        <p:spPr/>
        <p:txBody>
          <a:bodyPr/>
          <a:lstStyle/>
          <a:p>
            <a:fld id="{580AE1EA-4152-409B-A8EB-D670F40A2A12}" type="datetime1">
              <a:rPr lang="en-US" smtClean="0"/>
              <a:t>10/24/2022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Tree>
    <p:extLst>
      <p:ext uri="{BB962C8B-B14F-4D97-AF65-F5344CB8AC3E}">
        <p14:creationId xmlns:p14="http://schemas.microsoft.com/office/powerpoint/2010/main" val="1020331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524000" y="-45719"/>
            <a:ext cx="9144000" cy="883919"/>
          </a:xfrm>
        </p:spPr>
        <p:txBody>
          <a:bodyPr>
            <a:normAutofit/>
          </a:bodyPr>
          <a:lstStyle/>
          <a:p>
            <a:r>
              <a:rPr lang="en-US" b="1" dirty="0" smtClean="0">
                <a:solidFill>
                  <a:srgbClr val="C00000"/>
                </a:solidFill>
                <a:latin typeface="Calibri" pitchFamily="34" charset="0"/>
                <a:ea typeface="宋体" pitchFamily="2" charset="-122"/>
              </a:rPr>
              <a:t>Function Prototype (cont.)  </a:t>
            </a:r>
          </a:p>
        </p:txBody>
      </p:sp>
      <p:sp>
        <p:nvSpPr>
          <p:cNvPr id="9219" name="Rectangle 3"/>
          <p:cNvSpPr>
            <a:spLocks noGrp="1" noChangeArrowheads="1"/>
          </p:cNvSpPr>
          <p:nvPr>
            <p:ph type="body" idx="4294967295"/>
          </p:nvPr>
        </p:nvSpPr>
        <p:spPr>
          <a:xfrm>
            <a:off x="1600200" y="1838024"/>
            <a:ext cx="4572000" cy="4953000"/>
          </a:xfrm>
        </p:spPr>
        <p:txBody>
          <a:bodyPr>
            <a:normAutofit/>
          </a:bodyPr>
          <a:lstStyle/>
          <a:p>
            <a:pPr>
              <a:buNone/>
            </a:pPr>
            <a:endParaRPr lang="en-US" sz="1800" b="1" dirty="0">
              <a:latin typeface="Consolas" panose="020B0609020204030204" pitchFamily="49" charset="0"/>
              <a:ea typeface="宋体" pitchFamily="2" charset="-122"/>
              <a:cs typeface="Courier New" pitchFamily="49" charset="0"/>
            </a:endParaRPr>
          </a:p>
          <a:p>
            <a:pPr>
              <a:buNone/>
            </a:pPr>
            <a:r>
              <a:rPr lang="en-US" sz="1800"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sz="1800" b="1" dirty="0">
                <a:solidFill>
                  <a:schemeClr val="accent6">
                    <a:lumMod val="75000"/>
                  </a:schemeClr>
                </a:solidFill>
                <a:latin typeface="Consolas" panose="020B0609020204030204" pitchFamily="49" charset="0"/>
                <a:ea typeface="宋体" pitchFamily="2" charset="-122"/>
                <a:cs typeface="Courier New" pitchFamily="49" charset="0"/>
              </a:rPr>
              <a:t> </a:t>
            </a:r>
            <a:r>
              <a:rPr lang="en-US" sz="1800" b="1" dirty="0" err="1">
                <a:solidFill>
                  <a:schemeClr val="accent6">
                    <a:lumMod val="75000"/>
                  </a:schemeClr>
                </a:solidFill>
                <a:latin typeface="Consolas" panose="020B0609020204030204" pitchFamily="49" charset="0"/>
                <a:ea typeface="宋体" pitchFamily="2" charset="-122"/>
                <a:cs typeface="Courier New" pitchFamily="49" charset="0"/>
              </a:rPr>
              <a:t>AddTwoNumbers</a:t>
            </a:r>
            <a:r>
              <a:rPr lang="en-US" sz="1800" b="1" dirty="0">
                <a:solidFill>
                  <a:schemeClr val="accent6">
                    <a:lumMod val="75000"/>
                  </a:schemeClr>
                </a:solidFill>
                <a:latin typeface="Consolas" panose="020B0609020204030204" pitchFamily="49" charset="0"/>
                <a:ea typeface="宋体" pitchFamily="2" charset="-122"/>
                <a:cs typeface="Courier New" pitchFamily="49" charset="0"/>
              </a:rPr>
              <a:t>(</a:t>
            </a:r>
            <a:r>
              <a:rPr lang="en-US" sz="1800"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sz="1800" b="1" dirty="0">
                <a:solidFill>
                  <a:schemeClr val="accent6">
                    <a:lumMod val="75000"/>
                  </a:schemeClr>
                </a:solidFill>
                <a:latin typeface="Consolas" panose="020B0609020204030204" pitchFamily="49" charset="0"/>
                <a:ea typeface="宋体" pitchFamily="2" charset="-122"/>
                <a:cs typeface="Courier New" pitchFamily="49" charset="0"/>
              </a:rPr>
              <a:t> a, </a:t>
            </a:r>
            <a:r>
              <a:rPr lang="en-US" sz="1800"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sz="1800" b="1" dirty="0">
                <a:solidFill>
                  <a:schemeClr val="accent6">
                    <a:lumMod val="75000"/>
                  </a:schemeClr>
                </a:solidFill>
                <a:latin typeface="Consolas" panose="020B0609020204030204" pitchFamily="49" charset="0"/>
                <a:ea typeface="宋体" pitchFamily="2" charset="-122"/>
                <a:cs typeface="Courier New" pitchFamily="49" charset="0"/>
              </a:rPr>
              <a:t> b) {</a:t>
            </a:r>
          </a:p>
          <a:p>
            <a:pPr>
              <a:buNone/>
            </a:pPr>
            <a:r>
              <a:rPr lang="en-US" sz="1800" b="1" dirty="0">
                <a:solidFill>
                  <a:schemeClr val="accent6">
                    <a:lumMod val="75000"/>
                  </a:schemeClr>
                </a:solidFill>
                <a:latin typeface="Consolas" panose="020B0609020204030204" pitchFamily="49" charset="0"/>
                <a:ea typeface="宋体" pitchFamily="2" charset="-122"/>
                <a:cs typeface="Courier New" pitchFamily="49" charset="0"/>
              </a:rPr>
              <a:t>	</a:t>
            </a:r>
            <a:r>
              <a:rPr lang="en-US" sz="1800"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sz="1800" b="1" dirty="0">
                <a:solidFill>
                  <a:schemeClr val="accent6">
                    <a:lumMod val="75000"/>
                  </a:schemeClr>
                </a:solidFill>
                <a:latin typeface="Consolas" panose="020B0609020204030204" pitchFamily="49" charset="0"/>
                <a:ea typeface="宋体" pitchFamily="2" charset="-122"/>
                <a:cs typeface="Courier New" pitchFamily="49" charset="0"/>
              </a:rPr>
              <a:t> sum = </a:t>
            </a:r>
            <a:r>
              <a:rPr lang="en-US" sz="1800" b="1" dirty="0" err="1">
                <a:solidFill>
                  <a:schemeClr val="accent6">
                    <a:lumMod val="75000"/>
                  </a:schemeClr>
                </a:solidFill>
                <a:latin typeface="Consolas" panose="020B0609020204030204" pitchFamily="49" charset="0"/>
                <a:ea typeface="宋体" pitchFamily="2" charset="-122"/>
                <a:cs typeface="Courier New" pitchFamily="49" charset="0"/>
              </a:rPr>
              <a:t>a+b</a:t>
            </a:r>
            <a:r>
              <a:rPr lang="en-US" sz="1800" b="1" dirty="0">
                <a:solidFill>
                  <a:schemeClr val="accent6">
                    <a:lumMod val="75000"/>
                  </a:schemeClr>
                </a:solidFill>
                <a:latin typeface="Consolas" panose="020B0609020204030204" pitchFamily="49" charset="0"/>
                <a:ea typeface="宋体" pitchFamily="2" charset="-122"/>
                <a:cs typeface="Courier New" pitchFamily="49" charset="0"/>
              </a:rPr>
              <a:t>;</a:t>
            </a:r>
          </a:p>
          <a:p>
            <a:pPr>
              <a:buNone/>
            </a:pPr>
            <a:r>
              <a:rPr lang="en-US" sz="1800" b="1" dirty="0">
                <a:solidFill>
                  <a:schemeClr val="accent6">
                    <a:lumMod val="75000"/>
                  </a:schemeClr>
                </a:solidFill>
                <a:latin typeface="Consolas" panose="020B0609020204030204" pitchFamily="49" charset="0"/>
                <a:ea typeface="宋体" pitchFamily="2" charset="-122"/>
                <a:cs typeface="Courier New" pitchFamily="49" charset="0"/>
              </a:rPr>
              <a:t>	return sum;</a:t>
            </a:r>
          </a:p>
          <a:p>
            <a:pPr>
              <a:buNone/>
            </a:pPr>
            <a:r>
              <a:rPr lang="en-US" sz="1800" b="1" dirty="0">
                <a:solidFill>
                  <a:schemeClr val="accent6">
                    <a:lumMod val="75000"/>
                  </a:schemeClr>
                </a:solidFill>
                <a:latin typeface="Consolas" panose="020B0609020204030204" pitchFamily="49" charset="0"/>
                <a:ea typeface="宋体" pitchFamily="2" charset="-122"/>
                <a:cs typeface="Courier New" pitchFamily="49" charset="0"/>
              </a:rPr>
              <a:t>}</a:t>
            </a:r>
          </a:p>
          <a:p>
            <a:pPr>
              <a:buNone/>
            </a:pPr>
            <a:endParaRPr lang="en-US" sz="1800" b="1" dirty="0">
              <a:latin typeface="Consolas" panose="020B0609020204030204" pitchFamily="49" charset="0"/>
              <a:ea typeface="宋体" pitchFamily="2" charset="-122"/>
              <a:cs typeface="Courier New" pitchFamily="49" charset="0"/>
            </a:endParaRPr>
          </a:p>
          <a:p>
            <a:pPr>
              <a:buNone/>
            </a:pPr>
            <a:endParaRPr lang="en-US" sz="1800" b="1" dirty="0">
              <a:latin typeface="Consolas" panose="020B0609020204030204" pitchFamily="49" charset="0"/>
              <a:ea typeface="宋体" pitchFamily="2" charset="-122"/>
              <a:cs typeface="Courier New" pitchFamily="49" charset="0"/>
            </a:endParaRPr>
          </a:p>
          <a:p>
            <a:pPr>
              <a:buNone/>
            </a:pPr>
            <a:r>
              <a:rPr lang="en-US" sz="1800" b="1" dirty="0" err="1">
                <a:latin typeface="Consolas" panose="020B0609020204030204" pitchFamily="49" charset="0"/>
                <a:ea typeface="宋体" pitchFamily="2" charset="-122"/>
                <a:cs typeface="Courier New" pitchFamily="49" charset="0"/>
              </a:rPr>
              <a:t>int</a:t>
            </a:r>
            <a:r>
              <a:rPr lang="en-US" sz="1800" b="1" dirty="0">
                <a:latin typeface="Consolas" panose="020B0609020204030204" pitchFamily="49" charset="0"/>
                <a:ea typeface="宋体" pitchFamily="2" charset="-122"/>
                <a:cs typeface="Courier New" pitchFamily="49" charset="0"/>
              </a:rPr>
              <a:t> main() {</a:t>
            </a:r>
          </a:p>
          <a:p>
            <a:pPr>
              <a:buNone/>
            </a:pPr>
            <a:r>
              <a:rPr lang="en-US" sz="1800" b="1" dirty="0">
                <a:latin typeface="Consolas" panose="020B0609020204030204" pitchFamily="49" charset="0"/>
                <a:ea typeface="宋体" pitchFamily="2" charset="-122"/>
                <a:cs typeface="Courier New" pitchFamily="49" charset="0"/>
              </a:rPr>
              <a:t>	</a:t>
            </a:r>
            <a:r>
              <a:rPr lang="en-US" sz="1800" b="1" dirty="0" err="1">
                <a:latin typeface="Consolas" panose="020B0609020204030204" pitchFamily="49" charset="0"/>
                <a:ea typeface="宋体" pitchFamily="2" charset="-122"/>
                <a:cs typeface="Courier New" pitchFamily="49" charset="0"/>
              </a:rPr>
              <a:t>int</a:t>
            </a:r>
            <a:r>
              <a:rPr lang="en-US" sz="1800" b="1" dirty="0">
                <a:latin typeface="Consolas" panose="020B0609020204030204" pitchFamily="49" charset="0"/>
                <a:ea typeface="宋体" pitchFamily="2" charset="-122"/>
                <a:cs typeface="Courier New" pitchFamily="49" charset="0"/>
              </a:rPr>
              <a:t> sum = </a:t>
            </a:r>
            <a:r>
              <a:rPr lang="en-US" sz="1800" b="1" dirty="0" err="1">
                <a:solidFill>
                  <a:srgbClr val="2F1BC7"/>
                </a:solidFill>
                <a:latin typeface="Consolas" panose="020B0609020204030204" pitchFamily="49" charset="0"/>
                <a:ea typeface="宋体" pitchFamily="2" charset="-122"/>
                <a:cs typeface="Courier New" pitchFamily="49" charset="0"/>
              </a:rPr>
              <a:t>AddTwoNumbers</a:t>
            </a:r>
            <a:r>
              <a:rPr lang="en-US" sz="1800" b="1" dirty="0">
                <a:latin typeface="Consolas" panose="020B0609020204030204" pitchFamily="49" charset="0"/>
                <a:ea typeface="宋体" pitchFamily="2" charset="-122"/>
                <a:cs typeface="Courier New" pitchFamily="49" charset="0"/>
              </a:rPr>
              <a:t>(3,5);</a:t>
            </a:r>
          </a:p>
          <a:p>
            <a:pPr>
              <a:buNone/>
            </a:pPr>
            <a:r>
              <a:rPr lang="en-US" sz="1800" b="1" dirty="0">
                <a:latin typeface="Consolas" panose="020B0609020204030204" pitchFamily="49" charset="0"/>
                <a:ea typeface="宋体" pitchFamily="2" charset="-122"/>
                <a:cs typeface="Courier New" pitchFamily="49" charset="0"/>
              </a:rPr>
              <a:t>	</a:t>
            </a:r>
            <a:r>
              <a:rPr lang="en-US" sz="1800" b="1" dirty="0" err="1">
                <a:latin typeface="Consolas" panose="020B0609020204030204" pitchFamily="49" charset="0"/>
                <a:ea typeface="宋体" pitchFamily="2" charset="-122"/>
                <a:cs typeface="Courier New" pitchFamily="49" charset="0"/>
              </a:rPr>
              <a:t>cout</a:t>
            </a:r>
            <a:r>
              <a:rPr lang="en-US" sz="1800" b="1" dirty="0">
                <a:latin typeface="Consolas" panose="020B0609020204030204" pitchFamily="49" charset="0"/>
                <a:ea typeface="宋体" pitchFamily="2" charset="-122"/>
                <a:cs typeface="Courier New" pitchFamily="49" charset="0"/>
              </a:rPr>
              <a:t>&lt;&lt;sum;</a:t>
            </a:r>
          </a:p>
          <a:p>
            <a:pPr>
              <a:buNone/>
            </a:pPr>
            <a:r>
              <a:rPr lang="en-US" sz="1800" b="1" dirty="0">
                <a:latin typeface="Consolas" panose="020B0609020204030204" pitchFamily="49" charset="0"/>
                <a:ea typeface="宋体" pitchFamily="2" charset="-122"/>
                <a:cs typeface="Courier New" pitchFamily="49" charset="0"/>
              </a:rPr>
              <a:t>   return 0;</a:t>
            </a:r>
          </a:p>
          <a:p>
            <a:pPr>
              <a:buNone/>
            </a:pPr>
            <a:r>
              <a:rPr lang="en-US" sz="1800" b="1" dirty="0">
                <a:latin typeface="Consolas" panose="020B0609020204030204" pitchFamily="49" charset="0"/>
                <a:ea typeface="宋体" pitchFamily="2" charset="-122"/>
                <a:cs typeface="Courier New" pitchFamily="49" charset="0"/>
              </a:rPr>
              <a:t>}</a:t>
            </a:r>
          </a:p>
          <a:p>
            <a:pPr>
              <a:buNone/>
            </a:pPr>
            <a:endParaRPr lang="en-US" sz="1800" b="1" dirty="0">
              <a:latin typeface="Consolas" panose="020B0609020204030204" pitchFamily="49" charset="0"/>
              <a:ea typeface="宋体" pitchFamily="2" charset="-122"/>
              <a:cs typeface="Courier New" pitchFamily="49" charset="0"/>
            </a:endParaRP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3"/>
          <p:cNvSpPr txBox="1">
            <a:spLocks noChangeArrowheads="1"/>
          </p:cNvSpPr>
          <p:nvPr/>
        </p:nvSpPr>
        <p:spPr>
          <a:xfrm>
            <a:off x="6258674" y="1735474"/>
            <a:ext cx="4344194" cy="5181600"/>
          </a:xfrm>
          <a:prstGeom prst="rect">
            <a:avLst/>
          </a:prstGeom>
        </p:spPr>
        <p:txBody>
          <a:bodyPr vert="horz" lIns="91440" tIns="45720" rIns="91440" bIns="45720" rtlCol="0">
            <a:noAutofit/>
          </a:bodyPr>
          <a:lstStyle/>
          <a:p>
            <a:pPr marL="342900" indent="-342900">
              <a:spcBef>
                <a:spcPct val="20000"/>
              </a:spcBef>
              <a:defRPr/>
            </a:pPr>
            <a:endParaRPr lang="en-US" b="1" dirty="0">
              <a:latin typeface="Consolas" panose="020B0609020204030204" pitchFamily="49" charset="0"/>
              <a:ea typeface="宋体" pitchFamily="2" charset="-122"/>
              <a:cs typeface="Courier New" pitchFamily="49" charset="0"/>
            </a:endParaRPr>
          </a:p>
          <a:p>
            <a:pPr marL="342900" indent="-342900">
              <a:spcBef>
                <a:spcPct val="20000"/>
              </a:spcBef>
            </a:pP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 </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AddTwoNumbers</a:t>
            </a:r>
            <a:r>
              <a:rPr lang="en-US" b="1" dirty="0">
                <a:solidFill>
                  <a:schemeClr val="accent6">
                    <a:lumMod val="75000"/>
                  </a:schemeClr>
                </a:solidFill>
                <a:latin typeface="Consolas" panose="020B0609020204030204" pitchFamily="49" charset="0"/>
                <a:ea typeface="宋体" pitchFamily="2" charset="-122"/>
                <a:cs typeface="Courier New" pitchFamily="49" charset="0"/>
              </a:rPr>
              <a:t>(</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 </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a:t>
            </a:r>
          </a:p>
          <a:p>
            <a:pPr marL="342900" indent="-342900">
              <a:spcBef>
                <a:spcPct val="20000"/>
              </a:spcBef>
              <a:defRPr/>
            </a:pPr>
            <a:endParaRPr lang="en-US" b="1" dirty="0">
              <a:latin typeface="Consolas" panose="020B0609020204030204" pitchFamily="49" charset="0"/>
              <a:ea typeface="宋体" pitchFamily="2" charset="-122"/>
              <a:cs typeface="Courier New" pitchFamily="49" charset="0"/>
            </a:endParaRPr>
          </a:p>
          <a:p>
            <a:pPr marL="342900" indent="-342900">
              <a:spcBef>
                <a:spcPct val="20000"/>
              </a:spcBef>
              <a:defRPr/>
            </a:pPr>
            <a:r>
              <a:rPr lang="en-US" b="1" dirty="0" err="1">
                <a:latin typeface="Consolas" panose="020B0609020204030204" pitchFamily="49" charset="0"/>
                <a:ea typeface="宋体" pitchFamily="2" charset="-122"/>
                <a:cs typeface="Courier New" pitchFamily="49" charset="0"/>
              </a:rPr>
              <a:t>int</a:t>
            </a:r>
            <a:r>
              <a:rPr lang="en-US" b="1" dirty="0">
                <a:latin typeface="Consolas" panose="020B0609020204030204" pitchFamily="49" charset="0"/>
                <a:ea typeface="宋体" pitchFamily="2" charset="-122"/>
                <a:cs typeface="Courier New" pitchFamily="49" charset="0"/>
              </a:rPr>
              <a:t> main() {</a:t>
            </a:r>
          </a:p>
          <a:p>
            <a:pPr marL="342900" indent="-342900">
              <a:spcBef>
                <a:spcPct val="20000"/>
              </a:spcBef>
              <a:defRPr/>
            </a:pPr>
            <a:r>
              <a:rPr lang="en-US" b="1" dirty="0">
                <a:latin typeface="Consolas" panose="020B0609020204030204" pitchFamily="49" charset="0"/>
                <a:ea typeface="宋体" pitchFamily="2" charset="-122"/>
                <a:cs typeface="Courier New" pitchFamily="49" charset="0"/>
              </a:rPr>
              <a:t>	</a:t>
            </a:r>
            <a:r>
              <a:rPr lang="en-US" b="1" dirty="0" err="1">
                <a:latin typeface="Consolas" panose="020B0609020204030204" pitchFamily="49" charset="0"/>
                <a:ea typeface="宋体" pitchFamily="2" charset="-122"/>
                <a:cs typeface="Courier New" pitchFamily="49" charset="0"/>
              </a:rPr>
              <a:t>int</a:t>
            </a:r>
            <a:r>
              <a:rPr lang="en-US" b="1" dirty="0">
                <a:latin typeface="Consolas" panose="020B0609020204030204" pitchFamily="49" charset="0"/>
                <a:ea typeface="宋体" pitchFamily="2" charset="-122"/>
                <a:cs typeface="Courier New" pitchFamily="49" charset="0"/>
              </a:rPr>
              <a:t> sum = </a:t>
            </a:r>
            <a:r>
              <a:rPr lang="en-US" b="1" dirty="0" err="1">
                <a:solidFill>
                  <a:srgbClr val="2F1BC7"/>
                </a:solidFill>
                <a:latin typeface="Consolas" panose="020B0609020204030204" pitchFamily="49" charset="0"/>
                <a:ea typeface="宋体" pitchFamily="2" charset="-122"/>
                <a:cs typeface="Courier New" pitchFamily="49" charset="0"/>
              </a:rPr>
              <a:t>AddTwoNumbers</a:t>
            </a:r>
            <a:r>
              <a:rPr lang="en-US" b="1" dirty="0">
                <a:latin typeface="Consolas" panose="020B0609020204030204" pitchFamily="49" charset="0"/>
                <a:ea typeface="宋体" pitchFamily="2" charset="-122"/>
                <a:cs typeface="Courier New" pitchFamily="49" charset="0"/>
              </a:rPr>
              <a:t>(3,5);</a:t>
            </a:r>
          </a:p>
          <a:p>
            <a:pPr marL="342900" indent="-342900">
              <a:spcBef>
                <a:spcPct val="20000"/>
              </a:spcBef>
              <a:defRPr/>
            </a:pPr>
            <a:r>
              <a:rPr lang="en-US" b="1" dirty="0">
                <a:latin typeface="Consolas" panose="020B0609020204030204" pitchFamily="49" charset="0"/>
                <a:ea typeface="宋体" pitchFamily="2" charset="-122"/>
                <a:cs typeface="Courier New" pitchFamily="49" charset="0"/>
              </a:rPr>
              <a:t>	</a:t>
            </a:r>
            <a:r>
              <a:rPr lang="en-US" b="1" dirty="0" err="1">
                <a:latin typeface="Consolas" panose="020B0609020204030204" pitchFamily="49" charset="0"/>
                <a:ea typeface="宋体" pitchFamily="2" charset="-122"/>
                <a:cs typeface="Courier New" pitchFamily="49" charset="0"/>
              </a:rPr>
              <a:t>cout</a:t>
            </a:r>
            <a:r>
              <a:rPr lang="en-US" b="1" dirty="0">
                <a:latin typeface="Consolas" panose="020B0609020204030204" pitchFamily="49" charset="0"/>
                <a:ea typeface="宋体" pitchFamily="2" charset="-122"/>
                <a:cs typeface="Courier New" pitchFamily="49" charset="0"/>
              </a:rPr>
              <a:t>&lt;&lt;sum;</a:t>
            </a:r>
          </a:p>
          <a:p>
            <a:pPr marL="342900" indent="-342900">
              <a:spcBef>
                <a:spcPct val="20000"/>
              </a:spcBef>
              <a:defRPr/>
            </a:pPr>
            <a:r>
              <a:rPr lang="en-US" b="1" dirty="0">
                <a:latin typeface="Consolas" panose="020B0609020204030204" pitchFamily="49" charset="0"/>
                <a:ea typeface="宋体" pitchFamily="2" charset="-122"/>
                <a:cs typeface="Courier New" pitchFamily="49" charset="0"/>
              </a:rPr>
              <a:t>   return 0;</a:t>
            </a:r>
          </a:p>
          <a:p>
            <a:pPr marL="342900" indent="-342900">
              <a:spcBef>
                <a:spcPct val="20000"/>
              </a:spcBef>
              <a:defRPr/>
            </a:pPr>
            <a:r>
              <a:rPr lang="en-US" b="1" dirty="0">
                <a:latin typeface="Consolas" panose="020B0609020204030204" pitchFamily="49" charset="0"/>
                <a:ea typeface="宋体" pitchFamily="2" charset="-122"/>
                <a:cs typeface="Courier New" pitchFamily="49" charset="0"/>
              </a:rPr>
              <a:t>}</a:t>
            </a:r>
          </a:p>
          <a:p>
            <a:pPr marL="342900" indent="-342900">
              <a:spcBef>
                <a:spcPct val="20000"/>
              </a:spcBef>
              <a:defRPr/>
            </a:pPr>
            <a:endParaRPr lang="en-US" b="1" dirty="0">
              <a:latin typeface="Consolas" panose="020B0609020204030204" pitchFamily="49" charset="0"/>
              <a:ea typeface="宋体" pitchFamily="2" charset="-122"/>
              <a:cs typeface="Courier New" pitchFamily="49" charset="0"/>
            </a:endParaRPr>
          </a:p>
          <a:p>
            <a:pPr marL="342900" indent="-342900">
              <a:spcBef>
                <a:spcPct val="20000"/>
              </a:spcBef>
              <a:defRPr/>
            </a:pPr>
            <a:endParaRPr lang="en-US" b="1" dirty="0">
              <a:solidFill>
                <a:srgbClr val="00B0F0"/>
              </a:solidFill>
              <a:latin typeface="Consolas" panose="020B0609020204030204" pitchFamily="49" charset="0"/>
              <a:ea typeface="宋体" pitchFamily="2" charset="-122"/>
              <a:cs typeface="Courier New" pitchFamily="49" charset="0"/>
            </a:endParaRPr>
          </a:p>
          <a:p>
            <a:pPr marL="342900" indent="-342900">
              <a:spcBef>
                <a:spcPct val="20000"/>
              </a:spcBef>
              <a:defRPr/>
            </a:pP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 </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AddTwoNumbers</a:t>
            </a:r>
            <a:r>
              <a:rPr lang="en-US" b="1" dirty="0">
                <a:solidFill>
                  <a:schemeClr val="accent6">
                    <a:lumMod val="75000"/>
                  </a:schemeClr>
                </a:solidFill>
                <a:latin typeface="Consolas" panose="020B0609020204030204" pitchFamily="49" charset="0"/>
                <a:ea typeface="宋体" pitchFamily="2" charset="-122"/>
                <a:cs typeface="Courier New" pitchFamily="49" charset="0"/>
              </a:rPr>
              <a:t>(</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 a, </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 b) {</a:t>
            </a:r>
          </a:p>
          <a:p>
            <a:pPr marL="342900" indent="-342900">
              <a:spcBef>
                <a:spcPct val="20000"/>
              </a:spcBef>
              <a:defRPr/>
            </a:pPr>
            <a:r>
              <a:rPr lang="en-US" b="1" dirty="0">
                <a:solidFill>
                  <a:schemeClr val="accent6">
                    <a:lumMod val="75000"/>
                  </a:schemeClr>
                </a:solidFill>
                <a:latin typeface="Consolas" panose="020B0609020204030204" pitchFamily="49" charset="0"/>
                <a:ea typeface="宋体" pitchFamily="2" charset="-122"/>
                <a:cs typeface="Courier New" pitchFamily="49" charset="0"/>
              </a:rPr>
              <a:t>	 </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int</a:t>
            </a:r>
            <a:r>
              <a:rPr lang="en-US" b="1" dirty="0">
                <a:solidFill>
                  <a:schemeClr val="accent6">
                    <a:lumMod val="75000"/>
                  </a:schemeClr>
                </a:solidFill>
                <a:latin typeface="Consolas" panose="020B0609020204030204" pitchFamily="49" charset="0"/>
                <a:ea typeface="宋体" pitchFamily="2" charset="-122"/>
                <a:cs typeface="Courier New" pitchFamily="49" charset="0"/>
              </a:rPr>
              <a:t> sum = </a:t>
            </a:r>
            <a:r>
              <a:rPr lang="en-US" b="1" dirty="0" err="1">
                <a:solidFill>
                  <a:schemeClr val="accent6">
                    <a:lumMod val="75000"/>
                  </a:schemeClr>
                </a:solidFill>
                <a:latin typeface="Consolas" panose="020B0609020204030204" pitchFamily="49" charset="0"/>
                <a:ea typeface="宋体" pitchFamily="2" charset="-122"/>
                <a:cs typeface="Courier New" pitchFamily="49" charset="0"/>
              </a:rPr>
              <a:t>a+b</a:t>
            </a:r>
            <a:r>
              <a:rPr lang="en-US" b="1" dirty="0">
                <a:solidFill>
                  <a:schemeClr val="accent6">
                    <a:lumMod val="75000"/>
                  </a:schemeClr>
                </a:solidFill>
                <a:latin typeface="Consolas" panose="020B0609020204030204" pitchFamily="49" charset="0"/>
                <a:ea typeface="宋体" pitchFamily="2" charset="-122"/>
                <a:cs typeface="Courier New" pitchFamily="49" charset="0"/>
              </a:rPr>
              <a:t>;</a:t>
            </a:r>
          </a:p>
          <a:p>
            <a:pPr marL="342900" indent="-342900">
              <a:spcBef>
                <a:spcPct val="20000"/>
              </a:spcBef>
              <a:defRPr/>
            </a:pPr>
            <a:r>
              <a:rPr lang="en-US" b="1" dirty="0">
                <a:solidFill>
                  <a:schemeClr val="accent6">
                    <a:lumMod val="75000"/>
                  </a:schemeClr>
                </a:solidFill>
                <a:latin typeface="Consolas" panose="020B0609020204030204" pitchFamily="49" charset="0"/>
                <a:ea typeface="宋体" pitchFamily="2" charset="-122"/>
                <a:cs typeface="Courier New" pitchFamily="49" charset="0"/>
              </a:rPr>
              <a:t>	 return sum;</a:t>
            </a:r>
          </a:p>
          <a:p>
            <a:pPr marL="342900" indent="-342900">
              <a:spcBef>
                <a:spcPct val="20000"/>
              </a:spcBef>
              <a:defRPr/>
            </a:pPr>
            <a:r>
              <a:rPr lang="en-US" b="1" dirty="0">
                <a:solidFill>
                  <a:schemeClr val="accent6">
                    <a:lumMod val="75000"/>
                  </a:schemeClr>
                </a:solidFill>
                <a:latin typeface="Consolas" panose="020B0609020204030204" pitchFamily="49" charset="0"/>
                <a:ea typeface="宋体" pitchFamily="2" charset="-122"/>
                <a:cs typeface="Courier New" pitchFamily="49" charset="0"/>
              </a:rPr>
              <a:t>}</a:t>
            </a:r>
          </a:p>
        </p:txBody>
      </p:sp>
      <p:cxnSp>
        <p:nvCxnSpPr>
          <p:cNvPr id="13" name="Straight Connector 12"/>
          <p:cNvCxnSpPr/>
          <p:nvPr/>
        </p:nvCxnSpPr>
        <p:spPr>
          <a:xfrm rot="5400000">
            <a:off x="3163094" y="3885406"/>
            <a:ext cx="5791200" cy="1588"/>
          </a:xfrm>
          <a:prstGeom prst="line">
            <a:avLst/>
          </a:prstGeom>
          <a:ln w="952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2"/>
          <p:cNvSpPr txBox="1">
            <a:spLocks noChangeArrowheads="1"/>
          </p:cNvSpPr>
          <p:nvPr/>
        </p:nvSpPr>
        <p:spPr>
          <a:xfrm>
            <a:off x="1638300" y="1102757"/>
            <a:ext cx="8915400" cy="618030"/>
          </a:xfrm>
          <a:prstGeom prst="rect">
            <a:avLst/>
          </a:prstGeom>
        </p:spPr>
        <p:txBody>
          <a:bodyPr vert="horz" lIns="91440" tIns="45720" rIns="91440" bIns="45720" rtlCol="0" anchor="ctr">
            <a:normAutofit lnSpcReduction="10000"/>
          </a:bodyPr>
          <a:lstStyle/>
          <a:p>
            <a:pPr algn="ctr">
              <a:spcBef>
                <a:spcPct val="0"/>
              </a:spcBef>
              <a:defRPr/>
            </a:pPr>
            <a:r>
              <a:rPr lang="en-US" sz="3600" b="1" u="sng" dirty="0">
                <a:solidFill>
                  <a:srgbClr val="C00000"/>
                </a:solidFill>
                <a:latin typeface="Calibri" pitchFamily="34" charset="0"/>
                <a:ea typeface="宋体" pitchFamily="2" charset="-122"/>
                <a:cs typeface="+mj-cs"/>
              </a:rPr>
              <a:t>Solution-1</a:t>
            </a:r>
            <a:r>
              <a:rPr lang="en-US" sz="3600" b="1" dirty="0">
                <a:solidFill>
                  <a:srgbClr val="C00000"/>
                </a:solidFill>
                <a:latin typeface="Calibri" pitchFamily="34" charset="0"/>
                <a:ea typeface="宋体" pitchFamily="2" charset="-122"/>
                <a:cs typeface="+mj-cs"/>
              </a:rPr>
              <a:t>                              </a:t>
            </a:r>
            <a:r>
              <a:rPr lang="en-US" sz="3600" b="1" u="sng" dirty="0">
                <a:solidFill>
                  <a:srgbClr val="C00000"/>
                </a:solidFill>
                <a:latin typeface="Calibri" pitchFamily="34" charset="0"/>
                <a:ea typeface="宋体" pitchFamily="2" charset="-122"/>
                <a:cs typeface="+mj-cs"/>
              </a:rPr>
              <a:t>Solution-2</a:t>
            </a:r>
          </a:p>
        </p:txBody>
      </p:sp>
      <p:sp>
        <p:nvSpPr>
          <p:cNvPr id="2" name="Date Placeholder 1"/>
          <p:cNvSpPr>
            <a:spLocks noGrp="1"/>
          </p:cNvSpPr>
          <p:nvPr>
            <p:ph type="dt" sz="half" idx="10"/>
          </p:nvPr>
        </p:nvSpPr>
        <p:spPr/>
        <p:txBody>
          <a:bodyPr/>
          <a:lstStyle/>
          <a:p>
            <a:fld id="{E81F6D07-63D8-4CA5-A1E8-AD2D3B1EF7DA}"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395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BA2DBE-1AE8-4EB1-ADA0-A0A4DC3F5327}" type="datetime1">
              <a:rPr lang="en-US" smtClean="0"/>
              <a:t>10/24/2022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5"/>
          <p:cNvSpPr>
            <a:spLocks noGrp="1"/>
          </p:cNvSpPr>
          <p:nvPr>
            <p:ph type="title"/>
          </p:nvPr>
        </p:nvSpPr>
        <p:spPr>
          <a:xfrm>
            <a:off x="609600" y="3124200"/>
            <a:ext cx="10972800" cy="838200"/>
          </a:xfrm>
        </p:spPr>
        <p:txBody>
          <a:bodyPr/>
          <a:lstStyle/>
          <a:p>
            <a:r>
              <a:rPr lang="en-US" dirty="0" smtClean="0"/>
              <a:t>Today’s Lecture</a:t>
            </a:r>
            <a:endParaRPr lang="en-US" dirty="0"/>
          </a:p>
        </p:txBody>
      </p:sp>
    </p:spTree>
    <p:extLst>
      <p:ext uri="{BB962C8B-B14F-4D97-AF65-F5344CB8AC3E}">
        <p14:creationId xmlns:p14="http://schemas.microsoft.com/office/powerpoint/2010/main" val="2250572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00200" y="990600"/>
            <a:ext cx="8991600" cy="5638800"/>
          </a:xfrm>
          <a:noFill/>
          <a:ln/>
        </p:spPr>
        <p:txBody>
          <a:bodyPr>
            <a:noAutofit/>
          </a:bodyPr>
          <a:lstStyle/>
          <a:p>
            <a:pPr algn="l" rtl="0"/>
            <a:r>
              <a:rPr lang="en-US" b="1" dirty="0">
                <a:solidFill>
                  <a:srgbClr val="C00000"/>
                </a:solidFill>
                <a:latin typeface="+mj-lt"/>
                <a:cs typeface="Times New Roman" pitchFamily="18" charset="0"/>
              </a:rPr>
              <a:t>Function overloading</a:t>
            </a:r>
          </a:p>
          <a:p>
            <a:pPr lvl="1" algn="l" rtl="0"/>
            <a:r>
              <a:rPr lang="en-US" sz="3000" b="1" dirty="0">
                <a:solidFill>
                  <a:srgbClr val="2F1BC7"/>
                </a:solidFill>
                <a:latin typeface="+mj-lt"/>
                <a:cs typeface="Times New Roman" pitchFamily="18" charset="0"/>
              </a:rPr>
              <a:t>Functions</a:t>
            </a:r>
            <a:r>
              <a:rPr lang="en-US" sz="3000" dirty="0">
                <a:latin typeface="+mj-lt"/>
                <a:cs typeface="Times New Roman" pitchFamily="18" charset="0"/>
              </a:rPr>
              <a:t> with </a:t>
            </a:r>
            <a:r>
              <a:rPr lang="en-US" sz="3000" b="1" dirty="0">
                <a:solidFill>
                  <a:srgbClr val="2F1BC7"/>
                </a:solidFill>
                <a:latin typeface="+mj-lt"/>
                <a:cs typeface="Times New Roman" pitchFamily="18" charset="0"/>
              </a:rPr>
              <a:t>same name</a:t>
            </a:r>
            <a:r>
              <a:rPr lang="en-US" sz="3000" b="1" dirty="0">
                <a:latin typeface="+mj-lt"/>
                <a:cs typeface="Times New Roman" pitchFamily="18" charset="0"/>
              </a:rPr>
              <a:t> </a:t>
            </a:r>
            <a:r>
              <a:rPr lang="en-US" sz="3000" dirty="0">
                <a:latin typeface="+mj-lt"/>
                <a:cs typeface="Times New Roman" pitchFamily="18" charset="0"/>
              </a:rPr>
              <a:t>and </a:t>
            </a:r>
            <a:r>
              <a:rPr lang="en-US" sz="3000" b="1" dirty="0">
                <a:solidFill>
                  <a:srgbClr val="2F1BC7"/>
                </a:solidFill>
                <a:latin typeface="+mj-lt"/>
                <a:cs typeface="Times New Roman" pitchFamily="18" charset="0"/>
              </a:rPr>
              <a:t>different</a:t>
            </a:r>
            <a:r>
              <a:rPr lang="en-US" sz="3000" dirty="0">
                <a:solidFill>
                  <a:srgbClr val="2F1BC7"/>
                </a:solidFill>
                <a:latin typeface="+mj-lt"/>
                <a:cs typeface="Times New Roman" pitchFamily="18" charset="0"/>
              </a:rPr>
              <a:t> </a:t>
            </a:r>
            <a:r>
              <a:rPr lang="en-US" sz="3000" b="1" dirty="0">
                <a:solidFill>
                  <a:srgbClr val="2F1BC7"/>
                </a:solidFill>
                <a:latin typeface="+mj-lt"/>
                <a:cs typeface="Times New Roman" pitchFamily="18" charset="0"/>
              </a:rPr>
              <a:t>parameters</a:t>
            </a:r>
          </a:p>
          <a:p>
            <a:pPr lvl="1" algn="l" rtl="0"/>
            <a:r>
              <a:rPr lang="en-US" sz="3000" dirty="0">
                <a:latin typeface="+mj-lt"/>
                <a:cs typeface="Times New Roman" pitchFamily="18" charset="0"/>
              </a:rPr>
              <a:t>Should </a:t>
            </a:r>
            <a:r>
              <a:rPr lang="en-US" sz="3000" b="1" dirty="0">
                <a:solidFill>
                  <a:srgbClr val="2F1BC7"/>
                </a:solidFill>
                <a:latin typeface="+mj-lt"/>
                <a:cs typeface="Times New Roman" pitchFamily="18" charset="0"/>
              </a:rPr>
              <a:t>perform</a:t>
            </a:r>
            <a:r>
              <a:rPr lang="en-US" sz="3000" b="1" dirty="0">
                <a:latin typeface="+mj-lt"/>
                <a:cs typeface="Times New Roman" pitchFamily="18" charset="0"/>
              </a:rPr>
              <a:t> </a:t>
            </a:r>
            <a:r>
              <a:rPr lang="en-US" sz="3000" b="1" dirty="0">
                <a:solidFill>
                  <a:srgbClr val="2F1BC7"/>
                </a:solidFill>
                <a:latin typeface="+mj-lt"/>
                <a:cs typeface="Times New Roman" pitchFamily="18" charset="0"/>
              </a:rPr>
              <a:t>similar tasks</a:t>
            </a:r>
            <a:r>
              <a:rPr lang="en-US" sz="3000" dirty="0">
                <a:latin typeface="+mj-lt"/>
                <a:cs typeface="Times New Roman" pitchFamily="18" charset="0"/>
              </a:rPr>
              <a:t>: </a:t>
            </a:r>
          </a:p>
          <a:p>
            <a:pPr lvl="2" algn="l" rtl="0"/>
            <a:r>
              <a:rPr lang="en-US" sz="3000" dirty="0">
                <a:latin typeface="+mj-lt"/>
                <a:cs typeface="Times New Roman" pitchFamily="18" charset="0"/>
              </a:rPr>
              <a:t>i.e., function to square </a:t>
            </a:r>
            <a:r>
              <a:rPr lang="en-US" sz="3000" b="1" dirty="0" err="1">
                <a:latin typeface="+mj-lt"/>
                <a:cs typeface="Times New Roman" pitchFamily="18" charset="0"/>
              </a:rPr>
              <a:t>int</a:t>
            </a:r>
            <a:r>
              <a:rPr lang="en-US" sz="3000" dirty="0">
                <a:latin typeface="+mj-lt"/>
                <a:cs typeface="Times New Roman" pitchFamily="18" charset="0"/>
              </a:rPr>
              <a:t> and function to square </a:t>
            </a:r>
            <a:r>
              <a:rPr lang="en-US" sz="3000" b="1" dirty="0">
                <a:latin typeface="+mj-lt"/>
                <a:cs typeface="Times New Roman" pitchFamily="18" charset="0"/>
              </a:rPr>
              <a:t>float</a:t>
            </a:r>
            <a:r>
              <a:rPr lang="en-US" sz="3000" dirty="0">
                <a:latin typeface="+mj-lt"/>
                <a:cs typeface="Times New Roman" pitchFamily="18" charset="0"/>
              </a:rPr>
              <a:t> values</a:t>
            </a:r>
          </a:p>
          <a:p>
            <a:pPr lvl="2" algn="l" rtl="0">
              <a:buFontTx/>
              <a:buNone/>
            </a:pPr>
            <a:r>
              <a:rPr lang="en-US" sz="3000" dirty="0">
                <a:latin typeface="+mj-lt"/>
                <a:cs typeface="Times New Roman" pitchFamily="18" charset="0"/>
              </a:rPr>
              <a:t>	</a:t>
            </a:r>
            <a:endParaRPr lang="en-US" sz="3000" b="1" dirty="0">
              <a:latin typeface="+mj-lt"/>
              <a:cs typeface="Courier New" pitchFamily="49" charset="0"/>
            </a:endParaRPr>
          </a:p>
        </p:txBody>
      </p:sp>
      <p:sp>
        <p:nvSpPr>
          <p:cNvPr id="144389" name="Rectangle 5"/>
          <p:cNvSpPr>
            <a:spLocks noGrp="1" noChangeArrowheads="1"/>
          </p:cNvSpPr>
          <p:nvPr>
            <p:ph type="title"/>
          </p:nvPr>
        </p:nvSpPr>
        <p:spPr>
          <a:xfrm>
            <a:off x="1524000" y="0"/>
            <a:ext cx="9144000" cy="896938"/>
          </a:xfrm>
          <a:noFill/>
          <a:ln/>
        </p:spPr>
        <p:txBody>
          <a:bodyPr>
            <a:normAutofit/>
          </a:bodyPr>
          <a:lstStyle/>
          <a:p>
            <a:r>
              <a:rPr lang="en-US" sz="4000" b="1" dirty="0">
                <a:solidFill>
                  <a:srgbClr val="C00000"/>
                </a:solidFill>
              </a:rPr>
              <a:t>Function Overloading</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5" name="Rectangle 4"/>
          <p:cNvSpPr/>
          <p:nvPr/>
        </p:nvSpPr>
        <p:spPr>
          <a:xfrm>
            <a:off x="2286000" y="4343400"/>
            <a:ext cx="3581400" cy="2209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12713" lvl="2"/>
            <a:r>
              <a:rPr lang="en-US" sz="2600" b="1" dirty="0" err="1">
                <a:solidFill>
                  <a:srgbClr val="2F1BC7"/>
                </a:solidFill>
                <a:cs typeface="Courier New" pitchFamily="49" charset="0"/>
              </a:rPr>
              <a:t>int</a:t>
            </a:r>
            <a:r>
              <a:rPr lang="en-US" sz="2600" b="1" dirty="0">
                <a:solidFill>
                  <a:schemeClr val="tx1"/>
                </a:solidFill>
                <a:cs typeface="Courier New" pitchFamily="49" charset="0"/>
              </a:rPr>
              <a:t> </a:t>
            </a:r>
            <a:r>
              <a:rPr lang="en-US" sz="2600" b="1" dirty="0">
                <a:solidFill>
                  <a:srgbClr val="008000"/>
                </a:solidFill>
                <a:cs typeface="Courier New" pitchFamily="49" charset="0"/>
              </a:rPr>
              <a:t>square</a:t>
            </a:r>
            <a:r>
              <a:rPr lang="en-US" sz="2600" b="1" dirty="0">
                <a:solidFill>
                  <a:schemeClr val="tx1"/>
                </a:solidFill>
                <a:cs typeface="Courier New" pitchFamily="49" charset="0"/>
              </a:rPr>
              <a:t>(</a:t>
            </a:r>
            <a:r>
              <a:rPr lang="en-US" sz="2600" b="1" dirty="0" err="1">
                <a:solidFill>
                  <a:srgbClr val="2F1BC7"/>
                </a:solidFill>
                <a:cs typeface="Courier New" pitchFamily="49" charset="0"/>
              </a:rPr>
              <a:t>int</a:t>
            </a:r>
            <a:r>
              <a:rPr lang="en-US" sz="2600" b="1" dirty="0">
                <a:solidFill>
                  <a:srgbClr val="2F1BC7"/>
                </a:solidFill>
                <a:cs typeface="Courier New" pitchFamily="49" charset="0"/>
              </a:rPr>
              <a:t> x</a:t>
            </a:r>
            <a:r>
              <a:rPr lang="en-US" sz="2600" b="1" dirty="0">
                <a:solidFill>
                  <a:schemeClr val="tx1"/>
                </a:solidFill>
                <a:cs typeface="Courier New" pitchFamily="49" charset="0"/>
              </a:rPr>
              <a:t>)</a:t>
            </a:r>
          </a:p>
          <a:p>
            <a:pPr marL="112713" lvl="2"/>
            <a:r>
              <a:rPr lang="en-US" sz="2600" b="1" dirty="0">
                <a:solidFill>
                  <a:schemeClr val="tx1"/>
                </a:solidFill>
                <a:cs typeface="Courier New" pitchFamily="49" charset="0"/>
              </a:rPr>
              <a:t>{</a:t>
            </a:r>
            <a:br>
              <a:rPr lang="en-US" sz="2600" b="1" dirty="0">
                <a:solidFill>
                  <a:schemeClr val="tx1"/>
                </a:solidFill>
                <a:cs typeface="Courier New" pitchFamily="49" charset="0"/>
              </a:rPr>
            </a:br>
            <a:r>
              <a:rPr lang="en-US" sz="2600" b="1" dirty="0">
                <a:solidFill>
                  <a:schemeClr val="tx1"/>
                </a:solidFill>
                <a:cs typeface="Courier New" pitchFamily="49" charset="0"/>
              </a:rPr>
              <a:t>      return (x * x);</a:t>
            </a:r>
            <a:br>
              <a:rPr lang="en-US" sz="2600" b="1" dirty="0">
                <a:solidFill>
                  <a:schemeClr val="tx1"/>
                </a:solidFill>
                <a:cs typeface="Courier New" pitchFamily="49" charset="0"/>
              </a:rPr>
            </a:br>
            <a:r>
              <a:rPr lang="en-US" sz="2600" b="1" dirty="0">
                <a:solidFill>
                  <a:schemeClr val="tx1"/>
                </a:solidFill>
                <a:cs typeface="Courier New" pitchFamily="49" charset="0"/>
              </a:rPr>
              <a:t>}</a:t>
            </a:r>
          </a:p>
        </p:txBody>
      </p:sp>
      <p:sp>
        <p:nvSpPr>
          <p:cNvPr id="6" name="Rectangle 5"/>
          <p:cNvSpPr/>
          <p:nvPr/>
        </p:nvSpPr>
        <p:spPr>
          <a:xfrm>
            <a:off x="6248400" y="4343400"/>
            <a:ext cx="3505200" cy="2209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12713" lvl="2"/>
            <a:r>
              <a:rPr lang="en-US" sz="2600" b="1" dirty="0">
                <a:solidFill>
                  <a:srgbClr val="2F1BC7"/>
                </a:solidFill>
                <a:cs typeface="Courier New" pitchFamily="49" charset="0"/>
              </a:rPr>
              <a:t>float</a:t>
            </a:r>
            <a:r>
              <a:rPr lang="en-US" sz="2600" b="1" dirty="0">
                <a:solidFill>
                  <a:schemeClr val="tx1"/>
                </a:solidFill>
                <a:cs typeface="Courier New" pitchFamily="49" charset="0"/>
              </a:rPr>
              <a:t> </a:t>
            </a:r>
            <a:r>
              <a:rPr lang="en-US" sz="2600" b="1" dirty="0">
                <a:solidFill>
                  <a:srgbClr val="008000"/>
                </a:solidFill>
                <a:cs typeface="Courier New" pitchFamily="49" charset="0"/>
              </a:rPr>
              <a:t>square</a:t>
            </a:r>
            <a:r>
              <a:rPr lang="en-US" sz="2600" b="1" dirty="0">
                <a:solidFill>
                  <a:schemeClr val="tx1"/>
                </a:solidFill>
                <a:cs typeface="Courier New" pitchFamily="49" charset="0"/>
              </a:rPr>
              <a:t>(</a:t>
            </a:r>
            <a:r>
              <a:rPr lang="en-US" sz="2600" b="1" dirty="0">
                <a:solidFill>
                  <a:srgbClr val="2F1BC7"/>
                </a:solidFill>
                <a:cs typeface="Courier New" pitchFamily="49" charset="0"/>
              </a:rPr>
              <a:t>float x</a:t>
            </a:r>
            <a:r>
              <a:rPr lang="en-US" sz="2600" b="1" dirty="0">
                <a:solidFill>
                  <a:schemeClr val="tx1"/>
                </a:solidFill>
                <a:cs typeface="Courier New" pitchFamily="49" charset="0"/>
              </a:rPr>
              <a:t>)</a:t>
            </a:r>
          </a:p>
          <a:p>
            <a:pPr marL="112713" lvl="2"/>
            <a:r>
              <a:rPr lang="en-US" sz="2600" b="1" dirty="0">
                <a:solidFill>
                  <a:schemeClr val="tx1"/>
                </a:solidFill>
                <a:cs typeface="Courier New" pitchFamily="49" charset="0"/>
              </a:rPr>
              <a:t>{</a:t>
            </a:r>
            <a:br>
              <a:rPr lang="en-US" sz="2600" b="1" dirty="0">
                <a:solidFill>
                  <a:schemeClr val="tx1"/>
                </a:solidFill>
                <a:cs typeface="Courier New" pitchFamily="49" charset="0"/>
              </a:rPr>
            </a:br>
            <a:r>
              <a:rPr lang="en-US" sz="2600" b="1" dirty="0">
                <a:solidFill>
                  <a:schemeClr val="tx1"/>
                </a:solidFill>
                <a:cs typeface="Courier New" pitchFamily="49" charset="0"/>
              </a:rPr>
              <a:t>      return (x * x);</a:t>
            </a:r>
            <a:br>
              <a:rPr lang="en-US" sz="2600" b="1" dirty="0">
                <a:solidFill>
                  <a:schemeClr val="tx1"/>
                </a:solidFill>
                <a:cs typeface="Courier New" pitchFamily="49" charset="0"/>
              </a:rPr>
            </a:br>
            <a:r>
              <a:rPr lang="en-US" sz="2600" b="1" dirty="0">
                <a:solidFill>
                  <a:schemeClr val="tx1"/>
                </a:solidFill>
                <a:cs typeface="Courier New" pitchFamily="49" charset="0"/>
              </a:rPr>
              <a:t>}</a:t>
            </a:r>
          </a:p>
        </p:txBody>
      </p:sp>
      <p:sp>
        <p:nvSpPr>
          <p:cNvPr id="2" name="Date Placeholder 1"/>
          <p:cNvSpPr>
            <a:spLocks noGrp="1"/>
          </p:cNvSpPr>
          <p:nvPr>
            <p:ph type="dt" sz="half" idx="10"/>
          </p:nvPr>
        </p:nvSpPr>
        <p:spPr/>
        <p:txBody>
          <a:bodyPr/>
          <a:lstStyle/>
          <a:p>
            <a:fld id="{E2F61FF0-9F30-438A-B1EF-A7F217507EBA}"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04543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76400" y="990600"/>
            <a:ext cx="8839200" cy="5638800"/>
          </a:xfrm>
          <a:noFill/>
          <a:ln/>
        </p:spPr>
        <p:txBody>
          <a:bodyPr>
            <a:noAutofit/>
          </a:bodyPr>
          <a:lstStyle/>
          <a:p>
            <a:pPr algn="l" rtl="0"/>
            <a:r>
              <a:rPr lang="en-US" sz="3400" dirty="0">
                <a:latin typeface="+mj-lt"/>
                <a:cs typeface="Times New Roman" pitchFamily="18" charset="0"/>
              </a:rPr>
              <a:t>At </a:t>
            </a:r>
            <a:r>
              <a:rPr lang="en-US" sz="3400" dirty="0">
                <a:solidFill>
                  <a:srgbClr val="2F1BC7"/>
                </a:solidFill>
                <a:latin typeface="+mj-lt"/>
                <a:cs typeface="Times New Roman" pitchFamily="18" charset="0"/>
              </a:rPr>
              <a:t>call-time</a:t>
            </a:r>
            <a:r>
              <a:rPr lang="en-US" sz="3400" dirty="0">
                <a:latin typeface="+mj-lt"/>
                <a:cs typeface="Times New Roman" pitchFamily="18" charset="0"/>
              </a:rPr>
              <a:t> C++ </a:t>
            </a:r>
            <a:r>
              <a:rPr lang="en-US" sz="3400" dirty="0">
                <a:solidFill>
                  <a:srgbClr val="2F1BC7"/>
                </a:solidFill>
                <a:latin typeface="+mj-lt"/>
                <a:cs typeface="Times New Roman" pitchFamily="18" charset="0"/>
              </a:rPr>
              <a:t>complier</a:t>
            </a:r>
            <a:r>
              <a:rPr lang="en-US" sz="3400" dirty="0">
                <a:latin typeface="+mj-lt"/>
                <a:cs typeface="Times New Roman" pitchFamily="18" charset="0"/>
              </a:rPr>
              <a:t> </a:t>
            </a:r>
            <a:r>
              <a:rPr lang="en-US" sz="3400" dirty="0">
                <a:solidFill>
                  <a:srgbClr val="2F1BC7"/>
                </a:solidFill>
                <a:latin typeface="+mj-lt"/>
                <a:cs typeface="Times New Roman" pitchFamily="18" charset="0"/>
              </a:rPr>
              <a:t>selects</a:t>
            </a:r>
            <a:r>
              <a:rPr lang="en-US" sz="3400" dirty="0">
                <a:latin typeface="+mj-lt"/>
                <a:cs typeface="Times New Roman" pitchFamily="18" charset="0"/>
              </a:rPr>
              <a:t> the </a:t>
            </a:r>
            <a:r>
              <a:rPr lang="en-US" sz="3400" dirty="0">
                <a:solidFill>
                  <a:srgbClr val="2F1BC7"/>
                </a:solidFill>
                <a:latin typeface="+mj-lt"/>
                <a:cs typeface="Times New Roman" pitchFamily="18" charset="0"/>
              </a:rPr>
              <a:t>proper function</a:t>
            </a:r>
            <a:r>
              <a:rPr lang="en-US" sz="3400" dirty="0">
                <a:latin typeface="+mj-lt"/>
                <a:cs typeface="Times New Roman" pitchFamily="18" charset="0"/>
              </a:rPr>
              <a:t> by </a:t>
            </a:r>
            <a:r>
              <a:rPr lang="en-US" sz="3400" dirty="0">
                <a:solidFill>
                  <a:srgbClr val="2F1BC7"/>
                </a:solidFill>
                <a:latin typeface="+mj-lt"/>
                <a:cs typeface="Times New Roman" pitchFamily="18" charset="0"/>
              </a:rPr>
              <a:t>examining the </a:t>
            </a:r>
            <a:r>
              <a:rPr lang="en-US" sz="3400" dirty="0">
                <a:solidFill>
                  <a:srgbClr val="C00000"/>
                </a:solidFill>
                <a:latin typeface="+mj-lt"/>
                <a:cs typeface="Times New Roman" pitchFamily="18" charset="0"/>
              </a:rPr>
              <a:t>number</a:t>
            </a:r>
            <a:r>
              <a:rPr lang="en-US" sz="3400" dirty="0">
                <a:latin typeface="+mj-lt"/>
                <a:cs typeface="Times New Roman" pitchFamily="18" charset="0"/>
              </a:rPr>
              <a:t>, </a:t>
            </a:r>
            <a:r>
              <a:rPr lang="en-US" sz="3400" dirty="0">
                <a:solidFill>
                  <a:srgbClr val="C00000"/>
                </a:solidFill>
                <a:latin typeface="+mj-lt"/>
                <a:cs typeface="Times New Roman" pitchFamily="18" charset="0"/>
              </a:rPr>
              <a:t>type</a:t>
            </a:r>
            <a:r>
              <a:rPr lang="en-US" sz="3400" dirty="0">
                <a:latin typeface="+mj-lt"/>
                <a:cs typeface="Times New Roman" pitchFamily="18" charset="0"/>
              </a:rPr>
              <a:t> and </a:t>
            </a:r>
            <a:r>
              <a:rPr lang="en-US" sz="3400" dirty="0">
                <a:solidFill>
                  <a:srgbClr val="C00000"/>
                </a:solidFill>
                <a:latin typeface="+mj-lt"/>
                <a:cs typeface="Times New Roman" pitchFamily="18" charset="0"/>
              </a:rPr>
              <a:t>order</a:t>
            </a:r>
            <a:r>
              <a:rPr lang="en-US" sz="3400" dirty="0">
                <a:solidFill>
                  <a:srgbClr val="2F1BC7"/>
                </a:solidFill>
                <a:latin typeface="+mj-lt"/>
                <a:cs typeface="Times New Roman" pitchFamily="18" charset="0"/>
              </a:rPr>
              <a:t> </a:t>
            </a:r>
            <a:r>
              <a:rPr lang="en-US" sz="3400" dirty="0">
                <a:latin typeface="+mj-lt"/>
                <a:cs typeface="Times New Roman" pitchFamily="18" charset="0"/>
              </a:rPr>
              <a:t>of the </a:t>
            </a:r>
            <a:r>
              <a:rPr lang="en-US" sz="3400" dirty="0">
                <a:solidFill>
                  <a:srgbClr val="C00000"/>
                </a:solidFill>
                <a:latin typeface="+mj-lt"/>
                <a:cs typeface="Times New Roman" pitchFamily="18" charset="0"/>
              </a:rPr>
              <a:t>parameters</a:t>
            </a:r>
          </a:p>
        </p:txBody>
      </p:sp>
      <p:sp>
        <p:nvSpPr>
          <p:cNvPr id="144389" name="Rectangle 5"/>
          <p:cNvSpPr>
            <a:spLocks noGrp="1" noChangeArrowheads="1"/>
          </p:cNvSpPr>
          <p:nvPr>
            <p:ph type="title"/>
          </p:nvPr>
        </p:nvSpPr>
        <p:spPr>
          <a:xfrm>
            <a:off x="1524000" y="0"/>
            <a:ext cx="9144000" cy="896938"/>
          </a:xfrm>
          <a:noFill/>
          <a:ln/>
        </p:spPr>
        <p:txBody>
          <a:bodyPr>
            <a:normAutofit/>
          </a:bodyPr>
          <a:lstStyle/>
          <a:p>
            <a:r>
              <a:rPr lang="en-US" sz="4000" b="1" dirty="0">
                <a:solidFill>
                  <a:srgbClr val="C00000"/>
                </a:solidFill>
              </a:rPr>
              <a:t>Function Overloading</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2" name="Date Placeholder 1"/>
          <p:cNvSpPr>
            <a:spLocks noGrp="1"/>
          </p:cNvSpPr>
          <p:nvPr>
            <p:ph type="dt" sz="half" idx="10"/>
          </p:nvPr>
        </p:nvSpPr>
        <p:spPr/>
        <p:txBody>
          <a:bodyPr/>
          <a:lstStyle/>
          <a:p>
            <a:fld id="{AF19D914-BC28-4ED8-999D-2F10B64FB3BA}"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195480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676400" y="990600"/>
            <a:ext cx="8839200" cy="5638800"/>
          </a:xfrm>
          <a:noFill/>
          <a:ln/>
        </p:spPr>
        <p:txBody>
          <a:bodyPr>
            <a:noAutofit/>
          </a:bodyPr>
          <a:lstStyle/>
          <a:p>
            <a:pPr>
              <a:buNone/>
            </a:pPr>
            <a:r>
              <a:rPr lang="en-US" dirty="0">
                <a:solidFill>
                  <a:srgbClr val="008000"/>
                </a:solidFill>
                <a:latin typeface="+mj-lt"/>
                <a:cs typeface="Times New Roman" pitchFamily="18" charset="0"/>
              </a:rPr>
              <a:t>void print(</a:t>
            </a:r>
            <a:r>
              <a:rPr lang="en-US" dirty="0" err="1">
                <a:solidFill>
                  <a:srgbClr val="008000"/>
                </a:solidFill>
                <a:latin typeface="+mj-lt"/>
                <a:cs typeface="Times New Roman" pitchFamily="18" charset="0"/>
              </a:rPr>
              <a:t>int</a:t>
            </a:r>
            <a:r>
              <a:rPr lang="en-US" dirty="0">
                <a:solidFill>
                  <a:srgbClr val="008000"/>
                </a:solidFill>
                <a:latin typeface="+mj-lt"/>
                <a:cs typeface="Times New Roman" pitchFamily="18" charset="0"/>
              </a:rPr>
              <a:t>  </a:t>
            </a:r>
            <a:r>
              <a:rPr lang="en-US" dirty="0" err="1">
                <a:solidFill>
                  <a:srgbClr val="008000"/>
                </a:solidFill>
                <a:latin typeface="+mj-lt"/>
                <a:cs typeface="Times New Roman" pitchFamily="18" charset="0"/>
              </a:rPr>
              <a:t>i</a:t>
            </a:r>
            <a:r>
              <a:rPr lang="en-US" dirty="0">
                <a:solidFill>
                  <a:srgbClr val="008000"/>
                </a:solidFill>
                <a:latin typeface="+mj-lt"/>
                <a:cs typeface="Times New Roman" pitchFamily="18" charset="0"/>
              </a:rPr>
              <a:t>) </a:t>
            </a:r>
          </a:p>
          <a:p>
            <a:pPr>
              <a:buNone/>
            </a:pPr>
            <a:r>
              <a:rPr lang="en-US" dirty="0">
                <a:solidFill>
                  <a:srgbClr val="008000"/>
                </a:solidFill>
                <a:latin typeface="+mj-lt"/>
                <a:cs typeface="Times New Roman" pitchFamily="18" charset="0"/>
              </a:rPr>
              <a:t>{  </a:t>
            </a:r>
            <a:r>
              <a:rPr lang="en-US" dirty="0" err="1">
                <a:solidFill>
                  <a:srgbClr val="008000"/>
                </a:solidFill>
                <a:latin typeface="+mj-lt"/>
                <a:cs typeface="Times New Roman" pitchFamily="18" charset="0"/>
              </a:rPr>
              <a:t>cout</a:t>
            </a:r>
            <a:r>
              <a:rPr lang="en-US" dirty="0">
                <a:solidFill>
                  <a:srgbClr val="008000"/>
                </a:solidFill>
                <a:latin typeface="+mj-lt"/>
                <a:cs typeface="Times New Roman" pitchFamily="18" charset="0"/>
              </a:rPr>
              <a:t> &lt;&lt; " Here is </a:t>
            </a:r>
            <a:r>
              <a:rPr lang="en-US" dirty="0" err="1">
                <a:solidFill>
                  <a:srgbClr val="008000"/>
                </a:solidFill>
                <a:latin typeface="+mj-lt"/>
                <a:cs typeface="Times New Roman" pitchFamily="18" charset="0"/>
              </a:rPr>
              <a:t>int</a:t>
            </a:r>
            <a:r>
              <a:rPr lang="en-US" dirty="0">
                <a:solidFill>
                  <a:srgbClr val="008000"/>
                </a:solidFill>
                <a:latin typeface="+mj-lt"/>
                <a:cs typeface="Times New Roman" pitchFamily="18" charset="0"/>
              </a:rPr>
              <a:t> " &lt;&lt; </a:t>
            </a:r>
            <a:r>
              <a:rPr lang="en-US" dirty="0" err="1">
                <a:solidFill>
                  <a:srgbClr val="008000"/>
                </a:solidFill>
                <a:latin typeface="+mj-lt"/>
                <a:cs typeface="Times New Roman" pitchFamily="18" charset="0"/>
              </a:rPr>
              <a:t>i</a:t>
            </a:r>
            <a:r>
              <a:rPr lang="en-US" dirty="0">
                <a:solidFill>
                  <a:srgbClr val="008000"/>
                </a:solidFill>
                <a:latin typeface="+mj-lt"/>
                <a:cs typeface="Times New Roman" pitchFamily="18" charset="0"/>
              </a:rPr>
              <a:t> &lt;&lt; </a:t>
            </a:r>
            <a:r>
              <a:rPr lang="en-US" dirty="0" err="1">
                <a:solidFill>
                  <a:srgbClr val="008000"/>
                </a:solidFill>
                <a:latin typeface="+mj-lt"/>
                <a:cs typeface="Times New Roman" pitchFamily="18" charset="0"/>
              </a:rPr>
              <a:t>endl</a:t>
            </a:r>
            <a:r>
              <a:rPr lang="en-US" dirty="0">
                <a:solidFill>
                  <a:srgbClr val="008000"/>
                </a:solidFill>
                <a:latin typeface="+mj-lt"/>
                <a:cs typeface="Times New Roman" pitchFamily="18" charset="0"/>
              </a:rPr>
              <a:t>;  } </a:t>
            </a:r>
          </a:p>
          <a:p>
            <a:pPr>
              <a:buNone/>
            </a:pPr>
            <a:endParaRPr lang="en-US" dirty="0">
              <a:latin typeface="+mj-lt"/>
              <a:cs typeface="Times New Roman" pitchFamily="18" charset="0"/>
            </a:endParaRPr>
          </a:p>
          <a:p>
            <a:pPr>
              <a:buNone/>
            </a:pPr>
            <a:r>
              <a:rPr lang="en-US" dirty="0">
                <a:solidFill>
                  <a:srgbClr val="2F1BC7"/>
                </a:solidFill>
                <a:latin typeface="+mj-lt"/>
                <a:cs typeface="Times New Roman" pitchFamily="18" charset="0"/>
              </a:rPr>
              <a:t>void print(double f) </a:t>
            </a:r>
          </a:p>
          <a:p>
            <a:pPr>
              <a:buNone/>
            </a:pPr>
            <a:r>
              <a:rPr lang="en-US" dirty="0">
                <a:solidFill>
                  <a:srgbClr val="2F1BC7"/>
                </a:solidFill>
                <a:latin typeface="+mj-lt"/>
                <a:cs typeface="Times New Roman" pitchFamily="18" charset="0"/>
              </a:rPr>
              <a:t>{ </a:t>
            </a:r>
            <a:r>
              <a:rPr lang="en-US" dirty="0" err="1">
                <a:solidFill>
                  <a:srgbClr val="2F1BC7"/>
                </a:solidFill>
                <a:latin typeface="+mj-lt"/>
                <a:cs typeface="Times New Roman" pitchFamily="18" charset="0"/>
              </a:rPr>
              <a:t>cout</a:t>
            </a:r>
            <a:r>
              <a:rPr lang="en-US" dirty="0">
                <a:solidFill>
                  <a:srgbClr val="2F1BC7"/>
                </a:solidFill>
                <a:latin typeface="+mj-lt"/>
                <a:cs typeface="Times New Roman" pitchFamily="18" charset="0"/>
              </a:rPr>
              <a:t> &lt;&lt; " Here is float " &lt;&lt; f &lt;&lt; </a:t>
            </a:r>
            <a:r>
              <a:rPr lang="en-US" dirty="0" err="1">
                <a:solidFill>
                  <a:srgbClr val="2F1BC7"/>
                </a:solidFill>
                <a:latin typeface="+mj-lt"/>
                <a:cs typeface="Times New Roman" pitchFamily="18" charset="0"/>
              </a:rPr>
              <a:t>endl</a:t>
            </a:r>
            <a:r>
              <a:rPr lang="en-US" dirty="0">
                <a:solidFill>
                  <a:srgbClr val="2F1BC7"/>
                </a:solidFill>
                <a:latin typeface="+mj-lt"/>
                <a:cs typeface="Times New Roman" pitchFamily="18" charset="0"/>
              </a:rPr>
              <a:t>; } </a:t>
            </a:r>
          </a:p>
          <a:p>
            <a:pPr>
              <a:buNone/>
            </a:pPr>
            <a:endParaRPr lang="en-US" dirty="0">
              <a:latin typeface="+mj-lt"/>
              <a:cs typeface="Times New Roman" pitchFamily="18" charset="0"/>
            </a:endParaRPr>
          </a:p>
          <a:p>
            <a:pPr>
              <a:buNone/>
            </a:pPr>
            <a:r>
              <a:rPr lang="en-US" dirty="0">
                <a:solidFill>
                  <a:srgbClr val="B80000"/>
                </a:solidFill>
                <a:latin typeface="+mj-lt"/>
                <a:cs typeface="Times New Roman" pitchFamily="18" charset="0"/>
              </a:rPr>
              <a:t>void print(char c) </a:t>
            </a:r>
          </a:p>
          <a:p>
            <a:pPr>
              <a:buNone/>
            </a:pPr>
            <a:r>
              <a:rPr lang="en-US" dirty="0">
                <a:solidFill>
                  <a:srgbClr val="B80000"/>
                </a:solidFill>
                <a:latin typeface="+mj-lt"/>
                <a:cs typeface="Times New Roman" pitchFamily="18" charset="0"/>
              </a:rPr>
              <a:t>{ </a:t>
            </a:r>
            <a:r>
              <a:rPr lang="en-US" dirty="0" err="1">
                <a:solidFill>
                  <a:srgbClr val="B80000"/>
                </a:solidFill>
                <a:latin typeface="+mj-lt"/>
                <a:cs typeface="Times New Roman" pitchFamily="18" charset="0"/>
              </a:rPr>
              <a:t>cout</a:t>
            </a:r>
            <a:r>
              <a:rPr lang="en-US" dirty="0">
                <a:solidFill>
                  <a:srgbClr val="B80000"/>
                </a:solidFill>
                <a:latin typeface="+mj-lt"/>
                <a:cs typeface="Times New Roman" pitchFamily="18" charset="0"/>
              </a:rPr>
              <a:t> &lt;&lt; " Here is char" &lt;&lt; c &lt;&lt; </a:t>
            </a:r>
            <a:r>
              <a:rPr lang="en-US" dirty="0" err="1">
                <a:solidFill>
                  <a:srgbClr val="B80000"/>
                </a:solidFill>
                <a:latin typeface="+mj-lt"/>
                <a:cs typeface="Times New Roman" pitchFamily="18" charset="0"/>
              </a:rPr>
              <a:t>endl</a:t>
            </a:r>
            <a:r>
              <a:rPr lang="en-US" dirty="0">
                <a:solidFill>
                  <a:srgbClr val="B80000"/>
                </a:solidFill>
                <a:latin typeface="+mj-lt"/>
                <a:cs typeface="Times New Roman" pitchFamily="18" charset="0"/>
              </a:rPr>
              <a:t>; } </a:t>
            </a:r>
          </a:p>
          <a:p>
            <a:pPr>
              <a:buNone/>
            </a:pPr>
            <a:endParaRPr lang="en-US" dirty="0">
              <a:latin typeface="+mj-lt"/>
              <a:cs typeface="Times New Roman" pitchFamily="18" charset="0"/>
            </a:endParaRPr>
          </a:p>
          <a:p>
            <a:pPr>
              <a:buNone/>
            </a:pPr>
            <a:r>
              <a:rPr lang="en-US" dirty="0" err="1">
                <a:latin typeface="+mj-lt"/>
                <a:cs typeface="Times New Roman" pitchFamily="18" charset="0"/>
              </a:rPr>
              <a:t>int</a:t>
            </a:r>
            <a:r>
              <a:rPr lang="en-US" dirty="0">
                <a:latin typeface="+mj-lt"/>
                <a:cs typeface="Times New Roman" pitchFamily="18" charset="0"/>
              </a:rPr>
              <a:t> main() </a:t>
            </a:r>
          </a:p>
          <a:p>
            <a:pPr>
              <a:buNone/>
            </a:pPr>
            <a:r>
              <a:rPr lang="en-US" dirty="0">
                <a:latin typeface="+mj-lt"/>
                <a:cs typeface="Times New Roman" pitchFamily="18" charset="0"/>
              </a:rPr>
              <a:t>{  </a:t>
            </a:r>
            <a:r>
              <a:rPr lang="en-US" dirty="0">
                <a:solidFill>
                  <a:srgbClr val="008000"/>
                </a:solidFill>
                <a:latin typeface="+mj-lt"/>
                <a:cs typeface="Times New Roman" pitchFamily="18" charset="0"/>
              </a:rPr>
              <a:t>print(10);</a:t>
            </a:r>
            <a:r>
              <a:rPr lang="en-US" dirty="0">
                <a:latin typeface="+mj-lt"/>
                <a:cs typeface="Times New Roman" pitchFamily="18" charset="0"/>
              </a:rPr>
              <a:t>   </a:t>
            </a:r>
            <a:r>
              <a:rPr lang="en-US" dirty="0">
                <a:solidFill>
                  <a:srgbClr val="2F1BC7"/>
                </a:solidFill>
                <a:latin typeface="+mj-lt"/>
                <a:cs typeface="Times New Roman" pitchFamily="18" charset="0"/>
              </a:rPr>
              <a:t>print(10.10);  </a:t>
            </a:r>
            <a:r>
              <a:rPr lang="en-US" dirty="0">
                <a:solidFill>
                  <a:srgbClr val="C00000"/>
                </a:solidFill>
                <a:latin typeface="+mj-lt"/>
                <a:cs typeface="Times New Roman" pitchFamily="18" charset="0"/>
              </a:rPr>
              <a:t>print(‘Y’); </a:t>
            </a:r>
            <a:r>
              <a:rPr lang="en-US" dirty="0">
                <a:latin typeface="+mj-lt"/>
                <a:cs typeface="Times New Roman" pitchFamily="18" charset="0"/>
              </a:rPr>
              <a:t>}</a:t>
            </a:r>
            <a:endParaRPr lang="en-US" dirty="0">
              <a:solidFill>
                <a:srgbClr val="C00000"/>
              </a:solidFill>
              <a:latin typeface="+mj-lt"/>
              <a:cs typeface="Times New Roman" pitchFamily="18" charset="0"/>
            </a:endParaRPr>
          </a:p>
        </p:txBody>
      </p:sp>
      <p:sp>
        <p:nvSpPr>
          <p:cNvPr id="144389" name="Rectangle 5"/>
          <p:cNvSpPr>
            <a:spLocks noGrp="1" noChangeArrowheads="1"/>
          </p:cNvSpPr>
          <p:nvPr>
            <p:ph type="title"/>
          </p:nvPr>
        </p:nvSpPr>
        <p:spPr>
          <a:xfrm>
            <a:off x="1524000" y="0"/>
            <a:ext cx="9144000" cy="896938"/>
          </a:xfrm>
          <a:noFill/>
          <a:ln/>
        </p:spPr>
        <p:txBody>
          <a:bodyPr>
            <a:normAutofit/>
          </a:bodyPr>
          <a:lstStyle/>
          <a:p>
            <a:r>
              <a:rPr lang="en-US" sz="4000" b="1" dirty="0">
                <a:solidFill>
                  <a:srgbClr val="C00000"/>
                </a:solidFill>
              </a:rPr>
              <a:t>Function Overloading</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2" name="Date Placeholder 1"/>
          <p:cNvSpPr>
            <a:spLocks noGrp="1"/>
          </p:cNvSpPr>
          <p:nvPr>
            <p:ph type="dt" sz="half" idx="10"/>
          </p:nvPr>
        </p:nvSpPr>
        <p:spPr/>
        <p:txBody>
          <a:bodyPr/>
          <a:lstStyle/>
          <a:p>
            <a:fld id="{4B453D2F-17C1-4BE2-9EB4-3674DB0DB50C}" type="datetime1">
              <a:rPr lang="en-US" smtClean="0"/>
              <a:t>10/24/2022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63006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18838</TotalTime>
  <Words>1545</Words>
  <Application>Microsoft Office PowerPoint</Application>
  <PresentationFormat>Widescreen</PresentationFormat>
  <Paragraphs>414</Paragraphs>
  <Slides>41</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宋体</vt:lpstr>
      <vt:lpstr>Arial</vt:lpstr>
      <vt:lpstr>Arial</vt:lpstr>
      <vt:lpstr>Calibri</vt:lpstr>
      <vt:lpstr>Comic Sans MS</vt:lpstr>
      <vt:lpstr>Consolas</vt:lpstr>
      <vt:lpstr>Courier New</vt:lpstr>
      <vt:lpstr>Tahoma</vt:lpstr>
      <vt:lpstr>Times New Roman</vt:lpstr>
      <vt:lpstr>Wingdings</vt:lpstr>
      <vt:lpstr>Office Theme</vt:lpstr>
      <vt:lpstr>PowerPoint Presentation</vt:lpstr>
      <vt:lpstr>Goals</vt:lpstr>
      <vt:lpstr>Previous Lecture</vt:lpstr>
      <vt:lpstr>Function Definition</vt:lpstr>
      <vt:lpstr>Function Prototype (cont.)  </vt:lpstr>
      <vt:lpstr>Today’s Lecture</vt:lpstr>
      <vt:lpstr>Function Overloading</vt:lpstr>
      <vt:lpstr>Function Overloading</vt:lpstr>
      <vt:lpstr>Function Overloading</vt:lpstr>
      <vt:lpstr>Default Function Arguments</vt:lpstr>
      <vt:lpstr>Default Function Arguments - Example</vt:lpstr>
      <vt:lpstr>Scope of a Variable</vt:lpstr>
      <vt:lpstr>Scope of a Variable</vt:lpstr>
      <vt:lpstr>PowerPoint Presentation</vt:lpstr>
      <vt:lpstr>PowerPoint Presentation</vt:lpstr>
      <vt:lpstr>PowerPoint Presentation</vt:lpstr>
      <vt:lpstr>Visibility of a Variable</vt:lpstr>
      <vt:lpstr>Lifetime of a Variable</vt:lpstr>
      <vt:lpstr>Lifetime of Variables</vt:lpstr>
      <vt:lpstr>Static Variables</vt:lpstr>
      <vt:lpstr>Static Variables</vt:lpstr>
      <vt:lpstr>Static Variables - Example</vt:lpstr>
      <vt:lpstr>Home Exercise (Using Static Variable)</vt:lpstr>
      <vt:lpstr>Introduction to Arrays</vt:lpstr>
      <vt:lpstr>Arrays</vt:lpstr>
      <vt:lpstr>Arrays</vt:lpstr>
      <vt:lpstr>One Dimensional Array</vt:lpstr>
      <vt:lpstr>One Dimensional Array</vt:lpstr>
      <vt:lpstr>Declaring Array Variables</vt:lpstr>
      <vt:lpstr>Input/Output of Array elements</vt:lpstr>
      <vt:lpstr>Input/Output of Array elements – Using Loops</vt:lpstr>
      <vt:lpstr>Indexed Variables</vt:lpstr>
      <vt:lpstr>No Bound Checking</vt:lpstr>
      <vt:lpstr>Arbitrary Initial Values</vt:lpstr>
      <vt:lpstr>1D Array Example</vt:lpstr>
      <vt:lpstr>Example-1: Summing All Elements </vt:lpstr>
      <vt:lpstr>Example-2: Reversing an Array</vt:lpstr>
      <vt:lpstr>Example-3: Searching in Array</vt:lpstr>
      <vt:lpstr>Example-4: Searching in Array</vt:lpstr>
      <vt:lpstr>References</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AKHTAR JAMIL</dc:creator>
  <cp:lastModifiedBy>Cv</cp:lastModifiedBy>
  <cp:revision>1318</cp:revision>
  <dcterms:created xsi:type="dcterms:W3CDTF">2006-08-16T00:00:00Z</dcterms:created>
  <dcterms:modified xsi:type="dcterms:W3CDTF">2022-10-24T08:41:02Z</dcterms:modified>
</cp:coreProperties>
</file>