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37"/>
  </p:notesMasterIdLst>
  <p:sldIdLst>
    <p:sldId id="352" r:id="rId2"/>
    <p:sldId id="686" r:id="rId3"/>
    <p:sldId id="791" r:id="rId4"/>
    <p:sldId id="959" r:id="rId5"/>
    <p:sldId id="963" r:id="rId6"/>
    <p:sldId id="965" r:id="rId7"/>
    <p:sldId id="966" r:id="rId8"/>
    <p:sldId id="967" r:id="rId9"/>
    <p:sldId id="968" r:id="rId10"/>
    <p:sldId id="971" r:id="rId11"/>
    <p:sldId id="975" r:id="rId12"/>
    <p:sldId id="976" r:id="rId13"/>
    <p:sldId id="984" r:id="rId14"/>
    <p:sldId id="986" r:id="rId15"/>
    <p:sldId id="988" r:id="rId16"/>
    <p:sldId id="1011" r:id="rId17"/>
    <p:sldId id="1012" r:id="rId18"/>
    <p:sldId id="1013" r:id="rId19"/>
    <p:sldId id="1014" r:id="rId20"/>
    <p:sldId id="1015" r:id="rId21"/>
    <p:sldId id="1016" r:id="rId22"/>
    <p:sldId id="1017" r:id="rId23"/>
    <p:sldId id="1018" r:id="rId24"/>
    <p:sldId id="1019" r:id="rId25"/>
    <p:sldId id="1020" r:id="rId26"/>
    <p:sldId id="1021" r:id="rId27"/>
    <p:sldId id="1022" r:id="rId28"/>
    <p:sldId id="1023" r:id="rId29"/>
    <p:sldId id="1069" r:id="rId30"/>
    <p:sldId id="1024" r:id="rId31"/>
    <p:sldId id="1025" r:id="rId32"/>
    <p:sldId id="1026" r:id="rId33"/>
    <p:sldId id="1027" r:id="rId34"/>
    <p:sldId id="687" r:id="rId35"/>
    <p:sldId id="41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v" initials="C" lastIdx="1" clrIdx="0">
    <p:extLst>
      <p:ext uri="{19B8F6BF-5375-455C-9EA6-DF929625EA0E}">
        <p15:presenceInfo xmlns:p15="http://schemas.microsoft.com/office/powerpoint/2012/main" userId="Cv"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661" autoAdjust="0"/>
  </p:normalViewPr>
  <p:slideViewPr>
    <p:cSldViewPr>
      <p:cViewPr varScale="1">
        <p:scale>
          <a:sx n="57" d="100"/>
          <a:sy n="57" d="100"/>
        </p:scale>
        <p:origin x="1218" y="4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28C82-CA69-4C24-80B0-668ACBAF35BA}" type="datetimeFigureOut">
              <a:rPr lang="en-US" smtClean="0"/>
              <a:pPr/>
              <a:t>10/26/2022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D1793F-0F1D-49B1-A0BA-855CC243B45D}" type="slidenum">
              <a:rPr lang="en-US" smtClean="0"/>
              <a:pPr/>
              <a:t>‹#›</a:t>
            </a:fld>
            <a:endParaRPr lang="en-US"/>
          </a:p>
        </p:txBody>
      </p:sp>
    </p:spTree>
    <p:extLst>
      <p:ext uri="{BB962C8B-B14F-4D97-AF65-F5344CB8AC3E}">
        <p14:creationId xmlns:p14="http://schemas.microsoft.com/office/powerpoint/2010/main" val="1722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D1793F-0F1D-49B1-A0BA-855CC243B45D}" type="slidenum">
              <a:rPr lang="en-US" smtClean="0"/>
              <a:pPr/>
              <a:t>1</a:t>
            </a:fld>
            <a:endParaRPr lang="en-US"/>
          </a:p>
        </p:txBody>
      </p:sp>
    </p:spTree>
    <p:extLst>
      <p:ext uri="{BB962C8B-B14F-4D97-AF65-F5344CB8AC3E}">
        <p14:creationId xmlns:p14="http://schemas.microsoft.com/office/powerpoint/2010/main" val="426200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D1793F-0F1D-49B1-A0BA-855CC243B45D}" type="slidenum">
              <a:rPr lang="en-US" smtClean="0"/>
              <a:pPr/>
              <a:t>35</a:t>
            </a:fld>
            <a:endParaRPr lang="en-US"/>
          </a:p>
        </p:txBody>
      </p:sp>
    </p:spTree>
    <p:extLst>
      <p:ext uri="{BB962C8B-B14F-4D97-AF65-F5344CB8AC3E}">
        <p14:creationId xmlns:p14="http://schemas.microsoft.com/office/powerpoint/2010/main" val="2050213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D1793F-0F1D-49B1-A0BA-855CC243B45D}" type="slidenum">
              <a:rPr lang="en-US" smtClean="0"/>
              <a:pPr/>
              <a:t>2</a:t>
            </a:fld>
            <a:endParaRPr lang="en-US"/>
          </a:p>
        </p:txBody>
      </p:sp>
    </p:spTree>
    <p:extLst>
      <p:ext uri="{BB962C8B-B14F-4D97-AF65-F5344CB8AC3E}">
        <p14:creationId xmlns:p14="http://schemas.microsoft.com/office/powerpoint/2010/main" val="910087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9395" name="Rectangle 3"/>
          <p:cNvSpPr>
            <a:spLocks noGrp="1" noChangeArrowheads="1"/>
          </p:cNvSpPr>
          <p:nvPr>
            <p:ph type="body" idx="1"/>
          </p:nvPr>
        </p:nvSpPr>
        <p:spPr bwMode="auto">
          <a:xfrm>
            <a:off x="934720" y="4415790"/>
            <a:ext cx="5140960" cy="4183380"/>
          </a:xfrm>
          <a:noFill/>
        </p:spPr>
        <p:txBody>
          <a:bodyPr/>
          <a:lstStyle/>
          <a:p>
            <a:endParaRPr lang="en-US" smtClean="0">
              <a:ea typeface="宋体" pitchFamily="2" charset="-122"/>
            </a:endParaRPr>
          </a:p>
        </p:txBody>
      </p:sp>
    </p:spTree>
    <p:extLst>
      <p:ext uri="{BB962C8B-B14F-4D97-AF65-F5344CB8AC3E}">
        <p14:creationId xmlns:p14="http://schemas.microsoft.com/office/powerpoint/2010/main" val="2384411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9395" name="Rectangle 3"/>
          <p:cNvSpPr>
            <a:spLocks noGrp="1" noChangeArrowheads="1"/>
          </p:cNvSpPr>
          <p:nvPr>
            <p:ph type="body" idx="1"/>
          </p:nvPr>
        </p:nvSpPr>
        <p:spPr bwMode="auto">
          <a:xfrm>
            <a:off x="934720" y="4415790"/>
            <a:ext cx="5140960" cy="4183380"/>
          </a:xfrm>
          <a:noFill/>
        </p:spPr>
        <p:txBody>
          <a:bodyPr/>
          <a:lstStyle/>
          <a:p>
            <a:endParaRPr lang="en-US" smtClean="0">
              <a:ea typeface="宋体" pitchFamily="2" charset="-122"/>
            </a:endParaRPr>
          </a:p>
        </p:txBody>
      </p:sp>
    </p:spTree>
    <p:extLst>
      <p:ext uri="{BB962C8B-B14F-4D97-AF65-F5344CB8AC3E}">
        <p14:creationId xmlns:p14="http://schemas.microsoft.com/office/powerpoint/2010/main" val="1706968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9395" name="Rectangle 3"/>
          <p:cNvSpPr>
            <a:spLocks noGrp="1" noChangeArrowheads="1"/>
          </p:cNvSpPr>
          <p:nvPr>
            <p:ph type="body" idx="1"/>
          </p:nvPr>
        </p:nvSpPr>
        <p:spPr bwMode="auto">
          <a:xfrm>
            <a:off x="934720" y="4415790"/>
            <a:ext cx="5140960" cy="4183380"/>
          </a:xfrm>
          <a:noFill/>
        </p:spPr>
        <p:txBody>
          <a:bodyPr/>
          <a:lstStyle/>
          <a:p>
            <a:endParaRPr lang="en-US" smtClean="0">
              <a:ea typeface="宋体" pitchFamily="2" charset="-122"/>
            </a:endParaRPr>
          </a:p>
        </p:txBody>
      </p:sp>
    </p:spTree>
    <p:extLst>
      <p:ext uri="{BB962C8B-B14F-4D97-AF65-F5344CB8AC3E}">
        <p14:creationId xmlns:p14="http://schemas.microsoft.com/office/powerpoint/2010/main" val="279769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E277D-74A9-418D-92E0-E29C2E7268F6}" type="slidenum">
              <a:rPr lang="en-US"/>
              <a:pPr/>
              <a:t>13</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10176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xfrm>
            <a:off x="393700" y="692150"/>
            <a:ext cx="6070600" cy="3416300"/>
          </a:xfrm>
          <a:noFill/>
          <a:ln cap="flat">
            <a:solidFill>
              <a:schemeClr val="tx1"/>
            </a:solidFill>
            <a:miter lim="800000"/>
            <a:headEnd/>
            <a:tailEnd/>
          </a:ln>
        </p:spPr>
      </p:sp>
      <p:sp>
        <p:nvSpPr>
          <p:cNvPr id="40963" name="Rectangle 3"/>
          <p:cNvSpPr>
            <a:spLocks noGrp="1"/>
          </p:cNvSpPr>
          <p:nvPr>
            <p:ph type="body" idx="1"/>
          </p:nvPr>
        </p:nvSpPr>
        <p:spPr bwMode="auto">
          <a:xfrm>
            <a:off x="914400" y="4343400"/>
            <a:ext cx="5029200" cy="4114800"/>
          </a:xfrm>
          <a:noFill/>
        </p:spPr>
        <p:txBody>
          <a:bodyPr lIns="92075" tIns="46038" rIns="92075" bIns="46038"/>
          <a:lstStyle/>
          <a:p>
            <a:endParaRPr lang="en-US" smtClean="0">
              <a:ea typeface="宋体" pitchFamily="2" charset="-122"/>
            </a:endParaRPr>
          </a:p>
        </p:txBody>
      </p:sp>
    </p:spTree>
    <p:extLst>
      <p:ext uri="{BB962C8B-B14F-4D97-AF65-F5344CB8AC3E}">
        <p14:creationId xmlns:p14="http://schemas.microsoft.com/office/powerpoint/2010/main" val="1897816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Wrong initialization</a:t>
            </a:r>
            <a:r>
              <a:rPr lang="en-US" baseline="0" dirty="0" smtClean="0"/>
              <a:t> example…</a:t>
            </a:r>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18</a:t>
            </a:fld>
            <a:endParaRPr lang="en-US"/>
          </a:p>
        </p:txBody>
      </p:sp>
    </p:spTree>
    <p:extLst>
      <p:ext uri="{BB962C8B-B14F-4D97-AF65-F5344CB8AC3E}">
        <p14:creationId xmlns:p14="http://schemas.microsoft.com/office/powerpoint/2010/main" val="1264893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D1793F-0F1D-49B1-A0BA-855CC243B45D}" type="slidenum">
              <a:rPr lang="en-US" smtClean="0"/>
              <a:pPr/>
              <a:t>34</a:t>
            </a:fld>
            <a:endParaRPr lang="en-US"/>
          </a:p>
        </p:txBody>
      </p:sp>
    </p:spTree>
    <p:extLst>
      <p:ext uri="{BB962C8B-B14F-4D97-AF65-F5344CB8AC3E}">
        <p14:creationId xmlns:p14="http://schemas.microsoft.com/office/powerpoint/2010/main" val="3019833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492876"/>
            <a:ext cx="2844800" cy="365125"/>
          </a:xfrm>
        </p:spPr>
        <p:txBody>
          <a:bodyPr/>
          <a:lstStyle>
            <a:lvl1pPr>
              <a:defRPr>
                <a:solidFill>
                  <a:schemeClr val="bg1">
                    <a:lumMod val="95000"/>
                  </a:schemeClr>
                </a:solidFill>
              </a:defRPr>
            </a:lvl1pPr>
          </a:lstStyle>
          <a:p>
            <a:fld id="{AE970814-38E7-42F1-9982-237A5D2C0B63}" type="datetime1">
              <a:rPr lang="en-US" smtClean="0"/>
              <a:t>10/26/2022</a:t>
            </a:fld>
            <a:endParaRPr lang="en-US"/>
          </a:p>
        </p:txBody>
      </p:sp>
      <p:sp>
        <p:nvSpPr>
          <p:cNvPr id="5" name="Footer Placeholder 4"/>
          <p:cNvSpPr>
            <a:spLocks noGrp="1"/>
          </p:cNvSpPr>
          <p:nvPr>
            <p:ph type="ftr" sz="quarter" idx="11"/>
          </p:nvPr>
        </p:nvSpPr>
        <p:spPr>
          <a:xfrm>
            <a:off x="4165600" y="6492876"/>
            <a:ext cx="3860800" cy="365125"/>
          </a:xfrm>
        </p:spPr>
        <p:txBody>
          <a:bodyPr/>
          <a:lstStyle>
            <a:lvl1pPr>
              <a:defRPr>
                <a:solidFill>
                  <a:schemeClr val="bg1">
                    <a:lumMod val="95000"/>
                  </a:schemeClr>
                </a:solidFill>
              </a:defRPr>
            </a:lvl1pPr>
          </a:lstStyle>
          <a:p>
            <a:r>
              <a:rPr lang="en-US"/>
              <a:t>Presented by    Dr. AKHTAR JAMIL </a:t>
            </a:r>
          </a:p>
        </p:txBody>
      </p:sp>
      <p:sp>
        <p:nvSpPr>
          <p:cNvPr id="6" name="Slide Number Placeholder 5"/>
          <p:cNvSpPr>
            <a:spLocks noGrp="1"/>
          </p:cNvSpPr>
          <p:nvPr>
            <p:ph type="sldNum" sz="quarter" idx="12"/>
          </p:nvPr>
        </p:nvSpPr>
        <p:spPr>
          <a:xfrm>
            <a:off x="8737600" y="6477001"/>
            <a:ext cx="2844800" cy="365125"/>
          </a:xfrm>
        </p:spPr>
        <p:txBody>
          <a:bodyPr/>
          <a:lstStyle>
            <a:lvl1pPr>
              <a:defRPr>
                <a:solidFill>
                  <a:schemeClr val="bg1">
                    <a:lumMod val="95000"/>
                  </a:schemeClr>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B64396-16A0-4DD8-84AA-B1D962551F65}" type="datetime1">
              <a:rPr lang="en-US" smtClean="0"/>
              <a:t>10/26/2022</a:t>
            </a:fld>
            <a:endParaRPr lang="en-US"/>
          </a:p>
        </p:txBody>
      </p:sp>
      <p:sp>
        <p:nvSpPr>
          <p:cNvPr id="5" name="Footer Placeholder 4"/>
          <p:cNvSpPr>
            <a:spLocks noGrp="1"/>
          </p:cNvSpPr>
          <p:nvPr>
            <p:ph type="ftr" sz="quarter" idx="11"/>
          </p:nvPr>
        </p:nvSpPr>
        <p:spPr/>
        <p:txBody>
          <a:bodyPr/>
          <a:lstStyle/>
          <a:p>
            <a:r>
              <a:rPr lang="en-US"/>
              <a:t>Presented by    Dr. AKHTAR JAMIL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E8F6E7-7164-4AB2-A713-5C354940ADA5}" type="datetime1">
              <a:rPr lang="en-US" smtClean="0"/>
              <a:t>10/26/2022</a:t>
            </a:fld>
            <a:endParaRPr lang="en-US"/>
          </a:p>
        </p:txBody>
      </p:sp>
      <p:sp>
        <p:nvSpPr>
          <p:cNvPr id="5" name="Footer Placeholder 4"/>
          <p:cNvSpPr>
            <a:spLocks noGrp="1"/>
          </p:cNvSpPr>
          <p:nvPr>
            <p:ph type="ftr" sz="quarter" idx="11"/>
          </p:nvPr>
        </p:nvSpPr>
        <p:spPr/>
        <p:txBody>
          <a:bodyPr/>
          <a:lstStyle/>
          <a:p>
            <a:r>
              <a:rPr lang="en-US"/>
              <a:t>Presented by    Dr. AKHTAR JAMIL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2844800" cy="476250"/>
          </a:xfrm>
        </p:spPr>
        <p:txBody>
          <a:bodyPr/>
          <a:lstStyle>
            <a:lvl1pPr>
              <a:defRPr/>
            </a:lvl1pPr>
          </a:lstStyle>
          <a:p>
            <a:endParaRPr 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1D474410-A3CD-4930-835E-FFCA3D92A822}" type="slidenum">
              <a:rPr lang="en-US"/>
              <a:pPr/>
              <a:t>‹#›</a:t>
            </a:fld>
            <a:endParaRPr lang="en-US"/>
          </a:p>
        </p:txBody>
      </p:sp>
    </p:spTree>
    <p:extLst>
      <p:ext uri="{BB962C8B-B14F-4D97-AF65-F5344CB8AC3E}">
        <p14:creationId xmlns:p14="http://schemas.microsoft.com/office/powerpoint/2010/main" val="783716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1"/>
            <a:ext cx="10972800" cy="4525963"/>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A012117-FED2-45A1-9449-791CC7680CDF}" type="datetime1">
              <a:rPr lang="en-US" smtClean="0"/>
              <a:t>10/26/2022</a:t>
            </a:fld>
            <a:endParaRPr lang="en-US"/>
          </a:p>
        </p:txBody>
      </p:sp>
      <p:sp>
        <p:nvSpPr>
          <p:cNvPr id="5" name="Footer Placeholder 4"/>
          <p:cNvSpPr>
            <a:spLocks noGrp="1"/>
          </p:cNvSpPr>
          <p:nvPr>
            <p:ph type="ftr" sz="quarter" idx="11"/>
          </p:nvPr>
        </p:nvSpPr>
        <p:spPr/>
        <p:txBody>
          <a:bodyPr/>
          <a:lstStyle>
            <a:lvl1pPr>
              <a:defRPr>
                <a:solidFill>
                  <a:schemeClr val="bg1">
                    <a:lumMod val="95000"/>
                  </a:schemeClr>
                </a:solidFill>
              </a:defRPr>
            </a:lvl1pPr>
          </a:lstStyle>
          <a:p>
            <a:r>
              <a:rPr lang="en-US"/>
              <a:t>Presented by    Dr. AKHTAR JAMIL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a:xfrm>
            <a:off x="609600" y="609601"/>
            <a:ext cx="10972800" cy="838200"/>
          </a:xfrm>
        </p:spPr>
        <p:txBody>
          <a:bodyPr>
            <a:noAutofit/>
          </a:bodyPr>
          <a:lstStyle>
            <a:lvl1pPr>
              <a:defRPr sz="3600" b="0">
                <a:solidFill>
                  <a:srgbClr val="0070C0"/>
                </a:solidFill>
              </a:defRPr>
            </a:lvl1pPr>
          </a:lstStyle>
          <a:p>
            <a:r>
              <a:rPr lang="en-US" dirty="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5775A1-8F76-47A2-B48C-10DC14416E32}" type="datetime1">
              <a:rPr lang="en-US" smtClean="0"/>
              <a:t>10/26/2022</a:t>
            </a:fld>
            <a:endParaRPr lang="en-US"/>
          </a:p>
        </p:txBody>
      </p:sp>
      <p:sp>
        <p:nvSpPr>
          <p:cNvPr id="5" name="Footer Placeholder 4"/>
          <p:cNvSpPr>
            <a:spLocks noGrp="1"/>
          </p:cNvSpPr>
          <p:nvPr>
            <p:ph type="ftr" sz="quarter" idx="11"/>
          </p:nvPr>
        </p:nvSpPr>
        <p:spPr/>
        <p:txBody>
          <a:bodyPr/>
          <a:lstStyle/>
          <a:p>
            <a:r>
              <a:rPr lang="en-US"/>
              <a:t>Presented by    Dr. AKHTAR JAMIL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F8F52E-6B72-422C-AB46-C3B0A0B6C0B9}" type="datetime1">
              <a:rPr lang="en-US" smtClean="0"/>
              <a:t>10/26/2022</a:t>
            </a:fld>
            <a:endParaRPr lang="en-US"/>
          </a:p>
        </p:txBody>
      </p:sp>
      <p:sp>
        <p:nvSpPr>
          <p:cNvPr id="6" name="Footer Placeholder 5"/>
          <p:cNvSpPr>
            <a:spLocks noGrp="1"/>
          </p:cNvSpPr>
          <p:nvPr>
            <p:ph type="ftr" sz="quarter" idx="11"/>
          </p:nvPr>
        </p:nvSpPr>
        <p:spPr/>
        <p:txBody>
          <a:bodyPr/>
          <a:lstStyle/>
          <a:p>
            <a:r>
              <a:rPr lang="en-US"/>
              <a:t>Presented by    Dr. AKHTAR JAMIL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99E64D0-C975-4656-921E-668F56D15D4D}" type="datetime1">
              <a:rPr lang="en-US" smtClean="0"/>
              <a:t>10/26/2022</a:t>
            </a:fld>
            <a:endParaRPr lang="en-US"/>
          </a:p>
        </p:txBody>
      </p:sp>
      <p:sp>
        <p:nvSpPr>
          <p:cNvPr id="8" name="Footer Placeholder 7"/>
          <p:cNvSpPr>
            <a:spLocks noGrp="1"/>
          </p:cNvSpPr>
          <p:nvPr>
            <p:ph type="ftr" sz="quarter" idx="11"/>
          </p:nvPr>
        </p:nvSpPr>
        <p:spPr/>
        <p:txBody>
          <a:bodyPr/>
          <a:lstStyle/>
          <a:p>
            <a:r>
              <a:rPr lang="en-US"/>
              <a:t>Presented by    Dr. AKHTAR JAMIL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B450E8-B457-4B62-BD7B-2C9F18EC27F1}" type="datetime1">
              <a:rPr lang="en-US" smtClean="0"/>
              <a:t>10/26/2022</a:t>
            </a:fld>
            <a:endParaRPr lang="en-US"/>
          </a:p>
        </p:txBody>
      </p:sp>
      <p:sp>
        <p:nvSpPr>
          <p:cNvPr id="4" name="Footer Placeholder 3"/>
          <p:cNvSpPr>
            <a:spLocks noGrp="1"/>
          </p:cNvSpPr>
          <p:nvPr>
            <p:ph type="ftr" sz="quarter" idx="11"/>
          </p:nvPr>
        </p:nvSpPr>
        <p:spPr/>
        <p:txBody>
          <a:bodyPr/>
          <a:lstStyle>
            <a:lvl1pPr>
              <a:defRPr>
                <a:solidFill>
                  <a:schemeClr val="bg1">
                    <a:lumMod val="95000"/>
                  </a:schemeClr>
                </a:solidFill>
              </a:defRPr>
            </a:lvl1pPr>
          </a:lstStyle>
          <a:p>
            <a:r>
              <a:rPr lang="en-US"/>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userDrawn="1"/>
        </p:nvCxnSpPr>
        <p:spPr>
          <a:xfrm>
            <a:off x="609600" y="1524000"/>
            <a:ext cx="10972800"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AD6F2F-F9C6-4A02-9BC0-9F9C8A7A2E2D}" type="datetime1">
              <a:rPr lang="en-US" smtClean="0"/>
              <a:t>10/26/2022</a:t>
            </a:fld>
            <a:endParaRPr lang="en-US"/>
          </a:p>
        </p:txBody>
      </p:sp>
      <p:sp>
        <p:nvSpPr>
          <p:cNvPr id="3" name="Footer Placeholder 2"/>
          <p:cNvSpPr>
            <a:spLocks noGrp="1"/>
          </p:cNvSpPr>
          <p:nvPr>
            <p:ph type="ftr" sz="quarter" idx="11"/>
          </p:nvPr>
        </p:nvSpPr>
        <p:spPr/>
        <p:txBody>
          <a:bodyPr/>
          <a:lstStyle/>
          <a:p>
            <a:r>
              <a:rPr lang="en-US"/>
              <a:t>Presented by    Dr. AKHTAR JAMIL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E15A05-20D1-4741-B475-AA2A7E059645}" type="datetime1">
              <a:rPr lang="en-US" smtClean="0"/>
              <a:t>10/26/2022</a:t>
            </a:fld>
            <a:endParaRPr lang="en-US"/>
          </a:p>
        </p:txBody>
      </p:sp>
      <p:sp>
        <p:nvSpPr>
          <p:cNvPr id="6" name="Footer Placeholder 5"/>
          <p:cNvSpPr>
            <a:spLocks noGrp="1"/>
          </p:cNvSpPr>
          <p:nvPr>
            <p:ph type="ftr" sz="quarter" idx="11"/>
          </p:nvPr>
        </p:nvSpPr>
        <p:spPr/>
        <p:txBody>
          <a:bodyPr/>
          <a:lstStyle/>
          <a:p>
            <a:r>
              <a:rPr lang="en-US"/>
              <a:t>Presented by    Dr. AKHTAR JAMIL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C79BC6-0584-4550-98C3-05F38C05E72E}" type="datetime1">
              <a:rPr lang="en-US" smtClean="0"/>
              <a:t>10/26/2022</a:t>
            </a:fld>
            <a:endParaRPr lang="en-US"/>
          </a:p>
        </p:txBody>
      </p:sp>
      <p:sp>
        <p:nvSpPr>
          <p:cNvPr id="6" name="Footer Placeholder 5"/>
          <p:cNvSpPr>
            <a:spLocks noGrp="1"/>
          </p:cNvSpPr>
          <p:nvPr>
            <p:ph type="ftr" sz="quarter" idx="11"/>
          </p:nvPr>
        </p:nvSpPr>
        <p:spPr/>
        <p:txBody>
          <a:bodyPr/>
          <a:lstStyle/>
          <a:p>
            <a:r>
              <a:rPr lang="en-US"/>
              <a:t>Presented by    Dr. AKHTAR JAMIL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AE1D6CDA-11BC-4FB9-AD2D-41970D93B461}"/>
              </a:ext>
            </a:extLst>
          </p:cNvPr>
          <p:cNvSpPr/>
          <p:nvPr userDrawn="1"/>
        </p:nvSpPr>
        <p:spPr>
          <a:xfrm>
            <a:off x="14400" y="182564"/>
            <a:ext cx="12158400" cy="3508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Placeholder 1"/>
          <p:cNvSpPr>
            <a:spLocks noGrp="1"/>
          </p:cNvSpPr>
          <p:nvPr>
            <p:ph type="title"/>
          </p:nvPr>
        </p:nvSpPr>
        <p:spPr>
          <a:xfrm>
            <a:off x="609600" y="533400"/>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828801"/>
            <a:ext cx="10972800" cy="42973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477000"/>
            <a:ext cx="2844800" cy="4572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2A62CD5-F528-451C-835E-694EA3F748C7}" type="datetime1">
              <a:rPr lang="en-US" smtClean="0"/>
              <a:t>10/26/2022</a:t>
            </a:fld>
            <a:endParaRPr lang="en-US"/>
          </a:p>
        </p:txBody>
      </p:sp>
      <p:sp>
        <p:nvSpPr>
          <p:cNvPr id="5" name="Footer Placeholder 4"/>
          <p:cNvSpPr>
            <a:spLocks noGrp="1"/>
          </p:cNvSpPr>
          <p:nvPr>
            <p:ph type="ftr" sz="quarter" idx="3"/>
          </p:nvPr>
        </p:nvSpPr>
        <p:spPr>
          <a:xfrm>
            <a:off x="4165600" y="6477000"/>
            <a:ext cx="3860800" cy="457200"/>
          </a:xfrm>
          <a:prstGeom prst="rect">
            <a:avLst/>
          </a:prstGeom>
        </p:spPr>
        <p:txBody>
          <a:bodyPr vert="horz" lIns="91440" tIns="45720" rIns="91440" bIns="45720" rtlCol="0" anchor="ctr"/>
          <a:lstStyle>
            <a:lvl1pPr algn="ctr">
              <a:defRPr sz="1200">
                <a:solidFill>
                  <a:schemeClr val="bg1">
                    <a:lumMod val="95000"/>
                  </a:schemeClr>
                </a:solidFill>
              </a:defRPr>
            </a:lvl1pPr>
          </a:lstStyle>
          <a:p>
            <a:r>
              <a:rPr lang="en-US"/>
              <a:t>Presented by    Dr. AKHTAR JAMIL </a:t>
            </a:r>
          </a:p>
        </p:txBody>
      </p:sp>
      <p:sp>
        <p:nvSpPr>
          <p:cNvPr id="6" name="Slide Number Placeholder 5"/>
          <p:cNvSpPr>
            <a:spLocks noGrp="1"/>
          </p:cNvSpPr>
          <p:nvPr>
            <p:ph type="sldNum" sz="quarter" idx="4"/>
          </p:nvPr>
        </p:nvSpPr>
        <p:spPr>
          <a:xfrm>
            <a:off x="8737600" y="6477000"/>
            <a:ext cx="2844800" cy="457200"/>
          </a:xfrm>
          <a:prstGeom prst="rect">
            <a:avLst/>
          </a:prstGeom>
        </p:spPr>
        <p:txBody>
          <a:bodyPr vert="horz" lIns="91440" tIns="45720" rIns="91440" bIns="45720" rtlCol="0" anchor="ctr"/>
          <a:lstStyle>
            <a:lvl1pPr algn="r">
              <a:defRPr sz="1200">
                <a:solidFill>
                  <a:schemeClr val="bg1">
                    <a:lumMod val="9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hf hdr="0"/>
  <p:txStyles>
    <p:titleStyle>
      <a:lvl1pPr algn="ctr" defTabSz="914400" rtl="0" eaLnBrk="1" latinLnBrk="0" hangingPunct="1">
        <a:spcBef>
          <a:spcPct val="0"/>
        </a:spcBef>
        <a:buNone/>
        <a:defRPr sz="360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A8CF24-566D-44EB-AF98-55CE665E51C3}" type="datetime1">
              <a:rPr lang="en-US" smtClean="0"/>
              <a:t>10/26/2022</a:t>
            </a:fld>
            <a:endParaRPr lang="en-US" dirty="0"/>
          </a:p>
        </p:txBody>
      </p:sp>
      <p:sp>
        <p:nvSpPr>
          <p:cNvPr id="5" name="Footer Placeholder 4"/>
          <p:cNvSpPr>
            <a:spLocks noGrp="1"/>
          </p:cNvSpPr>
          <p:nvPr>
            <p:ph type="ftr" sz="quarter" idx="11"/>
          </p:nvPr>
        </p:nvSpPr>
        <p:spPr/>
        <p:txBody>
          <a:bodyPr/>
          <a:lstStyle/>
          <a:p>
            <a:r>
              <a:rPr lang="en-US" dirty="0"/>
              <a:t>Presented by    Dr. AKHTAR JAMIL </a:t>
            </a:r>
          </a:p>
        </p:txBody>
      </p:sp>
      <p:sp>
        <p:nvSpPr>
          <p:cNvPr id="8" name="TextBox 7"/>
          <p:cNvSpPr txBox="1"/>
          <p:nvPr/>
        </p:nvSpPr>
        <p:spPr>
          <a:xfrm>
            <a:off x="5105400" y="928670"/>
            <a:ext cx="4953000" cy="707886"/>
          </a:xfrm>
          <a:prstGeom prst="rect">
            <a:avLst/>
          </a:prstGeom>
          <a:noFill/>
        </p:spPr>
        <p:txBody>
          <a:bodyPr wrap="square" rtlCol="0">
            <a:spAutoFit/>
          </a:bodyPr>
          <a:lstStyle/>
          <a:p>
            <a:pPr algn="r"/>
            <a:r>
              <a:rPr lang="en-US" sz="2000" dirty="0">
                <a:solidFill>
                  <a:srgbClr val="0099CC"/>
                </a:solidFill>
                <a:latin typeface="arial" panose="020B0604020202020204" pitchFamily="34" charset="0"/>
              </a:rPr>
              <a:t>The National University of Computer and Emerging Sciences</a:t>
            </a:r>
            <a:endParaRPr lang="en-US" sz="2000" b="1" dirty="0">
              <a:solidFill>
                <a:srgbClr val="0099CC"/>
              </a:solidFill>
            </a:endParaRPr>
          </a:p>
        </p:txBody>
      </p:sp>
      <p:sp>
        <p:nvSpPr>
          <p:cNvPr id="9" name="AutoShape 8"/>
          <p:cNvSpPr>
            <a:spLocks noChangeArrowheads="1"/>
          </p:cNvSpPr>
          <p:nvPr/>
        </p:nvSpPr>
        <p:spPr bwMode="auto">
          <a:xfrm>
            <a:off x="2400301" y="2589242"/>
            <a:ext cx="7391399" cy="838201"/>
          </a:xfrm>
          <a:prstGeom prst="roundRect">
            <a:avLst>
              <a:gd name="adj" fmla="val 16667"/>
            </a:avLst>
          </a:prstGeom>
          <a:solidFill>
            <a:srgbClr val="002060"/>
          </a:solidFill>
          <a:ln w="9525">
            <a:solidFill>
              <a:schemeClr val="tx1"/>
            </a:solidFill>
            <a:round/>
            <a:headEnd/>
            <a:tailEnd/>
          </a:ln>
          <a:effectLst>
            <a:outerShdw dist="45791" dir="3378596" algn="ctr" rotWithShape="0">
              <a:schemeClr val="bg2"/>
            </a:outerShdw>
          </a:effectLst>
        </p:spPr>
        <p:txBody>
          <a:bodyPr wrap="none" anchor="ctr"/>
          <a:lstStyle/>
          <a:p>
            <a:pPr algn="ctr">
              <a:spcBef>
                <a:spcPct val="50000"/>
              </a:spcBef>
            </a:pPr>
            <a:r>
              <a:rPr lang="en-US" sz="3200" dirty="0" smtClean="0">
                <a:solidFill>
                  <a:schemeClr val="bg1"/>
                </a:solidFill>
              </a:rPr>
              <a:t>Introduction to </a:t>
            </a:r>
            <a:r>
              <a:rPr lang="en-US" sz="3200" dirty="0" smtClean="0">
                <a:solidFill>
                  <a:schemeClr val="bg1"/>
                </a:solidFill>
              </a:rPr>
              <a:t>Arrays</a:t>
            </a:r>
            <a:endParaRPr lang="en-US" sz="3200" dirty="0">
              <a:solidFill>
                <a:schemeClr val="bg1"/>
              </a:solidFill>
            </a:endParaRPr>
          </a:p>
        </p:txBody>
      </p:sp>
      <p:sp>
        <p:nvSpPr>
          <p:cNvPr id="10" name="Text Box 10"/>
          <p:cNvSpPr txBox="1">
            <a:spLocks noChangeArrowheads="1"/>
          </p:cNvSpPr>
          <p:nvPr/>
        </p:nvSpPr>
        <p:spPr bwMode="auto">
          <a:xfrm>
            <a:off x="2552700" y="4829633"/>
            <a:ext cx="7086600" cy="861774"/>
          </a:xfrm>
          <a:prstGeom prst="rect">
            <a:avLst/>
          </a:prstGeom>
          <a:noFill/>
          <a:ln w="9525">
            <a:noFill/>
            <a:miter lim="800000"/>
            <a:headEnd/>
            <a:tailEnd/>
          </a:ln>
          <a:effectLst/>
        </p:spPr>
        <p:txBody>
          <a:bodyPr>
            <a:spAutoFit/>
          </a:bodyPr>
          <a:lstStyle/>
          <a:p>
            <a:pPr algn="ctr">
              <a:spcBef>
                <a:spcPct val="50000"/>
              </a:spcBef>
            </a:pPr>
            <a:r>
              <a:rPr lang="en-GB" sz="2000" b="1" dirty="0" err="1">
                <a:solidFill>
                  <a:srgbClr val="002060"/>
                </a:solidFill>
                <a:latin typeface="Arial" charset="0"/>
              </a:rPr>
              <a:t>Dr.</a:t>
            </a:r>
            <a:r>
              <a:rPr lang="en-GB" sz="2000" b="1" dirty="0">
                <a:solidFill>
                  <a:srgbClr val="002060"/>
                </a:solidFill>
                <a:latin typeface="Arial" charset="0"/>
              </a:rPr>
              <a:t> Akhtar Jamil</a:t>
            </a:r>
          </a:p>
          <a:p>
            <a:pPr algn="ctr">
              <a:spcBef>
                <a:spcPct val="50000"/>
              </a:spcBef>
            </a:pPr>
            <a:r>
              <a:rPr lang="en-GB" sz="2000" b="1" dirty="0">
                <a:solidFill>
                  <a:srgbClr val="002060"/>
                </a:solidFill>
                <a:latin typeface="Arial" charset="0"/>
              </a:rPr>
              <a:t>Department of Computer Science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a:t>
            </a:fld>
            <a:endParaRPr lang="en-US"/>
          </a:p>
        </p:txBody>
      </p:sp>
      <p:sp>
        <p:nvSpPr>
          <p:cNvPr id="3" name="TextBox 2"/>
          <p:cNvSpPr txBox="1"/>
          <p:nvPr/>
        </p:nvSpPr>
        <p:spPr>
          <a:xfrm>
            <a:off x="2514600" y="3842753"/>
            <a:ext cx="7391400" cy="523220"/>
          </a:xfrm>
          <a:prstGeom prst="rect">
            <a:avLst/>
          </a:prstGeom>
          <a:noFill/>
        </p:spPr>
        <p:txBody>
          <a:bodyPr wrap="square" rtlCol="0">
            <a:spAutoFit/>
          </a:bodyPr>
          <a:lstStyle/>
          <a:p>
            <a:pPr algn="ctr">
              <a:spcBef>
                <a:spcPct val="50000"/>
              </a:spcBef>
            </a:pPr>
            <a:r>
              <a:rPr lang="en-US" sz="2800" b="1" dirty="0"/>
              <a:t>CS 1002 Programming Fundamentals</a:t>
            </a:r>
          </a:p>
        </p:txBody>
      </p:sp>
      <p:pic>
        <p:nvPicPr>
          <p:cNvPr id="4098" name="Picture 2" descr="National University of Computer and Emerging Sciences - Wikipedia">
            <a:extLst>
              <a:ext uri="{FF2B5EF4-FFF2-40B4-BE49-F238E27FC236}">
                <a16:creationId xmlns="" xmlns:a16="http://schemas.microsoft.com/office/drawing/2014/main" id="{E0F510F5-0228-44A0-926A-4D4211F68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1" y="260693"/>
            <a:ext cx="1864889" cy="1864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205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1524000" y="-1"/>
            <a:ext cx="9144000" cy="1021081"/>
          </a:xfrm>
        </p:spPr>
        <p:txBody>
          <a:bodyPr/>
          <a:lstStyle/>
          <a:p>
            <a:r>
              <a:rPr lang="en-US" b="1" dirty="0" smtClean="0">
                <a:solidFill>
                  <a:srgbClr val="B80000"/>
                </a:solidFill>
              </a:rPr>
              <a:t>Lifetime of Variables</a:t>
            </a:r>
          </a:p>
        </p:txBody>
      </p:sp>
      <p:sp>
        <p:nvSpPr>
          <p:cNvPr id="4" name="Rectangle 3"/>
          <p:cNvSpPr/>
          <p:nvPr/>
        </p:nvSpPr>
        <p:spPr>
          <a:xfrm>
            <a:off x="1524000" y="10210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Box 3"/>
          <p:cNvSpPr txBox="1">
            <a:spLocks noChangeArrowheads="1"/>
          </p:cNvSpPr>
          <p:nvPr/>
        </p:nvSpPr>
        <p:spPr bwMode="auto">
          <a:xfrm>
            <a:off x="1828800" y="1184275"/>
            <a:ext cx="8763000" cy="4278094"/>
          </a:xfrm>
          <a:prstGeom prst="rect">
            <a:avLst/>
          </a:prstGeom>
          <a:noFill/>
          <a:ln w="9525">
            <a:noFill/>
            <a:miter lim="800000"/>
            <a:headEnd/>
            <a:tailEnd/>
          </a:ln>
          <a:effectLst/>
        </p:spPr>
        <p:txBody>
          <a:bodyPr wrap="square">
            <a:spAutoFit/>
          </a:bodyPr>
          <a:lstStyle/>
          <a:p>
            <a:pPr>
              <a:buFontTx/>
              <a:buChar char="•"/>
            </a:pPr>
            <a:r>
              <a:rPr lang="en-US" sz="3400" b="1" dirty="0">
                <a:solidFill>
                  <a:srgbClr val="2F1BC7"/>
                </a:solidFill>
                <a:latin typeface="+mj-lt"/>
              </a:rPr>
              <a:t>Local Variables</a:t>
            </a:r>
            <a:r>
              <a:rPr lang="en-US" sz="3400" dirty="0">
                <a:latin typeface="+mj-lt"/>
              </a:rPr>
              <a:t> (</a:t>
            </a:r>
            <a:r>
              <a:rPr lang="en-US" sz="3400" b="1" dirty="0">
                <a:solidFill>
                  <a:srgbClr val="C00000"/>
                </a:solidFill>
                <a:latin typeface="+mj-lt"/>
              </a:rPr>
              <a:t>function</a:t>
            </a:r>
            <a:r>
              <a:rPr lang="en-US" sz="3400" dirty="0">
                <a:latin typeface="+mj-lt"/>
              </a:rPr>
              <a:t> and </a:t>
            </a:r>
            <a:r>
              <a:rPr lang="en-US" sz="3400" b="1" dirty="0">
                <a:solidFill>
                  <a:srgbClr val="C00000"/>
                </a:solidFill>
                <a:latin typeface="+mj-lt"/>
              </a:rPr>
              <a:t>block</a:t>
            </a:r>
            <a:r>
              <a:rPr lang="en-US" sz="3400" dirty="0">
                <a:latin typeface="+mj-lt"/>
              </a:rPr>
              <a:t> scope) have </a:t>
            </a:r>
            <a:r>
              <a:rPr lang="en-US" sz="3400" b="1" dirty="0">
                <a:solidFill>
                  <a:srgbClr val="C00000"/>
                </a:solidFill>
                <a:latin typeface="+mj-lt"/>
              </a:rPr>
              <a:t>lifetime</a:t>
            </a:r>
            <a:r>
              <a:rPr lang="en-US" sz="3400" dirty="0">
                <a:latin typeface="+mj-lt"/>
              </a:rPr>
              <a:t> of the </a:t>
            </a:r>
            <a:r>
              <a:rPr lang="en-US" sz="3400" b="1" dirty="0">
                <a:solidFill>
                  <a:srgbClr val="2F1BC7"/>
                </a:solidFill>
                <a:latin typeface="+mj-lt"/>
              </a:rPr>
              <a:t>function</a:t>
            </a:r>
            <a:r>
              <a:rPr lang="en-US" sz="3400" dirty="0">
                <a:latin typeface="+mj-lt"/>
              </a:rPr>
              <a:t> or </a:t>
            </a:r>
            <a:r>
              <a:rPr lang="en-US" sz="3400" b="1" dirty="0">
                <a:solidFill>
                  <a:srgbClr val="2F1BC7"/>
                </a:solidFill>
                <a:latin typeface="+mj-lt"/>
              </a:rPr>
              <a:t>block</a:t>
            </a:r>
          </a:p>
          <a:p>
            <a:pPr>
              <a:buFontTx/>
              <a:buChar char="•"/>
            </a:pPr>
            <a:endParaRPr lang="en-US" sz="3400" dirty="0">
              <a:latin typeface="+mj-lt"/>
            </a:endParaRPr>
          </a:p>
          <a:p>
            <a:pPr>
              <a:buFontTx/>
              <a:buChar char="•"/>
            </a:pPr>
            <a:endParaRPr lang="en-US" sz="3400" dirty="0">
              <a:latin typeface="+mj-lt"/>
            </a:endParaRPr>
          </a:p>
          <a:p>
            <a:pPr>
              <a:buFontTx/>
              <a:buChar char="•"/>
            </a:pPr>
            <a:r>
              <a:rPr lang="en-US" sz="3400" b="1" dirty="0">
                <a:solidFill>
                  <a:srgbClr val="2F1BC7"/>
                </a:solidFill>
                <a:latin typeface="+mj-lt"/>
              </a:rPr>
              <a:t>Global variable</a:t>
            </a:r>
            <a:r>
              <a:rPr lang="en-US" sz="3400" dirty="0">
                <a:latin typeface="+mj-lt"/>
              </a:rPr>
              <a:t> (having </a:t>
            </a:r>
            <a:r>
              <a:rPr lang="en-US" sz="3400" b="1" dirty="0">
                <a:solidFill>
                  <a:srgbClr val="B80000"/>
                </a:solidFill>
                <a:latin typeface="+mj-lt"/>
              </a:rPr>
              <a:t>file level scope</a:t>
            </a:r>
            <a:r>
              <a:rPr lang="en-US" sz="3400" dirty="0">
                <a:latin typeface="+mj-lt"/>
              </a:rPr>
              <a:t>) has </a:t>
            </a:r>
            <a:r>
              <a:rPr lang="en-US" sz="3400" b="1" dirty="0">
                <a:solidFill>
                  <a:srgbClr val="B80000"/>
                </a:solidFill>
                <a:latin typeface="+mj-lt"/>
              </a:rPr>
              <a:t>lifetime</a:t>
            </a:r>
            <a:r>
              <a:rPr lang="en-US" sz="3400" dirty="0">
                <a:latin typeface="+mj-lt"/>
              </a:rPr>
              <a:t> until the </a:t>
            </a:r>
            <a:r>
              <a:rPr lang="en-US" sz="3400" b="1" dirty="0">
                <a:solidFill>
                  <a:srgbClr val="2F1BC7"/>
                </a:solidFill>
                <a:latin typeface="+mj-lt"/>
              </a:rPr>
              <a:t>end of program</a:t>
            </a:r>
          </a:p>
          <a:p>
            <a:pPr>
              <a:buFontTx/>
              <a:buChar char="•"/>
            </a:pPr>
            <a:endParaRPr lang="en-US" sz="3400" b="1" dirty="0">
              <a:solidFill>
                <a:srgbClr val="2F1BC7"/>
              </a:solidFill>
              <a:latin typeface="+mj-lt"/>
            </a:endParaRPr>
          </a:p>
          <a:p>
            <a:pPr>
              <a:buFontTx/>
              <a:buChar char="•"/>
            </a:pPr>
            <a:r>
              <a:rPr lang="en-US" sz="3400" b="1" dirty="0">
                <a:latin typeface="+mj-lt"/>
              </a:rPr>
              <a:t>Examples…</a:t>
            </a:r>
          </a:p>
        </p:txBody>
      </p:sp>
      <p:sp>
        <p:nvSpPr>
          <p:cNvPr id="2" name="Date Placeholder 1"/>
          <p:cNvSpPr>
            <a:spLocks noGrp="1"/>
          </p:cNvSpPr>
          <p:nvPr>
            <p:ph type="dt" sz="half" idx="10"/>
          </p:nvPr>
        </p:nvSpPr>
        <p:spPr/>
        <p:txBody>
          <a:bodyPr/>
          <a:lstStyle/>
          <a:p>
            <a:fld id="{AB8ED3F5-1FE8-4155-A491-D9AD9F559866}" type="datetime1">
              <a:rPr lang="en-US" smtClean="0"/>
              <a:t>10/26/2022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65524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wipe(left)">
                                      <p:cBhvr>
                                        <p:cTn id="12" dur="500"/>
                                        <p:tgtEl>
                                          <p:spTgt spid="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animEffect transition="in" filter="wipe(left)">
                                      <p:cBhvr>
                                        <p:cTn id="17"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1494034" y="-1713"/>
            <a:ext cx="9173966" cy="946594"/>
          </a:xfrm>
        </p:spPr>
        <p:txBody>
          <a:bodyPr>
            <a:normAutofit/>
          </a:bodyPr>
          <a:lstStyle/>
          <a:p>
            <a:r>
              <a:rPr lang="en-US" sz="4800" b="1" dirty="0">
                <a:solidFill>
                  <a:srgbClr val="B80000"/>
                </a:solidFill>
              </a:rPr>
              <a:t>Static Variables</a:t>
            </a:r>
          </a:p>
        </p:txBody>
      </p:sp>
      <p:sp>
        <p:nvSpPr>
          <p:cNvPr id="4" name="Rectangle 3"/>
          <p:cNvSpPr/>
          <p:nvPr/>
        </p:nvSpPr>
        <p:spPr>
          <a:xfrm>
            <a:off x="1524000" y="9448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Box 3"/>
          <p:cNvSpPr txBox="1">
            <a:spLocks noChangeArrowheads="1"/>
          </p:cNvSpPr>
          <p:nvPr/>
        </p:nvSpPr>
        <p:spPr bwMode="auto">
          <a:xfrm>
            <a:off x="1600200" y="1066800"/>
            <a:ext cx="9220200" cy="5678478"/>
          </a:xfrm>
          <a:prstGeom prst="rect">
            <a:avLst/>
          </a:prstGeom>
          <a:noFill/>
          <a:ln w="9525">
            <a:noFill/>
            <a:miter lim="800000"/>
            <a:headEnd/>
            <a:tailEnd/>
          </a:ln>
          <a:effectLst/>
        </p:spPr>
        <p:txBody>
          <a:bodyPr wrap="square">
            <a:spAutoFit/>
          </a:bodyPr>
          <a:lstStyle/>
          <a:p>
            <a:pPr eaLnBrk="0" hangingPunct="0">
              <a:spcBef>
                <a:spcPct val="50000"/>
              </a:spcBef>
            </a:pPr>
            <a:r>
              <a:rPr lang="en-US" sz="3200" b="1" dirty="0">
                <a:solidFill>
                  <a:srgbClr val="B80000"/>
                </a:solidFill>
                <a:latin typeface="+mj-lt"/>
              </a:rPr>
              <a:t>Static Variables:</a:t>
            </a:r>
          </a:p>
          <a:p>
            <a:pPr lvl="1" eaLnBrk="0" hangingPunct="0">
              <a:spcBef>
                <a:spcPct val="50000"/>
              </a:spcBef>
              <a:buFont typeface="Arial" pitchFamily="34" charset="0"/>
              <a:buChar char="•"/>
            </a:pPr>
            <a:r>
              <a:rPr lang="en-US" sz="3200" dirty="0">
                <a:latin typeface="+mj-lt"/>
              </a:rPr>
              <a:t> Is </a:t>
            </a:r>
            <a:r>
              <a:rPr lang="en-US" sz="3200" b="1" dirty="0">
                <a:solidFill>
                  <a:srgbClr val="2F1BC7"/>
                </a:solidFill>
                <a:latin typeface="+mj-lt"/>
              </a:rPr>
              <a:t>created</a:t>
            </a:r>
            <a:r>
              <a:rPr lang="en-US" sz="3200" dirty="0">
                <a:latin typeface="+mj-lt"/>
              </a:rPr>
              <a:t> at the </a:t>
            </a:r>
            <a:r>
              <a:rPr lang="en-US" sz="3200" b="1" dirty="0">
                <a:solidFill>
                  <a:srgbClr val="2F1BC7"/>
                </a:solidFill>
                <a:latin typeface="+mj-lt"/>
              </a:rPr>
              <a:t>start of program </a:t>
            </a:r>
            <a:r>
              <a:rPr lang="en-US" sz="3200" dirty="0">
                <a:latin typeface="+mj-lt"/>
              </a:rPr>
              <a:t>execution</a:t>
            </a:r>
            <a:r>
              <a:rPr lang="en-US" sz="3000" b="1" dirty="0">
                <a:latin typeface="+mj-lt"/>
              </a:rPr>
              <a:t>  </a:t>
            </a:r>
          </a:p>
          <a:p>
            <a:pPr lvl="1" eaLnBrk="0" hangingPunct="0">
              <a:spcBef>
                <a:spcPct val="50000"/>
              </a:spcBef>
              <a:buFont typeface="Arial" pitchFamily="34" charset="0"/>
              <a:buChar char="•"/>
            </a:pPr>
            <a:r>
              <a:rPr lang="en-US" sz="3000" b="1" dirty="0">
                <a:latin typeface="+mj-lt"/>
              </a:rPr>
              <a:t> </a:t>
            </a:r>
            <a:r>
              <a:rPr lang="en-US" sz="3000" dirty="0">
                <a:latin typeface="+mj-lt"/>
              </a:rPr>
              <a:t>A</a:t>
            </a:r>
            <a:r>
              <a:rPr lang="en-US" sz="3000" b="1" dirty="0">
                <a:latin typeface="+mj-lt"/>
              </a:rPr>
              <a:t> </a:t>
            </a:r>
            <a:r>
              <a:rPr lang="en-US" sz="3000" b="1" dirty="0">
                <a:solidFill>
                  <a:srgbClr val="2F1BC7"/>
                </a:solidFill>
                <a:latin typeface="+mj-lt"/>
              </a:rPr>
              <a:t>static variable </a:t>
            </a:r>
            <a:r>
              <a:rPr lang="en-US" sz="3000" dirty="0">
                <a:latin typeface="+mj-lt"/>
              </a:rPr>
              <a:t>has </a:t>
            </a:r>
            <a:r>
              <a:rPr lang="en-US" sz="3000" b="1" dirty="0">
                <a:solidFill>
                  <a:srgbClr val="2F1BC7"/>
                </a:solidFill>
                <a:latin typeface="+mj-lt"/>
              </a:rPr>
              <a:t>scope</a:t>
            </a:r>
            <a:r>
              <a:rPr lang="en-US" sz="3000" dirty="0">
                <a:latin typeface="+mj-lt"/>
              </a:rPr>
              <a:t> of </a:t>
            </a:r>
            <a:r>
              <a:rPr lang="en-US" sz="3000" b="1" dirty="0">
                <a:solidFill>
                  <a:srgbClr val="2F1BC7"/>
                </a:solidFill>
                <a:latin typeface="+mj-lt"/>
              </a:rPr>
              <a:t>local variable</a:t>
            </a:r>
          </a:p>
          <a:p>
            <a:pPr lvl="1" eaLnBrk="0" hangingPunct="0">
              <a:spcBef>
                <a:spcPct val="50000"/>
              </a:spcBef>
              <a:buFont typeface="Arial" pitchFamily="34" charset="0"/>
              <a:buChar char="•"/>
            </a:pPr>
            <a:r>
              <a:rPr lang="en-US" sz="3000" dirty="0">
                <a:latin typeface="+mj-lt"/>
              </a:rPr>
              <a:t>  But has </a:t>
            </a:r>
            <a:r>
              <a:rPr lang="en-US" sz="3000" b="1" dirty="0">
                <a:solidFill>
                  <a:srgbClr val="2F1BC7"/>
                </a:solidFill>
                <a:latin typeface="+mj-lt"/>
              </a:rPr>
              <a:t>lifetime</a:t>
            </a:r>
            <a:r>
              <a:rPr lang="en-US" sz="3000" dirty="0">
                <a:latin typeface="+mj-lt"/>
              </a:rPr>
              <a:t> of </a:t>
            </a:r>
            <a:r>
              <a:rPr lang="en-US" sz="3000" b="1" dirty="0">
                <a:solidFill>
                  <a:srgbClr val="2F1BC7"/>
                </a:solidFill>
                <a:latin typeface="+mj-lt"/>
              </a:rPr>
              <a:t>global variables</a:t>
            </a:r>
          </a:p>
          <a:p>
            <a:pPr lvl="2" eaLnBrk="0" hangingPunct="0">
              <a:spcBef>
                <a:spcPct val="50000"/>
              </a:spcBef>
              <a:buFont typeface="Arial" pitchFamily="34" charset="0"/>
              <a:buChar char="•"/>
            </a:pPr>
            <a:r>
              <a:rPr lang="en-US" sz="3000" dirty="0">
                <a:solidFill>
                  <a:srgbClr val="2F1BC7"/>
                </a:solidFill>
                <a:latin typeface="+mj-lt"/>
              </a:rPr>
              <a:t> </a:t>
            </a:r>
            <a:r>
              <a:rPr lang="en-US" sz="3000" dirty="0">
                <a:latin typeface="+mj-lt"/>
              </a:rPr>
              <a:t>Therefore</a:t>
            </a:r>
            <a:r>
              <a:rPr lang="en-US" sz="3000" dirty="0">
                <a:solidFill>
                  <a:srgbClr val="2F1BC7"/>
                </a:solidFill>
                <a:latin typeface="+mj-lt"/>
              </a:rPr>
              <a:t>, </a:t>
            </a:r>
            <a:r>
              <a:rPr lang="en-US" sz="3000" b="1" dirty="0">
                <a:solidFill>
                  <a:srgbClr val="2F1BC7"/>
                </a:solidFill>
                <a:latin typeface="+mj-lt"/>
              </a:rPr>
              <a:t>static variables retain</a:t>
            </a:r>
            <a:r>
              <a:rPr lang="en-US" sz="3000" b="1" dirty="0">
                <a:latin typeface="+mj-lt"/>
              </a:rPr>
              <a:t> </a:t>
            </a:r>
            <a:r>
              <a:rPr lang="en-US" sz="3000" dirty="0">
                <a:latin typeface="+mj-lt"/>
              </a:rPr>
              <a:t>their </a:t>
            </a:r>
            <a:r>
              <a:rPr lang="en-US" sz="3000" b="1" dirty="0">
                <a:solidFill>
                  <a:srgbClr val="2F1BC7"/>
                </a:solidFill>
                <a:latin typeface="+mj-lt"/>
              </a:rPr>
              <a:t>contents</a:t>
            </a:r>
            <a:r>
              <a:rPr lang="en-US" sz="3000" dirty="0">
                <a:latin typeface="+mj-lt"/>
              </a:rPr>
              <a:t> or </a:t>
            </a:r>
            <a:r>
              <a:rPr lang="en-US" sz="3000" b="1" dirty="0">
                <a:solidFill>
                  <a:srgbClr val="2F1BC7"/>
                </a:solidFill>
                <a:latin typeface="+mj-lt"/>
              </a:rPr>
              <a:t>values</a:t>
            </a:r>
            <a:r>
              <a:rPr lang="en-US" sz="3000" dirty="0">
                <a:latin typeface="+mj-lt"/>
              </a:rPr>
              <a:t> (</a:t>
            </a:r>
            <a:r>
              <a:rPr lang="en-US" sz="3000" b="1" i="1" dirty="0">
                <a:latin typeface="+mj-lt"/>
              </a:rPr>
              <a:t>until the program ends</a:t>
            </a:r>
            <a:r>
              <a:rPr lang="en-US" sz="3000" dirty="0">
                <a:latin typeface="+mj-lt"/>
              </a:rPr>
              <a:t>)</a:t>
            </a:r>
          </a:p>
          <a:p>
            <a:pPr lvl="1" eaLnBrk="0" hangingPunct="0">
              <a:spcBef>
                <a:spcPct val="50000"/>
              </a:spcBef>
              <a:buFont typeface="Arial" pitchFamily="34" charset="0"/>
              <a:buChar char="•"/>
            </a:pPr>
            <a:r>
              <a:rPr lang="en-US" sz="3000" dirty="0">
                <a:solidFill>
                  <a:srgbClr val="2F1BC7"/>
                </a:solidFill>
                <a:latin typeface="+mj-lt"/>
              </a:rPr>
              <a:t>  </a:t>
            </a:r>
            <a:r>
              <a:rPr lang="en-US" sz="3000" b="1" dirty="0">
                <a:solidFill>
                  <a:srgbClr val="2F1BC7"/>
                </a:solidFill>
                <a:latin typeface="+mj-lt"/>
              </a:rPr>
              <a:t>If not initialized</a:t>
            </a:r>
            <a:r>
              <a:rPr lang="en-US" sz="3000" dirty="0">
                <a:latin typeface="+mj-lt"/>
              </a:rPr>
              <a:t>, it is </a:t>
            </a:r>
            <a:r>
              <a:rPr lang="en-US" sz="3000" b="1" dirty="0">
                <a:solidFill>
                  <a:srgbClr val="2F1BC7"/>
                </a:solidFill>
                <a:latin typeface="+mj-lt"/>
              </a:rPr>
              <a:t>assigned value 0 </a:t>
            </a:r>
            <a:r>
              <a:rPr lang="en-US" sz="3000" dirty="0">
                <a:latin typeface="+mj-lt"/>
              </a:rPr>
              <a:t>(</a:t>
            </a:r>
            <a:r>
              <a:rPr lang="en-US" sz="3000" i="1" dirty="0">
                <a:latin typeface="+mj-lt"/>
              </a:rPr>
              <a:t>automatically by the compiler</a:t>
            </a:r>
            <a:r>
              <a:rPr lang="en-US" sz="3000" dirty="0">
                <a:latin typeface="+mj-lt"/>
              </a:rPr>
              <a:t>)</a:t>
            </a:r>
          </a:p>
          <a:p>
            <a:pPr eaLnBrk="0" hangingPunct="0">
              <a:spcBef>
                <a:spcPct val="50000"/>
              </a:spcBef>
            </a:pPr>
            <a:endParaRPr lang="en-US" sz="3000" dirty="0">
              <a:latin typeface="+mj-lt"/>
            </a:endParaRPr>
          </a:p>
        </p:txBody>
      </p:sp>
      <p:sp>
        <p:nvSpPr>
          <p:cNvPr id="2" name="Date Placeholder 1"/>
          <p:cNvSpPr>
            <a:spLocks noGrp="1"/>
          </p:cNvSpPr>
          <p:nvPr>
            <p:ph type="dt" sz="half" idx="10"/>
          </p:nvPr>
        </p:nvSpPr>
        <p:spPr/>
        <p:txBody>
          <a:bodyPr/>
          <a:lstStyle/>
          <a:p>
            <a:fld id="{61AF7485-97FA-4734-931B-60BC18213B65}" type="datetime1">
              <a:rPr lang="en-US" smtClean="0"/>
              <a:t>10/26/2022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81036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wipe(left)">
                                      <p:cBhvr>
                                        <p:cTn id="10" dur="500"/>
                                        <p:tgtEl>
                                          <p:spTgt spid="8">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wipe(left)">
                                      <p:cBhvr>
                                        <p:cTn id="13" dur="500"/>
                                        <p:tgtEl>
                                          <p:spTgt spid="8">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wipe(left)">
                                      <p:cBhvr>
                                        <p:cTn id="16" dur="500"/>
                                        <p:tgtEl>
                                          <p:spTgt spid="8">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wipe(left)">
                                      <p:cBhvr>
                                        <p:cTn id="19" dur="500"/>
                                        <p:tgtEl>
                                          <p:spTgt spid="8">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wipe(left)">
                                      <p:cBhvr>
                                        <p:cTn id="2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1524000" y="-1"/>
            <a:ext cx="9144000" cy="944881"/>
          </a:xfrm>
        </p:spPr>
        <p:txBody>
          <a:bodyPr>
            <a:noAutofit/>
          </a:bodyPr>
          <a:lstStyle/>
          <a:p>
            <a:r>
              <a:rPr lang="en-US" sz="4800" b="1" dirty="0">
                <a:solidFill>
                  <a:srgbClr val="B80000"/>
                </a:solidFill>
              </a:rPr>
              <a:t>Static Variables - Example</a:t>
            </a:r>
          </a:p>
        </p:txBody>
      </p:sp>
      <p:sp>
        <p:nvSpPr>
          <p:cNvPr id="4" name="Rectangle 3"/>
          <p:cNvSpPr/>
          <p:nvPr/>
        </p:nvSpPr>
        <p:spPr>
          <a:xfrm>
            <a:off x="1524000" y="9448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Box 3"/>
          <p:cNvSpPr txBox="1">
            <a:spLocks noChangeArrowheads="1"/>
          </p:cNvSpPr>
          <p:nvPr/>
        </p:nvSpPr>
        <p:spPr bwMode="auto">
          <a:xfrm>
            <a:off x="1600200" y="1066800"/>
            <a:ext cx="8991600" cy="5309146"/>
          </a:xfrm>
          <a:prstGeom prst="rect">
            <a:avLst/>
          </a:prstGeom>
          <a:noFill/>
          <a:ln w="9525">
            <a:noFill/>
            <a:miter lim="800000"/>
            <a:headEnd/>
            <a:tailEnd/>
          </a:ln>
          <a:effectLst/>
        </p:spPr>
        <p:txBody>
          <a:bodyPr wrap="square">
            <a:spAutoFit/>
          </a:bodyPr>
          <a:lstStyle/>
          <a:p>
            <a:pPr eaLnBrk="0" hangingPunct="0">
              <a:spcBef>
                <a:spcPct val="50000"/>
              </a:spcBef>
              <a:buFont typeface="Arial" pitchFamily="34" charset="0"/>
              <a:buChar char="•"/>
            </a:pPr>
            <a:r>
              <a:rPr lang="en-US" sz="3000" b="1" dirty="0">
                <a:latin typeface="+mj-lt"/>
              </a:rPr>
              <a:t>  </a:t>
            </a:r>
            <a:r>
              <a:rPr lang="en-US" sz="3000" dirty="0">
                <a:latin typeface="+mj-lt"/>
              </a:rPr>
              <a:t>In the following example,  the </a:t>
            </a:r>
            <a:r>
              <a:rPr lang="en-US" sz="3000" b="1" dirty="0">
                <a:latin typeface="+mj-lt"/>
              </a:rPr>
              <a:t>static variable </a:t>
            </a:r>
            <a:r>
              <a:rPr lang="en-US" sz="3000" b="1" i="1" dirty="0">
                <a:latin typeface="+mj-lt"/>
              </a:rPr>
              <a:t>sum</a:t>
            </a:r>
            <a:r>
              <a:rPr lang="en-US" sz="3000" dirty="0">
                <a:latin typeface="+mj-lt"/>
              </a:rPr>
              <a:t> is </a:t>
            </a:r>
            <a:r>
              <a:rPr lang="en-US" sz="3000" b="1" dirty="0">
                <a:latin typeface="+mj-lt"/>
              </a:rPr>
              <a:t>initialized to 1</a:t>
            </a:r>
            <a:endParaRPr lang="en-US" sz="3000" b="1" dirty="0">
              <a:solidFill>
                <a:srgbClr val="2F1BC7"/>
              </a:solidFill>
              <a:latin typeface="+mj-lt"/>
            </a:endParaRPr>
          </a:p>
          <a:p>
            <a:pPr algn="ctr" eaLnBrk="0" hangingPunct="0">
              <a:spcBef>
                <a:spcPct val="50000"/>
              </a:spcBef>
            </a:pPr>
            <a:r>
              <a:rPr lang="en-US" sz="2800" b="1" dirty="0">
                <a:solidFill>
                  <a:srgbClr val="B80000"/>
                </a:solidFill>
                <a:latin typeface="Consolas" panose="020B0609020204030204" pitchFamily="49" charset="0"/>
                <a:cs typeface="Courier New" pitchFamily="49" charset="0"/>
              </a:rPr>
              <a:t>static </a:t>
            </a:r>
            <a:r>
              <a:rPr lang="en-US" sz="2800" b="1" dirty="0" err="1">
                <a:solidFill>
                  <a:srgbClr val="B80000"/>
                </a:solidFill>
                <a:latin typeface="Consolas" panose="020B0609020204030204" pitchFamily="49" charset="0"/>
                <a:cs typeface="Courier New" pitchFamily="49" charset="0"/>
              </a:rPr>
              <a:t>int</a:t>
            </a:r>
            <a:r>
              <a:rPr lang="en-US" sz="2800" b="1" dirty="0">
                <a:solidFill>
                  <a:srgbClr val="B80000"/>
                </a:solidFill>
                <a:latin typeface="Consolas" panose="020B0609020204030204" pitchFamily="49" charset="0"/>
                <a:cs typeface="Courier New" pitchFamily="49" charset="0"/>
              </a:rPr>
              <a:t> </a:t>
            </a:r>
            <a:r>
              <a:rPr lang="en-US" sz="2800" b="1" dirty="0">
                <a:latin typeface="Consolas" panose="020B0609020204030204" pitchFamily="49" charset="0"/>
                <a:cs typeface="Courier New" pitchFamily="49" charset="0"/>
              </a:rPr>
              <a:t>sum = 1;</a:t>
            </a:r>
          </a:p>
          <a:p>
            <a:pPr eaLnBrk="0" hangingPunct="0">
              <a:spcBef>
                <a:spcPct val="50000"/>
              </a:spcBef>
              <a:buFont typeface="Arial" pitchFamily="34" charset="0"/>
              <a:buChar char="•"/>
            </a:pPr>
            <a:r>
              <a:rPr lang="en-US" sz="3000" dirty="0">
                <a:latin typeface="+mj-lt"/>
                <a:cs typeface="Courier New" pitchFamily="49" charset="0"/>
              </a:rPr>
              <a:t>  </a:t>
            </a:r>
            <a:r>
              <a:rPr lang="en-US" sz="3000" b="1" dirty="0">
                <a:solidFill>
                  <a:srgbClr val="2F1BC7"/>
                </a:solidFill>
                <a:latin typeface="+mj-lt"/>
              </a:rPr>
              <a:t>Initialization</a:t>
            </a:r>
            <a:r>
              <a:rPr lang="en-US" sz="3000" dirty="0">
                <a:latin typeface="+mj-lt"/>
              </a:rPr>
              <a:t> takes place </a:t>
            </a:r>
            <a:r>
              <a:rPr lang="en-US" sz="3000" b="1" dirty="0">
                <a:solidFill>
                  <a:srgbClr val="2F1BC7"/>
                </a:solidFill>
                <a:latin typeface="+mj-lt"/>
              </a:rPr>
              <a:t>only once</a:t>
            </a:r>
            <a:r>
              <a:rPr lang="en-US" sz="3000" dirty="0">
                <a:latin typeface="+mj-lt"/>
              </a:rPr>
              <a:t>. </a:t>
            </a:r>
          </a:p>
          <a:p>
            <a:pPr eaLnBrk="0" hangingPunct="0">
              <a:spcBef>
                <a:spcPct val="50000"/>
              </a:spcBef>
              <a:buFont typeface="Arial" pitchFamily="34" charset="0"/>
              <a:buChar char="•"/>
            </a:pPr>
            <a:r>
              <a:rPr lang="en-US" sz="3000" dirty="0">
                <a:solidFill>
                  <a:srgbClr val="008000"/>
                </a:solidFill>
              </a:rPr>
              <a:t> </a:t>
            </a:r>
            <a:r>
              <a:rPr lang="en-US" sz="3000" dirty="0"/>
              <a:t>If declaration </a:t>
            </a:r>
            <a:r>
              <a:rPr lang="en-US" sz="3000" b="1" dirty="0">
                <a:solidFill>
                  <a:srgbClr val="2F1BC7"/>
                </a:solidFill>
              </a:rPr>
              <a:t>in</a:t>
            </a:r>
            <a:r>
              <a:rPr lang="en-US" sz="3000" dirty="0"/>
              <a:t> a </a:t>
            </a:r>
            <a:r>
              <a:rPr lang="en-US" sz="3000" b="1" dirty="0">
                <a:solidFill>
                  <a:srgbClr val="2F1BC7"/>
                </a:solidFill>
              </a:rPr>
              <a:t>user-defined function</a:t>
            </a:r>
            <a:r>
              <a:rPr lang="en-US" sz="3000" dirty="0"/>
              <a:t>:</a:t>
            </a:r>
          </a:p>
          <a:p>
            <a:pPr lvl="1" eaLnBrk="0" hangingPunct="0">
              <a:spcBef>
                <a:spcPct val="50000"/>
              </a:spcBef>
              <a:buFont typeface="Wingdings" pitchFamily="2" charset="2"/>
              <a:buChar char="Ø"/>
            </a:pPr>
            <a:r>
              <a:rPr lang="en-US" sz="3000" dirty="0"/>
              <a:t> </a:t>
            </a:r>
            <a:r>
              <a:rPr lang="en-US" sz="3000" b="1" dirty="0">
                <a:solidFill>
                  <a:srgbClr val="2F1BC7"/>
                </a:solidFill>
              </a:rPr>
              <a:t>First time </a:t>
            </a:r>
            <a:r>
              <a:rPr lang="en-US" sz="3000" dirty="0"/>
              <a:t>the function is called, the </a:t>
            </a:r>
            <a:r>
              <a:rPr lang="en-US" sz="3000" b="1" dirty="0">
                <a:solidFill>
                  <a:srgbClr val="2F1BC7"/>
                </a:solidFill>
              </a:rPr>
              <a:t>variable sum </a:t>
            </a:r>
            <a:r>
              <a:rPr lang="en-US" sz="3000" dirty="0"/>
              <a:t>is </a:t>
            </a:r>
            <a:r>
              <a:rPr lang="en-US" sz="3000" b="1" dirty="0">
                <a:solidFill>
                  <a:srgbClr val="2F1BC7"/>
                </a:solidFill>
              </a:rPr>
              <a:t>initialized to 1</a:t>
            </a:r>
            <a:r>
              <a:rPr lang="en-US" sz="3000" dirty="0">
                <a:solidFill>
                  <a:srgbClr val="2F1BC7"/>
                </a:solidFill>
              </a:rPr>
              <a:t>. </a:t>
            </a:r>
          </a:p>
          <a:p>
            <a:pPr lvl="1" eaLnBrk="0" hangingPunct="0">
              <a:spcBef>
                <a:spcPct val="50000"/>
              </a:spcBef>
              <a:buFont typeface="Wingdings" pitchFamily="2" charset="2"/>
              <a:buChar char="Ø"/>
            </a:pPr>
            <a:r>
              <a:rPr lang="en-US" sz="3000" dirty="0"/>
              <a:t> </a:t>
            </a:r>
            <a:r>
              <a:rPr lang="en-US" sz="3000" b="1" dirty="0">
                <a:solidFill>
                  <a:srgbClr val="B80000"/>
                </a:solidFill>
              </a:rPr>
              <a:t>Next time </a:t>
            </a:r>
            <a:r>
              <a:rPr lang="en-US" sz="3000" dirty="0"/>
              <a:t>the </a:t>
            </a:r>
            <a:r>
              <a:rPr lang="en-US" sz="3000" b="1" dirty="0">
                <a:solidFill>
                  <a:srgbClr val="B80000"/>
                </a:solidFill>
              </a:rPr>
              <a:t>function</a:t>
            </a:r>
            <a:r>
              <a:rPr lang="en-US" sz="3000" dirty="0"/>
              <a:t> (containing the above declaration) is </a:t>
            </a:r>
            <a:r>
              <a:rPr lang="en-US" sz="3000" b="1" dirty="0">
                <a:solidFill>
                  <a:srgbClr val="B80000"/>
                </a:solidFill>
              </a:rPr>
              <a:t>executed</a:t>
            </a:r>
            <a:r>
              <a:rPr lang="en-US" sz="3000" dirty="0"/>
              <a:t>, but sum is </a:t>
            </a:r>
            <a:r>
              <a:rPr lang="en-US" sz="3000" b="1" u="sng" dirty="0">
                <a:solidFill>
                  <a:srgbClr val="B80000"/>
                </a:solidFill>
              </a:rPr>
              <a:t>not reset to 1</a:t>
            </a:r>
            <a:r>
              <a:rPr lang="en-US" sz="3000" dirty="0"/>
              <a:t>.</a:t>
            </a:r>
            <a:endParaRPr lang="en-US" sz="3000" dirty="0">
              <a:latin typeface="+mj-lt"/>
            </a:endParaRPr>
          </a:p>
        </p:txBody>
      </p:sp>
      <p:sp>
        <p:nvSpPr>
          <p:cNvPr id="2" name="Date Placeholder 1"/>
          <p:cNvSpPr>
            <a:spLocks noGrp="1"/>
          </p:cNvSpPr>
          <p:nvPr>
            <p:ph type="dt" sz="half" idx="10"/>
          </p:nvPr>
        </p:nvSpPr>
        <p:spPr/>
        <p:txBody>
          <a:bodyPr/>
          <a:lstStyle/>
          <a:p>
            <a:fld id="{EE03F32A-0623-44CA-8A95-F72F523B1256}" type="datetime1">
              <a:rPr lang="en-US" smtClean="0"/>
              <a:t>10/26/2022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35956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left)">
                                      <p:cBhvr>
                                        <p:cTn id="22" dur="500"/>
                                        <p:tgtEl>
                                          <p:spTgt spid="8">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wipe(left)">
                                      <p:cBhvr>
                                        <p:cTn id="25" dur="500"/>
                                        <p:tgtEl>
                                          <p:spTgt spid="8">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wipe(left)">
                                      <p:cBhvr>
                                        <p:cTn id="28"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24001" y="-25925"/>
            <a:ext cx="9144000" cy="894605"/>
          </a:xfrm>
        </p:spPr>
        <p:txBody>
          <a:bodyPr>
            <a:normAutofit/>
          </a:bodyPr>
          <a:lstStyle/>
          <a:p>
            <a:r>
              <a:rPr lang="en-US" sz="4800" b="1" dirty="0">
                <a:solidFill>
                  <a:srgbClr val="B80000"/>
                </a:solidFill>
              </a:rPr>
              <a:t>Arrays</a:t>
            </a:r>
          </a:p>
        </p:txBody>
      </p:sp>
      <p:sp>
        <p:nvSpPr>
          <p:cNvPr id="9219" name="Rectangle 3"/>
          <p:cNvSpPr>
            <a:spLocks noGrp="1" noChangeArrowheads="1"/>
          </p:cNvSpPr>
          <p:nvPr>
            <p:ph type="body" sz="half" idx="1"/>
          </p:nvPr>
        </p:nvSpPr>
        <p:spPr>
          <a:xfrm>
            <a:off x="1600200" y="1038833"/>
            <a:ext cx="8991601" cy="5742967"/>
          </a:xfrm>
        </p:spPr>
        <p:txBody>
          <a:bodyPr>
            <a:normAutofit/>
          </a:bodyPr>
          <a:lstStyle/>
          <a:p>
            <a:pPr>
              <a:spcBef>
                <a:spcPts val="2400"/>
              </a:spcBef>
            </a:pPr>
            <a:r>
              <a:rPr lang="en-US" b="1" dirty="0" smtClean="0">
                <a:solidFill>
                  <a:srgbClr val="2F1BC7"/>
                </a:solidFill>
              </a:rPr>
              <a:t>Collection data items</a:t>
            </a:r>
          </a:p>
          <a:p>
            <a:pPr>
              <a:spcBef>
                <a:spcPts val="2400"/>
              </a:spcBef>
            </a:pPr>
            <a:endParaRPr lang="en-US" dirty="0" smtClean="0"/>
          </a:p>
          <a:p>
            <a:pPr>
              <a:spcBef>
                <a:spcPts val="2400"/>
              </a:spcBef>
            </a:pPr>
            <a:r>
              <a:rPr lang="en-US" b="1" dirty="0" smtClean="0">
                <a:solidFill>
                  <a:srgbClr val="2C14DE"/>
                </a:solidFill>
              </a:rPr>
              <a:t>Collection</a:t>
            </a:r>
            <a:r>
              <a:rPr lang="en-US" dirty="0" smtClean="0">
                <a:solidFill>
                  <a:srgbClr val="2C14DE"/>
                </a:solidFill>
              </a:rPr>
              <a:t> </a:t>
            </a:r>
            <a:r>
              <a:rPr lang="en-US" dirty="0" smtClean="0"/>
              <a:t>of the </a:t>
            </a:r>
            <a:r>
              <a:rPr lang="en-US" b="1" dirty="0" smtClean="0">
                <a:solidFill>
                  <a:srgbClr val="2C14DE"/>
                </a:solidFill>
              </a:rPr>
              <a:t>same types </a:t>
            </a:r>
            <a:r>
              <a:rPr lang="en-US" dirty="0" smtClean="0"/>
              <a:t>of </a:t>
            </a:r>
            <a:r>
              <a:rPr lang="en-US" b="1" dirty="0" smtClean="0"/>
              <a:t>data</a:t>
            </a:r>
            <a:r>
              <a:rPr lang="en-US" dirty="0" smtClean="0"/>
              <a:t>. </a:t>
            </a:r>
          </a:p>
          <a:p>
            <a:pPr>
              <a:spcBef>
                <a:spcPts val="2400"/>
              </a:spcBef>
            </a:pPr>
            <a:endParaRPr lang="en-US" dirty="0" smtClean="0"/>
          </a:p>
          <a:p>
            <a:pPr>
              <a:spcBef>
                <a:spcPts val="2400"/>
              </a:spcBef>
            </a:pPr>
            <a:r>
              <a:rPr lang="en-US" b="1" dirty="0" smtClean="0"/>
              <a:t>Static entity </a:t>
            </a:r>
            <a:r>
              <a:rPr lang="en-US" dirty="0" smtClean="0"/>
              <a:t>– </a:t>
            </a:r>
            <a:r>
              <a:rPr lang="en-US" b="1" dirty="0" smtClean="0">
                <a:solidFill>
                  <a:srgbClr val="B80000"/>
                </a:solidFill>
              </a:rPr>
              <a:t>Same size </a:t>
            </a:r>
            <a:r>
              <a:rPr lang="en-US" dirty="0" smtClean="0"/>
              <a:t>throughout </a:t>
            </a:r>
            <a:r>
              <a:rPr lang="en-US" b="1" dirty="0" smtClean="0"/>
              <a:t>program</a:t>
            </a:r>
          </a:p>
          <a:p>
            <a:pPr>
              <a:spcBef>
                <a:spcPts val="2400"/>
              </a:spcBef>
            </a:pPr>
            <a:endParaRPr lang="en-US" dirty="0" smtClean="0">
              <a:solidFill>
                <a:srgbClr val="2C14DE"/>
              </a:solidFill>
            </a:endParaRPr>
          </a:p>
        </p:txBody>
      </p:sp>
      <p:sp>
        <p:nvSpPr>
          <p:cNvPr id="6" name="Rectangle 5"/>
          <p:cNvSpPr/>
          <p:nvPr/>
        </p:nvSpPr>
        <p:spPr>
          <a:xfrm>
            <a:off x="1524001" y="9144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32992131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28713" y="19163"/>
            <a:ext cx="9139287" cy="887458"/>
          </a:xfrm>
        </p:spPr>
        <p:txBody>
          <a:bodyPr>
            <a:normAutofit/>
          </a:bodyPr>
          <a:lstStyle/>
          <a:p>
            <a:r>
              <a:rPr lang="en-US" sz="4800" b="1" dirty="0">
                <a:solidFill>
                  <a:srgbClr val="C00000"/>
                </a:solidFill>
              </a:rPr>
              <a:t>One Dimensional Array</a:t>
            </a:r>
          </a:p>
        </p:txBody>
      </p:sp>
      <p:sp>
        <p:nvSpPr>
          <p:cNvPr id="13315" name="Rectangle 3"/>
          <p:cNvSpPr>
            <a:spLocks noGrp="1" noChangeArrowheads="1"/>
          </p:cNvSpPr>
          <p:nvPr>
            <p:ph type="body" idx="1"/>
          </p:nvPr>
        </p:nvSpPr>
        <p:spPr>
          <a:xfrm>
            <a:off x="1676400" y="1066800"/>
            <a:ext cx="8763000" cy="5562600"/>
          </a:xfrm>
        </p:spPr>
        <p:txBody>
          <a:bodyPr/>
          <a:lstStyle/>
          <a:p>
            <a:r>
              <a:rPr lang="en-US" b="1" dirty="0" smtClean="0"/>
              <a:t>Collection </a:t>
            </a:r>
            <a:r>
              <a:rPr lang="en-US" b="1" dirty="0"/>
              <a:t>of components</a:t>
            </a:r>
          </a:p>
          <a:p>
            <a:pPr lvl="1"/>
            <a:r>
              <a:rPr lang="en-US" b="1" dirty="0">
                <a:solidFill>
                  <a:srgbClr val="2F1BC7"/>
                </a:solidFill>
              </a:rPr>
              <a:t>All of the same </a:t>
            </a:r>
            <a:r>
              <a:rPr lang="en-US" b="1" dirty="0" smtClean="0">
                <a:solidFill>
                  <a:srgbClr val="2F1BC7"/>
                </a:solidFill>
              </a:rPr>
              <a:t>type</a:t>
            </a:r>
          </a:p>
          <a:p>
            <a:pPr lvl="1"/>
            <a:endParaRPr lang="en-US" dirty="0"/>
          </a:p>
          <a:p>
            <a:r>
              <a:rPr lang="en-US" dirty="0"/>
              <a:t>Structure </a:t>
            </a:r>
            <a:r>
              <a:rPr lang="en-US" b="1" dirty="0"/>
              <a:t>given</a:t>
            </a:r>
            <a:r>
              <a:rPr lang="en-US" dirty="0"/>
              <a:t> a </a:t>
            </a:r>
            <a:r>
              <a:rPr lang="en-US" b="1" dirty="0">
                <a:solidFill>
                  <a:srgbClr val="2F1BC7"/>
                </a:solidFill>
              </a:rPr>
              <a:t>single </a:t>
            </a:r>
            <a:r>
              <a:rPr lang="en-US" b="1" dirty="0" smtClean="0">
                <a:solidFill>
                  <a:srgbClr val="2F1BC7"/>
                </a:solidFill>
              </a:rPr>
              <a:t>name</a:t>
            </a:r>
          </a:p>
          <a:p>
            <a:endParaRPr lang="en-US" dirty="0">
              <a:solidFill>
                <a:srgbClr val="2F1BC7"/>
              </a:solidFill>
            </a:endParaRPr>
          </a:p>
          <a:p>
            <a:r>
              <a:rPr lang="en-US" dirty="0"/>
              <a:t>Individual </a:t>
            </a:r>
            <a:r>
              <a:rPr lang="en-US" b="1" dirty="0">
                <a:solidFill>
                  <a:srgbClr val="2F1BC7"/>
                </a:solidFill>
              </a:rPr>
              <a:t>elements accessed</a:t>
            </a:r>
            <a:r>
              <a:rPr lang="en-US" b="1" dirty="0"/>
              <a:t> </a:t>
            </a:r>
            <a:r>
              <a:rPr lang="en-US" dirty="0"/>
              <a:t>by </a:t>
            </a:r>
            <a:r>
              <a:rPr lang="en-US" b="1" dirty="0">
                <a:solidFill>
                  <a:srgbClr val="C00000"/>
                </a:solidFill>
              </a:rPr>
              <a:t>index</a:t>
            </a:r>
            <a:r>
              <a:rPr lang="en-US" dirty="0"/>
              <a:t> indicating </a:t>
            </a:r>
            <a:r>
              <a:rPr lang="en-US" b="1" i="1" dirty="0"/>
              <a:t>relative position in </a:t>
            </a:r>
            <a:r>
              <a:rPr lang="en-US" b="1" i="1" dirty="0" smtClean="0"/>
              <a:t>collection</a:t>
            </a:r>
          </a:p>
          <a:p>
            <a:endParaRPr lang="en-US" dirty="0"/>
          </a:p>
          <a:p>
            <a:r>
              <a:rPr lang="en-US" b="1" dirty="0" smtClean="0">
                <a:solidFill>
                  <a:srgbClr val="C00000"/>
                </a:solidFill>
              </a:rPr>
              <a:t>Index </a:t>
            </a:r>
            <a:r>
              <a:rPr lang="en-US" b="1" dirty="0"/>
              <a:t>of an array </a:t>
            </a:r>
            <a:r>
              <a:rPr lang="en-US" b="1" u="sng" dirty="0">
                <a:solidFill>
                  <a:srgbClr val="C00000"/>
                </a:solidFill>
              </a:rPr>
              <a:t>must be an integer</a:t>
            </a:r>
          </a:p>
          <a:p>
            <a:endParaRPr lang="en-US" dirty="0"/>
          </a:p>
        </p:txBody>
      </p:sp>
      <p:sp>
        <p:nvSpPr>
          <p:cNvPr id="5" name="Rectangle 4"/>
          <p:cNvSpPr/>
          <p:nvPr/>
        </p:nvSpPr>
        <p:spPr>
          <a:xfrm>
            <a:off x="1528713" y="90662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8521778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1524000" y="0"/>
            <a:ext cx="9144000" cy="914400"/>
          </a:xfrm>
        </p:spPr>
        <p:txBody>
          <a:bodyPr vert="horz" lIns="92075" tIns="46038" rIns="92075" bIns="46038" rtlCol="0" anchor="ctr">
            <a:noAutofit/>
          </a:bodyPr>
          <a:lstStyle/>
          <a:p>
            <a:pPr>
              <a:defRPr/>
            </a:pPr>
            <a:r>
              <a:rPr lang="en-US" sz="4000" b="1" dirty="0">
                <a:solidFill>
                  <a:srgbClr val="C00000"/>
                </a:solidFill>
                <a:ea typeface="宋体" pitchFamily="2" charset="-122"/>
              </a:rPr>
              <a:t>Declaring Array Variables</a:t>
            </a:r>
          </a:p>
        </p:txBody>
      </p:sp>
      <p:sp>
        <p:nvSpPr>
          <p:cNvPr id="6147" name="Rectangle 3"/>
          <p:cNvSpPr>
            <a:spLocks noGrp="1" noChangeArrowheads="1"/>
          </p:cNvSpPr>
          <p:nvPr>
            <p:ph type="subTitle" idx="1"/>
          </p:nvPr>
        </p:nvSpPr>
        <p:spPr>
          <a:xfrm>
            <a:off x="1676400" y="1066800"/>
            <a:ext cx="8756650" cy="1295400"/>
          </a:xfrm>
        </p:spPr>
        <p:txBody>
          <a:bodyPr vert="horz" lIns="92075" tIns="46038" rIns="92075" bIns="46038" rtlCol="0">
            <a:noAutofit/>
          </a:bodyPr>
          <a:lstStyle/>
          <a:p>
            <a:pPr>
              <a:lnSpc>
                <a:spcPct val="80000"/>
              </a:lnSpc>
              <a:defRPr/>
            </a:pPr>
            <a:r>
              <a:rPr lang="en-US" sz="2400" b="1" dirty="0">
                <a:solidFill>
                  <a:srgbClr val="B80000"/>
                </a:solidFill>
                <a:latin typeface="Consolas" panose="020B0609020204030204" pitchFamily="49" charset="0"/>
                <a:ea typeface="宋体" pitchFamily="2" charset="-122"/>
                <a:cs typeface="Courier New" pitchFamily="49" charset="0"/>
              </a:rPr>
              <a:t>  </a:t>
            </a:r>
            <a:r>
              <a:rPr lang="en-US" sz="2400" b="1" dirty="0" err="1">
                <a:solidFill>
                  <a:srgbClr val="B80000"/>
                </a:solidFill>
                <a:latin typeface="Consolas" panose="020B0609020204030204" pitchFamily="49" charset="0"/>
                <a:ea typeface="宋体" pitchFamily="2" charset="-122"/>
                <a:cs typeface="Courier New" pitchFamily="49" charset="0"/>
              </a:rPr>
              <a:t>datatype</a:t>
            </a:r>
            <a:r>
              <a:rPr lang="en-US" sz="2400" b="1" dirty="0">
                <a:solidFill>
                  <a:schemeClr val="tx1"/>
                </a:solidFill>
                <a:latin typeface="Consolas" panose="020B0609020204030204" pitchFamily="49" charset="0"/>
                <a:ea typeface="宋体" pitchFamily="2" charset="-122"/>
                <a:cs typeface="Courier New" pitchFamily="49" charset="0"/>
              </a:rPr>
              <a:t> </a:t>
            </a:r>
            <a:r>
              <a:rPr lang="en-US" sz="2400" b="1" dirty="0" err="1">
                <a:solidFill>
                  <a:srgbClr val="2F1BC7"/>
                </a:solidFill>
                <a:latin typeface="Consolas" panose="020B0609020204030204" pitchFamily="49" charset="0"/>
                <a:ea typeface="宋体" pitchFamily="2" charset="-122"/>
                <a:cs typeface="Courier New" pitchFamily="49" charset="0"/>
              </a:rPr>
              <a:t>arrayName</a:t>
            </a:r>
            <a:r>
              <a:rPr lang="en-US" sz="2400" b="1" dirty="0">
                <a:solidFill>
                  <a:schemeClr val="tx1"/>
                </a:solidFill>
                <a:latin typeface="Consolas" panose="020B0609020204030204" pitchFamily="49" charset="0"/>
                <a:ea typeface="宋体" pitchFamily="2" charset="-122"/>
                <a:cs typeface="Courier New" pitchFamily="49" charset="0"/>
              </a:rPr>
              <a:t>[</a:t>
            </a:r>
            <a:r>
              <a:rPr lang="en-US" sz="2400" b="1" dirty="0" err="1">
                <a:solidFill>
                  <a:schemeClr val="accent6">
                    <a:lumMod val="75000"/>
                  </a:schemeClr>
                </a:solidFill>
                <a:latin typeface="Consolas" panose="020B0609020204030204" pitchFamily="49" charset="0"/>
                <a:ea typeface="宋体" pitchFamily="2" charset="-122"/>
                <a:cs typeface="Courier New" pitchFamily="49" charset="0"/>
              </a:rPr>
              <a:t>arraySize</a:t>
            </a:r>
            <a:r>
              <a:rPr lang="en-US" sz="2400" b="1" dirty="0">
                <a:solidFill>
                  <a:schemeClr val="tx1"/>
                </a:solidFill>
                <a:latin typeface="Consolas" panose="020B0609020204030204" pitchFamily="49" charset="0"/>
                <a:ea typeface="宋体" pitchFamily="2" charset="-122"/>
                <a:cs typeface="Courier New" pitchFamily="49" charset="0"/>
              </a:rPr>
              <a:t>];</a:t>
            </a:r>
          </a:p>
          <a:p>
            <a:pPr>
              <a:lnSpc>
                <a:spcPct val="80000"/>
              </a:lnSpc>
              <a:defRPr/>
            </a:pPr>
            <a:endParaRPr lang="en-US" sz="2400" b="1" dirty="0">
              <a:solidFill>
                <a:schemeClr val="tx1"/>
              </a:solidFill>
              <a:latin typeface="Consolas" panose="020B0609020204030204" pitchFamily="49" charset="0"/>
              <a:ea typeface="宋体" pitchFamily="2" charset="-122"/>
              <a:cs typeface="Courier New" pitchFamily="49" charset="0"/>
            </a:endParaRPr>
          </a:p>
          <a:p>
            <a:pPr algn="l">
              <a:lnSpc>
                <a:spcPct val="80000"/>
              </a:lnSpc>
              <a:spcBef>
                <a:spcPct val="50000"/>
              </a:spcBef>
              <a:defRPr/>
            </a:pPr>
            <a:r>
              <a:rPr lang="en-US" sz="2400" b="1" dirty="0">
                <a:solidFill>
                  <a:schemeClr val="tx1"/>
                </a:solidFill>
                <a:latin typeface="Consolas" panose="020B0609020204030204" pitchFamily="49" charset="0"/>
                <a:ea typeface="宋体" pitchFamily="2" charset="-122"/>
                <a:cs typeface="Courier New" pitchFamily="49" charset="0"/>
              </a:rPr>
              <a:t>Example: double </a:t>
            </a:r>
            <a:r>
              <a:rPr lang="en-US" sz="2400" b="1" dirty="0" err="1">
                <a:solidFill>
                  <a:schemeClr val="tx1"/>
                </a:solidFill>
                <a:latin typeface="Consolas" panose="020B0609020204030204" pitchFamily="49" charset="0"/>
                <a:ea typeface="宋体" pitchFamily="2" charset="-122"/>
                <a:cs typeface="Courier New" pitchFamily="49" charset="0"/>
              </a:rPr>
              <a:t>myList</a:t>
            </a:r>
            <a:r>
              <a:rPr lang="en-US" sz="2400" b="1" dirty="0">
                <a:solidFill>
                  <a:schemeClr val="tx1"/>
                </a:solidFill>
                <a:latin typeface="Consolas" panose="020B0609020204030204" pitchFamily="49" charset="0"/>
                <a:ea typeface="宋体" pitchFamily="2" charset="-122"/>
                <a:cs typeface="Courier New" pitchFamily="49" charset="0"/>
              </a:rPr>
              <a:t>[10];</a:t>
            </a:r>
          </a:p>
        </p:txBody>
      </p:sp>
      <p:sp>
        <p:nvSpPr>
          <p:cNvPr id="22532" name="Rectangle 4"/>
          <p:cNvSpPr>
            <a:spLocks noChangeArrowheads="1"/>
          </p:cNvSpPr>
          <p:nvPr/>
        </p:nvSpPr>
        <p:spPr bwMode="auto">
          <a:xfrm>
            <a:off x="1686547" y="2971800"/>
            <a:ext cx="8905254" cy="3810000"/>
          </a:xfrm>
          <a:prstGeom prst="rect">
            <a:avLst/>
          </a:prstGeom>
          <a:noFill/>
          <a:ln w="9525">
            <a:noFill/>
            <a:miter lim="800000"/>
            <a:headEnd/>
            <a:tailEnd/>
          </a:ln>
        </p:spPr>
        <p:txBody>
          <a:bodyPr lIns="92075" tIns="46038" rIns="92075" bIns="46038"/>
          <a:lstStyle/>
          <a:p>
            <a:pPr marL="342900" indent="-342900" eaLnBrk="0" hangingPunct="0">
              <a:spcBef>
                <a:spcPct val="20000"/>
              </a:spcBef>
              <a:buClr>
                <a:schemeClr val="bg2"/>
              </a:buClr>
              <a:buSzPct val="75000"/>
            </a:pPr>
            <a:r>
              <a:rPr lang="en-US" sz="2400" b="1" dirty="0">
                <a:solidFill>
                  <a:srgbClr val="C00000"/>
                </a:solidFill>
                <a:latin typeface="+mj-lt"/>
              </a:rPr>
              <a:t>Array Size: </a:t>
            </a:r>
            <a:r>
              <a:rPr lang="en-US" sz="2400" b="1" dirty="0">
                <a:latin typeface="+mj-lt"/>
              </a:rPr>
              <a:t>must be </a:t>
            </a:r>
            <a:r>
              <a:rPr lang="en-US" sz="2400" b="1" dirty="0">
                <a:solidFill>
                  <a:srgbClr val="2C14DE"/>
                </a:solidFill>
                <a:latin typeface="+mj-lt"/>
              </a:rPr>
              <a:t>constant (i.e., constant literal, constant  identifier)</a:t>
            </a:r>
            <a:endParaRPr lang="en-US" sz="2400" b="1" u="sng" dirty="0">
              <a:solidFill>
                <a:srgbClr val="2C14DE"/>
              </a:solidFill>
              <a:latin typeface="+mj-lt"/>
            </a:endParaRPr>
          </a:p>
          <a:p>
            <a:pPr marL="342900" indent="-342900" eaLnBrk="0" hangingPunct="0">
              <a:spcBef>
                <a:spcPct val="20000"/>
              </a:spcBef>
              <a:buClr>
                <a:schemeClr val="bg2"/>
              </a:buClr>
              <a:buSzPct val="75000"/>
            </a:pPr>
            <a:endParaRPr lang="en-US" sz="2400" b="1" dirty="0">
              <a:latin typeface="+mj-lt"/>
            </a:endParaRPr>
          </a:p>
          <a:p>
            <a:pPr marL="342900" indent="-342900" eaLnBrk="0" hangingPunct="0">
              <a:spcBef>
                <a:spcPct val="20000"/>
              </a:spcBef>
              <a:buClr>
                <a:schemeClr val="bg2"/>
              </a:buClr>
              <a:buSzPct val="75000"/>
            </a:pPr>
            <a:r>
              <a:rPr lang="en-US" sz="2200" b="1" dirty="0" err="1">
                <a:solidFill>
                  <a:srgbClr val="B80000"/>
                </a:solidFill>
                <a:latin typeface="Consolas" panose="020B0609020204030204" pitchFamily="49" charset="0"/>
              </a:rPr>
              <a:t>int</a:t>
            </a:r>
            <a:r>
              <a:rPr lang="en-US" sz="2200" b="1" dirty="0">
                <a:solidFill>
                  <a:srgbClr val="B80000"/>
                </a:solidFill>
                <a:latin typeface="Consolas" panose="020B0609020204030204" pitchFamily="49" charset="0"/>
              </a:rPr>
              <a:t> size = 4;</a:t>
            </a:r>
          </a:p>
          <a:p>
            <a:pPr marL="342900" indent="-342900" eaLnBrk="0" hangingPunct="0">
              <a:spcBef>
                <a:spcPct val="20000"/>
              </a:spcBef>
              <a:buClr>
                <a:schemeClr val="bg2"/>
              </a:buClr>
              <a:buSzPct val="75000"/>
            </a:pPr>
            <a:r>
              <a:rPr lang="en-US" sz="2200" b="1" dirty="0">
                <a:solidFill>
                  <a:srgbClr val="B80000"/>
                </a:solidFill>
                <a:latin typeface="Consolas" panose="020B0609020204030204" pitchFamily="49" charset="0"/>
              </a:rPr>
              <a:t>double </a:t>
            </a:r>
            <a:r>
              <a:rPr lang="en-US" sz="2200" b="1" dirty="0" err="1">
                <a:solidFill>
                  <a:srgbClr val="B80000"/>
                </a:solidFill>
                <a:latin typeface="Consolas" panose="020B0609020204030204" pitchFamily="49" charset="0"/>
              </a:rPr>
              <a:t>myList</a:t>
            </a:r>
            <a:r>
              <a:rPr lang="en-US" sz="2200" b="1" dirty="0">
                <a:solidFill>
                  <a:srgbClr val="B80000"/>
                </a:solidFill>
                <a:latin typeface="Consolas" panose="020B0609020204030204" pitchFamily="49" charset="0"/>
              </a:rPr>
              <a:t>[size];  // Wrong</a:t>
            </a:r>
          </a:p>
          <a:p>
            <a:pPr marL="342900" indent="-342900" eaLnBrk="0" hangingPunct="0">
              <a:spcBef>
                <a:spcPct val="20000"/>
              </a:spcBef>
              <a:buClr>
                <a:schemeClr val="bg2"/>
              </a:buClr>
              <a:buSzPct val="75000"/>
            </a:pPr>
            <a:r>
              <a:rPr lang="en-US" sz="2200" b="1" dirty="0">
                <a:solidFill>
                  <a:srgbClr val="008000"/>
                </a:solidFill>
                <a:latin typeface="Consolas" panose="020B0609020204030204" pitchFamily="49" charset="0"/>
              </a:rPr>
              <a:t>const </a:t>
            </a:r>
            <a:r>
              <a:rPr lang="en-US" sz="2200" b="1" dirty="0" err="1">
                <a:solidFill>
                  <a:srgbClr val="008000"/>
                </a:solidFill>
                <a:latin typeface="Consolas" panose="020B0609020204030204" pitchFamily="49" charset="0"/>
              </a:rPr>
              <a:t>int</a:t>
            </a:r>
            <a:r>
              <a:rPr lang="en-US" sz="2200" b="1" dirty="0">
                <a:solidFill>
                  <a:srgbClr val="008000"/>
                </a:solidFill>
                <a:latin typeface="Consolas" panose="020B0609020204030204" pitchFamily="49" charset="0"/>
              </a:rPr>
              <a:t> size = 4;</a:t>
            </a:r>
          </a:p>
          <a:p>
            <a:pPr marL="342900" indent="-342900" eaLnBrk="0" hangingPunct="0">
              <a:spcBef>
                <a:spcPct val="20000"/>
              </a:spcBef>
              <a:buClr>
                <a:schemeClr val="bg2"/>
              </a:buClr>
              <a:buSzPct val="75000"/>
            </a:pPr>
            <a:r>
              <a:rPr lang="en-US" sz="2200" b="1" dirty="0">
                <a:solidFill>
                  <a:srgbClr val="008000"/>
                </a:solidFill>
                <a:latin typeface="Consolas" panose="020B0609020204030204" pitchFamily="49" charset="0"/>
              </a:rPr>
              <a:t>double </a:t>
            </a:r>
            <a:r>
              <a:rPr lang="en-US" sz="2200" b="1" dirty="0" err="1">
                <a:solidFill>
                  <a:srgbClr val="008000"/>
                </a:solidFill>
                <a:latin typeface="Consolas" panose="020B0609020204030204" pitchFamily="49" charset="0"/>
              </a:rPr>
              <a:t>myList</a:t>
            </a:r>
            <a:r>
              <a:rPr lang="en-US" sz="2200" b="1" dirty="0">
                <a:solidFill>
                  <a:srgbClr val="008000"/>
                </a:solidFill>
                <a:latin typeface="Consolas" panose="020B0609020204030204" pitchFamily="49" charset="0"/>
              </a:rPr>
              <a:t>[size]; // Correct</a:t>
            </a:r>
          </a:p>
          <a:p>
            <a:pPr marL="342900" indent="-342900" eaLnBrk="0" hangingPunct="0">
              <a:spcBef>
                <a:spcPct val="20000"/>
              </a:spcBef>
              <a:buClr>
                <a:schemeClr val="bg2"/>
              </a:buClr>
              <a:buSzPct val="75000"/>
            </a:pPr>
            <a:r>
              <a:rPr lang="en-US" sz="2200" b="1" dirty="0">
                <a:solidFill>
                  <a:srgbClr val="008000"/>
                </a:solidFill>
                <a:latin typeface="Consolas" panose="020B0609020204030204" pitchFamily="49" charset="0"/>
              </a:rPr>
              <a:t>double </a:t>
            </a:r>
            <a:r>
              <a:rPr lang="en-US" sz="2200" b="1" dirty="0" err="1">
                <a:solidFill>
                  <a:srgbClr val="008000"/>
                </a:solidFill>
                <a:latin typeface="Consolas" panose="020B0609020204030204" pitchFamily="49" charset="0"/>
              </a:rPr>
              <a:t>myList</a:t>
            </a:r>
            <a:r>
              <a:rPr lang="en-US" sz="2200" b="1" dirty="0">
                <a:solidFill>
                  <a:srgbClr val="008000"/>
                </a:solidFill>
                <a:latin typeface="Consolas" panose="020B0609020204030204" pitchFamily="49" charset="0"/>
              </a:rPr>
              <a:t>[20]; // Correct</a:t>
            </a:r>
            <a:endParaRPr lang="en-US" sz="2200" dirty="0">
              <a:solidFill>
                <a:srgbClr val="008000"/>
              </a:solidFill>
              <a:latin typeface="Consolas" panose="020B0609020204030204" pitchFamily="49" charset="0"/>
            </a:endParaRPr>
          </a:p>
          <a:p>
            <a:pPr marL="342900" indent="-342900" eaLnBrk="0" hangingPunct="0">
              <a:spcBef>
                <a:spcPct val="20000"/>
              </a:spcBef>
              <a:buClr>
                <a:schemeClr val="bg2"/>
              </a:buClr>
              <a:buSzPct val="75000"/>
            </a:pPr>
            <a:endParaRPr lang="en-US" sz="2400" dirty="0">
              <a:solidFill>
                <a:srgbClr val="008000"/>
              </a:solidFill>
              <a:latin typeface="+mj-lt"/>
            </a:endParaRPr>
          </a:p>
        </p:txBody>
      </p:sp>
      <p:sp>
        <p:nvSpPr>
          <p:cNvPr id="5" name="Rectangle 4"/>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3309179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ABA2DBE-1AE8-4EB1-ADA0-A0A4DC3F5327}" type="datetime1">
              <a:rPr lang="en-US" smtClean="0"/>
              <a:t>10/26/2022</a:t>
            </a:fld>
            <a:endParaRPr lang="en-US"/>
          </a:p>
        </p:txBody>
      </p:sp>
      <p:sp>
        <p:nvSpPr>
          <p:cNvPr id="4" name="Footer Placeholder 3"/>
          <p:cNvSpPr>
            <a:spLocks noGrp="1"/>
          </p:cNvSpPr>
          <p:nvPr>
            <p:ph type="ftr" sz="quarter" idx="11"/>
          </p:nvPr>
        </p:nvSpPr>
        <p:spPr/>
        <p:txBody>
          <a:bodyPr/>
          <a:lstStyle/>
          <a:p>
            <a:r>
              <a:rPr lang="en-US" smtClean="0"/>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
        <p:nvSpPr>
          <p:cNvPr id="6" name="Title 5"/>
          <p:cNvSpPr>
            <a:spLocks noGrp="1"/>
          </p:cNvSpPr>
          <p:nvPr>
            <p:ph type="title"/>
          </p:nvPr>
        </p:nvSpPr>
        <p:spPr>
          <a:xfrm>
            <a:off x="609600" y="3124200"/>
            <a:ext cx="10972800" cy="838200"/>
          </a:xfrm>
        </p:spPr>
        <p:txBody>
          <a:bodyPr/>
          <a:lstStyle/>
          <a:p>
            <a:r>
              <a:rPr lang="en-US" dirty="0" smtClean="0"/>
              <a:t>Today’s Lecture</a:t>
            </a:r>
            <a:endParaRPr lang="en-US" dirty="0"/>
          </a:p>
        </p:txBody>
      </p:sp>
    </p:spTree>
    <p:extLst>
      <p:ext uri="{BB962C8B-B14F-4D97-AF65-F5344CB8AC3E}">
        <p14:creationId xmlns:p14="http://schemas.microsoft.com/office/powerpoint/2010/main" val="7035264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1524000" y="0"/>
            <a:ext cx="9144000" cy="838200"/>
          </a:xfrm>
        </p:spPr>
        <p:txBody>
          <a:bodyPr vert="horz" lIns="92075" tIns="46038" rIns="92075" bIns="46038" rtlCol="0" anchor="ctr">
            <a:normAutofit/>
          </a:bodyPr>
          <a:lstStyle/>
          <a:p>
            <a:pPr>
              <a:defRPr/>
            </a:pPr>
            <a:r>
              <a:rPr lang="en-US" b="1" dirty="0" smtClean="0">
                <a:solidFill>
                  <a:srgbClr val="C00000"/>
                </a:solidFill>
                <a:ea typeface="宋体" pitchFamily="2" charset="-122"/>
                <a:cs typeface="Times New Roman" pitchFamily="18" charset="0"/>
              </a:rPr>
              <a:t>Implicit Size </a:t>
            </a:r>
          </a:p>
        </p:txBody>
      </p:sp>
      <p:sp>
        <p:nvSpPr>
          <p:cNvPr id="14339" name="Rectangle 3"/>
          <p:cNvSpPr>
            <a:spLocks noGrp="1" noChangeArrowheads="1"/>
          </p:cNvSpPr>
          <p:nvPr>
            <p:ph type="subTitle" idx="1"/>
          </p:nvPr>
        </p:nvSpPr>
        <p:spPr>
          <a:xfrm>
            <a:off x="1564359" y="1112522"/>
            <a:ext cx="9103641" cy="5410200"/>
          </a:xfrm>
        </p:spPr>
        <p:txBody>
          <a:bodyPr vert="horz" lIns="92075" tIns="46038" rIns="92075" bIns="46038" rtlCol="0">
            <a:normAutofit/>
          </a:bodyPr>
          <a:lstStyle/>
          <a:p>
            <a:pPr algn="l">
              <a:buFont typeface="Arial" pitchFamily="34" charset="0"/>
              <a:buChar char="•"/>
              <a:defRPr/>
            </a:pPr>
            <a:r>
              <a:rPr lang="en-US" sz="3000" dirty="0">
                <a:solidFill>
                  <a:schemeClr val="tx1"/>
                </a:solidFill>
                <a:latin typeface="+mj-lt"/>
                <a:ea typeface="宋体" pitchFamily="2" charset="-122"/>
              </a:rPr>
              <a:t> </a:t>
            </a:r>
            <a:r>
              <a:rPr lang="en-US" sz="3000" b="1" dirty="0">
                <a:solidFill>
                  <a:schemeClr val="tx1"/>
                </a:solidFill>
                <a:latin typeface="+mj-lt"/>
                <a:ea typeface="宋体" pitchFamily="2" charset="-122"/>
              </a:rPr>
              <a:t>C++ allows </a:t>
            </a:r>
            <a:r>
              <a:rPr lang="en-US" sz="3000" dirty="0">
                <a:solidFill>
                  <a:schemeClr val="tx1"/>
                </a:solidFill>
                <a:latin typeface="+mj-lt"/>
                <a:ea typeface="宋体" pitchFamily="2" charset="-122"/>
              </a:rPr>
              <a:t>you to </a:t>
            </a:r>
            <a:r>
              <a:rPr lang="en-US" sz="3000" b="1" dirty="0">
                <a:solidFill>
                  <a:srgbClr val="2C14DE"/>
                </a:solidFill>
                <a:latin typeface="+mj-lt"/>
                <a:ea typeface="宋体" pitchFamily="2" charset="-122"/>
              </a:rPr>
              <a:t>omit the array size, </a:t>
            </a:r>
            <a:r>
              <a:rPr lang="en-US" sz="3000" b="1" dirty="0">
                <a:solidFill>
                  <a:schemeClr val="tx1"/>
                </a:solidFill>
                <a:latin typeface="+mj-lt"/>
                <a:ea typeface="宋体" pitchFamily="2" charset="-122"/>
              </a:rPr>
              <a:t>example:</a:t>
            </a:r>
          </a:p>
          <a:p>
            <a:pPr algn="l">
              <a:spcBef>
                <a:spcPts val="0"/>
              </a:spcBef>
              <a:buFont typeface="Arial" pitchFamily="34" charset="0"/>
              <a:buChar char="•"/>
              <a:defRPr/>
            </a:pPr>
            <a:endParaRPr lang="en-US" sz="3000" b="1" dirty="0">
              <a:solidFill>
                <a:schemeClr val="tx1"/>
              </a:solidFill>
              <a:latin typeface="+mj-lt"/>
              <a:ea typeface="宋体" pitchFamily="2" charset="-122"/>
            </a:endParaRPr>
          </a:p>
          <a:p>
            <a:pPr algn="l">
              <a:defRPr/>
            </a:pPr>
            <a:r>
              <a:rPr lang="en-US" sz="3000" b="1" dirty="0">
                <a:solidFill>
                  <a:schemeClr val="tx1"/>
                </a:solidFill>
                <a:latin typeface="+mj-lt"/>
                <a:ea typeface="宋体" pitchFamily="2" charset="-122"/>
              </a:rPr>
              <a:t>	        </a:t>
            </a:r>
            <a:r>
              <a:rPr lang="en-US" sz="2800" b="1" dirty="0" err="1">
                <a:solidFill>
                  <a:schemeClr val="tx1"/>
                </a:solidFill>
                <a:latin typeface="Consolas" panose="020B0609020204030204" pitchFamily="49" charset="0"/>
                <a:ea typeface="宋体" pitchFamily="2" charset="-122"/>
              </a:rPr>
              <a:t>int</a:t>
            </a:r>
            <a:r>
              <a:rPr lang="en-US" sz="2800" b="1" dirty="0">
                <a:solidFill>
                  <a:schemeClr val="tx1"/>
                </a:solidFill>
                <a:latin typeface="Consolas" panose="020B0609020204030204" pitchFamily="49" charset="0"/>
                <a:ea typeface="宋体" pitchFamily="2" charset="-122"/>
              </a:rPr>
              <a:t> </a:t>
            </a:r>
            <a:r>
              <a:rPr lang="en-US" sz="2800" b="1" dirty="0" err="1">
                <a:solidFill>
                  <a:schemeClr val="tx1"/>
                </a:solidFill>
                <a:latin typeface="Consolas" panose="020B0609020204030204" pitchFamily="49" charset="0"/>
                <a:ea typeface="宋体" pitchFamily="2" charset="-122"/>
              </a:rPr>
              <a:t>myList</a:t>
            </a:r>
            <a:r>
              <a:rPr lang="en-US" sz="2800" b="1" dirty="0">
                <a:solidFill>
                  <a:schemeClr val="tx1"/>
                </a:solidFill>
                <a:latin typeface="Consolas" panose="020B0609020204030204" pitchFamily="49" charset="0"/>
                <a:ea typeface="宋体" pitchFamily="2" charset="-122"/>
              </a:rPr>
              <a:t>[ ]={63,9,3,13};</a:t>
            </a:r>
          </a:p>
          <a:p>
            <a:pPr algn="l">
              <a:defRPr/>
            </a:pPr>
            <a:endParaRPr lang="en-US" sz="3000" dirty="0">
              <a:solidFill>
                <a:schemeClr val="tx1"/>
              </a:solidFill>
              <a:latin typeface="+mj-lt"/>
              <a:ea typeface="宋体" pitchFamily="2" charset="-122"/>
            </a:endParaRPr>
          </a:p>
          <a:p>
            <a:pPr algn="l">
              <a:defRPr/>
            </a:pPr>
            <a:r>
              <a:rPr lang="en-US" sz="3000" i="1" dirty="0">
                <a:solidFill>
                  <a:srgbClr val="2F1BC7"/>
                </a:solidFill>
                <a:latin typeface="+mj-lt"/>
                <a:ea typeface="宋体" pitchFamily="2" charset="-122"/>
              </a:rPr>
              <a:t>C++ automatically figures out how many elements are in the array.</a:t>
            </a:r>
          </a:p>
          <a:p>
            <a:pPr algn="l">
              <a:defRPr/>
            </a:pPr>
            <a:r>
              <a:rPr lang="en-US" sz="3000" dirty="0">
                <a:solidFill>
                  <a:srgbClr val="2F1BC7"/>
                </a:solidFill>
                <a:latin typeface="+mj-lt"/>
                <a:ea typeface="宋体" pitchFamily="2" charset="-122"/>
              </a:rPr>
              <a:t>		 </a:t>
            </a:r>
          </a:p>
          <a:p>
            <a:pPr algn="l">
              <a:defRPr/>
            </a:pPr>
            <a:r>
              <a:rPr lang="en-US" sz="3000" b="1" dirty="0">
                <a:solidFill>
                  <a:srgbClr val="2F1BC7"/>
                </a:solidFill>
                <a:latin typeface="Consolas" panose="020B0609020204030204" pitchFamily="49" charset="0"/>
                <a:ea typeface="宋体" pitchFamily="2" charset="-122"/>
              </a:rPr>
              <a:t>		 </a:t>
            </a:r>
            <a:r>
              <a:rPr lang="en-US" sz="3000" b="1" dirty="0" err="1">
                <a:solidFill>
                  <a:srgbClr val="B80000"/>
                </a:solidFill>
                <a:latin typeface="Consolas" panose="020B0609020204030204" pitchFamily="49" charset="0"/>
                <a:ea typeface="宋体" pitchFamily="2" charset="-122"/>
              </a:rPr>
              <a:t>int</a:t>
            </a:r>
            <a:r>
              <a:rPr lang="en-US" sz="3000" b="1" dirty="0">
                <a:solidFill>
                  <a:srgbClr val="B80000"/>
                </a:solidFill>
                <a:latin typeface="Consolas" panose="020B0609020204030204" pitchFamily="49" charset="0"/>
                <a:ea typeface="宋体" pitchFamily="2" charset="-122"/>
              </a:rPr>
              <a:t>  </a:t>
            </a:r>
            <a:r>
              <a:rPr lang="en-US" sz="3000" b="1" dirty="0" err="1">
                <a:solidFill>
                  <a:srgbClr val="B80000"/>
                </a:solidFill>
                <a:latin typeface="Consolas" panose="020B0609020204030204" pitchFamily="49" charset="0"/>
                <a:ea typeface="宋体" pitchFamily="2" charset="-122"/>
              </a:rPr>
              <a:t>myList</a:t>
            </a:r>
            <a:r>
              <a:rPr lang="en-US" sz="3000" b="1" dirty="0">
                <a:solidFill>
                  <a:srgbClr val="B80000"/>
                </a:solidFill>
                <a:latin typeface="Consolas" panose="020B0609020204030204" pitchFamily="49" charset="0"/>
                <a:ea typeface="宋体" pitchFamily="2" charset="-122"/>
              </a:rPr>
              <a:t> [ ];  //WRONG</a:t>
            </a:r>
          </a:p>
          <a:p>
            <a:pPr algn="l">
              <a:defRPr/>
            </a:pPr>
            <a:endParaRPr lang="en-US" sz="3000" dirty="0">
              <a:solidFill>
                <a:srgbClr val="2F1BC7"/>
              </a:solidFill>
              <a:latin typeface="+mj-lt"/>
              <a:ea typeface="宋体" pitchFamily="2" charset="-122"/>
            </a:endParaRPr>
          </a:p>
        </p:txBody>
      </p:sp>
      <p:sp>
        <p:nvSpPr>
          <p:cNvPr id="4" name="Rectangle 3"/>
          <p:cNvSpPr/>
          <p:nvPr/>
        </p:nvSpPr>
        <p:spPr>
          <a:xfrm>
            <a:off x="1488159" y="96012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36441847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1524000" y="0"/>
            <a:ext cx="9144000" cy="938410"/>
          </a:xfrm>
        </p:spPr>
        <p:txBody>
          <a:bodyPr vert="horz" lIns="92075" tIns="46038" rIns="92075" bIns="46038" rtlCol="0" anchor="ctr">
            <a:normAutofit/>
          </a:bodyPr>
          <a:lstStyle/>
          <a:p>
            <a:pPr>
              <a:defRPr/>
            </a:pPr>
            <a:r>
              <a:rPr lang="en-US" b="1" dirty="0" smtClean="0">
                <a:solidFill>
                  <a:srgbClr val="B80000"/>
                </a:solidFill>
                <a:ea typeface="宋体" pitchFamily="2" charset="-122"/>
              </a:rPr>
              <a:t>Initializing an Array</a:t>
            </a:r>
          </a:p>
        </p:txBody>
      </p:sp>
      <p:sp>
        <p:nvSpPr>
          <p:cNvPr id="11267" name="Rectangle 3"/>
          <p:cNvSpPr>
            <a:spLocks noGrp="1" noChangeArrowheads="1"/>
          </p:cNvSpPr>
          <p:nvPr>
            <p:ph type="subTitle" idx="1"/>
          </p:nvPr>
        </p:nvSpPr>
        <p:spPr>
          <a:xfrm>
            <a:off x="1604240" y="1191490"/>
            <a:ext cx="8987560" cy="5410200"/>
          </a:xfrm>
        </p:spPr>
        <p:txBody>
          <a:bodyPr vert="horz" lIns="92075" tIns="46038" rIns="92075" bIns="46038" rtlCol="0">
            <a:normAutofit/>
          </a:bodyPr>
          <a:lstStyle/>
          <a:p>
            <a:pPr algn="l">
              <a:spcBef>
                <a:spcPct val="100000"/>
              </a:spcBef>
              <a:buFont typeface="Arial" pitchFamily="34" charset="0"/>
              <a:buChar char="•"/>
              <a:defRPr/>
            </a:pPr>
            <a:r>
              <a:rPr lang="en-US" sz="3400" dirty="0">
                <a:solidFill>
                  <a:srgbClr val="2F1BC7"/>
                </a:solidFill>
                <a:latin typeface="+mj-lt"/>
                <a:ea typeface="宋体" pitchFamily="2" charset="-122"/>
              </a:rPr>
              <a:t> Declaring, creating, initializing in one step:</a:t>
            </a:r>
            <a:endParaRPr lang="en-US" sz="2800" dirty="0">
              <a:solidFill>
                <a:schemeClr val="tx1"/>
              </a:solidFill>
              <a:latin typeface="+mj-lt"/>
              <a:ea typeface="宋体" pitchFamily="2" charset="-122"/>
            </a:endParaRPr>
          </a:p>
          <a:p>
            <a:pPr>
              <a:spcBef>
                <a:spcPct val="50000"/>
              </a:spcBef>
              <a:defRPr/>
            </a:pPr>
            <a:r>
              <a:rPr lang="en-US" sz="2200" b="1" dirty="0" err="1">
                <a:solidFill>
                  <a:srgbClr val="C00000"/>
                </a:solidFill>
                <a:latin typeface="Consolas" panose="020B0609020204030204" pitchFamily="49" charset="0"/>
                <a:ea typeface="宋体" pitchFamily="2" charset="-122"/>
                <a:cs typeface="Courier New" pitchFamily="49" charset="0"/>
              </a:rPr>
              <a:t>dataType</a:t>
            </a:r>
            <a:r>
              <a:rPr lang="en-US" sz="2200" b="1" dirty="0">
                <a:solidFill>
                  <a:srgbClr val="C00000"/>
                </a:solidFill>
                <a:latin typeface="Consolas" panose="020B0609020204030204" pitchFamily="49" charset="0"/>
                <a:ea typeface="宋体" pitchFamily="2" charset="-122"/>
                <a:cs typeface="Courier New" pitchFamily="49" charset="0"/>
              </a:rPr>
              <a:t> </a:t>
            </a:r>
            <a:r>
              <a:rPr lang="en-US" sz="2200" b="1" dirty="0" err="1">
                <a:solidFill>
                  <a:srgbClr val="C00000"/>
                </a:solidFill>
                <a:latin typeface="Consolas" panose="020B0609020204030204" pitchFamily="49" charset="0"/>
                <a:ea typeface="宋体" pitchFamily="2" charset="-122"/>
                <a:cs typeface="Courier New" pitchFamily="49" charset="0"/>
              </a:rPr>
              <a:t>arrayName</a:t>
            </a:r>
            <a:r>
              <a:rPr lang="en-US" sz="2200" b="1" dirty="0">
                <a:solidFill>
                  <a:srgbClr val="C00000"/>
                </a:solidFill>
                <a:latin typeface="Consolas" panose="020B0609020204030204" pitchFamily="49" charset="0"/>
                <a:ea typeface="宋体" pitchFamily="2" charset="-122"/>
                <a:cs typeface="Courier New" pitchFamily="49" charset="0"/>
              </a:rPr>
              <a:t>[Size] = {value</a:t>
            </a:r>
            <a:r>
              <a:rPr lang="en-US" sz="2200" b="1" baseline="-25000" dirty="0">
                <a:solidFill>
                  <a:srgbClr val="C00000"/>
                </a:solidFill>
                <a:latin typeface="Consolas" panose="020B0609020204030204" pitchFamily="49" charset="0"/>
                <a:ea typeface="宋体" pitchFamily="2" charset="-122"/>
                <a:cs typeface="Courier New" pitchFamily="49" charset="0"/>
              </a:rPr>
              <a:t>0</a:t>
            </a:r>
            <a:r>
              <a:rPr lang="en-US" sz="2200" b="1" dirty="0">
                <a:solidFill>
                  <a:srgbClr val="C00000"/>
                </a:solidFill>
                <a:latin typeface="Consolas" panose="020B0609020204030204" pitchFamily="49" charset="0"/>
                <a:ea typeface="宋体" pitchFamily="2" charset="-122"/>
                <a:cs typeface="Courier New" pitchFamily="49" charset="0"/>
              </a:rPr>
              <a:t>, value</a:t>
            </a:r>
            <a:r>
              <a:rPr lang="en-US" sz="2200" b="1" baseline="-25000" dirty="0">
                <a:solidFill>
                  <a:srgbClr val="C00000"/>
                </a:solidFill>
                <a:latin typeface="Consolas" panose="020B0609020204030204" pitchFamily="49" charset="0"/>
                <a:ea typeface="宋体" pitchFamily="2" charset="-122"/>
                <a:cs typeface="Courier New" pitchFamily="49" charset="0"/>
              </a:rPr>
              <a:t>1</a:t>
            </a:r>
            <a:r>
              <a:rPr lang="en-US" sz="2200" b="1" dirty="0">
                <a:solidFill>
                  <a:srgbClr val="C00000"/>
                </a:solidFill>
                <a:latin typeface="Consolas" panose="020B0609020204030204" pitchFamily="49" charset="0"/>
                <a:ea typeface="宋体" pitchFamily="2" charset="-122"/>
                <a:cs typeface="Courier New" pitchFamily="49" charset="0"/>
              </a:rPr>
              <a:t>, ..., </a:t>
            </a:r>
            <a:r>
              <a:rPr lang="en-US" sz="2200" b="1" dirty="0" err="1">
                <a:solidFill>
                  <a:srgbClr val="C00000"/>
                </a:solidFill>
                <a:latin typeface="Consolas" panose="020B0609020204030204" pitchFamily="49" charset="0"/>
                <a:ea typeface="宋体" pitchFamily="2" charset="-122"/>
                <a:cs typeface="Courier New" pitchFamily="49" charset="0"/>
              </a:rPr>
              <a:t>value</a:t>
            </a:r>
            <a:r>
              <a:rPr lang="en-US" sz="2200" b="1" i="1" baseline="-25000" dirty="0" err="1">
                <a:solidFill>
                  <a:srgbClr val="C00000"/>
                </a:solidFill>
                <a:latin typeface="Consolas" panose="020B0609020204030204" pitchFamily="49" charset="0"/>
                <a:ea typeface="宋体" pitchFamily="2" charset="-122"/>
                <a:cs typeface="Courier New" pitchFamily="49" charset="0"/>
              </a:rPr>
              <a:t>k</a:t>
            </a:r>
            <a:r>
              <a:rPr lang="en-US" sz="2200" b="1" dirty="0">
                <a:solidFill>
                  <a:srgbClr val="C00000"/>
                </a:solidFill>
                <a:latin typeface="Consolas" panose="020B0609020204030204" pitchFamily="49" charset="0"/>
                <a:ea typeface="宋体" pitchFamily="2" charset="-122"/>
                <a:cs typeface="Courier New" pitchFamily="49" charset="0"/>
              </a:rPr>
              <a:t>};</a:t>
            </a:r>
          </a:p>
          <a:p>
            <a:pPr algn="l">
              <a:spcBef>
                <a:spcPct val="50000"/>
              </a:spcBef>
              <a:buFont typeface="Arial" pitchFamily="34" charset="0"/>
              <a:buChar char="•"/>
              <a:defRPr/>
            </a:pPr>
            <a:endParaRPr lang="en-US" sz="2400" dirty="0">
              <a:solidFill>
                <a:schemeClr val="tx1"/>
              </a:solidFill>
              <a:latin typeface="+mj-lt"/>
              <a:ea typeface="宋体" pitchFamily="2" charset="-122"/>
            </a:endParaRPr>
          </a:p>
          <a:p>
            <a:pPr algn="l">
              <a:spcBef>
                <a:spcPct val="50000"/>
              </a:spcBef>
              <a:buFont typeface="Arial" pitchFamily="34" charset="0"/>
              <a:buChar char="•"/>
              <a:defRPr/>
            </a:pPr>
            <a:r>
              <a:rPr lang="en-US" dirty="0" smtClean="0">
                <a:solidFill>
                  <a:schemeClr val="tx1"/>
                </a:solidFill>
                <a:latin typeface="+mj-lt"/>
                <a:ea typeface="宋体" pitchFamily="2" charset="-122"/>
              </a:rPr>
              <a:t>  Example: </a:t>
            </a:r>
          </a:p>
          <a:p>
            <a:pPr algn="l">
              <a:spcBef>
                <a:spcPct val="50000"/>
              </a:spcBef>
              <a:defRPr/>
            </a:pPr>
            <a:r>
              <a:rPr lang="en-US" sz="2400" b="1" dirty="0">
                <a:solidFill>
                  <a:schemeClr val="tx1"/>
                </a:solidFill>
                <a:latin typeface="Consolas" panose="020B0609020204030204" pitchFamily="49" charset="0"/>
                <a:ea typeface="宋体" pitchFamily="2" charset="-122"/>
              </a:rPr>
              <a:t>            </a:t>
            </a:r>
            <a:r>
              <a:rPr lang="en-US" sz="2400" b="1" dirty="0" err="1">
                <a:solidFill>
                  <a:schemeClr val="tx1"/>
                </a:solidFill>
                <a:latin typeface="Consolas" panose="020B0609020204030204" pitchFamily="49" charset="0"/>
                <a:ea typeface="宋体" pitchFamily="2" charset="-122"/>
              </a:rPr>
              <a:t>int</a:t>
            </a:r>
            <a:r>
              <a:rPr lang="en-US" sz="2400" b="1" dirty="0">
                <a:solidFill>
                  <a:schemeClr val="tx1"/>
                </a:solidFill>
                <a:latin typeface="Consolas" panose="020B0609020204030204" pitchFamily="49" charset="0"/>
                <a:ea typeface="宋体" pitchFamily="2" charset="-122"/>
              </a:rPr>
              <a:t> </a:t>
            </a:r>
            <a:r>
              <a:rPr lang="en-US" sz="2400" b="1" dirty="0" err="1">
                <a:solidFill>
                  <a:schemeClr val="tx1"/>
                </a:solidFill>
                <a:latin typeface="Consolas" panose="020B0609020204030204" pitchFamily="49" charset="0"/>
                <a:ea typeface="宋体" pitchFamily="2" charset="-122"/>
              </a:rPr>
              <a:t>myList</a:t>
            </a:r>
            <a:r>
              <a:rPr lang="en-US" sz="2400" b="1" dirty="0">
                <a:solidFill>
                  <a:schemeClr val="tx1"/>
                </a:solidFill>
                <a:latin typeface="Consolas" panose="020B0609020204030204" pitchFamily="49" charset="0"/>
                <a:ea typeface="宋体" pitchFamily="2" charset="-122"/>
              </a:rPr>
              <a:t>[4] = {</a:t>
            </a:r>
            <a:r>
              <a:rPr lang="en-US" sz="2400" b="1" dirty="0">
                <a:solidFill>
                  <a:srgbClr val="2F1BC7"/>
                </a:solidFill>
                <a:latin typeface="Consolas" panose="020B0609020204030204" pitchFamily="49" charset="0"/>
                <a:ea typeface="宋体" pitchFamily="2" charset="-122"/>
              </a:rPr>
              <a:t>32</a:t>
            </a:r>
            <a:r>
              <a:rPr lang="en-US" sz="2400" b="1" dirty="0">
                <a:solidFill>
                  <a:schemeClr val="tx1"/>
                </a:solidFill>
                <a:latin typeface="Consolas" panose="020B0609020204030204" pitchFamily="49" charset="0"/>
                <a:ea typeface="宋体" pitchFamily="2" charset="-122"/>
              </a:rPr>
              <a:t>, </a:t>
            </a:r>
            <a:r>
              <a:rPr lang="en-US" sz="2400" b="1" dirty="0">
                <a:solidFill>
                  <a:srgbClr val="2F1BC7"/>
                </a:solidFill>
                <a:latin typeface="Consolas" panose="020B0609020204030204" pitchFamily="49" charset="0"/>
                <a:ea typeface="宋体" pitchFamily="2" charset="-122"/>
              </a:rPr>
              <a:t>11</a:t>
            </a:r>
            <a:r>
              <a:rPr lang="en-US" sz="2400" b="1" dirty="0">
                <a:solidFill>
                  <a:schemeClr val="tx1"/>
                </a:solidFill>
                <a:latin typeface="Consolas" panose="020B0609020204030204" pitchFamily="49" charset="0"/>
                <a:ea typeface="宋体" pitchFamily="2" charset="-122"/>
              </a:rPr>
              <a:t>,</a:t>
            </a:r>
            <a:r>
              <a:rPr lang="en-US" sz="2400" b="1" dirty="0">
                <a:solidFill>
                  <a:srgbClr val="2F1BC7"/>
                </a:solidFill>
                <a:latin typeface="Consolas" panose="020B0609020204030204" pitchFamily="49" charset="0"/>
                <a:ea typeface="宋体" pitchFamily="2" charset="-122"/>
              </a:rPr>
              <a:t> -6</a:t>
            </a:r>
            <a:r>
              <a:rPr lang="en-US" sz="2400" b="1" dirty="0">
                <a:solidFill>
                  <a:schemeClr val="tx1"/>
                </a:solidFill>
                <a:latin typeface="Consolas" panose="020B0609020204030204" pitchFamily="49" charset="0"/>
                <a:ea typeface="宋体" pitchFamily="2" charset="-122"/>
              </a:rPr>
              <a:t>, </a:t>
            </a:r>
            <a:r>
              <a:rPr lang="en-US" sz="2400" b="1" dirty="0">
                <a:solidFill>
                  <a:srgbClr val="2F1BC7"/>
                </a:solidFill>
                <a:latin typeface="Consolas" panose="020B0609020204030204" pitchFamily="49" charset="0"/>
                <a:ea typeface="宋体" pitchFamily="2" charset="-122"/>
              </a:rPr>
              <a:t>65</a:t>
            </a:r>
            <a:r>
              <a:rPr lang="en-US" sz="2400" b="1" dirty="0">
                <a:solidFill>
                  <a:schemeClr val="tx1"/>
                </a:solidFill>
                <a:latin typeface="Consolas" panose="020B0609020204030204" pitchFamily="49" charset="0"/>
                <a:ea typeface="宋体" pitchFamily="2" charset="-122"/>
              </a:rPr>
              <a:t>};</a:t>
            </a:r>
          </a:p>
          <a:p>
            <a:pPr algn="l">
              <a:spcBef>
                <a:spcPct val="50000"/>
              </a:spcBef>
              <a:defRPr/>
            </a:pPr>
            <a:endParaRPr lang="en-US" sz="2400" b="1" dirty="0">
              <a:solidFill>
                <a:schemeClr val="tx1"/>
              </a:solidFill>
              <a:latin typeface="Consolas" panose="020B0609020204030204" pitchFamily="49" charset="0"/>
              <a:ea typeface="宋体" pitchFamily="2" charset="-122"/>
            </a:endParaRPr>
          </a:p>
          <a:p>
            <a:pPr algn="l">
              <a:spcBef>
                <a:spcPct val="50000"/>
              </a:spcBef>
              <a:defRPr/>
            </a:pPr>
            <a:r>
              <a:rPr lang="en-US" sz="2400" b="1" dirty="0">
                <a:solidFill>
                  <a:schemeClr val="tx1"/>
                </a:solidFill>
                <a:latin typeface="Consolas" panose="020B0609020204030204" pitchFamily="49" charset="0"/>
                <a:ea typeface="宋体" pitchFamily="2" charset="-122"/>
              </a:rPr>
              <a:t> What about:</a:t>
            </a:r>
          </a:p>
          <a:p>
            <a:pPr lvl="1" algn="l">
              <a:defRPr/>
            </a:pPr>
            <a:r>
              <a:rPr lang="en-US" sz="2400" b="1" dirty="0" err="1">
                <a:solidFill>
                  <a:srgbClr val="FF0000"/>
                </a:solidFill>
                <a:latin typeface="Consolas" panose="020B0609020204030204" pitchFamily="49" charset="0"/>
                <a:ea typeface="宋体" pitchFamily="2" charset="-122"/>
                <a:cs typeface="Times New Roman" pitchFamily="18" charset="0"/>
              </a:rPr>
              <a:t>int</a:t>
            </a:r>
            <a:r>
              <a:rPr lang="en-US" sz="2400" b="1" dirty="0">
                <a:solidFill>
                  <a:srgbClr val="FF0000"/>
                </a:solidFill>
                <a:latin typeface="Consolas" panose="020B0609020204030204" pitchFamily="49" charset="0"/>
                <a:ea typeface="宋体" pitchFamily="2" charset="-122"/>
                <a:cs typeface="Times New Roman" pitchFamily="18" charset="0"/>
              </a:rPr>
              <a:t> List2[4];</a:t>
            </a:r>
          </a:p>
          <a:p>
            <a:pPr lvl="1" algn="l">
              <a:defRPr/>
            </a:pPr>
            <a:r>
              <a:rPr lang="en-US" sz="2400" b="1" dirty="0">
                <a:solidFill>
                  <a:srgbClr val="FF0000"/>
                </a:solidFill>
                <a:latin typeface="Consolas" panose="020B0609020204030204" pitchFamily="49" charset="0"/>
                <a:ea typeface="宋体" pitchFamily="2" charset="-122"/>
                <a:cs typeface="Times New Roman" pitchFamily="18" charset="0"/>
              </a:rPr>
              <a:t>List2= {32, 11, -6, 65}; </a:t>
            </a:r>
          </a:p>
          <a:p>
            <a:pPr algn="l">
              <a:spcBef>
                <a:spcPct val="50000"/>
              </a:spcBef>
              <a:defRPr/>
            </a:pPr>
            <a:endParaRPr lang="en-US" sz="2400" b="1" dirty="0">
              <a:solidFill>
                <a:schemeClr val="tx1"/>
              </a:solidFill>
              <a:latin typeface="Consolas" panose="020B0609020204030204" pitchFamily="49" charset="0"/>
              <a:ea typeface="宋体" pitchFamily="2" charset="-122"/>
            </a:endParaRPr>
          </a:p>
        </p:txBody>
      </p:sp>
      <p:sp>
        <p:nvSpPr>
          <p:cNvPr id="4" name="Rectangle 3"/>
          <p:cNvSpPr/>
          <p:nvPr/>
        </p:nvSpPr>
        <p:spPr>
          <a:xfrm>
            <a:off x="1524000" y="93841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3915730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1524000" y="0"/>
            <a:ext cx="9144000" cy="838200"/>
          </a:xfrm>
        </p:spPr>
        <p:txBody>
          <a:bodyPr vert="horz" lIns="92075" tIns="46038" rIns="92075" bIns="46038" rtlCol="0" anchor="ctr">
            <a:normAutofit/>
          </a:bodyPr>
          <a:lstStyle/>
          <a:p>
            <a:pPr>
              <a:defRPr/>
            </a:pPr>
            <a:r>
              <a:rPr lang="en-US" b="1" dirty="0" smtClean="0">
                <a:solidFill>
                  <a:srgbClr val="C00000"/>
                </a:solidFill>
                <a:ea typeface="宋体" pitchFamily="2" charset="-122"/>
                <a:cs typeface="Times New Roman" pitchFamily="18" charset="0"/>
              </a:rPr>
              <a:t>Implicit Size </a:t>
            </a:r>
          </a:p>
        </p:txBody>
      </p:sp>
      <p:sp>
        <p:nvSpPr>
          <p:cNvPr id="14339" name="Rectangle 3"/>
          <p:cNvSpPr>
            <a:spLocks noGrp="1" noChangeArrowheads="1"/>
          </p:cNvSpPr>
          <p:nvPr>
            <p:ph type="subTitle" idx="1"/>
          </p:nvPr>
        </p:nvSpPr>
        <p:spPr>
          <a:xfrm>
            <a:off x="1564359" y="1112522"/>
            <a:ext cx="9103641" cy="5410200"/>
          </a:xfrm>
        </p:spPr>
        <p:txBody>
          <a:bodyPr vert="horz" lIns="92075" tIns="46038" rIns="92075" bIns="46038" rtlCol="0">
            <a:normAutofit/>
          </a:bodyPr>
          <a:lstStyle/>
          <a:p>
            <a:pPr algn="l">
              <a:buFont typeface="Arial" pitchFamily="34" charset="0"/>
              <a:buChar char="•"/>
              <a:defRPr/>
            </a:pPr>
            <a:r>
              <a:rPr lang="en-US" sz="3000" dirty="0">
                <a:solidFill>
                  <a:schemeClr val="tx1"/>
                </a:solidFill>
                <a:latin typeface="+mj-lt"/>
                <a:ea typeface="宋体" pitchFamily="2" charset="-122"/>
              </a:rPr>
              <a:t> </a:t>
            </a:r>
            <a:r>
              <a:rPr lang="en-US" sz="3000" b="1" dirty="0">
                <a:solidFill>
                  <a:schemeClr val="tx1"/>
                </a:solidFill>
                <a:latin typeface="+mj-lt"/>
                <a:ea typeface="宋体" pitchFamily="2" charset="-122"/>
              </a:rPr>
              <a:t>C++ allows </a:t>
            </a:r>
            <a:r>
              <a:rPr lang="en-US" sz="3000" dirty="0">
                <a:solidFill>
                  <a:schemeClr val="tx1"/>
                </a:solidFill>
                <a:latin typeface="+mj-lt"/>
                <a:ea typeface="宋体" pitchFamily="2" charset="-122"/>
              </a:rPr>
              <a:t>you to </a:t>
            </a:r>
            <a:r>
              <a:rPr lang="en-US" sz="3000" b="1" dirty="0">
                <a:solidFill>
                  <a:srgbClr val="2C14DE"/>
                </a:solidFill>
                <a:latin typeface="+mj-lt"/>
                <a:ea typeface="宋体" pitchFamily="2" charset="-122"/>
              </a:rPr>
              <a:t>omit the array size, </a:t>
            </a:r>
            <a:r>
              <a:rPr lang="en-US" sz="3000" b="1" dirty="0">
                <a:solidFill>
                  <a:schemeClr val="tx1"/>
                </a:solidFill>
                <a:latin typeface="+mj-lt"/>
                <a:ea typeface="宋体" pitchFamily="2" charset="-122"/>
              </a:rPr>
              <a:t>example:</a:t>
            </a:r>
          </a:p>
          <a:p>
            <a:pPr algn="l">
              <a:spcBef>
                <a:spcPts val="0"/>
              </a:spcBef>
              <a:buFont typeface="Arial" pitchFamily="34" charset="0"/>
              <a:buChar char="•"/>
              <a:defRPr/>
            </a:pPr>
            <a:endParaRPr lang="en-US" sz="3000" b="1" dirty="0">
              <a:solidFill>
                <a:schemeClr val="tx1"/>
              </a:solidFill>
              <a:latin typeface="+mj-lt"/>
              <a:ea typeface="宋体" pitchFamily="2" charset="-122"/>
            </a:endParaRPr>
          </a:p>
          <a:p>
            <a:pPr algn="l">
              <a:defRPr/>
            </a:pPr>
            <a:r>
              <a:rPr lang="en-US" sz="3000" b="1" dirty="0">
                <a:solidFill>
                  <a:schemeClr val="tx1"/>
                </a:solidFill>
                <a:latin typeface="+mj-lt"/>
                <a:ea typeface="宋体" pitchFamily="2" charset="-122"/>
              </a:rPr>
              <a:t>	        </a:t>
            </a:r>
            <a:r>
              <a:rPr lang="en-US" sz="2800" b="1" dirty="0" err="1">
                <a:solidFill>
                  <a:schemeClr val="tx1"/>
                </a:solidFill>
                <a:latin typeface="Consolas" panose="020B0609020204030204" pitchFamily="49" charset="0"/>
                <a:ea typeface="宋体" pitchFamily="2" charset="-122"/>
              </a:rPr>
              <a:t>int</a:t>
            </a:r>
            <a:r>
              <a:rPr lang="en-US" sz="2800" b="1" dirty="0">
                <a:solidFill>
                  <a:schemeClr val="tx1"/>
                </a:solidFill>
                <a:latin typeface="Consolas" panose="020B0609020204030204" pitchFamily="49" charset="0"/>
                <a:ea typeface="宋体" pitchFamily="2" charset="-122"/>
              </a:rPr>
              <a:t> </a:t>
            </a:r>
            <a:r>
              <a:rPr lang="en-US" sz="2800" b="1" dirty="0" err="1">
                <a:solidFill>
                  <a:schemeClr val="tx1"/>
                </a:solidFill>
                <a:latin typeface="Consolas" panose="020B0609020204030204" pitchFamily="49" charset="0"/>
                <a:ea typeface="宋体" pitchFamily="2" charset="-122"/>
              </a:rPr>
              <a:t>myList</a:t>
            </a:r>
            <a:r>
              <a:rPr lang="en-US" sz="2800" b="1" dirty="0">
                <a:solidFill>
                  <a:schemeClr val="tx1"/>
                </a:solidFill>
                <a:latin typeface="Consolas" panose="020B0609020204030204" pitchFamily="49" charset="0"/>
                <a:ea typeface="宋体" pitchFamily="2" charset="-122"/>
              </a:rPr>
              <a:t>[ ]={63,9,3,13};</a:t>
            </a:r>
          </a:p>
          <a:p>
            <a:pPr algn="l">
              <a:defRPr/>
            </a:pPr>
            <a:endParaRPr lang="en-US" sz="3000" dirty="0">
              <a:solidFill>
                <a:schemeClr val="tx1"/>
              </a:solidFill>
              <a:latin typeface="+mj-lt"/>
              <a:ea typeface="宋体" pitchFamily="2" charset="-122"/>
            </a:endParaRPr>
          </a:p>
          <a:p>
            <a:pPr algn="l">
              <a:defRPr/>
            </a:pPr>
            <a:r>
              <a:rPr lang="en-US" sz="3000" i="1" dirty="0">
                <a:solidFill>
                  <a:srgbClr val="2F1BC7"/>
                </a:solidFill>
                <a:latin typeface="+mj-lt"/>
                <a:ea typeface="宋体" pitchFamily="2" charset="-122"/>
              </a:rPr>
              <a:t>C++ automatically figures out how many elements are in the array.</a:t>
            </a:r>
          </a:p>
          <a:p>
            <a:pPr algn="l">
              <a:defRPr/>
            </a:pPr>
            <a:r>
              <a:rPr lang="en-US" sz="3000" dirty="0">
                <a:solidFill>
                  <a:srgbClr val="2F1BC7"/>
                </a:solidFill>
                <a:latin typeface="+mj-lt"/>
                <a:ea typeface="宋体" pitchFamily="2" charset="-122"/>
              </a:rPr>
              <a:t>		 </a:t>
            </a:r>
          </a:p>
          <a:p>
            <a:pPr algn="l">
              <a:defRPr/>
            </a:pPr>
            <a:r>
              <a:rPr lang="en-US" sz="3000" b="1" dirty="0">
                <a:solidFill>
                  <a:srgbClr val="2F1BC7"/>
                </a:solidFill>
                <a:latin typeface="Consolas" panose="020B0609020204030204" pitchFamily="49" charset="0"/>
                <a:ea typeface="宋体" pitchFamily="2" charset="-122"/>
              </a:rPr>
              <a:t>		 </a:t>
            </a:r>
            <a:r>
              <a:rPr lang="en-US" sz="3000" b="1" dirty="0" err="1">
                <a:solidFill>
                  <a:srgbClr val="B80000"/>
                </a:solidFill>
                <a:latin typeface="Consolas" panose="020B0609020204030204" pitchFamily="49" charset="0"/>
                <a:ea typeface="宋体" pitchFamily="2" charset="-122"/>
              </a:rPr>
              <a:t>int</a:t>
            </a:r>
            <a:r>
              <a:rPr lang="en-US" sz="3000" b="1" dirty="0">
                <a:solidFill>
                  <a:srgbClr val="B80000"/>
                </a:solidFill>
                <a:latin typeface="Consolas" panose="020B0609020204030204" pitchFamily="49" charset="0"/>
                <a:ea typeface="宋体" pitchFamily="2" charset="-122"/>
              </a:rPr>
              <a:t>  </a:t>
            </a:r>
            <a:r>
              <a:rPr lang="en-US" sz="3000" b="1" dirty="0" err="1">
                <a:solidFill>
                  <a:srgbClr val="B80000"/>
                </a:solidFill>
                <a:latin typeface="Consolas" panose="020B0609020204030204" pitchFamily="49" charset="0"/>
                <a:ea typeface="宋体" pitchFamily="2" charset="-122"/>
              </a:rPr>
              <a:t>myList</a:t>
            </a:r>
            <a:r>
              <a:rPr lang="en-US" sz="3000" b="1" dirty="0">
                <a:solidFill>
                  <a:srgbClr val="B80000"/>
                </a:solidFill>
                <a:latin typeface="Consolas" panose="020B0609020204030204" pitchFamily="49" charset="0"/>
                <a:ea typeface="宋体" pitchFamily="2" charset="-122"/>
              </a:rPr>
              <a:t> [ ];  //WRONG</a:t>
            </a:r>
          </a:p>
          <a:p>
            <a:pPr algn="l">
              <a:defRPr/>
            </a:pPr>
            <a:endParaRPr lang="en-US" sz="3000" dirty="0">
              <a:solidFill>
                <a:srgbClr val="2F1BC7"/>
              </a:solidFill>
              <a:latin typeface="+mj-lt"/>
              <a:ea typeface="宋体" pitchFamily="2" charset="-122"/>
            </a:endParaRPr>
          </a:p>
        </p:txBody>
      </p:sp>
      <p:sp>
        <p:nvSpPr>
          <p:cNvPr id="4" name="Rectangle 3"/>
          <p:cNvSpPr/>
          <p:nvPr/>
        </p:nvSpPr>
        <p:spPr>
          <a:xfrm>
            <a:off x="1488159" y="96012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3682433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solidFill>
                  <a:srgbClr val="160C5C"/>
                </a:solidFill>
              </a:rPr>
              <a:t>Review Of Previous Lecture</a:t>
            </a:r>
          </a:p>
          <a:p>
            <a:r>
              <a:rPr lang="en-US" dirty="0" smtClean="0"/>
              <a:t>Introduction to Arrays</a:t>
            </a:r>
            <a:endParaRPr lang="en-US" dirty="0"/>
          </a:p>
          <a:p>
            <a:pPr marL="0" indent="0">
              <a:buNone/>
            </a:pPr>
            <a:endParaRPr lang="en-US" dirty="0"/>
          </a:p>
        </p:txBody>
      </p:sp>
      <p:sp>
        <p:nvSpPr>
          <p:cNvPr id="3" name="Date Placeholder 2"/>
          <p:cNvSpPr>
            <a:spLocks noGrp="1"/>
          </p:cNvSpPr>
          <p:nvPr>
            <p:ph type="dt" sz="half" idx="10"/>
          </p:nvPr>
        </p:nvSpPr>
        <p:spPr/>
        <p:txBody>
          <a:bodyPr/>
          <a:lstStyle/>
          <a:p>
            <a:fld id="{4CDFED64-A59E-4998-9C0B-1F4037C72E2E}" type="datetime1">
              <a:rPr lang="en-US" smtClean="0"/>
              <a:t>10/26/2022</a:t>
            </a:fld>
            <a:endParaRPr lang="en-US"/>
          </a:p>
        </p:txBody>
      </p:sp>
      <p:sp>
        <p:nvSpPr>
          <p:cNvPr id="4" name="Footer Placeholder 3"/>
          <p:cNvSpPr>
            <a:spLocks noGrp="1"/>
          </p:cNvSpPr>
          <p:nvPr>
            <p:ph type="ftr" sz="quarter" idx="11"/>
          </p:nvPr>
        </p:nvSpPr>
        <p:spPr/>
        <p:txBody>
          <a:bodyPr/>
          <a:lstStyle/>
          <a:p>
            <a:r>
              <a:rPr lang="en-US" smtClean="0"/>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
        <p:nvSpPr>
          <p:cNvPr id="6" name="Title 5"/>
          <p:cNvSpPr>
            <a:spLocks noGrp="1"/>
          </p:cNvSpPr>
          <p:nvPr>
            <p:ph type="title"/>
          </p:nvPr>
        </p:nvSpPr>
        <p:spPr/>
        <p:txBody>
          <a:bodyPr/>
          <a:lstStyle/>
          <a:p>
            <a:r>
              <a:rPr lang="en-US" dirty="0" smtClean="0"/>
              <a:t>Goals</a:t>
            </a:r>
            <a:endParaRPr lang="en-US" dirty="0"/>
          </a:p>
        </p:txBody>
      </p:sp>
    </p:spTree>
    <p:extLst>
      <p:ext uri="{BB962C8B-B14F-4D97-AF65-F5344CB8AC3E}">
        <p14:creationId xmlns:p14="http://schemas.microsoft.com/office/powerpoint/2010/main" val="39923089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ctrTitle"/>
          </p:nvPr>
        </p:nvSpPr>
        <p:spPr>
          <a:xfrm>
            <a:off x="1524000" y="-1"/>
            <a:ext cx="9144000" cy="960119"/>
          </a:xfrm>
          <a:noFill/>
        </p:spPr>
        <p:txBody>
          <a:bodyPr vert="horz" lIns="92075" tIns="46038" rIns="92075" bIns="46038" rtlCol="0" anchor="ctr">
            <a:normAutofit/>
          </a:bodyPr>
          <a:lstStyle/>
          <a:p>
            <a:r>
              <a:rPr lang="en-US" b="1" dirty="0" smtClean="0">
                <a:solidFill>
                  <a:srgbClr val="B80000"/>
                </a:solidFill>
                <a:ea typeface="宋体" pitchFamily="2" charset="-122"/>
              </a:rPr>
              <a:t>Partial Initialization </a:t>
            </a:r>
          </a:p>
        </p:txBody>
      </p:sp>
      <p:sp>
        <p:nvSpPr>
          <p:cNvPr id="15363" name="Rectangle 3"/>
          <p:cNvSpPr>
            <a:spLocks noGrp="1" noChangeArrowheads="1"/>
          </p:cNvSpPr>
          <p:nvPr>
            <p:ph type="subTitle" idx="1"/>
          </p:nvPr>
        </p:nvSpPr>
        <p:spPr>
          <a:xfrm>
            <a:off x="1547191" y="1066800"/>
            <a:ext cx="9044609" cy="5638800"/>
          </a:xfrm>
        </p:spPr>
        <p:txBody>
          <a:bodyPr vert="horz" lIns="92075" tIns="46038" rIns="92075" bIns="46038" rtlCol="0">
            <a:normAutofit/>
          </a:bodyPr>
          <a:lstStyle/>
          <a:p>
            <a:pPr algn="l">
              <a:buFont typeface="Arial" pitchFamily="34" charset="0"/>
              <a:buChar char="•"/>
              <a:defRPr/>
            </a:pPr>
            <a:r>
              <a:rPr lang="en-US" b="1" dirty="0" smtClean="0">
                <a:solidFill>
                  <a:schemeClr val="tx1"/>
                </a:solidFill>
                <a:latin typeface="+mj-lt"/>
                <a:ea typeface="宋体" pitchFamily="2" charset="-122"/>
              </a:rPr>
              <a:t> Initializing a part of the array: </a:t>
            </a:r>
          </a:p>
          <a:p>
            <a:pPr algn="l">
              <a:defRPr/>
            </a:pPr>
            <a:r>
              <a:rPr lang="en-US" sz="3000" b="1" dirty="0">
                <a:solidFill>
                  <a:schemeClr val="tx1"/>
                </a:solidFill>
                <a:ea typeface="宋体" pitchFamily="2" charset="-122"/>
              </a:rPr>
              <a:t>	      double</a:t>
            </a:r>
            <a:r>
              <a:rPr lang="en-US" sz="3000" dirty="0">
                <a:solidFill>
                  <a:schemeClr val="tx1"/>
                </a:solidFill>
                <a:ea typeface="宋体" pitchFamily="2" charset="-122"/>
              </a:rPr>
              <a:t> </a:t>
            </a:r>
            <a:r>
              <a:rPr lang="en-US" sz="3000" dirty="0" err="1">
                <a:solidFill>
                  <a:schemeClr val="tx1"/>
                </a:solidFill>
                <a:ea typeface="宋体" pitchFamily="2" charset="-122"/>
              </a:rPr>
              <a:t>myList</a:t>
            </a:r>
            <a:r>
              <a:rPr lang="en-US" sz="3000" dirty="0">
                <a:solidFill>
                  <a:schemeClr val="tx1"/>
                </a:solidFill>
                <a:ea typeface="宋体" pitchFamily="2" charset="-122"/>
              </a:rPr>
              <a:t>[4] = {1.9, 4.65}; //correct</a:t>
            </a:r>
          </a:p>
          <a:p>
            <a:pPr algn="l">
              <a:defRPr/>
            </a:pPr>
            <a:r>
              <a:rPr lang="en-US" sz="3000" dirty="0">
                <a:solidFill>
                  <a:schemeClr val="tx1"/>
                </a:solidFill>
                <a:latin typeface="+mj-lt"/>
                <a:ea typeface="宋体" pitchFamily="2" charset="-122"/>
              </a:rPr>
              <a:t>		</a:t>
            </a:r>
          </a:p>
          <a:p>
            <a:pPr algn="l">
              <a:defRPr/>
            </a:pPr>
            <a:r>
              <a:rPr lang="en-US" sz="3000" dirty="0">
                <a:solidFill>
                  <a:schemeClr val="tx1"/>
                </a:solidFill>
                <a:latin typeface="+mj-lt"/>
                <a:ea typeface="宋体" pitchFamily="2" charset="-122"/>
              </a:rPr>
              <a:t>The above example assigns values </a:t>
            </a:r>
            <a:r>
              <a:rPr lang="en-US" sz="3000" b="1" dirty="0">
                <a:solidFill>
                  <a:srgbClr val="B80000"/>
                </a:solidFill>
                <a:latin typeface="+mj-lt"/>
                <a:ea typeface="宋体" pitchFamily="2" charset="-122"/>
              </a:rPr>
              <a:t>1.9</a:t>
            </a:r>
            <a:r>
              <a:rPr lang="en-US" sz="3000" dirty="0">
                <a:solidFill>
                  <a:schemeClr val="tx1"/>
                </a:solidFill>
                <a:latin typeface="+mj-lt"/>
                <a:ea typeface="宋体" pitchFamily="2" charset="-122"/>
              </a:rPr>
              <a:t>, </a:t>
            </a:r>
            <a:r>
              <a:rPr lang="en-US" sz="3000" b="1" dirty="0">
                <a:solidFill>
                  <a:srgbClr val="B80000"/>
                </a:solidFill>
                <a:latin typeface="+mj-lt"/>
                <a:ea typeface="宋体" pitchFamily="2" charset="-122"/>
              </a:rPr>
              <a:t>4.65</a:t>
            </a:r>
            <a:r>
              <a:rPr lang="en-US" sz="3000" dirty="0">
                <a:solidFill>
                  <a:schemeClr val="tx1"/>
                </a:solidFill>
                <a:latin typeface="+mj-lt"/>
                <a:ea typeface="宋体" pitchFamily="2" charset="-122"/>
              </a:rPr>
              <a:t> to the </a:t>
            </a:r>
            <a:r>
              <a:rPr lang="en-US" sz="3000" b="1" dirty="0">
                <a:solidFill>
                  <a:srgbClr val="2F1BC7"/>
                </a:solidFill>
                <a:latin typeface="+mj-lt"/>
                <a:ea typeface="宋体" pitchFamily="2" charset="-122"/>
              </a:rPr>
              <a:t>first two elements</a:t>
            </a:r>
            <a:r>
              <a:rPr lang="en-US" sz="3000" dirty="0">
                <a:solidFill>
                  <a:srgbClr val="2F1BC7"/>
                </a:solidFill>
                <a:latin typeface="+mj-lt"/>
                <a:ea typeface="宋体" pitchFamily="2" charset="-122"/>
              </a:rPr>
              <a:t> </a:t>
            </a:r>
            <a:r>
              <a:rPr lang="en-US" sz="3000" dirty="0">
                <a:solidFill>
                  <a:schemeClr val="tx1"/>
                </a:solidFill>
                <a:latin typeface="+mj-lt"/>
                <a:ea typeface="宋体" pitchFamily="2" charset="-122"/>
              </a:rPr>
              <a:t>of the </a:t>
            </a:r>
            <a:r>
              <a:rPr lang="en-US" sz="3000" b="1" dirty="0">
                <a:solidFill>
                  <a:schemeClr val="tx1"/>
                </a:solidFill>
                <a:latin typeface="+mj-lt"/>
                <a:ea typeface="宋体" pitchFamily="2" charset="-122"/>
              </a:rPr>
              <a:t>array</a:t>
            </a:r>
            <a:r>
              <a:rPr lang="en-US" sz="3000" dirty="0">
                <a:solidFill>
                  <a:schemeClr val="tx1"/>
                </a:solidFill>
                <a:latin typeface="+mj-lt"/>
                <a:ea typeface="宋体" pitchFamily="2" charset="-122"/>
              </a:rPr>
              <a:t>.</a:t>
            </a:r>
          </a:p>
          <a:p>
            <a:pPr algn="l">
              <a:defRPr/>
            </a:pPr>
            <a:r>
              <a:rPr lang="en-US" sz="3000" dirty="0">
                <a:solidFill>
                  <a:schemeClr val="tx1"/>
                </a:solidFill>
                <a:latin typeface="+mj-lt"/>
                <a:ea typeface="宋体" pitchFamily="2" charset="-122"/>
              </a:rPr>
              <a:t> </a:t>
            </a:r>
          </a:p>
          <a:p>
            <a:pPr algn="l">
              <a:defRPr/>
            </a:pPr>
            <a:r>
              <a:rPr lang="en-US" sz="3000" dirty="0">
                <a:solidFill>
                  <a:srgbClr val="2F1BC7"/>
                </a:solidFill>
                <a:latin typeface="+mj-lt"/>
                <a:ea typeface="宋体" pitchFamily="2" charset="-122"/>
              </a:rPr>
              <a:t>- </a:t>
            </a:r>
            <a:r>
              <a:rPr lang="en-US" sz="3000" dirty="0">
                <a:solidFill>
                  <a:schemeClr val="tx1"/>
                </a:solidFill>
                <a:latin typeface="+mj-lt"/>
                <a:ea typeface="宋体" pitchFamily="2" charset="-122"/>
              </a:rPr>
              <a:t>The </a:t>
            </a:r>
            <a:r>
              <a:rPr lang="en-US" sz="3000" b="1" dirty="0">
                <a:solidFill>
                  <a:schemeClr val="tx1"/>
                </a:solidFill>
                <a:latin typeface="+mj-lt"/>
                <a:ea typeface="宋体" pitchFamily="2" charset="-122"/>
              </a:rPr>
              <a:t>other two elements </a:t>
            </a:r>
            <a:r>
              <a:rPr lang="en-US" sz="3000" dirty="0">
                <a:solidFill>
                  <a:schemeClr val="tx1"/>
                </a:solidFill>
                <a:latin typeface="+mj-lt"/>
                <a:ea typeface="宋体" pitchFamily="2" charset="-122"/>
              </a:rPr>
              <a:t>will be </a:t>
            </a:r>
            <a:r>
              <a:rPr lang="en-US" sz="3000" b="1" dirty="0">
                <a:solidFill>
                  <a:srgbClr val="2C14DE"/>
                </a:solidFill>
                <a:latin typeface="+mj-lt"/>
                <a:ea typeface="宋体" pitchFamily="2" charset="-122"/>
              </a:rPr>
              <a:t>set to zero</a:t>
            </a:r>
            <a:r>
              <a:rPr lang="en-US" sz="3000" b="1" dirty="0">
                <a:solidFill>
                  <a:schemeClr val="tx1"/>
                </a:solidFill>
                <a:latin typeface="+mj-lt"/>
                <a:ea typeface="宋体" pitchFamily="2" charset="-122"/>
              </a:rPr>
              <a:t>.</a:t>
            </a:r>
          </a:p>
          <a:p>
            <a:pPr algn="l">
              <a:defRPr/>
            </a:pPr>
            <a:r>
              <a:rPr lang="en-US" sz="3000" dirty="0">
                <a:solidFill>
                  <a:schemeClr val="tx1"/>
                </a:solidFill>
                <a:latin typeface="+mj-lt"/>
                <a:ea typeface="宋体" pitchFamily="2" charset="-122"/>
              </a:rPr>
              <a:t>	</a:t>
            </a:r>
          </a:p>
          <a:p>
            <a:pPr algn="l">
              <a:defRPr/>
            </a:pPr>
            <a:endParaRPr lang="en-US" sz="3000" b="1" u="sng" dirty="0">
              <a:solidFill>
                <a:schemeClr val="tx1"/>
              </a:solidFill>
              <a:latin typeface="+mj-lt"/>
              <a:ea typeface="宋体" pitchFamily="2" charset="-122"/>
            </a:endParaRPr>
          </a:p>
        </p:txBody>
      </p:sp>
      <p:sp>
        <p:nvSpPr>
          <p:cNvPr id="4" name="Rectangle 3"/>
          <p:cNvSpPr/>
          <p:nvPr/>
        </p:nvSpPr>
        <p:spPr>
          <a:xfrm>
            <a:off x="1524000" y="943554"/>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36044184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a:xfrm>
            <a:off x="762000" y="1"/>
            <a:ext cx="9862931" cy="960119"/>
          </a:xfrm>
          <a:noFill/>
        </p:spPr>
        <p:txBody>
          <a:bodyPr vert="horz" lIns="92075" tIns="46038" rIns="92075" bIns="46038" rtlCol="0" anchor="ctr">
            <a:noAutofit/>
          </a:bodyPr>
          <a:lstStyle/>
          <a:p>
            <a:r>
              <a:rPr lang="en-US" sz="4000" b="1" dirty="0">
                <a:solidFill>
                  <a:srgbClr val="C00000"/>
                </a:solidFill>
                <a:ea typeface="宋体" pitchFamily="2" charset="-122"/>
              </a:rPr>
              <a:t>Initializing arrays with random values </a:t>
            </a:r>
          </a:p>
        </p:txBody>
      </p:sp>
      <p:sp>
        <p:nvSpPr>
          <p:cNvPr id="16387" name="Rectangle 3"/>
          <p:cNvSpPr>
            <a:spLocks noGrp="1" noChangeArrowheads="1"/>
          </p:cNvSpPr>
          <p:nvPr>
            <p:ph type="subTitle" idx="1"/>
          </p:nvPr>
        </p:nvSpPr>
        <p:spPr>
          <a:xfrm>
            <a:off x="1641612" y="1066800"/>
            <a:ext cx="8839200" cy="5334000"/>
          </a:xfrm>
        </p:spPr>
        <p:txBody>
          <a:bodyPr vert="horz" lIns="92075" tIns="46038" rIns="92075" bIns="46038" rtlCol="0">
            <a:normAutofit/>
          </a:bodyPr>
          <a:lstStyle/>
          <a:p>
            <a:pPr algn="l">
              <a:lnSpc>
                <a:spcPct val="90000"/>
              </a:lnSpc>
              <a:buFont typeface="Arial" pitchFamily="34" charset="0"/>
              <a:buChar char="•"/>
              <a:defRPr/>
            </a:pPr>
            <a:r>
              <a:rPr lang="en-US" sz="2800" dirty="0">
                <a:solidFill>
                  <a:schemeClr val="tx1"/>
                </a:solidFill>
                <a:latin typeface="+mj-lt"/>
                <a:ea typeface="宋体" pitchFamily="2" charset="-122"/>
              </a:rPr>
              <a:t> </a:t>
            </a:r>
            <a:r>
              <a:rPr lang="en-US" dirty="0" smtClean="0">
                <a:solidFill>
                  <a:schemeClr val="tx1"/>
                </a:solidFill>
                <a:latin typeface="+mj-lt"/>
                <a:ea typeface="宋体" pitchFamily="2" charset="-122"/>
              </a:rPr>
              <a:t>Following </a:t>
            </a:r>
            <a:r>
              <a:rPr lang="en-US" b="1" dirty="0" smtClean="0">
                <a:solidFill>
                  <a:srgbClr val="FF0000"/>
                </a:solidFill>
                <a:latin typeface="+mj-lt"/>
                <a:ea typeface="宋体" pitchFamily="2" charset="-122"/>
              </a:rPr>
              <a:t>loop initializes </a:t>
            </a:r>
            <a:r>
              <a:rPr lang="en-US" dirty="0" smtClean="0">
                <a:solidFill>
                  <a:schemeClr val="tx1"/>
                </a:solidFill>
                <a:latin typeface="+mj-lt"/>
                <a:ea typeface="宋体" pitchFamily="2" charset="-122"/>
              </a:rPr>
              <a:t>the array </a:t>
            </a:r>
            <a:r>
              <a:rPr lang="en-US" b="1" dirty="0" err="1" smtClean="0">
                <a:solidFill>
                  <a:srgbClr val="2F1BC7"/>
                </a:solidFill>
                <a:latin typeface="+mj-lt"/>
                <a:ea typeface="宋体" pitchFamily="2" charset="-122"/>
              </a:rPr>
              <a:t>myList</a:t>
            </a:r>
            <a:r>
              <a:rPr lang="en-US" dirty="0" smtClean="0">
                <a:solidFill>
                  <a:schemeClr val="tx1"/>
                </a:solidFill>
                <a:latin typeface="+mj-lt"/>
                <a:ea typeface="宋体" pitchFamily="2" charset="-122"/>
              </a:rPr>
              <a:t> with random values between </a:t>
            </a:r>
            <a:r>
              <a:rPr lang="en-US" b="1" dirty="0" smtClean="0">
                <a:solidFill>
                  <a:srgbClr val="2F1BC7"/>
                </a:solidFill>
                <a:latin typeface="+mj-lt"/>
                <a:ea typeface="宋体" pitchFamily="2" charset="-122"/>
              </a:rPr>
              <a:t>0</a:t>
            </a:r>
            <a:r>
              <a:rPr lang="en-US" dirty="0" smtClean="0">
                <a:solidFill>
                  <a:schemeClr val="tx1"/>
                </a:solidFill>
                <a:latin typeface="+mj-lt"/>
                <a:ea typeface="宋体" pitchFamily="2" charset="-122"/>
              </a:rPr>
              <a:t> and </a:t>
            </a:r>
            <a:r>
              <a:rPr lang="en-US" b="1" dirty="0" smtClean="0">
                <a:solidFill>
                  <a:srgbClr val="2F1BC7"/>
                </a:solidFill>
                <a:latin typeface="+mj-lt"/>
                <a:ea typeface="宋体" pitchFamily="2" charset="-122"/>
              </a:rPr>
              <a:t>99</a:t>
            </a:r>
            <a:r>
              <a:rPr lang="en-US" dirty="0" smtClean="0">
                <a:solidFill>
                  <a:schemeClr val="tx1"/>
                </a:solidFill>
                <a:latin typeface="+mj-lt"/>
                <a:ea typeface="宋体" pitchFamily="2" charset="-122"/>
              </a:rPr>
              <a:t>:</a:t>
            </a:r>
            <a:endParaRPr lang="en-US" sz="2800" b="1" u="sng" dirty="0">
              <a:solidFill>
                <a:schemeClr val="tx1"/>
              </a:solidFill>
              <a:latin typeface="+mj-lt"/>
              <a:ea typeface="宋体" pitchFamily="2" charset="-122"/>
            </a:endParaRPr>
          </a:p>
          <a:p>
            <a:pPr algn="l">
              <a:lnSpc>
                <a:spcPct val="90000"/>
              </a:lnSpc>
              <a:defRPr/>
            </a:pPr>
            <a:endParaRPr lang="en-US" sz="2600" b="1" dirty="0">
              <a:solidFill>
                <a:schemeClr val="tx1"/>
              </a:solidFill>
              <a:latin typeface="+mj-lt"/>
              <a:ea typeface="宋体" pitchFamily="2" charset="-122"/>
            </a:endParaRPr>
          </a:p>
          <a:p>
            <a:pPr algn="l">
              <a:lnSpc>
                <a:spcPct val="90000"/>
              </a:lnSpc>
              <a:defRPr/>
            </a:pPr>
            <a:r>
              <a:rPr lang="en-US" sz="2600" b="1" dirty="0">
                <a:solidFill>
                  <a:schemeClr val="tx1"/>
                </a:solidFill>
                <a:latin typeface="+mj-lt"/>
                <a:ea typeface="宋体" pitchFamily="2" charset="-122"/>
              </a:rPr>
              <a:t>#include &lt;</a:t>
            </a:r>
            <a:r>
              <a:rPr lang="en-US" sz="2600" b="1" dirty="0" err="1">
                <a:solidFill>
                  <a:schemeClr val="tx1"/>
                </a:solidFill>
                <a:latin typeface="+mj-lt"/>
                <a:ea typeface="宋体" pitchFamily="2" charset="-122"/>
              </a:rPr>
              <a:t>cstdlib</a:t>
            </a:r>
            <a:r>
              <a:rPr lang="en-US" sz="2600" b="1" dirty="0" smtClean="0">
                <a:solidFill>
                  <a:schemeClr val="tx1"/>
                </a:solidFill>
                <a:latin typeface="+mj-lt"/>
                <a:ea typeface="宋体" pitchFamily="2" charset="-122"/>
              </a:rPr>
              <a:t>&gt; // for rand()</a:t>
            </a:r>
            <a:endParaRPr lang="en-US" sz="2600" b="1" dirty="0">
              <a:solidFill>
                <a:schemeClr val="tx1"/>
              </a:solidFill>
              <a:latin typeface="+mj-lt"/>
              <a:ea typeface="宋体" pitchFamily="2" charset="-122"/>
            </a:endParaRPr>
          </a:p>
          <a:p>
            <a:pPr algn="l">
              <a:lnSpc>
                <a:spcPct val="90000"/>
              </a:lnSpc>
              <a:defRPr/>
            </a:pPr>
            <a:r>
              <a:rPr lang="en-US" sz="2400" b="1" dirty="0" err="1">
                <a:solidFill>
                  <a:schemeClr val="tx1"/>
                </a:solidFill>
                <a:latin typeface="Consolas" panose="020B0609020204030204" pitchFamily="49" charset="0"/>
                <a:ea typeface="宋体" pitchFamily="2" charset="-122"/>
              </a:rPr>
              <a:t>int</a:t>
            </a:r>
            <a:r>
              <a:rPr lang="en-US" sz="2400" b="1" dirty="0">
                <a:solidFill>
                  <a:schemeClr val="tx1"/>
                </a:solidFill>
                <a:latin typeface="Consolas" panose="020B0609020204030204" pitchFamily="49" charset="0"/>
                <a:ea typeface="宋体" pitchFamily="2" charset="-122"/>
              </a:rPr>
              <a:t> </a:t>
            </a:r>
            <a:r>
              <a:rPr lang="en-US" sz="2400" b="1" dirty="0" err="1">
                <a:solidFill>
                  <a:schemeClr val="tx1"/>
                </a:solidFill>
                <a:latin typeface="Consolas" panose="020B0609020204030204" pitchFamily="49" charset="0"/>
                <a:ea typeface="宋体" pitchFamily="2" charset="-122"/>
              </a:rPr>
              <a:t>myList</a:t>
            </a:r>
            <a:r>
              <a:rPr lang="en-US" sz="2400" b="1" dirty="0">
                <a:solidFill>
                  <a:schemeClr val="tx1"/>
                </a:solidFill>
                <a:latin typeface="Consolas" panose="020B0609020204030204" pitchFamily="49" charset="0"/>
                <a:ea typeface="宋体" pitchFamily="2" charset="-122"/>
              </a:rPr>
              <a:t>[10];</a:t>
            </a:r>
          </a:p>
          <a:p>
            <a:pPr algn="l">
              <a:lnSpc>
                <a:spcPct val="90000"/>
              </a:lnSpc>
              <a:defRPr/>
            </a:pPr>
            <a:endParaRPr lang="en-US" sz="2400" b="1" dirty="0">
              <a:solidFill>
                <a:schemeClr val="tx1"/>
              </a:solidFill>
              <a:latin typeface="Consolas" panose="020B0609020204030204" pitchFamily="49" charset="0"/>
              <a:ea typeface="宋体" pitchFamily="2" charset="-122"/>
            </a:endParaRPr>
          </a:p>
          <a:p>
            <a:pPr algn="l">
              <a:lnSpc>
                <a:spcPct val="90000"/>
              </a:lnSpc>
              <a:defRPr/>
            </a:pPr>
            <a:r>
              <a:rPr lang="en-US" sz="2400" b="1" dirty="0">
                <a:solidFill>
                  <a:schemeClr val="tx1"/>
                </a:solidFill>
                <a:latin typeface="Consolas" panose="020B0609020204030204" pitchFamily="49" charset="0"/>
                <a:ea typeface="宋体" pitchFamily="2" charset="-122"/>
              </a:rPr>
              <a:t>for (</a:t>
            </a:r>
            <a:r>
              <a:rPr lang="en-US" sz="2400" b="1" dirty="0" err="1">
                <a:solidFill>
                  <a:schemeClr val="tx1"/>
                </a:solidFill>
                <a:latin typeface="Consolas" panose="020B0609020204030204" pitchFamily="49" charset="0"/>
                <a:ea typeface="宋体" pitchFamily="2" charset="-122"/>
              </a:rPr>
              <a:t>int</a:t>
            </a:r>
            <a:r>
              <a:rPr lang="en-US" sz="2400" b="1" dirty="0">
                <a:solidFill>
                  <a:schemeClr val="tx1"/>
                </a:solidFill>
                <a:latin typeface="Consolas" panose="020B0609020204030204" pitchFamily="49" charset="0"/>
                <a:ea typeface="宋体" pitchFamily="2" charset="-122"/>
              </a:rPr>
              <a:t> </a:t>
            </a:r>
            <a:r>
              <a:rPr lang="en-US" sz="2400" b="1" dirty="0" err="1">
                <a:solidFill>
                  <a:schemeClr val="tx1"/>
                </a:solidFill>
                <a:latin typeface="Consolas" panose="020B0609020204030204" pitchFamily="49" charset="0"/>
                <a:ea typeface="宋体" pitchFamily="2" charset="-122"/>
              </a:rPr>
              <a:t>i</a:t>
            </a:r>
            <a:r>
              <a:rPr lang="en-US" sz="2400" b="1" dirty="0">
                <a:solidFill>
                  <a:schemeClr val="tx1"/>
                </a:solidFill>
                <a:latin typeface="Consolas" panose="020B0609020204030204" pitchFamily="49" charset="0"/>
                <a:ea typeface="宋体" pitchFamily="2" charset="-122"/>
              </a:rPr>
              <a:t> = 0; </a:t>
            </a:r>
            <a:r>
              <a:rPr lang="en-US" sz="2400" b="1" dirty="0" err="1">
                <a:solidFill>
                  <a:schemeClr val="tx1"/>
                </a:solidFill>
                <a:latin typeface="Consolas" panose="020B0609020204030204" pitchFamily="49" charset="0"/>
                <a:ea typeface="宋体" pitchFamily="2" charset="-122"/>
              </a:rPr>
              <a:t>i</a:t>
            </a:r>
            <a:r>
              <a:rPr lang="en-US" sz="2400" b="1" dirty="0">
                <a:solidFill>
                  <a:schemeClr val="tx1"/>
                </a:solidFill>
                <a:latin typeface="Consolas" panose="020B0609020204030204" pitchFamily="49" charset="0"/>
                <a:ea typeface="宋体" pitchFamily="2" charset="-122"/>
              </a:rPr>
              <a:t> &lt; 10; </a:t>
            </a:r>
            <a:r>
              <a:rPr lang="en-US" sz="2400" b="1" dirty="0" err="1">
                <a:solidFill>
                  <a:schemeClr val="tx1"/>
                </a:solidFill>
                <a:latin typeface="Consolas" panose="020B0609020204030204" pitchFamily="49" charset="0"/>
                <a:ea typeface="宋体" pitchFamily="2" charset="-122"/>
              </a:rPr>
              <a:t>i</a:t>
            </a:r>
            <a:r>
              <a:rPr lang="en-US" sz="2400" b="1" dirty="0">
                <a:solidFill>
                  <a:schemeClr val="tx1"/>
                </a:solidFill>
                <a:latin typeface="Consolas" panose="020B0609020204030204" pitchFamily="49" charset="0"/>
                <a:ea typeface="宋体" pitchFamily="2" charset="-122"/>
              </a:rPr>
              <a:t>++) {</a:t>
            </a:r>
          </a:p>
          <a:p>
            <a:pPr algn="l">
              <a:lnSpc>
                <a:spcPct val="90000"/>
              </a:lnSpc>
              <a:defRPr/>
            </a:pPr>
            <a:r>
              <a:rPr lang="en-US" sz="2400" b="1" dirty="0" err="1">
                <a:solidFill>
                  <a:schemeClr val="tx1"/>
                </a:solidFill>
                <a:latin typeface="Consolas" panose="020B0609020204030204" pitchFamily="49" charset="0"/>
                <a:ea typeface="宋体" pitchFamily="2" charset="-122"/>
              </a:rPr>
              <a:t>myList</a:t>
            </a:r>
            <a:r>
              <a:rPr lang="en-US" sz="2400" b="1" dirty="0">
                <a:solidFill>
                  <a:schemeClr val="tx1"/>
                </a:solidFill>
                <a:latin typeface="Consolas" panose="020B0609020204030204" pitchFamily="49" charset="0"/>
                <a:ea typeface="宋体" pitchFamily="2" charset="-122"/>
              </a:rPr>
              <a:t>[</a:t>
            </a:r>
            <a:r>
              <a:rPr lang="en-US" sz="2400" b="1" dirty="0" err="1">
                <a:solidFill>
                  <a:schemeClr val="tx1"/>
                </a:solidFill>
                <a:latin typeface="Consolas" panose="020B0609020204030204" pitchFamily="49" charset="0"/>
                <a:ea typeface="宋体" pitchFamily="2" charset="-122"/>
              </a:rPr>
              <a:t>i</a:t>
            </a:r>
            <a:r>
              <a:rPr lang="en-US" sz="2400" b="1" dirty="0">
                <a:solidFill>
                  <a:schemeClr val="tx1"/>
                </a:solidFill>
                <a:latin typeface="Consolas" panose="020B0609020204030204" pitchFamily="49" charset="0"/>
                <a:ea typeface="宋体" pitchFamily="2" charset="-122"/>
              </a:rPr>
              <a:t>] = rand( ) % 100;</a:t>
            </a:r>
          </a:p>
          <a:p>
            <a:pPr algn="l">
              <a:lnSpc>
                <a:spcPct val="90000"/>
              </a:lnSpc>
              <a:defRPr/>
            </a:pPr>
            <a:r>
              <a:rPr lang="en-US" sz="2400" b="1" dirty="0" err="1">
                <a:solidFill>
                  <a:schemeClr val="tx1"/>
                </a:solidFill>
                <a:latin typeface="Consolas" panose="020B0609020204030204" pitchFamily="49" charset="0"/>
                <a:ea typeface="宋体" pitchFamily="2" charset="-122"/>
              </a:rPr>
              <a:t>cout</a:t>
            </a:r>
            <a:r>
              <a:rPr lang="en-US" sz="2400" b="1" dirty="0">
                <a:solidFill>
                  <a:schemeClr val="tx1"/>
                </a:solidFill>
                <a:latin typeface="Consolas" panose="020B0609020204030204" pitchFamily="49" charset="0"/>
                <a:ea typeface="宋体" pitchFamily="2" charset="-122"/>
              </a:rPr>
              <a:t>&lt;&lt;“\</a:t>
            </a:r>
            <a:r>
              <a:rPr lang="en-US" sz="2400" b="1" dirty="0" err="1">
                <a:solidFill>
                  <a:schemeClr val="tx1"/>
                </a:solidFill>
                <a:latin typeface="Consolas" panose="020B0609020204030204" pitchFamily="49" charset="0"/>
                <a:ea typeface="宋体" pitchFamily="2" charset="-122"/>
              </a:rPr>
              <a:t>nArray</a:t>
            </a:r>
            <a:r>
              <a:rPr lang="en-US" sz="2400" b="1" dirty="0">
                <a:solidFill>
                  <a:schemeClr val="tx1"/>
                </a:solidFill>
                <a:latin typeface="Consolas" panose="020B0609020204030204" pitchFamily="49" charset="0"/>
                <a:ea typeface="宋体" pitchFamily="2" charset="-122"/>
              </a:rPr>
              <a:t> Element”&lt;&lt;</a:t>
            </a:r>
            <a:r>
              <a:rPr lang="en-US" sz="2400" b="1" dirty="0" err="1">
                <a:solidFill>
                  <a:schemeClr val="tx1"/>
                </a:solidFill>
                <a:latin typeface="Consolas" panose="020B0609020204030204" pitchFamily="49" charset="0"/>
                <a:ea typeface="宋体" pitchFamily="2" charset="-122"/>
              </a:rPr>
              <a:t>i</a:t>
            </a:r>
            <a:r>
              <a:rPr lang="en-US" sz="2400" b="1" dirty="0">
                <a:solidFill>
                  <a:schemeClr val="tx1"/>
                </a:solidFill>
                <a:latin typeface="Consolas" panose="020B0609020204030204" pitchFamily="49" charset="0"/>
                <a:ea typeface="宋体" pitchFamily="2" charset="-122"/>
              </a:rPr>
              <a:t>&lt;&lt;“ has </a:t>
            </a:r>
            <a:r>
              <a:rPr lang="en-US" sz="2400" b="1" dirty="0" err="1">
                <a:solidFill>
                  <a:schemeClr val="tx1"/>
                </a:solidFill>
                <a:latin typeface="Consolas" panose="020B0609020204030204" pitchFamily="49" charset="0"/>
                <a:ea typeface="宋体" pitchFamily="2" charset="-122"/>
              </a:rPr>
              <a:t>val</a:t>
            </a:r>
            <a:r>
              <a:rPr lang="en-US" sz="2400" b="1" dirty="0">
                <a:solidFill>
                  <a:schemeClr val="tx1"/>
                </a:solidFill>
                <a:latin typeface="Consolas" panose="020B0609020204030204" pitchFamily="49" charset="0"/>
                <a:ea typeface="宋体" pitchFamily="2" charset="-122"/>
              </a:rPr>
              <a:t>:”&lt;&lt;</a:t>
            </a:r>
            <a:r>
              <a:rPr lang="en-US" sz="2400" b="1" dirty="0" err="1">
                <a:solidFill>
                  <a:schemeClr val="tx1"/>
                </a:solidFill>
                <a:latin typeface="Consolas" panose="020B0609020204030204" pitchFamily="49" charset="0"/>
                <a:ea typeface="宋体" pitchFamily="2" charset="-122"/>
              </a:rPr>
              <a:t>myList</a:t>
            </a:r>
            <a:r>
              <a:rPr lang="en-US" sz="2400" b="1" dirty="0">
                <a:solidFill>
                  <a:schemeClr val="tx1"/>
                </a:solidFill>
                <a:latin typeface="Consolas" panose="020B0609020204030204" pitchFamily="49" charset="0"/>
                <a:ea typeface="宋体" pitchFamily="2" charset="-122"/>
              </a:rPr>
              <a:t>[</a:t>
            </a:r>
            <a:r>
              <a:rPr lang="en-US" sz="2400" b="1" dirty="0" err="1">
                <a:solidFill>
                  <a:schemeClr val="tx1"/>
                </a:solidFill>
                <a:latin typeface="Consolas" panose="020B0609020204030204" pitchFamily="49" charset="0"/>
                <a:ea typeface="宋体" pitchFamily="2" charset="-122"/>
              </a:rPr>
              <a:t>i</a:t>
            </a:r>
            <a:r>
              <a:rPr lang="en-US" sz="2400" b="1" dirty="0">
                <a:solidFill>
                  <a:schemeClr val="tx1"/>
                </a:solidFill>
                <a:latin typeface="Consolas" panose="020B0609020204030204" pitchFamily="49" charset="0"/>
                <a:ea typeface="宋体" pitchFamily="2" charset="-122"/>
              </a:rPr>
              <a:t>];</a:t>
            </a:r>
          </a:p>
          <a:p>
            <a:pPr algn="l">
              <a:lnSpc>
                <a:spcPct val="90000"/>
              </a:lnSpc>
              <a:defRPr/>
            </a:pPr>
            <a:r>
              <a:rPr lang="en-US" sz="2400" b="1" dirty="0">
                <a:solidFill>
                  <a:schemeClr val="tx1"/>
                </a:solidFill>
                <a:latin typeface="Consolas" panose="020B0609020204030204" pitchFamily="49" charset="0"/>
                <a:ea typeface="宋体" pitchFamily="2" charset="-122"/>
              </a:rPr>
              <a:t>}</a:t>
            </a:r>
          </a:p>
        </p:txBody>
      </p:sp>
      <p:sp>
        <p:nvSpPr>
          <p:cNvPr id="32772" name="Rectangle 4"/>
          <p:cNvSpPr>
            <a:spLocks noChangeArrowheads="1"/>
          </p:cNvSpPr>
          <p:nvPr/>
        </p:nvSpPr>
        <p:spPr bwMode="auto">
          <a:xfrm>
            <a:off x="1524001" y="2977634"/>
            <a:ext cx="184731" cy="369332"/>
          </a:xfrm>
          <a:prstGeom prst="rect">
            <a:avLst/>
          </a:prstGeom>
          <a:noFill/>
          <a:ln w="12700">
            <a:noFill/>
            <a:miter lim="800000"/>
            <a:headEnd type="none" w="sm" len="sm"/>
            <a:tailEnd type="none" w="sm" len="sm"/>
          </a:ln>
        </p:spPr>
        <p:txBody>
          <a:bodyPr wrap="none" anchor="ctr">
            <a:spAutoFit/>
          </a:bodyPr>
          <a:lstStyle/>
          <a:p>
            <a:endParaRPr lang="en-US"/>
          </a:p>
        </p:txBody>
      </p:sp>
      <p:sp>
        <p:nvSpPr>
          <p:cNvPr id="5" name="Rectangle 4"/>
          <p:cNvSpPr/>
          <p:nvPr/>
        </p:nvSpPr>
        <p:spPr>
          <a:xfrm>
            <a:off x="1600200" y="910756"/>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36953292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1524000" y="-7303"/>
            <a:ext cx="9144000" cy="967421"/>
          </a:xfrm>
          <a:noFill/>
        </p:spPr>
        <p:txBody>
          <a:bodyPr vert="horz" lIns="92075" tIns="46038" rIns="92075" bIns="46038" rtlCol="0" anchor="ctr">
            <a:normAutofit/>
          </a:bodyPr>
          <a:lstStyle/>
          <a:p>
            <a:r>
              <a:rPr lang="en-US" b="1" dirty="0" smtClean="0">
                <a:solidFill>
                  <a:srgbClr val="C00000"/>
                </a:solidFill>
                <a:ea typeface="宋体" pitchFamily="2" charset="-122"/>
              </a:rPr>
              <a:t>Copying Arrays </a:t>
            </a:r>
          </a:p>
        </p:txBody>
      </p:sp>
      <p:sp>
        <p:nvSpPr>
          <p:cNvPr id="18435" name="Rectangle 3"/>
          <p:cNvSpPr>
            <a:spLocks noGrp="1" noChangeArrowheads="1"/>
          </p:cNvSpPr>
          <p:nvPr>
            <p:ph type="subTitle" idx="1"/>
          </p:nvPr>
        </p:nvSpPr>
        <p:spPr>
          <a:xfrm>
            <a:off x="1676400" y="1082702"/>
            <a:ext cx="8991600" cy="5410200"/>
          </a:xfrm>
        </p:spPr>
        <p:txBody>
          <a:bodyPr vert="horz" lIns="92075" tIns="46038" rIns="92075" bIns="46038" rtlCol="0">
            <a:normAutofit/>
          </a:bodyPr>
          <a:lstStyle/>
          <a:p>
            <a:pPr algn="l">
              <a:lnSpc>
                <a:spcPct val="90000"/>
              </a:lnSpc>
              <a:buFont typeface="Arial" pitchFamily="34" charset="0"/>
              <a:buChar char="•"/>
              <a:defRPr/>
            </a:pPr>
            <a:r>
              <a:rPr lang="en-US" sz="3000" dirty="0">
                <a:solidFill>
                  <a:srgbClr val="2F1BC7"/>
                </a:solidFill>
                <a:latin typeface="+mj-lt"/>
                <a:ea typeface="宋体" pitchFamily="2" charset="-122"/>
              </a:rPr>
              <a:t> Can you copy array using a syntax like this?</a:t>
            </a:r>
          </a:p>
          <a:p>
            <a:pPr algn="l">
              <a:lnSpc>
                <a:spcPct val="90000"/>
              </a:lnSpc>
              <a:defRPr/>
            </a:pPr>
            <a:r>
              <a:rPr lang="en-US" sz="3000" dirty="0">
                <a:solidFill>
                  <a:schemeClr val="tx1"/>
                </a:solidFill>
                <a:latin typeface="+mj-lt"/>
                <a:ea typeface="宋体" pitchFamily="2" charset="-122"/>
              </a:rPr>
              <a:t>	</a:t>
            </a:r>
            <a:r>
              <a:rPr lang="en-US" sz="3000" b="1" dirty="0">
                <a:solidFill>
                  <a:schemeClr val="tx1"/>
                </a:solidFill>
                <a:latin typeface="+mj-lt"/>
                <a:ea typeface="宋体" pitchFamily="2" charset="-122"/>
              </a:rPr>
              <a:t>	</a:t>
            </a:r>
            <a:r>
              <a:rPr lang="en-US" sz="2400" b="1" dirty="0" err="1">
                <a:solidFill>
                  <a:schemeClr val="tx1"/>
                </a:solidFill>
                <a:latin typeface="Consolas" panose="020B0609020204030204" pitchFamily="49" charset="0"/>
                <a:ea typeface="宋体" pitchFamily="2" charset="-122"/>
              </a:rPr>
              <a:t>int</a:t>
            </a:r>
            <a:r>
              <a:rPr lang="en-US" sz="2400" b="1" dirty="0">
                <a:solidFill>
                  <a:schemeClr val="tx1"/>
                </a:solidFill>
                <a:latin typeface="Consolas" panose="020B0609020204030204" pitchFamily="49" charset="0"/>
                <a:ea typeface="宋体" pitchFamily="2" charset="-122"/>
              </a:rPr>
              <a:t> list[3];</a:t>
            </a:r>
            <a:r>
              <a:rPr lang="en-US" sz="2400" b="1" dirty="0" err="1">
                <a:solidFill>
                  <a:schemeClr val="tx1"/>
                </a:solidFill>
                <a:latin typeface="Consolas" panose="020B0609020204030204" pitchFamily="49" charset="0"/>
                <a:ea typeface="宋体" pitchFamily="2" charset="-122"/>
              </a:rPr>
              <a:t>int</a:t>
            </a:r>
            <a:r>
              <a:rPr lang="en-US" sz="2400" b="1" dirty="0">
                <a:solidFill>
                  <a:schemeClr val="tx1"/>
                </a:solidFill>
                <a:latin typeface="Consolas" panose="020B0609020204030204" pitchFamily="49" charset="0"/>
                <a:ea typeface="宋体" pitchFamily="2" charset="-122"/>
              </a:rPr>
              <a:t> </a:t>
            </a:r>
            <a:r>
              <a:rPr lang="en-US" sz="2400" b="1" dirty="0" err="1">
                <a:solidFill>
                  <a:schemeClr val="tx1"/>
                </a:solidFill>
                <a:latin typeface="Consolas" panose="020B0609020204030204" pitchFamily="49" charset="0"/>
                <a:ea typeface="宋体" pitchFamily="2" charset="-122"/>
              </a:rPr>
              <a:t>myList</a:t>
            </a:r>
            <a:r>
              <a:rPr lang="en-US" sz="2400" b="1" dirty="0">
                <a:solidFill>
                  <a:schemeClr val="tx1"/>
                </a:solidFill>
                <a:latin typeface="Consolas" panose="020B0609020204030204" pitchFamily="49" charset="0"/>
                <a:ea typeface="宋体" pitchFamily="2" charset="-122"/>
              </a:rPr>
              <a:t>[3];</a:t>
            </a:r>
          </a:p>
          <a:p>
            <a:pPr algn="l">
              <a:lnSpc>
                <a:spcPct val="90000"/>
              </a:lnSpc>
              <a:defRPr/>
            </a:pPr>
            <a:r>
              <a:rPr lang="en-US" sz="2400" b="1" dirty="0">
                <a:solidFill>
                  <a:schemeClr val="tx1"/>
                </a:solidFill>
                <a:latin typeface="Consolas" panose="020B0609020204030204" pitchFamily="49" charset="0"/>
                <a:ea typeface="宋体" pitchFamily="2" charset="-122"/>
              </a:rPr>
              <a:t>		list = </a:t>
            </a:r>
            <a:r>
              <a:rPr lang="en-US" sz="2400" b="1" dirty="0" err="1">
                <a:solidFill>
                  <a:schemeClr val="tx1"/>
                </a:solidFill>
                <a:latin typeface="Consolas" panose="020B0609020204030204" pitchFamily="49" charset="0"/>
                <a:ea typeface="宋体" pitchFamily="2" charset="-122"/>
              </a:rPr>
              <a:t>myList</a:t>
            </a:r>
            <a:r>
              <a:rPr lang="en-US" sz="2400" b="1" dirty="0">
                <a:solidFill>
                  <a:schemeClr val="tx1"/>
                </a:solidFill>
                <a:latin typeface="Consolas" panose="020B0609020204030204" pitchFamily="49" charset="0"/>
                <a:ea typeface="宋体" pitchFamily="2" charset="-122"/>
              </a:rPr>
              <a:t>; </a:t>
            </a:r>
            <a:r>
              <a:rPr lang="en-US" sz="2400" b="1" dirty="0">
                <a:solidFill>
                  <a:srgbClr val="C00000"/>
                </a:solidFill>
                <a:latin typeface="Consolas" panose="020B0609020204030204" pitchFamily="49" charset="0"/>
                <a:ea typeface="宋体" pitchFamily="2" charset="-122"/>
              </a:rPr>
              <a:t> //Wrong</a:t>
            </a:r>
          </a:p>
          <a:p>
            <a:pPr algn="l">
              <a:lnSpc>
                <a:spcPct val="90000"/>
              </a:lnSpc>
              <a:defRPr/>
            </a:pPr>
            <a:endParaRPr lang="en-US" sz="2700" dirty="0">
              <a:solidFill>
                <a:schemeClr val="tx1"/>
              </a:solidFill>
              <a:latin typeface="+mj-lt"/>
              <a:ea typeface="宋体" pitchFamily="2" charset="-122"/>
            </a:endParaRPr>
          </a:p>
          <a:p>
            <a:pPr algn="l">
              <a:lnSpc>
                <a:spcPct val="90000"/>
              </a:lnSpc>
              <a:defRPr/>
            </a:pPr>
            <a:endParaRPr lang="en-US" sz="2700" dirty="0">
              <a:solidFill>
                <a:schemeClr val="tx1"/>
              </a:solidFill>
              <a:latin typeface="+mj-lt"/>
              <a:ea typeface="宋体" pitchFamily="2" charset="-122"/>
            </a:endParaRPr>
          </a:p>
          <a:p>
            <a:pPr algn="l">
              <a:lnSpc>
                <a:spcPct val="90000"/>
              </a:lnSpc>
              <a:buFont typeface="Arial" pitchFamily="34" charset="0"/>
              <a:buChar char="•"/>
              <a:defRPr/>
            </a:pPr>
            <a:r>
              <a:rPr lang="en-US" sz="2700" dirty="0">
                <a:solidFill>
                  <a:schemeClr val="tx1"/>
                </a:solidFill>
                <a:latin typeface="+mj-lt"/>
                <a:ea typeface="宋体" pitchFamily="2" charset="-122"/>
              </a:rPr>
              <a:t>Copy </a:t>
            </a:r>
            <a:r>
              <a:rPr lang="en-US" sz="2700" b="1" dirty="0">
                <a:solidFill>
                  <a:srgbClr val="2F1BC7"/>
                </a:solidFill>
                <a:latin typeface="+mj-lt"/>
                <a:ea typeface="宋体" pitchFamily="2" charset="-122"/>
              </a:rPr>
              <a:t>individual elements</a:t>
            </a:r>
            <a:r>
              <a:rPr lang="en-US" sz="2700" b="1" dirty="0">
                <a:solidFill>
                  <a:schemeClr val="tx1"/>
                </a:solidFill>
                <a:latin typeface="+mj-lt"/>
                <a:ea typeface="宋体" pitchFamily="2" charset="-122"/>
              </a:rPr>
              <a:t> </a:t>
            </a:r>
            <a:r>
              <a:rPr lang="en-US" sz="2700" dirty="0">
                <a:solidFill>
                  <a:schemeClr val="tx1"/>
                </a:solidFill>
                <a:latin typeface="+mj-lt"/>
                <a:ea typeface="宋体" pitchFamily="2" charset="-122"/>
              </a:rPr>
              <a:t>from </a:t>
            </a:r>
            <a:r>
              <a:rPr lang="en-US" sz="2700" b="1" u="sng" dirty="0">
                <a:solidFill>
                  <a:schemeClr val="tx1"/>
                </a:solidFill>
                <a:latin typeface="+mj-lt"/>
                <a:ea typeface="宋体" pitchFamily="2" charset="-122"/>
              </a:rPr>
              <a:t>one array to the other </a:t>
            </a:r>
            <a:r>
              <a:rPr lang="en-US" sz="2700" dirty="0">
                <a:solidFill>
                  <a:schemeClr val="tx1"/>
                </a:solidFill>
                <a:latin typeface="+mj-lt"/>
                <a:ea typeface="宋体" pitchFamily="2" charset="-122"/>
              </a:rPr>
              <a:t>as follows:</a:t>
            </a:r>
          </a:p>
          <a:p>
            <a:pPr algn="l">
              <a:lnSpc>
                <a:spcPct val="90000"/>
              </a:lnSpc>
              <a:defRPr/>
            </a:pPr>
            <a:endParaRPr lang="en-US" sz="2700" b="1" u="sng" dirty="0">
              <a:solidFill>
                <a:schemeClr val="tx1"/>
              </a:solidFill>
              <a:latin typeface="+mj-lt"/>
              <a:ea typeface="宋体" pitchFamily="2" charset="-122"/>
            </a:endParaRPr>
          </a:p>
          <a:p>
            <a:pPr algn="l">
              <a:lnSpc>
                <a:spcPct val="90000"/>
              </a:lnSpc>
              <a:defRPr/>
            </a:pPr>
            <a:r>
              <a:rPr lang="en-US" sz="2700" b="1" dirty="0">
                <a:solidFill>
                  <a:schemeClr val="tx1"/>
                </a:solidFill>
                <a:latin typeface="+mj-lt"/>
                <a:ea typeface="宋体" pitchFamily="2" charset="-122"/>
              </a:rPr>
              <a:t>	</a:t>
            </a:r>
            <a:r>
              <a:rPr lang="en-US" sz="2200" b="1" dirty="0">
                <a:solidFill>
                  <a:schemeClr val="tx1"/>
                </a:solidFill>
                <a:latin typeface="Consolas" panose="020B0609020204030204" pitchFamily="49" charset="0"/>
                <a:ea typeface="宋体" pitchFamily="2" charset="-122"/>
              </a:rPr>
              <a:t>for (</a:t>
            </a:r>
            <a:r>
              <a:rPr lang="en-US" sz="2200" b="1" dirty="0" err="1">
                <a:solidFill>
                  <a:schemeClr val="tx1"/>
                </a:solidFill>
                <a:latin typeface="Consolas" panose="020B0609020204030204" pitchFamily="49" charset="0"/>
                <a:ea typeface="宋体" pitchFamily="2" charset="-122"/>
              </a:rPr>
              <a:t>int</a:t>
            </a:r>
            <a:r>
              <a:rPr lang="en-US" sz="2200" b="1" dirty="0">
                <a:solidFill>
                  <a:schemeClr val="tx1"/>
                </a:solidFill>
                <a:latin typeface="Consolas" panose="020B0609020204030204" pitchFamily="49" charset="0"/>
                <a:ea typeface="宋体" pitchFamily="2" charset="-122"/>
              </a:rPr>
              <a:t> </a:t>
            </a:r>
            <a:r>
              <a:rPr lang="en-US" sz="2200" b="1" dirty="0" err="1">
                <a:solidFill>
                  <a:schemeClr val="tx1"/>
                </a:solidFill>
                <a:latin typeface="Consolas" panose="020B0609020204030204" pitchFamily="49" charset="0"/>
                <a:ea typeface="宋体" pitchFamily="2" charset="-122"/>
              </a:rPr>
              <a:t>i</a:t>
            </a:r>
            <a:r>
              <a:rPr lang="en-US" sz="2200" b="1" dirty="0">
                <a:solidFill>
                  <a:schemeClr val="tx1"/>
                </a:solidFill>
                <a:latin typeface="Consolas" panose="020B0609020204030204" pitchFamily="49" charset="0"/>
                <a:ea typeface="宋体" pitchFamily="2" charset="-122"/>
              </a:rPr>
              <a:t> = 0; </a:t>
            </a:r>
            <a:r>
              <a:rPr lang="en-US" sz="2200" b="1" dirty="0" err="1">
                <a:solidFill>
                  <a:schemeClr val="tx1"/>
                </a:solidFill>
                <a:latin typeface="Consolas" panose="020B0609020204030204" pitchFamily="49" charset="0"/>
                <a:ea typeface="宋体" pitchFamily="2" charset="-122"/>
              </a:rPr>
              <a:t>i</a:t>
            </a:r>
            <a:r>
              <a:rPr lang="en-US" sz="2200" b="1" dirty="0">
                <a:solidFill>
                  <a:schemeClr val="tx1"/>
                </a:solidFill>
                <a:latin typeface="Consolas" panose="020B0609020204030204" pitchFamily="49" charset="0"/>
                <a:ea typeface="宋体" pitchFamily="2" charset="-122"/>
              </a:rPr>
              <a:t> &lt; 3; </a:t>
            </a:r>
            <a:r>
              <a:rPr lang="en-US" sz="2200" b="1" dirty="0" err="1">
                <a:solidFill>
                  <a:schemeClr val="tx1"/>
                </a:solidFill>
                <a:latin typeface="Consolas" panose="020B0609020204030204" pitchFamily="49" charset="0"/>
                <a:ea typeface="宋体" pitchFamily="2" charset="-122"/>
              </a:rPr>
              <a:t>i</a:t>
            </a:r>
            <a:r>
              <a:rPr lang="en-US" sz="2200" b="1" dirty="0">
                <a:solidFill>
                  <a:schemeClr val="tx1"/>
                </a:solidFill>
                <a:latin typeface="Consolas" panose="020B0609020204030204" pitchFamily="49" charset="0"/>
                <a:ea typeface="宋体" pitchFamily="2" charset="-122"/>
              </a:rPr>
              <a:t>++) {</a:t>
            </a:r>
          </a:p>
          <a:p>
            <a:pPr algn="l">
              <a:lnSpc>
                <a:spcPct val="90000"/>
              </a:lnSpc>
              <a:defRPr/>
            </a:pPr>
            <a:r>
              <a:rPr lang="en-US" sz="2200" b="1" dirty="0">
                <a:solidFill>
                  <a:schemeClr val="tx1"/>
                </a:solidFill>
                <a:latin typeface="Consolas" panose="020B0609020204030204" pitchFamily="49" charset="0"/>
                <a:ea typeface="宋体" pitchFamily="2" charset="-122"/>
              </a:rPr>
              <a:t>    		 list[</a:t>
            </a:r>
            <a:r>
              <a:rPr lang="en-US" sz="2200" b="1" dirty="0" err="1">
                <a:solidFill>
                  <a:schemeClr val="tx1"/>
                </a:solidFill>
                <a:latin typeface="Consolas" panose="020B0609020204030204" pitchFamily="49" charset="0"/>
                <a:ea typeface="宋体" pitchFamily="2" charset="-122"/>
              </a:rPr>
              <a:t>i</a:t>
            </a:r>
            <a:r>
              <a:rPr lang="en-US" sz="2200" b="1" dirty="0">
                <a:solidFill>
                  <a:schemeClr val="tx1"/>
                </a:solidFill>
                <a:latin typeface="Consolas" panose="020B0609020204030204" pitchFamily="49" charset="0"/>
                <a:ea typeface="宋体" pitchFamily="2" charset="-122"/>
              </a:rPr>
              <a:t>] = </a:t>
            </a:r>
            <a:r>
              <a:rPr lang="en-US" sz="2200" b="1" dirty="0" err="1">
                <a:solidFill>
                  <a:schemeClr val="tx1"/>
                </a:solidFill>
                <a:latin typeface="Consolas" panose="020B0609020204030204" pitchFamily="49" charset="0"/>
                <a:ea typeface="宋体" pitchFamily="2" charset="-122"/>
              </a:rPr>
              <a:t>myList</a:t>
            </a:r>
            <a:r>
              <a:rPr lang="en-US" sz="2200" b="1" dirty="0">
                <a:solidFill>
                  <a:schemeClr val="tx1"/>
                </a:solidFill>
                <a:latin typeface="Consolas" panose="020B0609020204030204" pitchFamily="49" charset="0"/>
                <a:ea typeface="宋体" pitchFamily="2" charset="-122"/>
              </a:rPr>
              <a:t>[</a:t>
            </a:r>
            <a:r>
              <a:rPr lang="en-US" sz="2200" b="1" dirty="0" err="1">
                <a:solidFill>
                  <a:schemeClr val="tx1"/>
                </a:solidFill>
                <a:latin typeface="Consolas" panose="020B0609020204030204" pitchFamily="49" charset="0"/>
                <a:ea typeface="宋体" pitchFamily="2" charset="-122"/>
              </a:rPr>
              <a:t>i</a:t>
            </a:r>
            <a:r>
              <a:rPr lang="en-US" sz="2200" b="1" dirty="0">
                <a:solidFill>
                  <a:schemeClr val="tx1"/>
                </a:solidFill>
                <a:latin typeface="Consolas" panose="020B0609020204030204" pitchFamily="49" charset="0"/>
                <a:ea typeface="宋体" pitchFamily="2" charset="-122"/>
              </a:rPr>
              <a:t>]; </a:t>
            </a:r>
          </a:p>
          <a:p>
            <a:pPr algn="l">
              <a:lnSpc>
                <a:spcPct val="90000"/>
              </a:lnSpc>
              <a:defRPr/>
            </a:pPr>
            <a:r>
              <a:rPr lang="en-US" sz="2200" b="1" dirty="0">
                <a:solidFill>
                  <a:schemeClr val="tx1"/>
                </a:solidFill>
                <a:latin typeface="Consolas" panose="020B0609020204030204" pitchFamily="49" charset="0"/>
                <a:ea typeface="宋体" pitchFamily="2" charset="-122"/>
              </a:rPr>
              <a:t>	}</a:t>
            </a:r>
          </a:p>
        </p:txBody>
      </p:sp>
      <p:sp>
        <p:nvSpPr>
          <p:cNvPr id="34820" name="Rectangle 4"/>
          <p:cNvSpPr>
            <a:spLocks noChangeArrowheads="1"/>
          </p:cNvSpPr>
          <p:nvPr/>
        </p:nvSpPr>
        <p:spPr bwMode="auto">
          <a:xfrm>
            <a:off x="1524001" y="2977634"/>
            <a:ext cx="184731" cy="369332"/>
          </a:xfrm>
          <a:prstGeom prst="rect">
            <a:avLst/>
          </a:prstGeom>
          <a:noFill/>
          <a:ln w="12700">
            <a:noFill/>
            <a:miter lim="800000"/>
            <a:headEnd type="none" w="sm" len="sm"/>
            <a:tailEnd type="none" w="sm" len="sm"/>
          </a:ln>
        </p:spPr>
        <p:txBody>
          <a:bodyPr wrap="none" anchor="ctr">
            <a:spAutoFit/>
          </a:bodyPr>
          <a:lstStyle/>
          <a:p>
            <a:endParaRPr lang="en-US"/>
          </a:p>
        </p:txBody>
      </p:sp>
      <p:sp>
        <p:nvSpPr>
          <p:cNvPr id="5" name="Rectangle 4"/>
          <p:cNvSpPr/>
          <p:nvPr/>
        </p:nvSpPr>
        <p:spPr>
          <a:xfrm>
            <a:off x="1524000" y="9144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419888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5">
                                            <p:txEl>
                                              <p:pRg st="5" end="5"/>
                                            </p:txEl>
                                          </p:spTgt>
                                        </p:tgtEl>
                                        <p:attrNameLst>
                                          <p:attrName>style.visibility</p:attrName>
                                        </p:attrNameLst>
                                      </p:cBhvr>
                                      <p:to>
                                        <p:strVal val="visible"/>
                                      </p:to>
                                    </p:set>
                                    <p:animEffect transition="in" filter="blinds(horizontal)">
                                      <p:cBhvr>
                                        <p:cTn id="7" dur="500"/>
                                        <p:tgtEl>
                                          <p:spTgt spid="18435">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435">
                                            <p:txEl>
                                              <p:pRg st="7" end="7"/>
                                            </p:txEl>
                                          </p:spTgt>
                                        </p:tgtEl>
                                        <p:attrNameLst>
                                          <p:attrName>style.visibility</p:attrName>
                                        </p:attrNameLst>
                                      </p:cBhvr>
                                      <p:to>
                                        <p:strVal val="visible"/>
                                      </p:to>
                                    </p:set>
                                    <p:animEffect transition="in" filter="blinds(horizontal)">
                                      <p:cBhvr>
                                        <p:cTn id="10" dur="500"/>
                                        <p:tgtEl>
                                          <p:spTgt spid="18435">
                                            <p:txEl>
                                              <p:pRg st="7" end="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8435">
                                            <p:txEl>
                                              <p:pRg st="8" end="8"/>
                                            </p:txEl>
                                          </p:spTgt>
                                        </p:tgtEl>
                                        <p:attrNameLst>
                                          <p:attrName>style.visibility</p:attrName>
                                        </p:attrNameLst>
                                      </p:cBhvr>
                                      <p:to>
                                        <p:strVal val="visible"/>
                                      </p:to>
                                    </p:set>
                                    <p:animEffect transition="in" filter="blinds(horizontal)">
                                      <p:cBhvr>
                                        <p:cTn id="13" dur="500"/>
                                        <p:tgtEl>
                                          <p:spTgt spid="18435">
                                            <p:txEl>
                                              <p:pRg st="8" end="8"/>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8435">
                                            <p:txEl>
                                              <p:pRg st="9" end="9"/>
                                            </p:txEl>
                                          </p:spTgt>
                                        </p:tgtEl>
                                        <p:attrNameLst>
                                          <p:attrName>style.visibility</p:attrName>
                                        </p:attrNameLst>
                                      </p:cBhvr>
                                      <p:to>
                                        <p:strVal val="visible"/>
                                      </p:to>
                                    </p:set>
                                    <p:animEffect transition="in" filter="blinds(horizontal)">
                                      <p:cBhvr>
                                        <p:cTn id="16" dur="500"/>
                                        <p:tgtEl>
                                          <p:spTgt spid="184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524001" y="-19878"/>
            <a:ext cx="9134061" cy="934278"/>
          </a:xfrm>
        </p:spPr>
        <p:txBody>
          <a:bodyPr/>
          <a:lstStyle/>
          <a:p>
            <a:r>
              <a:rPr lang="en-US" b="1" dirty="0">
                <a:solidFill>
                  <a:srgbClr val="C00000"/>
                </a:solidFill>
              </a:rPr>
              <a:t>C-Strings or Character Arrays</a:t>
            </a:r>
          </a:p>
        </p:txBody>
      </p:sp>
      <p:sp>
        <p:nvSpPr>
          <p:cNvPr id="34819" name="Rectangle 3"/>
          <p:cNvSpPr>
            <a:spLocks noGrp="1" noChangeArrowheads="1"/>
          </p:cNvSpPr>
          <p:nvPr>
            <p:ph type="body" idx="1"/>
          </p:nvPr>
        </p:nvSpPr>
        <p:spPr>
          <a:xfrm>
            <a:off x="1524000" y="1066800"/>
            <a:ext cx="9067800" cy="5638800"/>
          </a:xfrm>
        </p:spPr>
        <p:txBody>
          <a:bodyPr/>
          <a:lstStyle/>
          <a:p>
            <a:pPr>
              <a:lnSpc>
                <a:spcPct val="90000"/>
              </a:lnSpc>
            </a:pPr>
            <a:r>
              <a:rPr lang="en-US" dirty="0" smtClean="0"/>
              <a:t>The </a:t>
            </a:r>
            <a:r>
              <a:rPr lang="en-US" b="1" dirty="0">
                <a:solidFill>
                  <a:srgbClr val="2C14DE"/>
                </a:solidFill>
              </a:rPr>
              <a:t>elements</a:t>
            </a:r>
            <a:r>
              <a:rPr lang="en-US" dirty="0">
                <a:solidFill>
                  <a:srgbClr val="2C14DE"/>
                </a:solidFill>
              </a:rPr>
              <a:t> </a:t>
            </a:r>
            <a:r>
              <a:rPr lang="en-US" dirty="0"/>
              <a:t>of an </a:t>
            </a:r>
            <a:r>
              <a:rPr lang="en-US" b="1" dirty="0">
                <a:solidFill>
                  <a:srgbClr val="2C14DE"/>
                </a:solidFill>
              </a:rPr>
              <a:t>array</a:t>
            </a:r>
            <a:r>
              <a:rPr lang="en-US" dirty="0">
                <a:solidFill>
                  <a:srgbClr val="2C14DE"/>
                </a:solidFill>
              </a:rPr>
              <a:t> </a:t>
            </a:r>
            <a:r>
              <a:rPr lang="en-US" dirty="0"/>
              <a:t>can be just about </a:t>
            </a:r>
            <a:r>
              <a:rPr lang="en-US" b="1" dirty="0" smtClean="0">
                <a:solidFill>
                  <a:srgbClr val="2F1BC7"/>
                </a:solidFill>
              </a:rPr>
              <a:t>anything</a:t>
            </a:r>
            <a:r>
              <a:rPr lang="en-US" dirty="0" smtClean="0">
                <a:solidFill>
                  <a:srgbClr val="2F1BC7"/>
                </a:solidFill>
              </a:rPr>
              <a:t> </a:t>
            </a:r>
            <a:r>
              <a:rPr lang="en-US" dirty="0" smtClean="0"/>
              <a:t>(</a:t>
            </a:r>
            <a:r>
              <a:rPr lang="en-US" b="1" dirty="0" smtClean="0">
                <a:solidFill>
                  <a:srgbClr val="C00000"/>
                </a:solidFill>
              </a:rPr>
              <a:t>any-</a:t>
            </a:r>
            <a:r>
              <a:rPr lang="en-US" b="1" dirty="0" err="1" smtClean="0">
                <a:solidFill>
                  <a:srgbClr val="C00000"/>
                </a:solidFill>
              </a:rPr>
              <a:t>datatype</a:t>
            </a:r>
            <a:r>
              <a:rPr lang="en-US" dirty="0" smtClean="0"/>
              <a:t>)</a:t>
            </a:r>
          </a:p>
          <a:p>
            <a:pPr>
              <a:lnSpc>
                <a:spcPct val="90000"/>
              </a:lnSpc>
            </a:pPr>
            <a:endParaRPr lang="en-US" dirty="0"/>
          </a:p>
          <a:p>
            <a:pPr>
              <a:lnSpc>
                <a:spcPct val="90000"/>
              </a:lnSpc>
            </a:pPr>
            <a:r>
              <a:rPr lang="en-US" dirty="0"/>
              <a:t>Consider an array whose elements are </a:t>
            </a:r>
            <a:r>
              <a:rPr lang="en-US" b="1" dirty="0"/>
              <a:t>all</a:t>
            </a:r>
            <a:r>
              <a:rPr lang="en-US" dirty="0"/>
              <a:t> </a:t>
            </a:r>
            <a:r>
              <a:rPr lang="en-US" b="1" dirty="0" smtClean="0">
                <a:solidFill>
                  <a:srgbClr val="2F1BC7"/>
                </a:solidFill>
              </a:rPr>
              <a:t>characters </a:t>
            </a:r>
            <a:r>
              <a:rPr lang="en-US" dirty="0" smtClean="0"/>
              <a:t>(</a:t>
            </a:r>
            <a:r>
              <a:rPr lang="en-US" b="1" dirty="0" smtClean="0"/>
              <a:t>char type</a:t>
            </a:r>
            <a:r>
              <a:rPr lang="en-US" dirty="0" smtClean="0"/>
              <a:t>)</a:t>
            </a:r>
            <a:endParaRPr lang="en-US" dirty="0"/>
          </a:p>
          <a:p>
            <a:pPr lvl="1">
              <a:lnSpc>
                <a:spcPct val="90000"/>
              </a:lnSpc>
            </a:pPr>
            <a:r>
              <a:rPr lang="en-US" sz="3200" dirty="0"/>
              <a:t>Called a</a:t>
            </a:r>
            <a:r>
              <a:rPr lang="en-US" sz="3200" b="1" dirty="0">
                <a:solidFill>
                  <a:srgbClr val="2F1BC7"/>
                </a:solidFill>
              </a:rPr>
              <a:t> C-String</a:t>
            </a:r>
          </a:p>
          <a:p>
            <a:pPr lvl="1">
              <a:lnSpc>
                <a:spcPct val="90000"/>
              </a:lnSpc>
            </a:pPr>
            <a:r>
              <a:rPr lang="en-US" sz="3200" b="1" dirty="0">
                <a:solidFill>
                  <a:srgbClr val="2F1BC7"/>
                </a:solidFill>
              </a:rPr>
              <a:t>Treated differently</a:t>
            </a:r>
            <a:r>
              <a:rPr lang="en-US" sz="3200" b="1" dirty="0"/>
              <a:t> </a:t>
            </a:r>
            <a:r>
              <a:rPr lang="en-US" sz="3200" dirty="0"/>
              <a:t>for </a:t>
            </a:r>
            <a:r>
              <a:rPr lang="en-US" sz="3200" b="1" dirty="0">
                <a:solidFill>
                  <a:srgbClr val="2F1BC7"/>
                </a:solidFill>
              </a:rPr>
              <a:t>I/O</a:t>
            </a:r>
            <a:r>
              <a:rPr lang="en-US" sz="3200" dirty="0"/>
              <a:t> than </a:t>
            </a:r>
            <a:r>
              <a:rPr lang="en-US" sz="3200" b="1" dirty="0"/>
              <a:t>other types of arrays</a:t>
            </a:r>
          </a:p>
        </p:txBody>
      </p:sp>
      <p:sp>
        <p:nvSpPr>
          <p:cNvPr id="5" name="Rectangle 4"/>
          <p:cNvSpPr/>
          <p:nvPr/>
        </p:nvSpPr>
        <p:spPr>
          <a:xfrm>
            <a:off x="1524000" y="9144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20553437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524001" y="0"/>
            <a:ext cx="9160565" cy="914400"/>
          </a:xfrm>
        </p:spPr>
        <p:txBody>
          <a:bodyPr>
            <a:normAutofit/>
          </a:bodyPr>
          <a:lstStyle/>
          <a:p>
            <a:r>
              <a:rPr lang="en-US" sz="4800" b="1" dirty="0">
                <a:solidFill>
                  <a:srgbClr val="C00000"/>
                </a:solidFill>
              </a:rPr>
              <a:t>Declaration of C-Strings</a:t>
            </a:r>
          </a:p>
        </p:txBody>
      </p:sp>
      <p:sp>
        <p:nvSpPr>
          <p:cNvPr id="35843" name="Rectangle 3"/>
          <p:cNvSpPr>
            <a:spLocks noGrp="1" noChangeArrowheads="1"/>
          </p:cNvSpPr>
          <p:nvPr>
            <p:ph type="body" idx="1"/>
          </p:nvPr>
        </p:nvSpPr>
        <p:spPr>
          <a:xfrm>
            <a:off x="1676400" y="1066801"/>
            <a:ext cx="8763000" cy="4525963"/>
          </a:xfrm>
        </p:spPr>
        <p:txBody>
          <a:bodyPr>
            <a:normAutofit/>
          </a:bodyPr>
          <a:lstStyle/>
          <a:p>
            <a:r>
              <a:rPr lang="en-US" dirty="0"/>
              <a:t>Similar to declaration of any array:</a:t>
            </a:r>
          </a:p>
          <a:p>
            <a:pPr>
              <a:buNone/>
            </a:pPr>
            <a:r>
              <a:rPr lang="en-US" dirty="0"/>
              <a:t/>
            </a:r>
            <a:br>
              <a:rPr lang="en-US" dirty="0"/>
            </a:br>
            <a:r>
              <a:rPr lang="en-US" sz="2400" b="1" dirty="0">
                <a:latin typeface="Courier New" pitchFamily="49" charset="0"/>
              </a:rPr>
              <a:t>char  name[30]; </a:t>
            </a:r>
            <a:r>
              <a:rPr lang="en-US" sz="2400" b="1" dirty="0">
                <a:solidFill>
                  <a:srgbClr val="008000"/>
                </a:solidFill>
                <a:latin typeface="Courier New" pitchFamily="49" charset="0"/>
              </a:rPr>
              <a:t>// no initialization</a:t>
            </a:r>
          </a:p>
          <a:p>
            <a:pPr>
              <a:buNone/>
            </a:pPr>
            <a:r>
              <a:rPr lang="en-US" sz="2400" b="1" dirty="0">
                <a:latin typeface="Courier New" pitchFamily="49" charset="0"/>
              </a:rPr>
              <a:t/>
            </a:r>
            <a:br>
              <a:rPr lang="en-US" sz="2400" b="1" dirty="0">
                <a:latin typeface="Courier New" pitchFamily="49" charset="0"/>
              </a:rPr>
            </a:br>
            <a:r>
              <a:rPr lang="en-US" sz="2400" b="1" dirty="0">
                <a:latin typeface="Courier New" pitchFamily="49" charset="0"/>
              </a:rPr>
              <a:t>char  title[20] = “Hello World"; </a:t>
            </a:r>
          </a:p>
          <a:p>
            <a:pPr>
              <a:buNone/>
            </a:pPr>
            <a:r>
              <a:rPr lang="en-US" sz="2400" b="1" dirty="0">
                <a:latin typeface="Courier New" pitchFamily="49" charset="0"/>
              </a:rPr>
              <a:t>  </a:t>
            </a:r>
            <a:r>
              <a:rPr lang="en-US" sz="2400" b="1" dirty="0">
                <a:solidFill>
                  <a:srgbClr val="008000"/>
                </a:solidFill>
                <a:latin typeface="Courier New" pitchFamily="49" charset="0"/>
              </a:rPr>
              <a:t>//initialized at declaration with a string</a:t>
            </a:r>
          </a:p>
          <a:p>
            <a:pPr>
              <a:buNone/>
            </a:pPr>
            <a:r>
              <a:rPr lang="en-US" sz="2400" b="1" dirty="0">
                <a:latin typeface="Courier New" pitchFamily="49" charset="0"/>
              </a:rPr>
              <a:t/>
            </a:r>
            <a:br>
              <a:rPr lang="en-US" sz="2400" b="1" dirty="0">
                <a:latin typeface="Courier New" pitchFamily="49" charset="0"/>
              </a:rPr>
            </a:br>
            <a:r>
              <a:rPr lang="en-US" sz="2400" b="1" dirty="0">
                <a:latin typeface="Courier New" pitchFamily="49" charset="0"/>
              </a:rPr>
              <a:t>char </a:t>
            </a:r>
            <a:r>
              <a:rPr lang="en-US" sz="2400" b="1" dirty="0" err="1">
                <a:latin typeface="Courier New" pitchFamily="49" charset="0"/>
              </a:rPr>
              <a:t>chList</a:t>
            </a:r>
            <a:r>
              <a:rPr lang="en-US" sz="2400" b="1" dirty="0">
                <a:latin typeface="Courier New" pitchFamily="49" charset="0"/>
              </a:rPr>
              <a:t>[6] = {‘H', ‘e', ‘l', ‘l‘, ’o’};</a:t>
            </a:r>
            <a:br>
              <a:rPr lang="en-US" sz="2400" b="1" dirty="0">
                <a:latin typeface="Courier New" pitchFamily="49" charset="0"/>
              </a:rPr>
            </a:br>
            <a:r>
              <a:rPr lang="en-US" sz="2400" b="1" dirty="0">
                <a:solidFill>
                  <a:srgbClr val="008000"/>
                </a:solidFill>
                <a:latin typeface="Courier New" pitchFamily="49" charset="0"/>
              </a:rPr>
              <a:t>//initialized with list of char values</a:t>
            </a:r>
          </a:p>
        </p:txBody>
      </p:sp>
      <p:sp>
        <p:nvSpPr>
          <p:cNvPr id="5" name="Rectangle 4"/>
          <p:cNvSpPr/>
          <p:nvPr/>
        </p:nvSpPr>
        <p:spPr>
          <a:xfrm>
            <a:off x="1524000" y="9144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5685965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ctrTitle"/>
          </p:nvPr>
        </p:nvSpPr>
        <p:spPr>
          <a:xfrm>
            <a:off x="1676400" y="152401"/>
            <a:ext cx="7772400" cy="738187"/>
          </a:xfrm>
          <a:noFill/>
        </p:spPr>
        <p:txBody>
          <a:bodyPr vert="horz" lIns="92075" tIns="46038" rIns="92075" bIns="46038" rtlCol="0" anchor="ctr">
            <a:normAutofit/>
          </a:bodyPr>
          <a:lstStyle/>
          <a:p>
            <a:r>
              <a:rPr lang="en-US" dirty="0" smtClean="0">
                <a:solidFill>
                  <a:srgbClr val="C00000"/>
                </a:solidFill>
                <a:ea typeface="宋体" pitchFamily="2" charset="-122"/>
              </a:rPr>
              <a:t>Initializing Character Arrays </a:t>
            </a:r>
          </a:p>
        </p:txBody>
      </p:sp>
      <p:sp>
        <p:nvSpPr>
          <p:cNvPr id="38915" name="Rectangle 3"/>
          <p:cNvSpPr>
            <a:spLocks noGrp="1" noChangeArrowheads="1"/>
          </p:cNvSpPr>
          <p:nvPr>
            <p:ph type="subTitle" idx="1"/>
          </p:nvPr>
        </p:nvSpPr>
        <p:spPr>
          <a:xfrm>
            <a:off x="1600200" y="1066800"/>
            <a:ext cx="8915400" cy="4267200"/>
          </a:xfrm>
        </p:spPr>
        <p:txBody>
          <a:bodyPr vert="horz" lIns="92075" tIns="46038" rIns="92075" bIns="46038" rtlCol="0">
            <a:normAutofit/>
          </a:bodyPr>
          <a:lstStyle/>
          <a:p>
            <a:pPr algn="l">
              <a:lnSpc>
                <a:spcPct val="90000"/>
              </a:lnSpc>
              <a:defRPr/>
            </a:pPr>
            <a:r>
              <a:rPr lang="en-US" sz="3000" b="1" dirty="0">
                <a:solidFill>
                  <a:schemeClr val="tx1"/>
                </a:solidFill>
                <a:latin typeface="+mj-lt"/>
                <a:ea typeface="宋体" pitchFamily="2" charset="-122"/>
              </a:rPr>
              <a:t>   </a:t>
            </a:r>
            <a:r>
              <a:rPr lang="en-US" sz="3000" b="1" dirty="0">
                <a:solidFill>
                  <a:srgbClr val="2F1BC7"/>
                </a:solidFill>
                <a:latin typeface="+mj-lt"/>
                <a:ea typeface="宋体" pitchFamily="2" charset="-122"/>
              </a:rPr>
              <a:t>char</a:t>
            </a:r>
            <a:r>
              <a:rPr lang="en-US" sz="3000" dirty="0">
                <a:solidFill>
                  <a:schemeClr val="tx1"/>
                </a:solidFill>
                <a:latin typeface="+mj-lt"/>
                <a:ea typeface="宋体" pitchFamily="2" charset="-122"/>
              </a:rPr>
              <a:t> city[ ] =  “LAHORE";</a:t>
            </a:r>
          </a:p>
          <a:p>
            <a:pPr algn="l">
              <a:lnSpc>
                <a:spcPct val="90000"/>
              </a:lnSpc>
              <a:defRPr/>
            </a:pPr>
            <a:endParaRPr lang="en-US" sz="2800" dirty="0">
              <a:solidFill>
                <a:schemeClr val="tx1"/>
              </a:solidFill>
              <a:latin typeface="+mj-lt"/>
              <a:ea typeface="宋体" pitchFamily="2" charset="-122"/>
            </a:endParaRPr>
          </a:p>
        </p:txBody>
      </p:sp>
      <p:sp>
        <p:nvSpPr>
          <p:cNvPr id="18437" name="Rectangle 4"/>
          <p:cNvSpPr>
            <a:spLocks noChangeArrowheads="1"/>
          </p:cNvSpPr>
          <p:nvPr/>
        </p:nvSpPr>
        <p:spPr bwMode="auto">
          <a:xfrm>
            <a:off x="1524001" y="2977634"/>
            <a:ext cx="184731" cy="369332"/>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18434" name="Object 5"/>
          <p:cNvGraphicFramePr>
            <a:graphicFrameLocks noChangeAspect="1"/>
          </p:cNvGraphicFramePr>
          <p:nvPr/>
        </p:nvGraphicFramePr>
        <p:xfrm>
          <a:off x="2057400" y="2057401"/>
          <a:ext cx="8077200" cy="1574749"/>
        </p:xfrm>
        <a:graphic>
          <a:graphicData uri="http://schemas.openxmlformats.org/presentationml/2006/ole">
            <mc:AlternateContent xmlns:mc="http://schemas.openxmlformats.org/markup-compatibility/2006">
              <mc:Choice xmlns:v="urn:schemas-microsoft-com:vml" Requires="v">
                <p:oleObj spid="_x0000_s1034" name="Picture" r:id="rId3" imgW="2743200" imgH="527538" progId="Word.Picture.8">
                  <p:embed/>
                </p:oleObj>
              </mc:Choice>
              <mc:Fallback>
                <p:oleObj name="Picture" r:id="rId3" imgW="2743200" imgH="527538"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057401"/>
                        <a:ext cx="8077200" cy="1574749"/>
                      </a:xfrm>
                      <a:prstGeom prst="rect">
                        <a:avLst/>
                      </a:prstGeom>
                      <a:solidFill>
                        <a:schemeClr val="bg1"/>
                      </a:solidFill>
                      <a:ln w="28575">
                        <a:solidFill>
                          <a:srgbClr val="FF0000"/>
                        </a:solidFill>
                        <a:miter lim="800000"/>
                        <a:headEnd/>
                        <a:tailEnd/>
                      </a:ln>
                    </p:spPr>
                  </p:pic>
                </p:oleObj>
              </mc:Fallback>
            </mc:AlternateContent>
          </a:graphicData>
        </a:graphic>
      </p:graphicFrame>
      <p:sp>
        <p:nvSpPr>
          <p:cNvPr id="6" name="Rectangle 5"/>
          <p:cNvSpPr/>
          <p:nvPr/>
        </p:nvSpPr>
        <p:spPr>
          <a:xfrm>
            <a:off x="1524000" y="9144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24322935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ctrTitle"/>
          </p:nvPr>
        </p:nvSpPr>
        <p:spPr>
          <a:xfrm>
            <a:off x="1524001" y="0"/>
            <a:ext cx="9134061" cy="914400"/>
          </a:xfrm>
          <a:noFill/>
        </p:spPr>
        <p:txBody>
          <a:bodyPr vert="horz" lIns="92075" tIns="46038" rIns="92075" bIns="46038" rtlCol="0" anchor="ctr">
            <a:normAutofit/>
          </a:bodyPr>
          <a:lstStyle/>
          <a:p>
            <a:r>
              <a:rPr lang="en-US" sz="4800" b="1" dirty="0">
                <a:solidFill>
                  <a:srgbClr val="C00000"/>
                </a:solidFill>
                <a:ea typeface="宋体" pitchFamily="2" charset="-122"/>
              </a:rPr>
              <a:t>Printing Character Array </a:t>
            </a:r>
          </a:p>
        </p:txBody>
      </p:sp>
      <p:sp>
        <p:nvSpPr>
          <p:cNvPr id="39939" name="Rectangle 3"/>
          <p:cNvSpPr>
            <a:spLocks noGrp="1" noChangeArrowheads="1"/>
          </p:cNvSpPr>
          <p:nvPr>
            <p:ph type="subTitle" idx="1"/>
          </p:nvPr>
        </p:nvSpPr>
        <p:spPr>
          <a:xfrm>
            <a:off x="1600201" y="1066800"/>
            <a:ext cx="8991600" cy="5715000"/>
          </a:xfrm>
        </p:spPr>
        <p:txBody>
          <a:bodyPr vert="horz" lIns="92075" tIns="46038" rIns="92075" bIns="46038" rtlCol="0">
            <a:normAutofit/>
          </a:bodyPr>
          <a:lstStyle/>
          <a:p>
            <a:pPr algn="l">
              <a:lnSpc>
                <a:spcPct val="90000"/>
              </a:lnSpc>
              <a:buFont typeface="Arial" pitchFamily="34" charset="0"/>
              <a:buChar char="•"/>
              <a:defRPr/>
            </a:pPr>
            <a:r>
              <a:rPr lang="en-US" sz="2800" dirty="0">
                <a:solidFill>
                  <a:schemeClr val="tx1"/>
                </a:solidFill>
                <a:latin typeface="+mj-lt"/>
                <a:ea typeface="宋体" pitchFamily="2" charset="-122"/>
              </a:rPr>
              <a:t> For a </a:t>
            </a:r>
            <a:r>
              <a:rPr lang="en-US" sz="2800" b="1" dirty="0">
                <a:solidFill>
                  <a:srgbClr val="2F1BC7"/>
                </a:solidFill>
                <a:latin typeface="+mj-lt"/>
                <a:ea typeface="宋体" pitchFamily="2" charset="-122"/>
              </a:rPr>
              <a:t>character array</a:t>
            </a:r>
            <a:r>
              <a:rPr lang="en-US" sz="2800" dirty="0">
                <a:solidFill>
                  <a:schemeClr val="tx1"/>
                </a:solidFill>
                <a:latin typeface="+mj-lt"/>
                <a:ea typeface="宋体" pitchFamily="2" charset="-122"/>
              </a:rPr>
              <a:t>, it can be </a:t>
            </a:r>
            <a:r>
              <a:rPr lang="en-US" sz="2800" b="1" u="sng" dirty="0">
                <a:solidFill>
                  <a:schemeClr val="tx1"/>
                </a:solidFill>
                <a:latin typeface="+mj-lt"/>
                <a:ea typeface="宋体" pitchFamily="2" charset="-122"/>
              </a:rPr>
              <a:t>printed using one print statement</a:t>
            </a:r>
            <a:r>
              <a:rPr lang="en-US" sz="2800" dirty="0">
                <a:solidFill>
                  <a:schemeClr val="tx1"/>
                </a:solidFill>
                <a:latin typeface="+mj-lt"/>
                <a:ea typeface="宋体" pitchFamily="2" charset="-122"/>
              </a:rPr>
              <a:t>. </a:t>
            </a:r>
          </a:p>
          <a:p>
            <a:pPr algn="l">
              <a:lnSpc>
                <a:spcPct val="90000"/>
              </a:lnSpc>
              <a:buFont typeface="Arial" pitchFamily="34" charset="0"/>
              <a:buChar char="•"/>
              <a:defRPr/>
            </a:pPr>
            <a:endParaRPr lang="en-US" sz="2800" dirty="0">
              <a:solidFill>
                <a:schemeClr val="tx1"/>
              </a:solidFill>
              <a:latin typeface="+mj-lt"/>
              <a:ea typeface="宋体" pitchFamily="2" charset="-122"/>
            </a:endParaRPr>
          </a:p>
          <a:p>
            <a:pPr algn="l">
              <a:lnSpc>
                <a:spcPct val="90000"/>
              </a:lnSpc>
              <a:buFont typeface="Arial" pitchFamily="34" charset="0"/>
              <a:buChar char="•"/>
              <a:defRPr/>
            </a:pPr>
            <a:r>
              <a:rPr lang="en-US" sz="3000" dirty="0">
                <a:solidFill>
                  <a:srgbClr val="2C14DE"/>
                </a:solidFill>
              </a:rPr>
              <a:t> </a:t>
            </a:r>
            <a:r>
              <a:rPr lang="en-US" sz="3000" b="1" dirty="0">
                <a:solidFill>
                  <a:srgbClr val="2C14DE"/>
                </a:solidFill>
              </a:rPr>
              <a:t>Character arrays </a:t>
            </a:r>
            <a:r>
              <a:rPr lang="en-US" sz="3000" dirty="0">
                <a:solidFill>
                  <a:schemeClr val="tx1"/>
                </a:solidFill>
              </a:rPr>
              <a:t>are </a:t>
            </a:r>
            <a:r>
              <a:rPr lang="en-US" sz="3000" b="1" dirty="0">
                <a:solidFill>
                  <a:schemeClr val="tx1"/>
                </a:solidFill>
              </a:rPr>
              <a:t>handled</a:t>
            </a:r>
            <a:r>
              <a:rPr lang="en-US" sz="3000" dirty="0">
                <a:solidFill>
                  <a:schemeClr val="tx1"/>
                </a:solidFill>
              </a:rPr>
              <a:t> </a:t>
            </a:r>
            <a:r>
              <a:rPr lang="en-US" sz="3000" b="1" dirty="0">
                <a:solidFill>
                  <a:srgbClr val="2C14DE"/>
                </a:solidFill>
              </a:rPr>
              <a:t>differently</a:t>
            </a:r>
            <a:r>
              <a:rPr lang="en-US" sz="3000" dirty="0">
                <a:solidFill>
                  <a:srgbClr val="2C14DE"/>
                </a:solidFill>
              </a:rPr>
              <a:t> </a:t>
            </a:r>
            <a:r>
              <a:rPr lang="en-US" sz="3000" dirty="0">
                <a:solidFill>
                  <a:schemeClr val="tx1"/>
                </a:solidFill>
              </a:rPr>
              <a:t>than </a:t>
            </a:r>
            <a:r>
              <a:rPr lang="en-US" sz="3000" b="1" dirty="0">
                <a:solidFill>
                  <a:schemeClr val="tx1"/>
                </a:solidFill>
              </a:rPr>
              <a:t>other types of arrays</a:t>
            </a:r>
          </a:p>
          <a:p>
            <a:pPr algn="l">
              <a:lnSpc>
                <a:spcPct val="90000"/>
              </a:lnSpc>
              <a:buFont typeface="Arial" pitchFamily="34" charset="0"/>
              <a:buChar char="•"/>
              <a:defRPr/>
            </a:pPr>
            <a:endParaRPr lang="en-US" sz="2800" dirty="0">
              <a:solidFill>
                <a:schemeClr val="tx1"/>
              </a:solidFill>
              <a:latin typeface="+mj-lt"/>
              <a:ea typeface="宋体" pitchFamily="2" charset="-122"/>
            </a:endParaRPr>
          </a:p>
          <a:p>
            <a:pPr algn="l">
              <a:lnSpc>
                <a:spcPct val="90000"/>
              </a:lnSpc>
              <a:defRPr/>
            </a:pPr>
            <a:r>
              <a:rPr lang="en-US" sz="2800" dirty="0">
                <a:solidFill>
                  <a:schemeClr val="tx1"/>
                </a:solidFill>
                <a:latin typeface="+mj-lt"/>
                <a:ea typeface="宋体" pitchFamily="2" charset="-122"/>
              </a:rPr>
              <a:t>For example:</a:t>
            </a:r>
            <a:endParaRPr lang="en-US" sz="2800" b="1" u="sng" dirty="0">
              <a:solidFill>
                <a:schemeClr val="tx1"/>
              </a:solidFill>
              <a:latin typeface="+mj-lt"/>
              <a:ea typeface="宋体" pitchFamily="2" charset="-122"/>
            </a:endParaRPr>
          </a:p>
          <a:p>
            <a:pPr algn="l">
              <a:lnSpc>
                <a:spcPct val="90000"/>
              </a:lnSpc>
              <a:defRPr/>
            </a:pPr>
            <a:r>
              <a:rPr lang="en-US" sz="2800" b="1" dirty="0">
                <a:solidFill>
                  <a:schemeClr val="tx1"/>
                </a:solidFill>
                <a:latin typeface="+mj-lt"/>
                <a:ea typeface="宋体" pitchFamily="2" charset="-122"/>
              </a:rPr>
              <a:t>		  char city[ ] = “Lahore";</a:t>
            </a:r>
          </a:p>
          <a:p>
            <a:pPr algn="l">
              <a:lnSpc>
                <a:spcPct val="90000"/>
              </a:lnSpc>
              <a:defRPr/>
            </a:pPr>
            <a:r>
              <a:rPr lang="en-US" sz="2800" dirty="0">
                <a:solidFill>
                  <a:schemeClr val="tx1"/>
                </a:solidFill>
                <a:latin typeface="+mj-lt"/>
                <a:ea typeface="宋体" pitchFamily="2" charset="-122"/>
              </a:rPr>
              <a:t>		  </a:t>
            </a:r>
            <a:r>
              <a:rPr lang="en-US" sz="2800" dirty="0" err="1">
                <a:solidFill>
                  <a:schemeClr val="tx1"/>
                </a:solidFill>
                <a:latin typeface="+mj-lt"/>
                <a:ea typeface="宋体" pitchFamily="2" charset="-122"/>
              </a:rPr>
              <a:t>cout</a:t>
            </a:r>
            <a:r>
              <a:rPr lang="en-US" sz="2800" dirty="0">
                <a:solidFill>
                  <a:schemeClr val="tx1"/>
                </a:solidFill>
                <a:latin typeface="+mj-lt"/>
                <a:ea typeface="宋体" pitchFamily="2" charset="-122"/>
              </a:rPr>
              <a:t> &lt;&lt; city;  </a:t>
            </a:r>
            <a:r>
              <a:rPr lang="en-US" sz="2800" b="1" dirty="0">
                <a:solidFill>
                  <a:srgbClr val="008000"/>
                </a:solidFill>
                <a:latin typeface="+mj-lt"/>
                <a:ea typeface="宋体" pitchFamily="2" charset="-122"/>
              </a:rPr>
              <a:t>//Correct</a:t>
            </a:r>
          </a:p>
          <a:p>
            <a:pPr algn="l">
              <a:lnSpc>
                <a:spcPct val="90000"/>
              </a:lnSpc>
              <a:defRPr/>
            </a:pPr>
            <a:endParaRPr lang="en-US" sz="2800" b="1" dirty="0">
              <a:solidFill>
                <a:srgbClr val="008000"/>
              </a:solidFill>
              <a:latin typeface="+mj-lt"/>
              <a:ea typeface="宋体" pitchFamily="2" charset="-122"/>
            </a:endParaRPr>
          </a:p>
          <a:p>
            <a:pPr algn="l">
              <a:lnSpc>
                <a:spcPct val="90000"/>
              </a:lnSpc>
              <a:defRPr/>
            </a:pPr>
            <a:r>
              <a:rPr lang="en-US" sz="2800" b="1" dirty="0">
                <a:solidFill>
                  <a:schemeClr val="tx1"/>
                </a:solidFill>
                <a:ea typeface="宋体" pitchFamily="2" charset="-122"/>
              </a:rPr>
              <a:t>		  </a:t>
            </a:r>
            <a:r>
              <a:rPr lang="en-US" sz="2800" b="1" dirty="0" err="1">
                <a:solidFill>
                  <a:schemeClr val="tx1"/>
                </a:solidFill>
                <a:ea typeface="宋体" pitchFamily="2" charset="-122"/>
              </a:rPr>
              <a:t>int</a:t>
            </a:r>
            <a:r>
              <a:rPr lang="en-US" sz="2800" b="1" dirty="0">
                <a:solidFill>
                  <a:schemeClr val="tx1"/>
                </a:solidFill>
                <a:ea typeface="宋体" pitchFamily="2" charset="-122"/>
              </a:rPr>
              <a:t> marks [ ] = {20,65,30};</a:t>
            </a:r>
          </a:p>
          <a:p>
            <a:pPr algn="l">
              <a:lnSpc>
                <a:spcPct val="90000"/>
              </a:lnSpc>
              <a:defRPr/>
            </a:pPr>
            <a:r>
              <a:rPr lang="en-US" sz="2800" dirty="0">
                <a:solidFill>
                  <a:schemeClr val="tx1"/>
                </a:solidFill>
                <a:ea typeface="宋体" pitchFamily="2" charset="-122"/>
              </a:rPr>
              <a:t>		  </a:t>
            </a:r>
            <a:r>
              <a:rPr lang="en-US" sz="2800" dirty="0" err="1">
                <a:solidFill>
                  <a:schemeClr val="tx1"/>
                </a:solidFill>
                <a:ea typeface="宋体" pitchFamily="2" charset="-122"/>
              </a:rPr>
              <a:t>cout</a:t>
            </a:r>
            <a:r>
              <a:rPr lang="en-US" sz="2800" dirty="0">
                <a:solidFill>
                  <a:schemeClr val="tx1"/>
                </a:solidFill>
                <a:ea typeface="宋体" pitchFamily="2" charset="-122"/>
              </a:rPr>
              <a:t> &lt;&lt; marks;  </a:t>
            </a:r>
            <a:r>
              <a:rPr lang="en-US" sz="2800" b="1" dirty="0">
                <a:solidFill>
                  <a:srgbClr val="C00000"/>
                </a:solidFill>
                <a:ea typeface="宋体" pitchFamily="2" charset="-122"/>
              </a:rPr>
              <a:t>//Wrong</a:t>
            </a:r>
            <a:endParaRPr lang="en-US" sz="2800" b="1" dirty="0">
              <a:solidFill>
                <a:srgbClr val="C00000"/>
              </a:solidFill>
              <a:latin typeface="+mj-lt"/>
              <a:ea typeface="宋体" pitchFamily="2" charset="-122"/>
            </a:endParaRPr>
          </a:p>
        </p:txBody>
      </p:sp>
      <p:sp>
        <p:nvSpPr>
          <p:cNvPr id="38916" name="Rectangle 4"/>
          <p:cNvSpPr>
            <a:spLocks noChangeArrowheads="1"/>
          </p:cNvSpPr>
          <p:nvPr/>
        </p:nvSpPr>
        <p:spPr bwMode="auto">
          <a:xfrm>
            <a:off x="1524001" y="2977634"/>
            <a:ext cx="184731" cy="369332"/>
          </a:xfrm>
          <a:prstGeom prst="rect">
            <a:avLst/>
          </a:prstGeom>
          <a:noFill/>
          <a:ln w="12700">
            <a:noFill/>
            <a:miter lim="800000"/>
            <a:headEnd type="none" w="sm" len="sm"/>
            <a:tailEnd type="none" w="sm" len="sm"/>
          </a:ln>
        </p:spPr>
        <p:txBody>
          <a:bodyPr wrap="none" anchor="ctr">
            <a:spAutoFit/>
          </a:bodyPr>
          <a:lstStyle/>
          <a:p>
            <a:endParaRPr lang="en-US"/>
          </a:p>
        </p:txBody>
      </p:sp>
      <p:sp>
        <p:nvSpPr>
          <p:cNvPr id="5" name="Rectangle 4"/>
          <p:cNvSpPr/>
          <p:nvPr/>
        </p:nvSpPr>
        <p:spPr>
          <a:xfrm>
            <a:off x="1524000" y="9144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276317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939">
                                            <p:txEl>
                                              <p:pRg st="8" end="8"/>
                                            </p:txEl>
                                          </p:spTgt>
                                        </p:tgtEl>
                                        <p:attrNameLst>
                                          <p:attrName>style.visibility</p:attrName>
                                        </p:attrNameLst>
                                      </p:cBhvr>
                                      <p:to>
                                        <p:strVal val="visible"/>
                                      </p:to>
                                    </p:set>
                                    <p:animEffect transition="in" filter="blinds(horizontal)">
                                      <p:cBhvr>
                                        <p:cTn id="7" dur="500"/>
                                        <p:tgtEl>
                                          <p:spTgt spid="39939">
                                            <p:txEl>
                                              <p:pRg st="8" end="8"/>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939">
                                            <p:txEl>
                                              <p:pRg st="9" end="9"/>
                                            </p:txEl>
                                          </p:spTgt>
                                        </p:tgtEl>
                                        <p:attrNameLst>
                                          <p:attrName>style.visibility</p:attrName>
                                        </p:attrNameLst>
                                      </p:cBhvr>
                                      <p:to>
                                        <p:strVal val="visible"/>
                                      </p:to>
                                    </p:set>
                                    <p:animEffect transition="in" filter="blinds(horizontal)">
                                      <p:cBhvr>
                                        <p:cTn id="10" dur="500"/>
                                        <p:tgtEl>
                                          <p:spTgt spid="399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524000" y="0"/>
            <a:ext cx="9144000" cy="914400"/>
          </a:xfrm>
        </p:spPr>
        <p:txBody>
          <a:bodyPr/>
          <a:lstStyle/>
          <a:p>
            <a:r>
              <a:rPr lang="en-US" b="1" dirty="0" smtClean="0">
                <a:solidFill>
                  <a:srgbClr val="C00000"/>
                </a:solidFill>
              </a:rPr>
              <a:t>Character Array (string) Input</a:t>
            </a:r>
            <a:endParaRPr lang="en-US" b="1" dirty="0">
              <a:solidFill>
                <a:srgbClr val="C00000"/>
              </a:solidFill>
            </a:endParaRPr>
          </a:p>
        </p:txBody>
      </p:sp>
      <p:sp>
        <p:nvSpPr>
          <p:cNvPr id="45059" name="Rectangle 3"/>
          <p:cNvSpPr>
            <a:spLocks noGrp="1" noChangeArrowheads="1"/>
          </p:cNvSpPr>
          <p:nvPr>
            <p:ph type="body" idx="1"/>
          </p:nvPr>
        </p:nvSpPr>
        <p:spPr>
          <a:xfrm>
            <a:off x="1600200" y="1066800"/>
            <a:ext cx="8915400" cy="5638800"/>
          </a:xfrm>
        </p:spPr>
        <p:txBody>
          <a:bodyPr>
            <a:normAutofit/>
          </a:bodyPr>
          <a:lstStyle/>
          <a:p>
            <a:r>
              <a:rPr lang="en-US" dirty="0"/>
              <a:t>Declare strings </a:t>
            </a:r>
            <a:r>
              <a:rPr lang="en-US" b="1" dirty="0">
                <a:solidFill>
                  <a:srgbClr val="2F1BC7"/>
                </a:solidFill>
              </a:rPr>
              <a:t>1 element bigger </a:t>
            </a:r>
            <a:r>
              <a:rPr lang="en-US" dirty="0"/>
              <a:t>than </a:t>
            </a:r>
            <a:r>
              <a:rPr lang="en-US" b="1" dirty="0"/>
              <a:t>planned size</a:t>
            </a:r>
            <a:r>
              <a:rPr lang="en-US" dirty="0"/>
              <a:t> to </a:t>
            </a:r>
            <a:br>
              <a:rPr lang="en-US" dirty="0"/>
            </a:br>
            <a:r>
              <a:rPr lang="en-US" dirty="0"/>
              <a:t>allow for </a:t>
            </a:r>
            <a:r>
              <a:rPr lang="en-US" b="1" dirty="0">
                <a:solidFill>
                  <a:srgbClr val="C00000"/>
                </a:solidFill>
              </a:rPr>
              <a:t>‘\0’ </a:t>
            </a:r>
            <a:r>
              <a:rPr lang="en-US" b="1" dirty="0"/>
              <a:t>(null character)</a:t>
            </a:r>
          </a:p>
          <a:p>
            <a:pPr lvl="1">
              <a:buNone/>
            </a:pPr>
            <a:r>
              <a:rPr lang="en-US" dirty="0">
                <a:solidFill>
                  <a:srgbClr val="2F1BC7"/>
                </a:solidFill>
              </a:rPr>
              <a:t>	</a:t>
            </a:r>
            <a:r>
              <a:rPr lang="en-US" b="1" dirty="0">
                <a:latin typeface="Consolas" panose="020B0609020204030204" pitchFamily="49" charset="0"/>
              </a:rPr>
              <a:t>char city[10];</a:t>
            </a:r>
          </a:p>
          <a:p>
            <a:pPr lvl="1">
              <a:buNone/>
            </a:pPr>
            <a:r>
              <a:rPr lang="en-US" b="1" dirty="0">
                <a:latin typeface="Consolas" panose="020B0609020204030204" pitchFamily="49" charset="0"/>
              </a:rPr>
              <a:t>  </a:t>
            </a:r>
            <a:r>
              <a:rPr lang="en-US" b="1" dirty="0" err="1">
                <a:latin typeface="Consolas" panose="020B0609020204030204" pitchFamily="49" charset="0"/>
              </a:rPr>
              <a:t>cin</a:t>
            </a:r>
            <a:r>
              <a:rPr lang="en-US" b="1" dirty="0">
                <a:latin typeface="Consolas" panose="020B0609020204030204" pitchFamily="49" charset="0"/>
              </a:rPr>
              <a:t>&gt;&gt;city;  //User enters  </a:t>
            </a:r>
            <a:r>
              <a:rPr lang="en-US" b="1" i="1" dirty="0">
                <a:latin typeface="Consolas" panose="020B0609020204030204" pitchFamily="49" charset="0"/>
              </a:rPr>
              <a:t>Islamabad </a:t>
            </a:r>
            <a:r>
              <a:rPr lang="en-US" b="1" dirty="0">
                <a:latin typeface="Consolas" panose="020B0609020204030204" pitchFamily="49" charset="0"/>
              </a:rPr>
              <a:t>(9 chars)</a:t>
            </a:r>
          </a:p>
          <a:p>
            <a:endParaRPr lang="en-US" dirty="0"/>
          </a:p>
          <a:p>
            <a:endParaRPr lang="en-US" dirty="0"/>
          </a:p>
          <a:p>
            <a:r>
              <a:rPr lang="en-US" dirty="0"/>
              <a:t>When input takes place</a:t>
            </a:r>
            <a:r>
              <a:rPr lang="en-US" dirty="0">
                <a:solidFill>
                  <a:srgbClr val="2F1BC7"/>
                </a:solidFill>
              </a:rPr>
              <a:t>, </a:t>
            </a:r>
            <a:r>
              <a:rPr lang="en-US" b="1" dirty="0">
                <a:solidFill>
                  <a:srgbClr val="2F1BC7"/>
                </a:solidFill>
              </a:rPr>
              <a:t>C++ automatically places the ‘\0’ </a:t>
            </a:r>
            <a:r>
              <a:rPr lang="en-US" dirty="0"/>
              <a:t>in memory at the </a:t>
            </a:r>
            <a:r>
              <a:rPr lang="en-US" b="1" dirty="0">
                <a:solidFill>
                  <a:srgbClr val="2F1BC7"/>
                </a:solidFill>
              </a:rPr>
              <a:t>end of the characters </a:t>
            </a:r>
            <a:r>
              <a:rPr lang="en-US" dirty="0"/>
              <a:t>typed in</a:t>
            </a:r>
          </a:p>
        </p:txBody>
      </p:sp>
      <p:sp>
        <p:nvSpPr>
          <p:cNvPr id="8" name="Rectangle 7"/>
          <p:cNvSpPr/>
          <p:nvPr/>
        </p:nvSpPr>
        <p:spPr>
          <a:xfrm>
            <a:off x="1524000" y="9144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12370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1524001" y="0"/>
            <a:ext cx="9134061" cy="958302"/>
          </a:xfrm>
          <a:noFill/>
        </p:spPr>
        <p:txBody>
          <a:bodyPr vert="horz" lIns="92075" tIns="46038" rIns="92075" bIns="46038" rtlCol="0" anchor="ctr">
            <a:normAutofit/>
          </a:bodyPr>
          <a:lstStyle/>
          <a:p>
            <a:r>
              <a:rPr lang="en-US" b="1" dirty="0" smtClean="0">
                <a:solidFill>
                  <a:srgbClr val="C00000"/>
                </a:solidFill>
                <a:ea typeface="宋体" pitchFamily="2" charset="-122"/>
              </a:rPr>
              <a:t>Example: Copy Arrays</a:t>
            </a:r>
          </a:p>
        </p:txBody>
      </p:sp>
      <p:sp>
        <p:nvSpPr>
          <p:cNvPr id="19459" name="Rectangle 3"/>
          <p:cNvSpPr>
            <a:spLocks noGrp="1" noChangeArrowheads="1"/>
          </p:cNvSpPr>
          <p:nvPr>
            <p:ph type="subTitle" idx="1"/>
          </p:nvPr>
        </p:nvSpPr>
        <p:spPr>
          <a:xfrm>
            <a:off x="1553818" y="1066800"/>
            <a:ext cx="9067799" cy="5486400"/>
          </a:xfrm>
        </p:spPr>
        <p:txBody>
          <a:bodyPr vert="horz" lIns="92075" tIns="46038" rIns="92075" bIns="46038" rtlCol="0">
            <a:normAutofit/>
          </a:bodyPr>
          <a:lstStyle/>
          <a:p>
            <a:pPr algn="just">
              <a:lnSpc>
                <a:spcPct val="90000"/>
              </a:lnSpc>
              <a:defRPr/>
            </a:pPr>
            <a:r>
              <a:rPr lang="en-US" sz="3000" dirty="0">
                <a:solidFill>
                  <a:schemeClr val="tx1"/>
                </a:solidFill>
                <a:latin typeface="+mj-lt"/>
                <a:ea typeface="宋体" pitchFamily="2" charset="-122"/>
              </a:rPr>
              <a:t>- </a:t>
            </a:r>
            <a:r>
              <a:rPr lang="en-US" sz="3000" dirty="0" smtClean="0">
                <a:solidFill>
                  <a:schemeClr val="tx1"/>
                </a:solidFill>
                <a:latin typeface="+mj-lt"/>
                <a:ea typeface="宋体" pitchFamily="2" charset="-122"/>
              </a:rPr>
              <a:t>Ask user to input sizes of two arrays. Take elements for the two arrays and then concatenate and create a new array and </a:t>
            </a:r>
            <a:r>
              <a:rPr lang="en-US" sz="3000" smtClean="0">
                <a:solidFill>
                  <a:schemeClr val="tx1"/>
                </a:solidFill>
                <a:latin typeface="+mj-lt"/>
                <a:ea typeface="宋体" pitchFamily="2" charset="-122"/>
              </a:rPr>
              <a:t>display elements.</a:t>
            </a:r>
            <a:endParaRPr lang="en-US" sz="3000" dirty="0">
              <a:solidFill>
                <a:schemeClr val="tx1"/>
              </a:solidFill>
              <a:latin typeface="+mj-lt"/>
              <a:ea typeface="宋体" pitchFamily="2" charset="-122"/>
            </a:endParaRPr>
          </a:p>
          <a:p>
            <a:pPr>
              <a:lnSpc>
                <a:spcPct val="90000"/>
              </a:lnSpc>
              <a:defRPr/>
            </a:pPr>
            <a:endParaRPr lang="en-US" sz="2800" b="1" u="sng" dirty="0">
              <a:latin typeface="+mj-lt"/>
              <a:ea typeface="宋体" pitchFamily="2" charset="-122"/>
            </a:endParaRPr>
          </a:p>
        </p:txBody>
      </p:sp>
      <p:sp>
        <p:nvSpPr>
          <p:cNvPr id="35844" name="Rectangle 4"/>
          <p:cNvSpPr>
            <a:spLocks noChangeArrowheads="1"/>
          </p:cNvSpPr>
          <p:nvPr/>
        </p:nvSpPr>
        <p:spPr bwMode="auto">
          <a:xfrm>
            <a:off x="1524001" y="3162300"/>
            <a:ext cx="184731" cy="369332"/>
          </a:xfrm>
          <a:prstGeom prst="rect">
            <a:avLst/>
          </a:prstGeom>
          <a:noFill/>
          <a:ln w="12700">
            <a:noFill/>
            <a:miter lim="800000"/>
            <a:headEnd type="none" w="sm" len="sm"/>
            <a:tailEnd type="none" w="sm" len="sm"/>
          </a:ln>
        </p:spPr>
        <p:txBody>
          <a:bodyPr wrap="none" anchor="ctr">
            <a:spAutoFit/>
          </a:bodyPr>
          <a:lstStyle/>
          <a:p>
            <a:endParaRPr lang="en-US">
              <a:latin typeface="+mj-lt"/>
            </a:endParaRPr>
          </a:p>
        </p:txBody>
      </p:sp>
      <p:sp>
        <p:nvSpPr>
          <p:cNvPr id="5" name="Rectangle 4"/>
          <p:cNvSpPr/>
          <p:nvPr/>
        </p:nvSpPr>
        <p:spPr>
          <a:xfrm>
            <a:off x="1553817" y="912584"/>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11396545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1524001" y="0"/>
            <a:ext cx="9134061" cy="958302"/>
          </a:xfrm>
          <a:noFill/>
        </p:spPr>
        <p:txBody>
          <a:bodyPr vert="horz" lIns="92075" tIns="46038" rIns="92075" bIns="46038" rtlCol="0" anchor="ctr">
            <a:normAutofit/>
          </a:bodyPr>
          <a:lstStyle/>
          <a:p>
            <a:r>
              <a:rPr lang="en-US" b="1" dirty="0" smtClean="0">
                <a:solidFill>
                  <a:srgbClr val="C00000"/>
                </a:solidFill>
                <a:ea typeface="宋体" pitchFamily="2" charset="-122"/>
              </a:rPr>
              <a:t>Example-1: Summing All Elements </a:t>
            </a:r>
          </a:p>
        </p:txBody>
      </p:sp>
      <p:sp>
        <p:nvSpPr>
          <p:cNvPr id="19459" name="Rectangle 3"/>
          <p:cNvSpPr>
            <a:spLocks noGrp="1" noChangeArrowheads="1"/>
          </p:cNvSpPr>
          <p:nvPr>
            <p:ph type="subTitle" idx="1"/>
          </p:nvPr>
        </p:nvSpPr>
        <p:spPr>
          <a:xfrm>
            <a:off x="1553818" y="1066800"/>
            <a:ext cx="9067799" cy="5486400"/>
          </a:xfrm>
        </p:spPr>
        <p:txBody>
          <a:bodyPr vert="horz" lIns="92075" tIns="46038" rIns="92075" bIns="46038" rtlCol="0">
            <a:normAutofit/>
          </a:bodyPr>
          <a:lstStyle/>
          <a:p>
            <a:pPr algn="just">
              <a:lnSpc>
                <a:spcPct val="90000"/>
              </a:lnSpc>
              <a:defRPr/>
            </a:pPr>
            <a:r>
              <a:rPr lang="en-US" sz="3000" dirty="0">
                <a:solidFill>
                  <a:schemeClr val="tx1"/>
                </a:solidFill>
                <a:latin typeface="+mj-lt"/>
                <a:ea typeface="宋体" pitchFamily="2" charset="-122"/>
              </a:rPr>
              <a:t>- Write a program to create an array of 100 elements, initialize each element with the same value (its index uses). Sum all the array values and print the Sum.</a:t>
            </a:r>
          </a:p>
          <a:p>
            <a:pPr>
              <a:lnSpc>
                <a:spcPct val="90000"/>
              </a:lnSpc>
              <a:defRPr/>
            </a:pPr>
            <a:endParaRPr lang="en-US" sz="2800" b="1" u="sng" dirty="0">
              <a:latin typeface="+mj-lt"/>
              <a:ea typeface="宋体" pitchFamily="2" charset="-122"/>
            </a:endParaRPr>
          </a:p>
        </p:txBody>
      </p:sp>
      <p:sp>
        <p:nvSpPr>
          <p:cNvPr id="35844" name="Rectangle 4"/>
          <p:cNvSpPr>
            <a:spLocks noChangeArrowheads="1"/>
          </p:cNvSpPr>
          <p:nvPr/>
        </p:nvSpPr>
        <p:spPr bwMode="auto">
          <a:xfrm>
            <a:off x="1524001" y="3162300"/>
            <a:ext cx="184731" cy="369332"/>
          </a:xfrm>
          <a:prstGeom prst="rect">
            <a:avLst/>
          </a:prstGeom>
          <a:noFill/>
          <a:ln w="12700">
            <a:noFill/>
            <a:miter lim="800000"/>
            <a:headEnd type="none" w="sm" len="sm"/>
            <a:tailEnd type="none" w="sm" len="sm"/>
          </a:ln>
        </p:spPr>
        <p:txBody>
          <a:bodyPr wrap="none" anchor="ctr">
            <a:spAutoFit/>
          </a:bodyPr>
          <a:lstStyle/>
          <a:p>
            <a:endParaRPr lang="en-US">
              <a:latin typeface="+mj-lt"/>
            </a:endParaRPr>
          </a:p>
        </p:txBody>
      </p:sp>
      <p:sp>
        <p:nvSpPr>
          <p:cNvPr id="5" name="Rectangle 4"/>
          <p:cNvSpPr/>
          <p:nvPr/>
        </p:nvSpPr>
        <p:spPr>
          <a:xfrm>
            <a:off x="1553817" y="912584"/>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34252466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E5DC117-CB83-4C2D-A53D-2C444ABB2EC8}" type="datetime1">
              <a:rPr lang="en-US" smtClean="0"/>
              <a:t>10/26/2022</a:t>
            </a:fld>
            <a:endParaRPr lang="en-US"/>
          </a:p>
        </p:txBody>
      </p:sp>
      <p:sp>
        <p:nvSpPr>
          <p:cNvPr id="4" name="Footer Placeholder 3"/>
          <p:cNvSpPr>
            <a:spLocks noGrp="1"/>
          </p:cNvSpPr>
          <p:nvPr>
            <p:ph type="ftr" sz="quarter" idx="11"/>
          </p:nvPr>
        </p:nvSpPr>
        <p:spPr/>
        <p:txBody>
          <a:bodyPr/>
          <a:lstStyle/>
          <a:p>
            <a:r>
              <a:rPr lang="en-US" smtClean="0"/>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Title 5"/>
          <p:cNvSpPr>
            <a:spLocks noGrp="1"/>
          </p:cNvSpPr>
          <p:nvPr>
            <p:ph type="title"/>
          </p:nvPr>
        </p:nvSpPr>
        <p:spPr>
          <a:xfrm>
            <a:off x="606380" y="3200400"/>
            <a:ext cx="10972800" cy="838200"/>
          </a:xfrm>
        </p:spPr>
        <p:txBody>
          <a:bodyPr/>
          <a:lstStyle/>
          <a:p>
            <a:r>
              <a:rPr lang="en-US" dirty="0" smtClean="0"/>
              <a:t>Previous Lecture</a:t>
            </a:r>
            <a:endParaRPr lang="en-US" dirty="0"/>
          </a:p>
        </p:txBody>
      </p:sp>
    </p:spTree>
    <p:extLst>
      <p:ext uri="{BB962C8B-B14F-4D97-AF65-F5344CB8AC3E}">
        <p14:creationId xmlns:p14="http://schemas.microsoft.com/office/powerpoint/2010/main" val="41924312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ctrTitle"/>
          </p:nvPr>
        </p:nvSpPr>
        <p:spPr>
          <a:xfrm>
            <a:off x="1524000" y="13252"/>
            <a:ext cx="9130748" cy="901148"/>
          </a:xfrm>
          <a:noFill/>
        </p:spPr>
        <p:txBody>
          <a:bodyPr vert="horz" lIns="92075" tIns="46038" rIns="92075" bIns="46038" rtlCol="0" anchor="ctr">
            <a:normAutofit/>
          </a:bodyPr>
          <a:lstStyle/>
          <a:p>
            <a:r>
              <a:rPr lang="en-US" b="1" dirty="0" smtClean="0">
                <a:solidFill>
                  <a:srgbClr val="C00000"/>
                </a:solidFill>
                <a:ea typeface="宋体" pitchFamily="2" charset="-122"/>
              </a:rPr>
              <a:t>Example-2: Reversing an Array</a:t>
            </a:r>
          </a:p>
        </p:txBody>
      </p:sp>
      <p:sp>
        <p:nvSpPr>
          <p:cNvPr id="20483" name="Rectangle 3"/>
          <p:cNvSpPr>
            <a:spLocks noGrp="1" noChangeArrowheads="1"/>
          </p:cNvSpPr>
          <p:nvPr>
            <p:ph type="subTitle" idx="1"/>
          </p:nvPr>
        </p:nvSpPr>
        <p:spPr>
          <a:xfrm>
            <a:off x="1524000" y="1143000"/>
            <a:ext cx="9067800" cy="5638800"/>
          </a:xfrm>
        </p:spPr>
        <p:txBody>
          <a:bodyPr vert="horz" lIns="92075" tIns="46038" rIns="92075" bIns="46038" rtlCol="0">
            <a:normAutofit/>
          </a:bodyPr>
          <a:lstStyle/>
          <a:p>
            <a:pPr algn="just">
              <a:lnSpc>
                <a:spcPct val="90000"/>
              </a:lnSpc>
              <a:defRPr/>
            </a:pPr>
            <a:r>
              <a:rPr lang="en-US" sz="2800" dirty="0">
                <a:solidFill>
                  <a:schemeClr val="tx1"/>
                </a:solidFill>
                <a:ea typeface="宋体" pitchFamily="2" charset="-122"/>
              </a:rPr>
              <a:t>Write a program to create an array of 10 elements, initialize each element a random value (1 to 50). Print the array values. Then, Reverse the values stored in array. Output the final array values.</a:t>
            </a:r>
          </a:p>
          <a:p>
            <a:pPr algn="l">
              <a:lnSpc>
                <a:spcPct val="90000"/>
              </a:lnSpc>
              <a:defRPr/>
            </a:pPr>
            <a:endParaRPr lang="en-US" sz="2800" b="1" u="sng" dirty="0">
              <a:solidFill>
                <a:schemeClr val="tx1"/>
              </a:solidFill>
              <a:latin typeface="+mj-lt"/>
              <a:ea typeface="宋体" pitchFamily="2" charset="-122"/>
            </a:endParaRPr>
          </a:p>
        </p:txBody>
      </p:sp>
      <p:sp>
        <p:nvSpPr>
          <p:cNvPr id="36868" name="Rectangle 4"/>
          <p:cNvSpPr>
            <a:spLocks noChangeArrowheads="1"/>
          </p:cNvSpPr>
          <p:nvPr/>
        </p:nvSpPr>
        <p:spPr bwMode="auto">
          <a:xfrm>
            <a:off x="1524001" y="3162300"/>
            <a:ext cx="184731" cy="369332"/>
          </a:xfrm>
          <a:prstGeom prst="rect">
            <a:avLst/>
          </a:prstGeom>
          <a:noFill/>
          <a:ln w="12700">
            <a:noFill/>
            <a:miter lim="800000"/>
            <a:headEnd type="none" w="sm" len="sm"/>
            <a:tailEnd type="none" w="sm" len="sm"/>
          </a:ln>
        </p:spPr>
        <p:txBody>
          <a:bodyPr wrap="none" anchor="ctr">
            <a:spAutoFit/>
          </a:bodyPr>
          <a:lstStyle/>
          <a:p>
            <a:endParaRPr lang="en-US">
              <a:latin typeface="+mj-lt"/>
            </a:endParaRPr>
          </a:p>
        </p:txBody>
      </p:sp>
      <p:sp>
        <p:nvSpPr>
          <p:cNvPr id="5" name="Rectangle 4"/>
          <p:cNvSpPr/>
          <p:nvPr/>
        </p:nvSpPr>
        <p:spPr>
          <a:xfrm>
            <a:off x="1524000" y="9144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25064434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1524000" y="26504"/>
            <a:ext cx="9144000" cy="887896"/>
          </a:xfrm>
          <a:noFill/>
        </p:spPr>
        <p:txBody>
          <a:bodyPr vert="horz" lIns="92075" tIns="46038" rIns="92075" bIns="46038" rtlCol="0" anchor="ctr">
            <a:normAutofit/>
          </a:bodyPr>
          <a:lstStyle/>
          <a:p>
            <a:r>
              <a:rPr lang="en-US" b="1" dirty="0" smtClean="0">
                <a:solidFill>
                  <a:srgbClr val="C00000"/>
                </a:solidFill>
                <a:ea typeface="宋体" pitchFamily="2" charset="-122"/>
              </a:rPr>
              <a:t>Example-3: Searching in Array</a:t>
            </a:r>
          </a:p>
        </p:txBody>
      </p:sp>
      <p:sp>
        <p:nvSpPr>
          <p:cNvPr id="19459" name="Rectangle 3"/>
          <p:cNvSpPr>
            <a:spLocks noGrp="1" noChangeArrowheads="1"/>
          </p:cNvSpPr>
          <p:nvPr>
            <p:ph type="subTitle" idx="1"/>
          </p:nvPr>
        </p:nvSpPr>
        <p:spPr>
          <a:xfrm>
            <a:off x="1600200" y="1066800"/>
            <a:ext cx="8991600" cy="5486400"/>
          </a:xfrm>
        </p:spPr>
        <p:txBody>
          <a:bodyPr vert="horz" lIns="92075" tIns="46038" rIns="92075" bIns="46038" rtlCol="0">
            <a:normAutofit/>
          </a:bodyPr>
          <a:lstStyle/>
          <a:p>
            <a:pPr algn="just">
              <a:lnSpc>
                <a:spcPct val="90000"/>
              </a:lnSpc>
              <a:defRPr/>
            </a:pPr>
            <a:r>
              <a:rPr lang="en-US" sz="3000" dirty="0">
                <a:solidFill>
                  <a:schemeClr val="tx1"/>
                </a:solidFill>
                <a:latin typeface="+mj-lt"/>
                <a:ea typeface="宋体" pitchFamily="2" charset="-122"/>
              </a:rPr>
              <a:t>- Write a program that creates an integer array having 50 elements. Then, ask the user to input values in the array. After that, find the largest number, smallest number in the and calculate the average of the values in the array.</a:t>
            </a:r>
          </a:p>
          <a:p>
            <a:pPr>
              <a:lnSpc>
                <a:spcPct val="90000"/>
              </a:lnSpc>
              <a:defRPr/>
            </a:pPr>
            <a:endParaRPr lang="en-US" sz="2800" b="1" u="sng" dirty="0">
              <a:latin typeface="+mj-lt"/>
              <a:ea typeface="宋体" pitchFamily="2" charset="-122"/>
            </a:endParaRPr>
          </a:p>
        </p:txBody>
      </p:sp>
      <p:sp>
        <p:nvSpPr>
          <p:cNvPr id="35844" name="Rectangle 4"/>
          <p:cNvSpPr>
            <a:spLocks noChangeArrowheads="1"/>
          </p:cNvSpPr>
          <p:nvPr/>
        </p:nvSpPr>
        <p:spPr bwMode="auto">
          <a:xfrm>
            <a:off x="1524001" y="3162300"/>
            <a:ext cx="184731" cy="369332"/>
          </a:xfrm>
          <a:prstGeom prst="rect">
            <a:avLst/>
          </a:prstGeom>
          <a:noFill/>
          <a:ln w="12700">
            <a:noFill/>
            <a:miter lim="800000"/>
            <a:headEnd type="none" w="sm" len="sm"/>
            <a:tailEnd type="none" w="sm" len="sm"/>
          </a:ln>
        </p:spPr>
        <p:txBody>
          <a:bodyPr wrap="none" anchor="ctr">
            <a:spAutoFit/>
          </a:bodyPr>
          <a:lstStyle/>
          <a:p>
            <a:endParaRPr lang="en-US">
              <a:latin typeface="+mj-lt"/>
            </a:endParaRPr>
          </a:p>
        </p:txBody>
      </p:sp>
      <p:sp>
        <p:nvSpPr>
          <p:cNvPr id="5" name="Rectangle 4"/>
          <p:cNvSpPr/>
          <p:nvPr/>
        </p:nvSpPr>
        <p:spPr>
          <a:xfrm>
            <a:off x="1524000" y="9144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24412429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1524000" y="0"/>
            <a:ext cx="9144000" cy="914400"/>
          </a:xfrm>
          <a:noFill/>
        </p:spPr>
        <p:txBody>
          <a:bodyPr vert="horz" lIns="92075" tIns="46038" rIns="92075" bIns="46038" rtlCol="0" anchor="ctr">
            <a:normAutofit/>
          </a:bodyPr>
          <a:lstStyle/>
          <a:p>
            <a:r>
              <a:rPr lang="en-US" b="1" dirty="0" smtClean="0">
                <a:solidFill>
                  <a:srgbClr val="C00000"/>
                </a:solidFill>
                <a:ea typeface="宋体" pitchFamily="2" charset="-122"/>
              </a:rPr>
              <a:t>Example-4: Searching in Array</a:t>
            </a:r>
          </a:p>
        </p:txBody>
      </p:sp>
      <p:sp>
        <p:nvSpPr>
          <p:cNvPr id="19459" name="Rectangle 3"/>
          <p:cNvSpPr>
            <a:spLocks noGrp="1" noChangeArrowheads="1"/>
          </p:cNvSpPr>
          <p:nvPr>
            <p:ph type="subTitle" idx="1"/>
          </p:nvPr>
        </p:nvSpPr>
        <p:spPr>
          <a:xfrm>
            <a:off x="1752600" y="1066800"/>
            <a:ext cx="8839200" cy="5486400"/>
          </a:xfrm>
        </p:spPr>
        <p:txBody>
          <a:bodyPr vert="horz" lIns="92075" tIns="46038" rIns="92075" bIns="46038" rtlCol="0">
            <a:normAutofit lnSpcReduction="10000"/>
          </a:bodyPr>
          <a:lstStyle/>
          <a:p>
            <a:pPr algn="just">
              <a:lnSpc>
                <a:spcPct val="90000"/>
              </a:lnSpc>
              <a:buFontTx/>
              <a:buChar char="-"/>
              <a:defRPr/>
            </a:pPr>
            <a:r>
              <a:rPr lang="en-US" sz="3000" dirty="0">
                <a:solidFill>
                  <a:schemeClr val="tx1"/>
                </a:solidFill>
                <a:latin typeface="+mj-lt"/>
                <a:ea typeface="宋体" pitchFamily="2" charset="-122"/>
              </a:rPr>
              <a:t>Write a program that creates an integer array having 100 elements. Then, randomly assign values (0—99) to the arrays elements. After that the program should ask the user to enter a number and print the total number of occurrences (how many time the number appeared) in the array.</a:t>
            </a:r>
          </a:p>
          <a:p>
            <a:pPr algn="just">
              <a:lnSpc>
                <a:spcPct val="90000"/>
              </a:lnSpc>
              <a:buFontTx/>
              <a:buChar char="-"/>
              <a:defRPr/>
            </a:pPr>
            <a:endParaRPr lang="en-US" sz="3000" dirty="0">
              <a:solidFill>
                <a:schemeClr val="tx1"/>
              </a:solidFill>
              <a:latin typeface="+mj-lt"/>
              <a:ea typeface="宋体" pitchFamily="2" charset="-122"/>
            </a:endParaRPr>
          </a:p>
          <a:p>
            <a:pPr algn="just">
              <a:lnSpc>
                <a:spcPct val="90000"/>
              </a:lnSpc>
              <a:buFontTx/>
              <a:buChar char="-"/>
              <a:defRPr/>
            </a:pPr>
            <a:r>
              <a:rPr lang="en-US" sz="3000" dirty="0">
                <a:solidFill>
                  <a:srgbClr val="C00000"/>
                </a:solidFill>
                <a:latin typeface="+mj-lt"/>
                <a:ea typeface="宋体" pitchFamily="2" charset="-122"/>
              </a:rPr>
              <a:t>Example:</a:t>
            </a:r>
          </a:p>
          <a:p>
            <a:pPr algn="just">
              <a:lnSpc>
                <a:spcPct val="90000"/>
              </a:lnSpc>
              <a:defRPr/>
            </a:pPr>
            <a:r>
              <a:rPr lang="en-US" sz="3000" dirty="0">
                <a:solidFill>
                  <a:schemeClr val="tx1"/>
                </a:solidFill>
                <a:latin typeface="+mj-lt"/>
                <a:ea typeface="宋体" pitchFamily="2" charset="-122"/>
              </a:rPr>
              <a:t>  </a:t>
            </a:r>
            <a:r>
              <a:rPr lang="en-US" sz="3000" dirty="0">
                <a:solidFill>
                  <a:srgbClr val="2F1BC7"/>
                </a:solidFill>
                <a:latin typeface="+mj-lt"/>
                <a:ea typeface="宋体" pitchFamily="2" charset="-122"/>
              </a:rPr>
              <a:t>Enter the number: 29</a:t>
            </a:r>
          </a:p>
          <a:p>
            <a:pPr algn="just">
              <a:lnSpc>
                <a:spcPct val="90000"/>
              </a:lnSpc>
              <a:defRPr/>
            </a:pPr>
            <a:r>
              <a:rPr lang="en-US" sz="3000" dirty="0">
                <a:solidFill>
                  <a:srgbClr val="2F1BC7"/>
                </a:solidFill>
                <a:latin typeface="+mj-lt"/>
                <a:ea typeface="宋体" pitchFamily="2" charset="-122"/>
              </a:rPr>
              <a:t>  The number 29 appeared 7 times in the array</a:t>
            </a:r>
          </a:p>
          <a:p>
            <a:pPr algn="just">
              <a:lnSpc>
                <a:spcPct val="90000"/>
              </a:lnSpc>
              <a:defRPr/>
            </a:pPr>
            <a:endParaRPr lang="en-US" sz="3000" dirty="0">
              <a:solidFill>
                <a:schemeClr val="tx1"/>
              </a:solidFill>
              <a:latin typeface="+mj-lt"/>
              <a:ea typeface="宋体" pitchFamily="2" charset="-122"/>
            </a:endParaRPr>
          </a:p>
          <a:p>
            <a:pPr algn="just">
              <a:lnSpc>
                <a:spcPct val="90000"/>
              </a:lnSpc>
              <a:defRPr/>
            </a:pPr>
            <a:r>
              <a:rPr lang="en-US" sz="3000" dirty="0">
                <a:solidFill>
                  <a:schemeClr val="tx1"/>
                </a:solidFill>
                <a:latin typeface="+mj-lt"/>
                <a:ea typeface="宋体" pitchFamily="2" charset="-122"/>
              </a:rPr>
              <a:t>  </a:t>
            </a:r>
          </a:p>
          <a:p>
            <a:pPr>
              <a:lnSpc>
                <a:spcPct val="90000"/>
              </a:lnSpc>
              <a:defRPr/>
            </a:pPr>
            <a:endParaRPr lang="en-US" sz="2800" b="1" u="sng" dirty="0">
              <a:latin typeface="+mj-lt"/>
              <a:ea typeface="宋体" pitchFamily="2" charset="-122"/>
            </a:endParaRPr>
          </a:p>
        </p:txBody>
      </p:sp>
      <p:sp>
        <p:nvSpPr>
          <p:cNvPr id="35844" name="Rectangle 4"/>
          <p:cNvSpPr>
            <a:spLocks noChangeArrowheads="1"/>
          </p:cNvSpPr>
          <p:nvPr/>
        </p:nvSpPr>
        <p:spPr bwMode="auto">
          <a:xfrm>
            <a:off x="1524001" y="3162300"/>
            <a:ext cx="184731" cy="369332"/>
          </a:xfrm>
          <a:prstGeom prst="rect">
            <a:avLst/>
          </a:prstGeom>
          <a:noFill/>
          <a:ln w="12700">
            <a:noFill/>
            <a:miter lim="800000"/>
            <a:headEnd type="none" w="sm" len="sm"/>
            <a:tailEnd type="none" w="sm" len="sm"/>
          </a:ln>
        </p:spPr>
        <p:txBody>
          <a:bodyPr wrap="none" anchor="ctr">
            <a:spAutoFit/>
          </a:bodyPr>
          <a:lstStyle/>
          <a:p>
            <a:endParaRPr lang="en-US">
              <a:latin typeface="+mj-lt"/>
            </a:endParaRPr>
          </a:p>
        </p:txBody>
      </p:sp>
      <p:sp>
        <p:nvSpPr>
          <p:cNvPr id="5" name="Rectangle 4"/>
          <p:cNvSpPr/>
          <p:nvPr/>
        </p:nvSpPr>
        <p:spPr>
          <a:xfrm>
            <a:off x="1524000" y="9144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13563728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ctrTitle"/>
          </p:nvPr>
        </p:nvSpPr>
        <p:spPr>
          <a:xfrm>
            <a:off x="1485900" y="-3810"/>
            <a:ext cx="9144000" cy="1135877"/>
          </a:xfrm>
          <a:noFill/>
        </p:spPr>
        <p:txBody>
          <a:bodyPr vert="horz" lIns="92075" tIns="46038" rIns="92075" bIns="46038" rtlCol="0" anchor="ctr">
            <a:normAutofit fontScale="90000"/>
          </a:bodyPr>
          <a:lstStyle/>
          <a:p>
            <a:r>
              <a:rPr lang="en-US" b="1" dirty="0" smtClean="0">
                <a:solidFill>
                  <a:srgbClr val="C00000"/>
                </a:solidFill>
                <a:ea typeface="宋体" pitchFamily="2" charset="-122"/>
              </a:rPr>
              <a:t>Example-5: Finding Largest Element</a:t>
            </a:r>
            <a:br>
              <a:rPr lang="en-US" b="1" dirty="0" smtClean="0">
                <a:solidFill>
                  <a:srgbClr val="C00000"/>
                </a:solidFill>
                <a:ea typeface="宋体" pitchFamily="2" charset="-122"/>
              </a:rPr>
            </a:br>
            <a:r>
              <a:rPr lang="en-US" b="1" dirty="0" smtClean="0">
                <a:solidFill>
                  <a:srgbClr val="C00000"/>
                </a:solidFill>
                <a:ea typeface="宋体" pitchFamily="2" charset="-122"/>
              </a:rPr>
              <a:t>(Searching) </a:t>
            </a:r>
          </a:p>
        </p:txBody>
      </p:sp>
      <p:sp>
        <p:nvSpPr>
          <p:cNvPr id="20483" name="Rectangle 3"/>
          <p:cNvSpPr>
            <a:spLocks noGrp="1" noChangeArrowheads="1"/>
          </p:cNvSpPr>
          <p:nvPr>
            <p:ph type="subTitle" idx="1"/>
          </p:nvPr>
        </p:nvSpPr>
        <p:spPr>
          <a:xfrm>
            <a:off x="1600200" y="1371600"/>
            <a:ext cx="8915400" cy="5257800"/>
          </a:xfrm>
        </p:spPr>
        <p:txBody>
          <a:bodyPr vert="horz" lIns="92075" tIns="46038" rIns="92075" bIns="46038" rtlCol="0">
            <a:normAutofit/>
          </a:bodyPr>
          <a:lstStyle/>
          <a:p>
            <a:pPr algn="just">
              <a:lnSpc>
                <a:spcPct val="90000"/>
              </a:lnSpc>
              <a:defRPr/>
            </a:pPr>
            <a:r>
              <a:rPr lang="en-US" sz="2800" dirty="0">
                <a:solidFill>
                  <a:schemeClr val="tx1"/>
                </a:solidFill>
                <a:ea typeface="宋体" pitchFamily="2" charset="-122"/>
              </a:rPr>
              <a:t>Write a program to create an array of 50 elements, initialize each element random value (1 to 100). Find the location (index) of the largest value. In the end, print both the index and largest value.</a:t>
            </a:r>
          </a:p>
          <a:p>
            <a:pPr algn="just">
              <a:lnSpc>
                <a:spcPct val="90000"/>
              </a:lnSpc>
              <a:defRPr/>
            </a:pPr>
            <a:endParaRPr lang="en-US" sz="2800" dirty="0">
              <a:solidFill>
                <a:schemeClr val="tx1"/>
              </a:solidFill>
              <a:ea typeface="宋体" pitchFamily="2" charset="-122"/>
            </a:endParaRPr>
          </a:p>
          <a:p>
            <a:pPr algn="just">
              <a:lnSpc>
                <a:spcPct val="90000"/>
              </a:lnSpc>
              <a:defRPr/>
            </a:pPr>
            <a:r>
              <a:rPr lang="en-US" sz="2800" dirty="0">
                <a:solidFill>
                  <a:schemeClr val="tx2">
                    <a:lumMod val="75000"/>
                  </a:schemeClr>
                </a:solidFill>
                <a:ea typeface="宋体" pitchFamily="2" charset="-122"/>
              </a:rPr>
              <a:t>Example output:</a:t>
            </a:r>
          </a:p>
          <a:p>
            <a:pPr algn="l">
              <a:lnSpc>
                <a:spcPct val="90000"/>
              </a:lnSpc>
              <a:defRPr/>
            </a:pPr>
            <a:r>
              <a:rPr lang="en-US" sz="2800" dirty="0">
                <a:solidFill>
                  <a:schemeClr val="tx2">
                    <a:lumMod val="75000"/>
                  </a:schemeClr>
                </a:solidFill>
                <a:ea typeface="宋体" pitchFamily="2" charset="-122"/>
              </a:rPr>
              <a:t>	Enter a number to search: 44</a:t>
            </a:r>
            <a:br>
              <a:rPr lang="en-US" sz="2800" dirty="0">
                <a:solidFill>
                  <a:schemeClr val="tx2">
                    <a:lumMod val="75000"/>
                  </a:schemeClr>
                </a:solidFill>
                <a:ea typeface="宋体" pitchFamily="2" charset="-122"/>
              </a:rPr>
            </a:br>
            <a:r>
              <a:rPr lang="en-US" sz="2800" dirty="0">
                <a:solidFill>
                  <a:schemeClr val="tx2">
                    <a:lumMod val="75000"/>
                  </a:schemeClr>
                </a:solidFill>
                <a:ea typeface="宋体" pitchFamily="2" charset="-122"/>
              </a:rPr>
              <a:t>	44 is at location 6</a:t>
            </a:r>
            <a:endParaRPr lang="en-US" sz="2800" b="1" u="sng" dirty="0">
              <a:solidFill>
                <a:schemeClr val="tx1"/>
              </a:solidFill>
              <a:latin typeface="+mj-lt"/>
              <a:ea typeface="宋体" pitchFamily="2" charset="-122"/>
            </a:endParaRPr>
          </a:p>
        </p:txBody>
      </p:sp>
      <p:sp>
        <p:nvSpPr>
          <p:cNvPr id="36868" name="Rectangle 4"/>
          <p:cNvSpPr>
            <a:spLocks noChangeArrowheads="1"/>
          </p:cNvSpPr>
          <p:nvPr/>
        </p:nvSpPr>
        <p:spPr bwMode="auto">
          <a:xfrm>
            <a:off x="1524001" y="3162300"/>
            <a:ext cx="184731" cy="369332"/>
          </a:xfrm>
          <a:prstGeom prst="rect">
            <a:avLst/>
          </a:prstGeom>
          <a:noFill/>
          <a:ln w="12700">
            <a:noFill/>
            <a:miter lim="800000"/>
            <a:headEnd type="none" w="sm" len="sm"/>
            <a:tailEnd type="none" w="sm" len="sm"/>
          </a:ln>
        </p:spPr>
        <p:txBody>
          <a:bodyPr wrap="none" anchor="ctr">
            <a:spAutoFit/>
          </a:bodyPr>
          <a:lstStyle/>
          <a:p>
            <a:endParaRPr lang="en-US">
              <a:latin typeface="+mj-lt"/>
            </a:endParaRPr>
          </a:p>
        </p:txBody>
      </p:sp>
      <p:sp>
        <p:nvSpPr>
          <p:cNvPr id="5" name="Rectangle 4"/>
          <p:cNvSpPr/>
          <p:nvPr/>
        </p:nvSpPr>
        <p:spPr>
          <a:xfrm>
            <a:off x="1562100" y="1183256"/>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24629152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Credit goes to Dr</a:t>
            </a:r>
            <a:r>
              <a:rPr lang="en-US" dirty="0"/>
              <a:t>. Muhammad </a:t>
            </a:r>
            <a:r>
              <a:rPr lang="en-US" dirty="0" err="1" smtClean="0"/>
              <a:t>Aleem</a:t>
            </a:r>
            <a:r>
              <a:rPr lang="en-US" dirty="0" smtClean="0"/>
              <a:t> for preparation of slides</a:t>
            </a:r>
          </a:p>
          <a:p>
            <a:r>
              <a:rPr lang="en-US" smtClean="0"/>
              <a:t>Book:  Starting </a:t>
            </a:r>
            <a:r>
              <a:rPr lang="en-US" dirty="0" smtClean="0"/>
              <a:t>out with </a:t>
            </a:r>
            <a:r>
              <a:rPr lang="en-US" dirty="0" err="1" smtClean="0"/>
              <a:t>c++</a:t>
            </a:r>
            <a:endParaRPr lang="en-US" dirty="0" smtClean="0"/>
          </a:p>
          <a:p>
            <a:endParaRPr lang="en-US" dirty="0"/>
          </a:p>
        </p:txBody>
      </p:sp>
      <p:sp>
        <p:nvSpPr>
          <p:cNvPr id="3" name="Date Placeholder 2"/>
          <p:cNvSpPr>
            <a:spLocks noGrp="1"/>
          </p:cNvSpPr>
          <p:nvPr>
            <p:ph type="dt" sz="half" idx="10"/>
          </p:nvPr>
        </p:nvSpPr>
        <p:spPr/>
        <p:txBody>
          <a:bodyPr/>
          <a:lstStyle/>
          <a:p>
            <a:fld id="{5AE89574-3D93-4976-B523-4A155B34CF3E}" type="datetime1">
              <a:rPr lang="en-US" smtClean="0"/>
              <a:t>10/26/2022</a:t>
            </a:fld>
            <a:endParaRPr lang="en-US"/>
          </a:p>
        </p:txBody>
      </p:sp>
      <p:sp>
        <p:nvSpPr>
          <p:cNvPr id="4" name="Footer Placeholder 3"/>
          <p:cNvSpPr>
            <a:spLocks noGrp="1"/>
          </p:cNvSpPr>
          <p:nvPr>
            <p:ph type="ftr" sz="quarter" idx="11"/>
          </p:nvPr>
        </p:nvSpPr>
        <p:spPr/>
        <p:txBody>
          <a:bodyPr/>
          <a:lstStyle/>
          <a:p>
            <a:r>
              <a:rPr lang="en-US" smtClean="0"/>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
        <p:nvSpPr>
          <p:cNvPr id="6" name="Title 5"/>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39032194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1152" y="2866672"/>
            <a:ext cx="7886700" cy="606423"/>
          </a:xfrm>
        </p:spPr>
        <p:txBody>
          <a:bodyPr>
            <a:noAutofit/>
          </a:bodyPr>
          <a:lstStyle/>
          <a:p>
            <a:pPr algn="ctr"/>
            <a:r>
              <a:rPr lang="en-US" sz="7200" dirty="0"/>
              <a:t>Thank You </a:t>
            </a:r>
            <a:r>
              <a:rPr lang="en-US" sz="7200" dirty="0">
                <a:sym typeface="Wingdings" panose="05000000000000000000" pitchFamily="2" charset="2"/>
              </a:rPr>
              <a:t> </a:t>
            </a:r>
            <a:endParaRPr lang="en-US" sz="7200" dirty="0"/>
          </a:p>
        </p:txBody>
      </p:sp>
      <p:sp>
        <p:nvSpPr>
          <p:cNvPr id="4" name="Rectangle 3"/>
          <p:cNvSpPr/>
          <p:nvPr/>
        </p:nvSpPr>
        <p:spPr>
          <a:xfrm>
            <a:off x="1726676" y="762000"/>
            <a:ext cx="8484124" cy="14045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DDD12F37-302F-42F2-9029-E364DD370268}" type="slidenum">
              <a:rPr lang="en-US" smtClean="0"/>
              <a:t>35</a:t>
            </a:fld>
            <a:endParaRPr lang="en-US"/>
          </a:p>
        </p:txBody>
      </p:sp>
      <p:sp>
        <p:nvSpPr>
          <p:cNvPr id="5" name="Date Placeholder 4"/>
          <p:cNvSpPr>
            <a:spLocks noGrp="1"/>
          </p:cNvSpPr>
          <p:nvPr>
            <p:ph type="dt" sz="half" idx="10"/>
          </p:nvPr>
        </p:nvSpPr>
        <p:spPr/>
        <p:txBody>
          <a:bodyPr/>
          <a:lstStyle/>
          <a:p>
            <a:fld id="{580AE1EA-4152-409B-A8EB-D670F40A2A12}" type="datetime1">
              <a:rPr lang="en-US" smtClean="0"/>
              <a:t>10/26/2022</a:t>
            </a:fld>
            <a:endParaRPr lang="en-US"/>
          </a:p>
        </p:txBody>
      </p:sp>
      <p:sp>
        <p:nvSpPr>
          <p:cNvPr id="6" name="Footer Placeholder 5"/>
          <p:cNvSpPr>
            <a:spLocks noGrp="1"/>
          </p:cNvSpPr>
          <p:nvPr>
            <p:ph type="ftr" sz="quarter" idx="11"/>
          </p:nvPr>
        </p:nvSpPr>
        <p:spPr/>
        <p:txBody>
          <a:bodyPr/>
          <a:lstStyle/>
          <a:p>
            <a:r>
              <a:rPr lang="en-US"/>
              <a:t>Presented by    Dr. AKHTAR JAMIL </a:t>
            </a:r>
            <a:endParaRPr lang="en-US" dirty="0"/>
          </a:p>
        </p:txBody>
      </p:sp>
    </p:spTree>
    <p:extLst>
      <p:ext uri="{BB962C8B-B14F-4D97-AF65-F5344CB8AC3E}">
        <p14:creationId xmlns:p14="http://schemas.microsoft.com/office/powerpoint/2010/main" val="1020331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8" name="Rectangle 4"/>
          <p:cNvSpPr>
            <a:spLocks noGrp="1" noChangeArrowheads="1"/>
          </p:cNvSpPr>
          <p:nvPr>
            <p:ph type="body" idx="1"/>
          </p:nvPr>
        </p:nvSpPr>
        <p:spPr>
          <a:xfrm>
            <a:off x="1600200" y="990600"/>
            <a:ext cx="8991600" cy="5638800"/>
          </a:xfrm>
          <a:noFill/>
          <a:ln/>
        </p:spPr>
        <p:txBody>
          <a:bodyPr>
            <a:noAutofit/>
          </a:bodyPr>
          <a:lstStyle/>
          <a:p>
            <a:pPr algn="l" rtl="0"/>
            <a:r>
              <a:rPr lang="en-US" b="1" dirty="0">
                <a:solidFill>
                  <a:srgbClr val="C00000"/>
                </a:solidFill>
                <a:latin typeface="+mj-lt"/>
                <a:cs typeface="Times New Roman" pitchFamily="18" charset="0"/>
              </a:rPr>
              <a:t>Function overloading</a:t>
            </a:r>
          </a:p>
          <a:p>
            <a:pPr lvl="1" algn="l" rtl="0"/>
            <a:r>
              <a:rPr lang="en-US" sz="3000" b="1" dirty="0">
                <a:solidFill>
                  <a:srgbClr val="2F1BC7"/>
                </a:solidFill>
                <a:latin typeface="+mj-lt"/>
                <a:cs typeface="Times New Roman" pitchFamily="18" charset="0"/>
              </a:rPr>
              <a:t>Functions</a:t>
            </a:r>
            <a:r>
              <a:rPr lang="en-US" sz="3000" dirty="0">
                <a:latin typeface="+mj-lt"/>
                <a:cs typeface="Times New Roman" pitchFamily="18" charset="0"/>
              </a:rPr>
              <a:t> with </a:t>
            </a:r>
            <a:r>
              <a:rPr lang="en-US" sz="3000" b="1" dirty="0">
                <a:solidFill>
                  <a:srgbClr val="2F1BC7"/>
                </a:solidFill>
                <a:latin typeface="+mj-lt"/>
                <a:cs typeface="Times New Roman" pitchFamily="18" charset="0"/>
              </a:rPr>
              <a:t>same name</a:t>
            </a:r>
            <a:r>
              <a:rPr lang="en-US" sz="3000" b="1" dirty="0">
                <a:latin typeface="+mj-lt"/>
                <a:cs typeface="Times New Roman" pitchFamily="18" charset="0"/>
              </a:rPr>
              <a:t> </a:t>
            </a:r>
            <a:r>
              <a:rPr lang="en-US" sz="3000" dirty="0">
                <a:latin typeface="+mj-lt"/>
                <a:cs typeface="Times New Roman" pitchFamily="18" charset="0"/>
              </a:rPr>
              <a:t>and </a:t>
            </a:r>
            <a:r>
              <a:rPr lang="en-US" sz="3000" b="1" dirty="0">
                <a:solidFill>
                  <a:srgbClr val="2F1BC7"/>
                </a:solidFill>
                <a:latin typeface="+mj-lt"/>
                <a:cs typeface="Times New Roman" pitchFamily="18" charset="0"/>
              </a:rPr>
              <a:t>different</a:t>
            </a:r>
            <a:r>
              <a:rPr lang="en-US" sz="3000" dirty="0">
                <a:solidFill>
                  <a:srgbClr val="2F1BC7"/>
                </a:solidFill>
                <a:latin typeface="+mj-lt"/>
                <a:cs typeface="Times New Roman" pitchFamily="18" charset="0"/>
              </a:rPr>
              <a:t> </a:t>
            </a:r>
            <a:r>
              <a:rPr lang="en-US" sz="3000" b="1" dirty="0">
                <a:solidFill>
                  <a:srgbClr val="2F1BC7"/>
                </a:solidFill>
                <a:latin typeface="+mj-lt"/>
                <a:cs typeface="Times New Roman" pitchFamily="18" charset="0"/>
              </a:rPr>
              <a:t>parameters</a:t>
            </a:r>
          </a:p>
          <a:p>
            <a:pPr lvl="1" algn="l" rtl="0"/>
            <a:r>
              <a:rPr lang="en-US" sz="3000" dirty="0">
                <a:latin typeface="+mj-lt"/>
                <a:cs typeface="Times New Roman" pitchFamily="18" charset="0"/>
              </a:rPr>
              <a:t>Should </a:t>
            </a:r>
            <a:r>
              <a:rPr lang="en-US" sz="3000" b="1" dirty="0">
                <a:solidFill>
                  <a:srgbClr val="2F1BC7"/>
                </a:solidFill>
                <a:latin typeface="+mj-lt"/>
                <a:cs typeface="Times New Roman" pitchFamily="18" charset="0"/>
              </a:rPr>
              <a:t>perform</a:t>
            </a:r>
            <a:r>
              <a:rPr lang="en-US" sz="3000" b="1" dirty="0">
                <a:latin typeface="+mj-lt"/>
                <a:cs typeface="Times New Roman" pitchFamily="18" charset="0"/>
              </a:rPr>
              <a:t> </a:t>
            </a:r>
            <a:r>
              <a:rPr lang="en-US" sz="3000" b="1" dirty="0">
                <a:solidFill>
                  <a:srgbClr val="2F1BC7"/>
                </a:solidFill>
                <a:latin typeface="+mj-lt"/>
                <a:cs typeface="Times New Roman" pitchFamily="18" charset="0"/>
              </a:rPr>
              <a:t>similar tasks</a:t>
            </a:r>
            <a:r>
              <a:rPr lang="en-US" sz="3000" dirty="0">
                <a:latin typeface="+mj-lt"/>
                <a:cs typeface="Times New Roman" pitchFamily="18" charset="0"/>
              </a:rPr>
              <a:t>: </a:t>
            </a:r>
          </a:p>
          <a:p>
            <a:pPr lvl="2" algn="l" rtl="0"/>
            <a:r>
              <a:rPr lang="en-US" sz="3000" dirty="0">
                <a:latin typeface="+mj-lt"/>
                <a:cs typeface="Times New Roman" pitchFamily="18" charset="0"/>
              </a:rPr>
              <a:t>i.e., function to square </a:t>
            </a:r>
            <a:r>
              <a:rPr lang="en-US" sz="3000" b="1" dirty="0" err="1">
                <a:latin typeface="+mj-lt"/>
                <a:cs typeface="Times New Roman" pitchFamily="18" charset="0"/>
              </a:rPr>
              <a:t>int</a:t>
            </a:r>
            <a:r>
              <a:rPr lang="en-US" sz="3000" dirty="0">
                <a:latin typeface="+mj-lt"/>
                <a:cs typeface="Times New Roman" pitchFamily="18" charset="0"/>
              </a:rPr>
              <a:t> and function to square </a:t>
            </a:r>
            <a:r>
              <a:rPr lang="en-US" sz="3000" b="1" dirty="0">
                <a:latin typeface="+mj-lt"/>
                <a:cs typeface="Times New Roman" pitchFamily="18" charset="0"/>
              </a:rPr>
              <a:t>float</a:t>
            </a:r>
            <a:r>
              <a:rPr lang="en-US" sz="3000" dirty="0">
                <a:latin typeface="+mj-lt"/>
                <a:cs typeface="Times New Roman" pitchFamily="18" charset="0"/>
              </a:rPr>
              <a:t> values</a:t>
            </a:r>
          </a:p>
          <a:p>
            <a:pPr lvl="2" algn="l" rtl="0">
              <a:buFontTx/>
              <a:buNone/>
            </a:pPr>
            <a:r>
              <a:rPr lang="en-US" sz="3000" dirty="0">
                <a:latin typeface="+mj-lt"/>
                <a:cs typeface="Times New Roman" pitchFamily="18" charset="0"/>
              </a:rPr>
              <a:t>	</a:t>
            </a:r>
            <a:endParaRPr lang="en-US" sz="3000" b="1" dirty="0">
              <a:latin typeface="+mj-lt"/>
              <a:cs typeface="Courier New" pitchFamily="49" charset="0"/>
            </a:endParaRPr>
          </a:p>
        </p:txBody>
      </p:sp>
      <p:sp>
        <p:nvSpPr>
          <p:cNvPr id="144389" name="Rectangle 5"/>
          <p:cNvSpPr>
            <a:spLocks noGrp="1" noChangeArrowheads="1"/>
          </p:cNvSpPr>
          <p:nvPr>
            <p:ph type="title"/>
          </p:nvPr>
        </p:nvSpPr>
        <p:spPr>
          <a:xfrm>
            <a:off x="1524000" y="0"/>
            <a:ext cx="9144000" cy="896938"/>
          </a:xfrm>
          <a:noFill/>
          <a:ln/>
        </p:spPr>
        <p:txBody>
          <a:bodyPr>
            <a:normAutofit/>
          </a:bodyPr>
          <a:lstStyle/>
          <a:p>
            <a:r>
              <a:rPr lang="en-US" sz="4000" b="1" dirty="0">
                <a:solidFill>
                  <a:srgbClr val="C00000"/>
                </a:solidFill>
              </a:rPr>
              <a:t>Function Overloading</a:t>
            </a:r>
          </a:p>
        </p:txBody>
      </p:sp>
      <p:sp>
        <p:nvSpPr>
          <p:cNvPr id="4" name="Rectangle 3"/>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urier New" pitchFamily="49" charset="0"/>
                <a:cs typeface="Courier New" pitchFamily="49" charset="0"/>
              </a:rPr>
              <a:t>c</a:t>
            </a:r>
          </a:p>
        </p:txBody>
      </p:sp>
      <p:sp>
        <p:nvSpPr>
          <p:cNvPr id="5" name="Rectangle 4"/>
          <p:cNvSpPr/>
          <p:nvPr/>
        </p:nvSpPr>
        <p:spPr>
          <a:xfrm>
            <a:off x="2286000" y="4343400"/>
            <a:ext cx="3581400" cy="22098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112713" lvl="2"/>
            <a:r>
              <a:rPr lang="en-US" sz="2600" b="1" dirty="0" err="1">
                <a:solidFill>
                  <a:srgbClr val="2F1BC7"/>
                </a:solidFill>
                <a:cs typeface="Courier New" pitchFamily="49" charset="0"/>
              </a:rPr>
              <a:t>int</a:t>
            </a:r>
            <a:r>
              <a:rPr lang="en-US" sz="2600" b="1" dirty="0">
                <a:solidFill>
                  <a:schemeClr val="tx1"/>
                </a:solidFill>
                <a:cs typeface="Courier New" pitchFamily="49" charset="0"/>
              </a:rPr>
              <a:t> </a:t>
            </a:r>
            <a:r>
              <a:rPr lang="en-US" sz="2600" b="1" dirty="0">
                <a:solidFill>
                  <a:srgbClr val="008000"/>
                </a:solidFill>
                <a:cs typeface="Courier New" pitchFamily="49" charset="0"/>
              </a:rPr>
              <a:t>square</a:t>
            </a:r>
            <a:r>
              <a:rPr lang="en-US" sz="2600" b="1" dirty="0">
                <a:solidFill>
                  <a:schemeClr val="tx1"/>
                </a:solidFill>
                <a:cs typeface="Courier New" pitchFamily="49" charset="0"/>
              </a:rPr>
              <a:t>(</a:t>
            </a:r>
            <a:r>
              <a:rPr lang="en-US" sz="2600" b="1" dirty="0" err="1">
                <a:solidFill>
                  <a:srgbClr val="2F1BC7"/>
                </a:solidFill>
                <a:cs typeface="Courier New" pitchFamily="49" charset="0"/>
              </a:rPr>
              <a:t>int</a:t>
            </a:r>
            <a:r>
              <a:rPr lang="en-US" sz="2600" b="1" dirty="0">
                <a:solidFill>
                  <a:srgbClr val="2F1BC7"/>
                </a:solidFill>
                <a:cs typeface="Courier New" pitchFamily="49" charset="0"/>
              </a:rPr>
              <a:t> x</a:t>
            </a:r>
            <a:r>
              <a:rPr lang="en-US" sz="2600" b="1" dirty="0">
                <a:solidFill>
                  <a:schemeClr val="tx1"/>
                </a:solidFill>
                <a:cs typeface="Courier New" pitchFamily="49" charset="0"/>
              </a:rPr>
              <a:t>)</a:t>
            </a:r>
          </a:p>
          <a:p>
            <a:pPr marL="112713" lvl="2"/>
            <a:r>
              <a:rPr lang="en-US" sz="2600" b="1" dirty="0">
                <a:solidFill>
                  <a:schemeClr val="tx1"/>
                </a:solidFill>
                <a:cs typeface="Courier New" pitchFamily="49" charset="0"/>
              </a:rPr>
              <a:t>{</a:t>
            </a:r>
            <a:br>
              <a:rPr lang="en-US" sz="2600" b="1" dirty="0">
                <a:solidFill>
                  <a:schemeClr val="tx1"/>
                </a:solidFill>
                <a:cs typeface="Courier New" pitchFamily="49" charset="0"/>
              </a:rPr>
            </a:br>
            <a:r>
              <a:rPr lang="en-US" sz="2600" b="1" dirty="0">
                <a:solidFill>
                  <a:schemeClr val="tx1"/>
                </a:solidFill>
                <a:cs typeface="Courier New" pitchFamily="49" charset="0"/>
              </a:rPr>
              <a:t>      return (x * x);</a:t>
            </a:r>
            <a:br>
              <a:rPr lang="en-US" sz="2600" b="1" dirty="0">
                <a:solidFill>
                  <a:schemeClr val="tx1"/>
                </a:solidFill>
                <a:cs typeface="Courier New" pitchFamily="49" charset="0"/>
              </a:rPr>
            </a:br>
            <a:r>
              <a:rPr lang="en-US" sz="2600" b="1" dirty="0">
                <a:solidFill>
                  <a:schemeClr val="tx1"/>
                </a:solidFill>
                <a:cs typeface="Courier New" pitchFamily="49" charset="0"/>
              </a:rPr>
              <a:t>}</a:t>
            </a:r>
          </a:p>
        </p:txBody>
      </p:sp>
      <p:sp>
        <p:nvSpPr>
          <p:cNvPr id="6" name="Rectangle 5"/>
          <p:cNvSpPr/>
          <p:nvPr/>
        </p:nvSpPr>
        <p:spPr>
          <a:xfrm>
            <a:off x="6248400" y="4343400"/>
            <a:ext cx="3505200" cy="22098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112713" lvl="2"/>
            <a:r>
              <a:rPr lang="en-US" sz="2600" b="1" dirty="0">
                <a:solidFill>
                  <a:srgbClr val="2F1BC7"/>
                </a:solidFill>
                <a:cs typeface="Courier New" pitchFamily="49" charset="0"/>
              </a:rPr>
              <a:t>float</a:t>
            </a:r>
            <a:r>
              <a:rPr lang="en-US" sz="2600" b="1" dirty="0">
                <a:solidFill>
                  <a:schemeClr val="tx1"/>
                </a:solidFill>
                <a:cs typeface="Courier New" pitchFamily="49" charset="0"/>
              </a:rPr>
              <a:t> </a:t>
            </a:r>
            <a:r>
              <a:rPr lang="en-US" sz="2600" b="1" dirty="0">
                <a:solidFill>
                  <a:srgbClr val="008000"/>
                </a:solidFill>
                <a:cs typeface="Courier New" pitchFamily="49" charset="0"/>
              </a:rPr>
              <a:t>square</a:t>
            </a:r>
            <a:r>
              <a:rPr lang="en-US" sz="2600" b="1" dirty="0">
                <a:solidFill>
                  <a:schemeClr val="tx1"/>
                </a:solidFill>
                <a:cs typeface="Courier New" pitchFamily="49" charset="0"/>
              </a:rPr>
              <a:t>(</a:t>
            </a:r>
            <a:r>
              <a:rPr lang="en-US" sz="2600" b="1" dirty="0">
                <a:solidFill>
                  <a:srgbClr val="2F1BC7"/>
                </a:solidFill>
                <a:cs typeface="Courier New" pitchFamily="49" charset="0"/>
              </a:rPr>
              <a:t>float x</a:t>
            </a:r>
            <a:r>
              <a:rPr lang="en-US" sz="2600" b="1" dirty="0">
                <a:solidFill>
                  <a:schemeClr val="tx1"/>
                </a:solidFill>
                <a:cs typeface="Courier New" pitchFamily="49" charset="0"/>
              </a:rPr>
              <a:t>)</a:t>
            </a:r>
          </a:p>
          <a:p>
            <a:pPr marL="112713" lvl="2"/>
            <a:r>
              <a:rPr lang="en-US" sz="2600" b="1" dirty="0">
                <a:solidFill>
                  <a:schemeClr val="tx1"/>
                </a:solidFill>
                <a:cs typeface="Courier New" pitchFamily="49" charset="0"/>
              </a:rPr>
              <a:t>{</a:t>
            </a:r>
            <a:br>
              <a:rPr lang="en-US" sz="2600" b="1" dirty="0">
                <a:solidFill>
                  <a:schemeClr val="tx1"/>
                </a:solidFill>
                <a:cs typeface="Courier New" pitchFamily="49" charset="0"/>
              </a:rPr>
            </a:br>
            <a:r>
              <a:rPr lang="en-US" sz="2600" b="1" dirty="0">
                <a:solidFill>
                  <a:schemeClr val="tx1"/>
                </a:solidFill>
                <a:cs typeface="Courier New" pitchFamily="49" charset="0"/>
              </a:rPr>
              <a:t>      return (x * x);</a:t>
            </a:r>
            <a:br>
              <a:rPr lang="en-US" sz="2600" b="1" dirty="0">
                <a:solidFill>
                  <a:schemeClr val="tx1"/>
                </a:solidFill>
                <a:cs typeface="Courier New" pitchFamily="49" charset="0"/>
              </a:rPr>
            </a:br>
            <a:r>
              <a:rPr lang="en-US" sz="2600" b="1" dirty="0">
                <a:solidFill>
                  <a:schemeClr val="tx1"/>
                </a:solidFill>
                <a:cs typeface="Courier New" pitchFamily="49" charset="0"/>
              </a:rPr>
              <a:t>}</a:t>
            </a:r>
          </a:p>
        </p:txBody>
      </p:sp>
      <p:sp>
        <p:nvSpPr>
          <p:cNvPr id="2" name="Date Placeholder 1"/>
          <p:cNvSpPr>
            <a:spLocks noGrp="1"/>
          </p:cNvSpPr>
          <p:nvPr>
            <p:ph type="dt" sz="half" idx="10"/>
          </p:nvPr>
        </p:nvSpPr>
        <p:spPr/>
        <p:txBody>
          <a:bodyPr/>
          <a:lstStyle/>
          <a:p>
            <a:fld id="{E2F61FF0-9F30-438A-B1EF-A7F217507EBA}" type="datetime1">
              <a:rPr lang="en-US" smtClean="0"/>
              <a:t>10/26/2022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4004543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8" name="Rectangle 4"/>
          <p:cNvSpPr>
            <a:spLocks noGrp="1" noChangeArrowheads="1"/>
          </p:cNvSpPr>
          <p:nvPr>
            <p:ph type="body" idx="1"/>
          </p:nvPr>
        </p:nvSpPr>
        <p:spPr>
          <a:xfrm>
            <a:off x="1676400" y="990600"/>
            <a:ext cx="8839200" cy="5638800"/>
          </a:xfrm>
          <a:noFill/>
          <a:ln/>
        </p:spPr>
        <p:txBody>
          <a:bodyPr>
            <a:noAutofit/>
          </a:bodyPr>
          <a:lstStyle/>
          <a:p>
            <a:pPr marL="0" indent="0">
              <a:buNone/>
            </a:pPr>
            <a:r>
              <a:rPr lang="en-US" sz="2400" b="1" dirty="0" err="1">
                <a:latin typeface="Consolas" panose="020B0609020204030204" pitchFamily="49" charset="0"/>
                <a:cs typeface="Times New Roman" pitchFamily="18" charset="0"/>
              </a:rPr>
              <a:t>int</a:t>
            </a:r>
            <a:r>
              <a:rPr lang="en-US" sz="2400" b="1" dirty="0">
                <a:latin typeface="Consolas" panose="020B0609020204030204" pitchFamily="49" charset="0"/>
                <a:cs typeface="Times New Roman" pitchFamily="18" charset="0"/>
              </a:rPr>
              <a:t> sum(</a:t>
            </a:r>
            <a:r>
              <a:rPr lang="en-US" sz="2400" b="1" dirty="0" err="1">
                <a:latin typeface="Consolas" panose="020B0609020204030204" pitchFamily="49" charset="0"/>
                <a:cs typeface="Times New Roman" pitchFamily="18" charset="0"/>
              </a:rPr>
              <a:t>int</a:t>
            </a:r>
            <a:r>
              <a:rPr lang="en-US" sz="2400" b="1" dirty="0">
                <a:latin typeface="Consolas" panose="020B0609020204030204" pitchFamily="49" charset="0"/>
                <a:cs typeface="Times New Roman" pitchFamily="18" charset="0"/>
              </a:rPr>
              <a:t> x, </a:t>
            </a:r>
            <a:r>
              <a:rPr lang="en-US" sz="2400" b="1" dirty="0" err="1">
                <a:latin typeface="Consolas" panose="020B0609020204030204" pitchFamily="49" charset="0"/>
                <a:cs typeface="Times New Roman" pitchFamily="18" charset="0"/>
              </a:rPr>
              <a:t>int</a:t>
            </a:r>
            <a:r>
              <a:rPr lang="en-US" sz="2400" b="1" dirty="0">
                <a:latin typeface="Consolas" panose="020B0609020204030204" pitchFamily="49" charset="0"/>
                <a:cs typeface="Times New Roman" pitchFamily="18" charset="0"/>
              </a:rPr>
              <a:t> y, </a:t>
            </a:r>
            <a:r>
              <a:rPr lang="en-US" sz="2400" b="1" dirty="0" err="1">
                <a:latin typeface="Consolas" panose="020B0609020204030204" pitchFamily="49" charset="0"/>
                <a:cs typeface="Times New Roman" pitchFamily="18" charset="0"/>
              </a:rPr>
              <a:t>int</a:t>
            </a:r>
            <a:r>
              <a:rPr lang="en-US" sz="2400" b="1" dirty="0">
                <a:latin typeface="Consolas" panose="020B0609020204030204" pitchFamily="49" charset="0"/>
                <a:cs typeface="Times New Roman" pitchFamily="18" charset="0"/>
              </a:rPr>
              <a:t> w=1, </a:t>
            </a:r>
            <a:r>
              <a:rPr lang="en-US" sz="2400" b="1" dirty="0" err="1">
                <a:latin typeface="Consolas" panose="020B0609020204030204" pitchFamily="49" charset="0"/>
                <a:cs typeface="Times New Roman" pitchFamily="18" charset="0"/>
              </a:rPr>
              <a:t>int</a:t>
            </a:r>
            <a:r>
              <a:rPr lang="en-US" sz="2400" b="1" dirty="0">
                <a:latin typeface="Consolas" panose="020B0609020204030204" pitchFamily="49" charset="0"/>
                <a:cs typeface="Times New Roman" pitchFamily="18" charset="0"/>
              </a:rPr>
              <a:t> z=2) {</a:t>
            </a:r>
          </a:p>
          <a:p>
            <a:pPr marL="0" indent="0">
              <a:buNone/>
            </a:pPr>
            <a:r>
              <a:rPr lang="en-US" sz="2400" b="1" dirty="0">
                <a:latin typeface="Consolas" panose="020B0609020204030204" pitchFamily="49" charset="0"/>
                <a:cs typeface="Times New Roman" pitchFamily="18" charset="0"/>
              </a:rPr>
              <a:t>	return (</a:t>
            </a:r>
            <a:r>
              <a:rPr lang="en-US" sz="2400" b="1" dirty="0" err="1">
                <a:latin typeface="Consolas" panose="020B0609020204030204" pitchFamily="49" charset="0"/>
                <a:cs typeface="Times New Roman" pitchFamily="18" charset="0"/>
              </a:rPr>
              <a:t>x+y+w+z</a:t>
            </a:r>
            <a:r>
              <a:rPr lang="en-US" sz="2400" b="1" dirty="0">
                <a:latin typeface="Consolas" panose="020B0609020204030204" pitchFamily="49" charset="0"/>
                <a:cs typeface="Times New Roman" pitchFamily="18" charset="0"/>
              </a:rPr>
              <a:t>);</a:t>
            </a:r>
          </a:p>
          <a:p>
            <a:pPr marL="0" indent="0">
              <a:buNone/>
            </a:pPr>
            <a:r>
              <a:rPr lang="en-US" sz="2400" b="1" dirty="0">
                <a:latin typeface="Consolas" panose="020B0609020204030204" pitchFamily="49" charset="0"/>
                <a:cs typeface="Times New Roman" pitchFamily="18" charset="0"/>
              </a:rPr>
              <a:t>}</a:t>
            </a:r>
          </a:p>
          <a:p>
            <a:pPr marL="0" indent="0">
              <a:buNone/>
            </a:pPr>
            <a:endParaRPr lang="en-US" sz="2400" b="1" dirty="0">
              <a:latin typeface="Consolas" panose="020B0609020204030204" pitchFamily="49" charset="0"/>
              <a:cs typeface="Times New Roman" pitchFamily="18" charset="0"/>
            </a:endParaRPr>
          </a:p>
          <a:p>
            <a:pPr marL="0" indent="0">
              <a:buNone/>
            </a:pPr>
            <a:r>
              <a:rPr lang="en-US" sz="2400" b="1" dirty="0" err="1">
                <a:latin typeface="Consolas" panose="020B0609020204030204" pitchFamily="49" charset="0"/>
                <a:cs typeface="Times New Roman" pitchFamily="18" charset="0"/>
              </a:rPr>
              <a:t>int</a:t>
            </a:r>
            <a:r>
              <a:rPr lang="en-US" sz="2400" b="1" dirty="0">
                <a:latin typeface="Consolas" panose="020B0609020204030204" pitchFamily="49" charset="0"/>
                <a:cs typeface="Times New Roman" pitchFamily="18" charset="0"/>
              </a:rPr>
              <a:t> main() {</a:t>
            </a:r>
          </a:p>
          <a:p>
            <a:pPr marL="0" indent="0">
              <a:buNone/>
            </a:pPr>
            <a:r>
              <a:rPr lang="en-US" sz="2400" b="1" dirty="0">
                <a:latin typeface="Consolas" panose="020B0609020204030204" pitchFamily="49" charset="0"/>
                <a:cs typeface="Times New Roman" pitchFamily="18" charset="0"/>
              </a:rPr>
              <a:t>	</a:t>
            </a:r>
            <a:r>
              <a:rPr lang="en-US" sz="2400" b="1" dirty="0" err="1">
                <a:latin typeface="Consolas" panose="020B0609020204030204" pitchFamily="49" charset="0"/>
                <a:cs typeface="Times New Roman" pitchFamily="18" charset="0"/>
              </a:rPr>
              <a:t>cout</a:t>
            </a:r>
            <a:r>
              <a:rPr lang="en-US" sz="2400" b="1" dirty="0">
                <a:latin typeface="Consolas" panose="020B0609020204030204" pitchFamily="49" charset="0"/>
                <a:cs typeface="Times New Roman" pitchFamily="18" charset="0"/>
              </a:rPr>
              <a:t>&lt;&lt;sum(2,3);      </a:t>
            </a:r>
            <a:r>
              <a:rPr lang="en-US" sz="2400" b="1" dirty="0">
                <a:solidFill>
                  <a:schemeClr val="bg1">
                    <a:lumMod val="50000"/>
                  </a:schemeClr>
                </a:solidFill>
                <a:latin typeface="Consolas" panose="020B0609020204030204" pitchFamily="49" charset="0"/>
                <a:cs typeface="Times New Roman" pitchFamily="18" charset="0"/>
              </a:rPr>
              <a:t>//sum will be: 8</a:t>
            </a:r>
          </a:p>
          <a:p>
            <a:pPr marL="0" indent="0">
              <a:buNone/>
            </a:pPr>
            <a:r>
              <a:rPr lang="en-US" sz="2400" b="1" dirty="0">
                <a:latin typeface="Consolas" panose="020B0609020204030204" pitchFamily="49" charset="0"/>
                <a:cs typeface="Times New Roman" pitchFamily="18" charset="0"/>
              </a:rPr>
              <a:t>	</a:t>
            </a:r>
            <a:r>
              <a:rPr lang="en-US" sz="2400" b="1" dirty="0" err="1">
                <a:latin typeface="Consolas" panose="020B0609020204030204" pitchFamily="49" charset="0"/>
                <a:cs typeface="Times New Roman" pitchFamily="18" charset="0"/>
              </a:rPr>
              <a:t>cout</a:t>
            </a:r>
            <a:r>
              <a:rPr lang="en-US" sz="2400" b="1" dirty="0">
                <a:latin typeface="Consolas" panose="020B0609020204030204" pitchFamily="49" charset="0"/>
                <a:cs typeface="Times New Roman" pitchFamily="18" charset="0"/>
              </a:rPr>
              <a:t>&lt;&lt;sum(2,3,4);    </a:t>
            </a:r>
            <a:r>
              <a:rPr lang="en-US" sz="2400" b="1" dirty="0">
                <a:solidFill>
                  <a:schemeClr val="bg1">
                    <a:lumMod val="50000"/>
                  </a:schemeClr>
                </a:solidFill>
                <a:latin typeface="Consolas" panose="020B0609020204030204" pitchFamily="49" charset="0"/>
                <a:cs typeface="Times New Roman" pitchFamily="18" charset="0"/>
              </a:rPr>
              <a:t>//sum will be: 11</a:t>
            </a:r>
          </a:p>
          <a:p>
            <a:pPr marL="0" indent="0">
              <a:buNone/>
            </a:pPr>
            <a:r>
              <a:rPr lang="en-US" sz="2400" b="1" dirty="0">
                <a:latin typeface="Consolas" panose="020B0609020204030204" pitchFamily="49" charset="0"/>
                <a:cs typeface="Times New Roman" pitchFamily="18" charset="0"/>
              </a:rPr>
              <a:t>      </a:t>
            </a:r>
            <a:r>
              <a:rPr lang="en-US" sz="2400" b="1" dirty="0" err="1">
                <a:latin typeface="Consolas" panose="020B0609020204030204" pitchFamily="49" charset="0"/>
                <a:cs typeface="Times New Roman" pitchFamily="18" charset="0"/>
              </a:rPr>
              <a:t>cout</a:t>
            </a:r>
            <a:r>
              <a:rPr lang="en-US" sz="2400" b="1" dirty="0">
                <a:latin typeface="Consolas" panose="020B0609020204030204" pitchFamily="49" charset="0"/>
                <a:cs typeface="Times New Roman" pitchFamily="18" charset="0"/>
              </a:rPr>
              <a:t>&lt;&lt;sum(2,3,4,5); </a:t>
            </a:r>
            <a:r>
              <a:rPr lang="en-US" sz="2400" b="1" dirty="0">
                <a:solidFill>
                  <a:schemeClr val="bg1">
                    <a:lumMod val="50000"/>
                  </a:schemeClr>
                </a:solidFill>
                <a:latin typeface="Consolas" panose="020B0609020204030204" pitchFamily="49" charset="0"/>
                <a:cs typeface="Times New Roman" pitchFamily="18" charset="0"/>
              </a:rPr>
              <a:t>//sum will be: 14</a:t>
            </a:r>
          </a:p>
          <a:p>
            <a:pPr marL="0" indent="0">
              <a:buNone/>
            </a:pPr>
            <a:endParaRPr lang="en-US" sz="2400" b="1" dirty="0">
              <a:latin typeface="Consolas" panose="020B0609020204030204" pitchFamily="49" charset="0"/>
              <a:cs typeface="Times New Roman" pitchFamily="18" charset="0"/>
            </a:endParaRPr>
          </a:p>
          <a:p>
            <a:pPr marL="0" indent="0">
              <a:buNone/>
            </a:pPr>
            <a:r>
              <a:rPr lang="en-US" sz="2400" b="1" dirty="0">
                <a:latin typeface="Consolas" panose="020B0609020204030204" pitchFamily="49" charset="0"/>
                <a:cs typeface="Times New Roman" pitchFamily="18" charset="0"/>
              </a:rPr>
              <a:t>	return 0;</a:t>
            </a:r>
          </a:p>
          <a:p>
            <a:pPr marL="0" indent="0">
              <a:buNone/>
            </a:pPr>
            <a:r>
              <a:rPr lang="en-US" sz="2400" b="1" dirty="0">
                <a:latin typeface="Consolas" panose="020B0609020204030204" pitchFamily="49" charset="0"/>
                <a:cs typeface="Times New Roman" pitchFamily="18" charset="0"/>
              </a:rPr>
              <a:t>}</a:t>
            </a:r>
          </a:p>
          <a:p>
            <a:pPr marL="0" indent="0">
              <a:buNone/>
            </a:pPr>
            <a:endParaRPr lang="en-US" b="1" dirty="0">
              <a:latin typeface="+mj-lt"/>
              <a:cs typeface="Times New Roman" pitchFamily="18" charset="0"/>
            </a:endParaRPr>
          </a:p>
        </p:txBody>
      </p:sp>
      <p:sp>
        <p:nvSpPr>
          <p:cNvPr id="144389" name="Rectangle 5"/>
          <p:cNvSpPr>
            <a:spLocks noGrp="1" noChangeArrowheads="1"/>
          </p:cNvSpPr>
          <p:nvPr>
            <p:ph type="title"/>
          </p:nvPr>
        </p:nvSpPr>
        <p:spPr>
          <a:xfrm>
            <a:off x="1524000" y="0"/>
            <a:ext cx="9144000" cy="896938"/>
          </a:xfrm>
          <a:noFill/>
          <a:ln/>
        </p:spPr>
        <p:txBody>
          <a:bodyPr>
            <a:normAutofit fontScale="90000"/>
          </a:bodyPr>
          <a:lstStyle/>
          <a:p>
            <a:r>
              <a:rPr lang="en-US" sz="4000" b="1" dirty="0">
                <a:solidFill>
                  <a:srgbClr val="C00000"/>
                </a:solidFill>
              </a:rPr>
              <a:t>Default Function Arguments - Example</a:t>
            </a:r>
          </a:p>
        </p:txBody>
      </p:sp>
      <p:sp>
        <p:nvSpPr>
          <p:cNvPr id="4" name="Rectangle 3"/>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urier New" pitchFamily="49" charset="0"/>
                <a:cs typeface="Courier New" pitchFamily="49" charset="0"/>
              </a:rPr>
              <a:t>c</a:t>
            </a:r>
          </a:p>
        </p:txBody>
      </p:sp>
      <p:sp>
        <p:nvSpPr>
          <p:cNvPr id="2" name="Date Placeholder 1"/>
          <p:cNvSpPr>
            <a:spLocks noGrp="1"/>
          </p:cNvSpPr>
          <p:nvPr>
            <p:ph type="dt" sz="half" idx="10"/>
          </p:nvPr>
        </p:nvSpPr>
        <p:spPr/>
        <p:txBody>
          <a:bodyPr/>
          <a:lstStyle/>
          <a:p>
            <a:fld id="{12F6A6D2-0F57-48E2-AE3B-AA1DBE64688C}" type="datetime1">
              <a:rPr lang="en-US" smtClean="0"/>
              <a:t>10/26/2022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4091778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1524001" y="-1"/>
            <a:ext cx="9138863" cy="978956"/>
          </a:xfrm>
        </p:spPr>
        <p:txBody>
          <a:bodyPr/>
          <a:lstStyle/>
          <a:p>
            <a:r>
              <a:rPr lang="en-US" b="1" dirty="0">
                <a:solidFill>
                  <a:srgbClr val="B80000"/>
                </a:solidFill>
              </a:rPr>
              <a:t>Scope of a Variable</a:t>
            </a:r>
            <a:endParaRPr lang="en-US" b="1" dirty="0" smtClean="0">
              <a:solidFill>
                <a:srgbClr val="B80000"/>
              </a:solidFill>
            </a:endParaRPr>
          </a:p>
        </p:txBody>
      </p:sp>
      <p:sp>
        <p:nvSpPr>
          <p:cNvPr id="62467" name="Content Placeholder 2"/>
          <p:cNvSpPr>
            <a:spLocks noGrp="1"/>
          </p:cNvSpPr>
          <p:nvPr>
            <p:ph idx="1"/>
          </p:nvPr>
        </p:nvSpPr>
        <p:spPr>
          <a:xfrm>
            <a:off x="1676400" y="1219200"/>
            <a:ext cx="8763000" cy="5334000"/>
          </a:xfrm>
        </p:spPr>
        <p:txBody>
          <a:bodyPr>
            <a:normAutofit/>
          </a:bodyPr>
          <a:lstStyle/>
          <a:p>
            <a:r>
              <a:rPr lang="en-US" b="1" dirty="0" smtClean="0"/>
              <a:t>Different </a:t>
            </a:r>
            <a:r>
              <a:rPr lang="en-US" b="1" dirty="0" smtClean="0">
                <a:solidFill>
                  <a:srgbClr val="2F1BC7"/>
                </a:solidFill>
              </a:rPr>
              <a:t>levels </a:t>
            </a:r>
            <a:r>
              <a:rPr lang="en-US" b="1" dirty="0" smtClean="0"/>
              <a:t>of</a:t>
            </a:r>
            <a:r>
              <a:rPr lang="en-US" b="1" dirty="0" smtClean="0">
                <a:solidFill>
                  <a:srgbClr val="2F1BC7"/>
                </a:solidFill>
              </a:rPr>
              <a:t> scope</a:t>
            </a:r>
            <a:r>
              <a:rPr lang="en-US" b="1" dirty="0" smtClean="0"/>
              <a:t>:</a:t>
            </a:r>
          </a:p>
          <a:p>
            <a:pPr marL="1200150" lvl="1" indent="-742950">
              <a:buFont typeface="+mj-lt"/>
              <a:buAutoNum type="arabicPeriod"/>
            </a:pPr>
            <a:r>
              <a:rPr lang="en-US" sz="3200" b="1" dirty="0">
                <a:solidFill>
                  <a:srgbClr val="2F1BC7"/>
                </a:solidFill>
              </a:rPr>
              <a:t>Function scope</a:t>
            </a:r>
          </a:p>
          <a:p>
            <a:pPr marL="1200150" lvl="1" indent="-742950">
              <a:buFont typeface="+mj-lt"/>
              <a:buAutoNum type="arabicPeriod"/>
            </a:pPr>
            <a:r>
              <a:rPr lang="en-US" sz="3200" b="1" dirty="0">
                <a:solidFill>
                  <a:srgbClr val="2F1BC7"/>
                </a:solidFill>
              </a:rPr>
              <a:t>block scope</a:t>
            </a:r>
          </a:p>
          <a:p>
            <a:pPr marL="1200150" lvl="1" indent="-742950">
              <a:buFont typeface="+mj-lt"/>
              <a:buAutoNum type="arabicPeriod"/>
            </a:pPr>
            <a:r>
              <a:rPr lang="en-US" sz="3200" b="1" dirty="0">
                <a:solidFill>
                  <a:srgbClr val="2F1BC7"/>
                </a:solidFill>
              </a:rPr>
              <a:t>File scope</a:t>
            </a:r>
          </a:p>
          <a:p>
            <a:pPr marL="1200150" lvl="1" indent="-742950">
              <a:buFont typeface="+mj-lt"/>
              <a:buAutoNum type="arabicPeriod"/>
            </a:pPr>
            <a:r>
              <a:rPr lang="en-US" sz="3200" b="1" dirty="0">
                <a:solidFill>
                  <a:srgbClr val="B80000"/>
                </a:solidFill>
              </a:rPr>
              <a:t>Class scope</a:t>
            </a:r>
          </a:p>
          <a:p>
            <a:endParaRPr lang="en-US" sz="3600" dirty="0"/>
          </a:p>
        </p:txBody>
      </p:sp>
      <p:sp>
        <p:nvSpPr>
          <p:cNvPr id="4" name="Rectangle 3"/>
          <p:cNvSpPr/>
          <p:nvPr/>
        </p:nvSpPr>
        <p:spPr>
          <a:xfrm>
            <a:off x="1524000" y="933237"/>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e 5"/>
          <p:cNvSpPr/>
          <p:nvPr/>
        </p:nvSpPr>
        <p:spPr>
          <a:xfrm>
            <a:off x="5558131" y="2051748"/>
            <a:ext cx="155448" cy="914400"/>
          </a:xfrm>
          <a:prstGeom prst="rightBrace">
            <a:avLst/>
          </a:prstGeom>
          <a:ln w="41275">
            <a:solidFill>
              <a:srgbClr val="B8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B80000"/>
              </a:solidFill>
            </a:endParaRPr>
          </a:p>
        </p:txBody>
      </p:sp>
      <p:sp>
        <p:nvSpPr>
          <p:cNvPr id="7" name="TextBox 6"/>
          <p:cNvSpPr txBox="1"/>
          <p:nvPr/>
        </p:nvSpPr>
        <p:spPr>
          <a:xfrm>
            <a:off x="5713579" y="2231319"/>
            <a:ext cx="1897314" cy="430887"/>
          </a:xfrm>
          <a:prstGeom prst="rect">
            <a:avLst/>
          </a:prstGeom>
          <a:noFill/>
        </p:spPr>
        <p:txBody>
          <a:bodyPr wrap="none" rtlCol="0">
            <a:spAutoFit/>
          </a:bodyPr>
          <a:lstStyle/>
          <a:p>
            <a:r>
              <a:rPr lang="en-US" sz="2200" b="1" dirty="0"/>
              <a:t>Local variables</a:t>
            </a:r>
          </a:p>
        </p:txBody>
      </p:sp>
      <p:sp>
        <p:nvSpPr>
          <p:cNvPr id="8" name="Right Brace 7"/>
          <p:cNvSpPr/>
          <p:nvPr/>
        </p:nvSpPr>
        <p:spPr>
          <a:xfrm>
            <a:off x="5558132" y="3145718"/>
            <a:ext cx="159917" cy="832548"/>
          </a:xfrm>
          <a:prstGeom prst="rightBrace">
            <a:avLst/>
          </a:prstGeom>
          <a:ln w="41275">
            <a:solidFill>
              <a:srgbClr val="B8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B80000"/>
              </a:solidFill>
            </a:endParaRPr>
          </a:p>
        </p:txBody>
      </p:sp>
      <p:sp>
        <p:nvSpPr>
          <p:cNvPr id="9" name="TextBox 8"/>
          <p:cNvSpPr txBox="1"/>
          <p:nvPr/>
        </p:nvSpPr>
        <p:spPr>
          <a:xfrm>
            <a:off x="5713580" y="3251999"/>
            <a:ext cx="2060885" cy="430887"/>
          </a:xfrm>
          <a:prstGeom prst="rect">
            <a:avLst/>
          </a:prstGeom>
          <a:noFill/>
        </p:spPr>
        <p:txBody>
          <a:bodyPr wrap="none" rtlCol="0">
            <a:spAutoFit/>
          </a:bodyPr>
          <a:lstStyle/>
          <a:p>
            <a:r>
              <a:rPr lang="en-US" sz="2200" b="1" dirty="0"/>
              <a:t>Global variables</a:t>
            </a:r>
          </a:p>
        </p:txBody>
      </p:sp>
      <p:sp>
        <p:nvSpPr>
          <p:cNvPr id="2" name="Date Placeholder 1"/>
          <p:cNvSpPr>
            <a:spLocks noGrp="1"/>
          </p:cNvSpPr>
          <p:nvPr>
            <p:ph type="dt" sz="half" idx="10"/>
          </p:nvPr>
        </p:nvSpPr>
        <p:spPr/>
        <p:txBody>
          <a:bodyPr/>
          <a:lstStyle/>
          <a:p>
            <a:fld id="{3007BA4E-904A-4DAA-9759-96AF76A34945}" type="datetime1">
              <a:rPr lang="en-US" smtClean="0"/>
              <a:t>10/26/2022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218106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p:cNvSpPr txBox="1">
            <a:spLocks noChangeArrowheads="1"/>
          </p:cNvSpPr>
          <p:nvPr/>
        </p:nvSpPr>
        <p:spPr bwMode="auto">
          <a:xfrm>
            <a:off x="1558924" y="990600"/>
            <a:ext cx="8956676" cy="5062924"/>
          </a:xfrm>
          <a:prstGeom prst="rect">
            <a:avLst/>
          </a:prstGeom>
          <a:noFill/>
          <a:ln w="12700">
            <a:noFill/>
            <a:miter lim="800000"/>
            <a:headEnd type="none" w="sm" len="sm"/>
            <a:tailEnd type="none" w="sm" len="sm"/>
          </a:ln>
          <a:effectLst/>
        </p:spPr>
        <p:txBody>
          <a:bodyPr wrap="square">
            <a:spAutoFit/>
          </a:bodyPr>
          <a:lstStyle/>
          <a:p>
            <a:pPr marL="457200" indent="-457200" eaLnBrk="0" hangingPunct="0">
              <a:spcBef>
                <a:spcPct val="50000"/>
              </a:spcBef>
              <a:buFont typeface="Wingdings" pitchFamily="2" charset="2"/>
              <a:buChar char="§"/>
            </a:pPr>
            <a:r>
              <a:rPr lang="en-US" sz="3200" b="1" dirty="0">
                <a:solidFill>
                  <a:srgbClr val="2F1BC7"/>
                </a:solidFill>
                <a:cs typeface="Times New Roman" pitchFamily="18" charset="0"/>
              </a:rPr>
              <a:t>Formal parameters </a:t>
            </a:r>
            <a:r>
              <a:rPr lang="en-US" sz="3200" dirty="0">
                <a:solidFill>
                  <a:prstClr val="black"/>
                </a:solidFill>
                <a:cs typeface="Times New Roman" pitchFamily="18" charset="0"/>
              </a:rPr>
              <a:t>and </a:t>
            </a:r>
            <a:r>
              <a:rPr lang="en-US" sz="3200" b="1" dirty="0">
                <a:solidFill>
                  <a:srgbClr val="2F1BC7"/>
                </a:solidFill>
                <a:cs typeface="Times New Roman" pitchFamily="18" charset="0"/>
              </a:rPr>
              <a:t>variables</a:t>
            </a:r>
            <a:r>
              <a:rPr lang="en-US" sz="3200" dirty="0">
                <a:solidFill>
                  <a:srgbClr val="2F1BC7"/>
                </a:solidFill>
                <a:cs typeface="Times New Roman" pitchFamily="18" charset="0"/>
              </a:rPr>
              <a:t> </a:t>
            </a:r>
            <a:r>
              <a:rPr lang="en-US" sz="3200" dirty="0">
                <a:solidFill>
                  <a:prstClr val="black"/>
                </a:solidFill>
                <a:cs typeface="Times New Roman" pitchFamily="18" charset="0"/>
              </a:rPr>
              <a:t>declared within</a:t>
            </a:r>
            <a:r>
              <a:rPr lang="en-US" sz="3200" dirty="0">
                <a:solidFill>
                  <a:srgbClr val="2F1BC7"/>
                </a:solidFill>
                <a:cs typeface="Times New Roman" pitchFamily="18" charset="0"/>
              </a:rPr>
              <a:t> </a:t>
            </a:r>
            <a:r>
              <a:rPr lang="en-US" sz="3200" b="1" dirty="0">
                <a:solidFill>
                  <a:srgbClr val="2F1BC7"/>
                </a:solidFill>
                <a:cs typeface="Times New Roman" pitchFamily="18" charset="0"/>
              </a:rPr>
              <a:t>a function body </a:t>
            </a:r>
            <a:r>
              <a:rPr lang="en-US" sz="3200" dirty="0">
                <a:solidFill>
                  <a:prstClr val="black"/>
                </a:solidFill>
                <a:cs typeface="Times New Roman" pitchFamily="18" charset="0"/>
              </a:rPr>
              <a:t>are </a:t>
            </a:r>
            <a:r>
              <a:rPr lang="en-US" sz="3200" b="1" dirty="0">
                <a:solidFill>
                  <a:srgbClr val="2F1BC7"/>
                </a:solidFill>
                <a:cs typeface="Times New Roman" pitchFamily="18" charset="0"/>
              </a:rPr>
              <a:t>local</a:t>
            </a:r>
            <a:r>
              <a:rPr lang="en-US" sz="3200" dirty="0">
                <a:solidFill>
                  <a:prstClr val="black"/>
                </a:solidFill>
                <a:cs typeface="Times New Roman" pitchFamily="18" charset="0"/>
              </a:rPr>
              <a:t> to </a:t>
            </a:r>
            <a:r>
              <a:rPr lang="en-US" sz="3200" dirty="0">
                <a:cs typeface="Times New Roman" pitchFamily="18" charset="0"/>
              </a:rPr>
              <a:t>that </a:t>
            </a:r>
            <a:r>
              <a:rPr lang="en-US" sz="3200" b="1" dirty="0">
                <a:cs typeface="Times New Roman" pitchFamily="18" charset="0"/>
              </a:rPr>
              <a:t>function</a:t>
            </a:r>
            <a:r>
              <a:rPr lang="en-US" sz="3200" dirty="0">
                <a:solidFill>
                  <a:prstClr val="black"/>
                </a:solidFill>
                <a:cs typeface="Times New Roman" pitchFamily="18" charset="0"/>
              </a:rPr>
              <a:t>:</a:t>
            </a:r>
          </a:p>
          <a:p>
            <a:pPr marL="1371600" lvl="2" indent="-457200" eaLnBrk="0" hangingPunct="0">
              <a:spcBef>
                <a:spcPct val="50000"/>
              </a:spcBef>
              <a:buFont typeface="Wingdings" pitchFamily="2" charset="2"/>
              <a:buChar char="§"/>
            </a:pPr>
            <a:r>
              <a:rPr lang="en-US" sz="2800" dirty="0">
                <a:solidFill>
                  <a:srgbClr val="FF0000"/>
                </a:solidFill>
                <a:latin typeface="Comic Sans MS" panose="030F0702030302020204" pitchFamily="66" charset="0"/>
                <a:cs typeface="Times New Roman" pitchFamily="18" charset="0"/>
              </a:rPr>
              <a:t>Cannot be accessed outside of that function</a:t>
            </a:r>
          </a:p>
          <a:p>
            <a:pPr marL="393700" lvl="2" indent="-168275" eaLnBrk="0" hangingPunct="0">
              <a:spcBef>
                <a:spcPct val="50000"/>
              </a:spcBef>
            </a:pPr>
            <a:endParaRPr lang="en-US" sz="3200" dirty="0">
              <a:solidFill>
                <a:prstClr val="black"/>
              </a:solidFill>
              <a:cs typeface="Times New Roman" pitchFamily="18" charset="0"/>
            </a:endParaRPr>
          </a:p>
          <a:p>
            <a:pPr marL="393700" lvl="2" indent="-168275" eaLnBrk="0" hangingPunct="0">
              <a:spcBef>
                <a:spcPct val="50000"/>
              </a:spcBef>
            </a:pPr>
            <a:endParaRPr lang="en-US" sz="2600" b="1" dirty="0">
              <a:solidFill>
                <a:srgbClr val="2F1BC7"/>
              </a:solidFill>
              <a:latin typeface="Courier New" pitchFamily="49" charset="0"/>
              <a:cs typeface="Courier New" pitchFamily="49" charset="0"/>
            </a:endParaRPr>
          </a:p>
          <a:p>
            <a:pPr marL="393700" lvl="2" indent="-168275" eaLnBrk="0" hangingPunct="0">
              <a:spcBef>
                <a:spcPct val="50000"/>
              </a:spcBef>
            </a:pPr>
            <a:r>
              <a:rPr lang="en-US" sz="2600" b="1" dirty="0" err="1">
                <a:solidFill>
                  <a:srgbClr val="2F1BC7"/>
                </a:solidFill>
                <a:latin typeface="Courier New" pitchFamily="49" charset="0"/>
                <a:cs typeface="Courier New" pitchFamily="49" charset="0"/>
              </a:rPr>
              <a:t>int</a:t>
            </a:r>
            <a:r>
              <a:rPr lang="en-US" sz="2600" b="1" dirty="0">
                <a:solidFill>
                  <a:prstClr val="black"/>
                </a:solidFill>
                <a:latin typeface="Courier New" pitchFamily="49" charset="0"/>
                <a:cs typeface="Courier New" pitchFamily="49" charset="0"/>
              </a:rPr>
              <a:t> add(</a:t>
            </a:r>
            <a:r>
              <a:rPr lang="en-US" sz="2600" b="1" dirty="0" err="1">
                <a:solidFill>
                  <a:srgbClr val="C00000"/>
                </a:solidFill>
                <a:latin typeface="Courier New" pitchFamily="49" charset="0"/>
                <a:cs typeface="Courier New" pitchFamily="49" charset="0"/>
              </a:rPr>
              <a:t>int</a:t>
            </a:r>
            <a:r>
              <a:rPr lang="en-US" sz="2600" b="1" dirty="0">
                <a:solidFill>
                  <a:srgbClr val="C00000"/>
                </a:solidFill>
                <a:latin typeface="Courier New" pitchFamily="49" charset="0"/>
                <a:cs typeface="Courier New" pitchFamily="49" charset="0"/>
              </a:rPr>
              <a:t> </a:t>
            </a:r>
            <a:r>
              <a:rPr lang="en-US" sz="2600" b="1" dirty="0" smtClean="0">
                <a:solidFill>
                  <a:srgbClr val="C00000"/>
                </a:solidFill>
                <a:latin typeface="Courier New" pitchFamily="49" charset="0"/>
                <a:cs typeface="Courier New" pitchFamily="49" charset="0"/>
              </a:rPr>
              <a:t>a</a:t>
            </a:r>
            <a:r>
              <a:rPr lang="en-US" sz="2600" b="1" dirty="0" smtClean="0">
                <a:solidFill>
                  <a:prstClr val="black"/>
                </a:solidFill>
                <a:latin typeface="Courier New" pitchFamily="49" charset="0"/>
                <a:cs typeface="Courier New" pitchFamily="49" charset="0"/>
              </a:rPr>
              <a:t>, </a:t>
            </a:r>
            <a:r>
              <a:rPr lang="en-US" sz="2600" b="1" dirty="0" err="1">
                <a:solidFill>
                  <a:srgbClr val="C00000"/>
                </a:solidFill>
                <a:latin typeface="Courier New" pitchFamily="49" charset="0"/>
                <a:cs typeface="Courier New" pitchFamily="49" charset="0"/>
              </a:rPr>
              <a:t>int</a:t>
            </a:r>
            <a:r>
              <a:rPr lang="en-US" sz="2600" b="1" dirty="0">
                <a:solidFill>
                  <a:srgbClr val="C00000"/>
                </a:solidFill>
                <a:latin typeface="Courier New" pitchFamily="49" charset="0"/>
                <a:cs typeface="Courier New" pitchFamily="49" charset="0"/>
              </a:rPr>
              <a:t> </a:t>
            </a:r>
            <a:r>
              <a:rPr lang="en-US" sz="2600" b="1" dirty="0" smtClean="0">
                <a:solidFill>
                  <a:srgbClr val="C00000"/>
                </a:solidFill>
                <a:latin typeface="Courier New" pitchFamily="49" charset="0"/>
                <a:cs typeface="Courier New" pitchFamily="49" charset="0"/>
              </a:rPr>
              <a:t>b</a:t>
            </a:r>
            <a:r>
              <a:rPr lang="en-US" sz="2600" b="1" dirty="0" smtClean="0">
                <a:solidFill>
                  <a:prstClr val="black"/>
                </a:solidFill>
                <a:latin typeface="Courier New" pitchFamily="49" charset="0"/>
                <a:cs typeface="Courier New" pitchFamily="49" charset="0"/>
              </a:rPr>
              <a:t>){</a:t>
            </a:r>
            <a:r>
              <a:rPr lang="en-US" sz="2600" b="1" dirty="0">
                <a:solidFill>
                  <a:prstClr val="black"/>
                </a:solidFill>
                <a:latin typeface="Courier New" pitchFamily="49" charset="0"/>
                <a:cs typeface="Courier New" pitchFamily="49" charset="0"/>
              </a:rPr>
              <a:t/>
            </a:r>
            <a:br>
              <a:rPr lang="en-US" sz="2600" b="1" dirty="0">
                <a:solidFill>
                  <a:prstClr val="black"/>
                </a:solidFill>
                <a:latin typeface="Courier New" pitchFamily="49" charset="0"/>
                <a:cs typeface="Courier New" pitchFamily="49" charset="0"/>
              </a:rPr>
            </a:br>
            <a:r>
              <a:rPr lang="en-US" sz="2600" b="1" dirty="0">
                <a:solidFill>
                  <a:prstClr val="black"/>
                </a:solidFill>
                <a:latin typeface="Courier New" pitchFamily="49" charset="0"/>
                <a:cs typeface="Courier New" pitchFamily="49" charset="0"/>
              </a:rPr>
              <a:t>	</a:t>
            </a:r>
            <a:r>
              <a:rPr lang="en-US" sz="2600" b="1" dirty="0" err="1">
                <a:solidFill>
                  <a:srgbClr val="C00000"/>
                </a:solidFill>
                <a:latin typeface="Courier New" pitchFamily="49" charset="0"/>
                <a:cs typeface="Courier New" pitchFamily="49" charset="0"/>
              </a:rPr>
              <a:t>int</a:t>
            </a:r>
            <a:r>
              <a:rPr lang="en-US" sz="2600" b="1" dirty="0">
                <a:solidFill>
                  <a:srgbClr val="C00000"/>
                </a:solidFill>
                <a:latin typeface="Courier New" pitchFamily="49" charset="0"/>
                <a:cs typeface="Courier New" pitchFamily="49" charset="0"/>
              </a:rPr>
              <a:t> sum </a:t>
            </a:r>
            <a:r>
              <a:rPr lang="en-US" sz="2600" b="1" dirty="0">
                <a:solidFill>
                  <a:prstClr val="black"/>
                </a:solidFill>
                <a:latin typeface="Courier New" pitchFamily="49" charset="0"/>
                <a:cs typeface="Courier New" pitchFamily="49" charset="0"/>
              </a:rPr>
              <a:t>= </a:t>
            </a:r>
            <a:r>
              <a:rPr lang="en-US" sz="2600" b="1" dirty="0" err="1">
                <a:solidFill>
                  <a:prstClr val="black"/>
                </a:solidFill>
                <a:latin typeface="Courier New" pitchFamily="49" charset="0"/>
                <a:cs typeface="Courier New" pitchFamily="49" charset="0"/>
              </a:rPr>
              <a:t>a+b</a:t>
            </a:r>
            <a:r>
              <a:rPr lang="en-US" sz="2600" b="1" dirty="0">
                <a:solidFill>
                  <a:prstClr val="black"/>
                </a:solidFill>
                <a:latin typeface="Courier New" pitchFamily="49" charset="0"/>
                <a:cs typeface="Courier New" pitchFamily="49" charset="0"/>
              </a:rPr>
              <a:t>;</a:t>
            </a:r>
            <a:br>
              <a:rPr lang="en-US" sz="2600" b="1" dirty="0">
                <a:solidFill>
                  <a:prstClr val="black"/>
                </a:solidFill>
                <a:latin typeface="Courier New" pitchFamily="49" charset="0"/>
                <a:cs typeface="Courier New" pitchFamily="49" charset="0"/>
              </a:rPr>
            </a:br>
            <a:r>
              <a:rPr lang="en-US" sz="2600" b="1" dirty="0">
                <a:solidFill>
                  <a:prstClr val="black"/>
                </a:solidFill>
                <a:latin typeface="Courier New" pitchFamily="49" charset="0"/>
                <a:cs typeface="Courier New" pitchFamily="49" charset="0"/>
              </a:rPr>
              <a:t>   return sum;</a:t>
            </a:r>
          </a:p>
          <a:p>
            <a:pPr marL="393700" lvl="2" indent="-168275" eaLnBrk="0" hangingPunct="0">
              <a:spcBef>
                <a:spcPct val="50000"/>
              </a:spcBef>
            </a:pPr>
            <a:r>
              <a:rPr lang="en-US" sz="2600" b="1" dirty="0">
                <a:solidFill>
                  <a:prstClr val="black"/>
                </a:solidFill>
                <a:latin typeface="Courier New" pitchFamily="49" charset="0"/>
                <a:cs typeface="Courier New" pitchFamily="49" charset="0"/>
              </a:rPr>
              <a:t>}</a:t>
            </a:r>
            <a:endParaRPr lang="en-US" sz="3200" dirty="0">
              <a:solidFill>
                <a:prstClr val="black"/>
              </a:solidFill>
              <a:cs typeface="Times New Roman" pitchFamily="18" charset="0"/>
            </a:endParaRPr>
          </a:p>
        </p:txBody>
      </p:sp>
      <p:sp>
        <p:nvSpPr>
          <p:cNvPr id="4" name="Rectangle 3"/>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ourier New" pitchFamily="49" charset="0"/>
                <a:cs typeface="Courier New" pitchFamily="49" charset="0"/>
              </a:rPr>
              <a:t>c</a:t>
            </a:r>
          </a:p>
        </p:txBody>
      </p:sp>
      <p:sp>
        <p:nvSpPr>
          <p:cNvPr id="6" name="Rectangle 2"/>
          <p:cNvSpPr txBox="1">
            <a:spLocks noChangeArrowheads="1"/>
          </p:cNvSpPr>
          <p:nvPr/>
        </p:nvSpPr>
        <p:spPr>
          <a:xfrm>
            <a:off x="1558924" y="44450"/>
            <a:ext cx="9109076" cy="793750"/>
          </a:xfrm>
          <a:prstGeom prst="rect">
            <a:avLst/>
          </a:prstGeom>
        </p:spPr>
        <p:txBody>
          <a:bodyPr vert="horz" lIns="91440" tIns="45720" rIns="91440" bIns="45720" rtlCol="0" anchor="ctr">
            <a:noAutofit/>
          </a:bodyPr>
          <a:lstStyle/>
          <a:p>
            <a:pPr algn="ctr">
              <a:spcBef>
                <a:spcPct val="0"/>
              </a:spcBef>
              <a:defRPr/>
            </a:pPr>
            <a:r>
              <a:rPr lang="en-US" sz="4000" b="1" dirty="0">
                <a:solidFill>
                  <a:srgbClr val="B80000"/>
                </a:solidFill>
              </a:rPr>
              <a:t>Scope of a Variable - Example</a:t>
            </a:r>
            <a:endParaRPr lang="en-US" sz="4000" b="1" dirty="0">
              <a:solidFill>
                <a:srgbClr val="C00000"/>
              </a:solidFill>
              <a:ea typeface="宋体" pitchFamily="2" charset="-122"/>
              <a:cs typeface="+mj-cs"/>
            </a:endParaRPr>
          </a:p>
        </p:txBody>
      </p:sp>
      <p:grpSp>
        <p:nvGrpSpPr>
          <p:cNvPr id="14" name="Group 13"/>
          <p:cNvGrpSpPr/>
          <p:nvPr/>
        </p:nvGrpSpPr>
        <p:grpSpPr>
          <a:xfrm>
            <a:off x="7010400" y="3810000"/>
            <a:ext cx="3429000" cy="2895600"/>
            <a:chOff x="5638801" y="3352800"/>
            <a:chExt cx="3429000" cy="2895600"/>
          </a:xfrm>
        </p:grpSpPr>
        <p:grpSp>
          <p:nvGrpSpPr>
            <p:cNvPr id="12" name="Group 11"/>
            <p:cNvGrpSpPr/>
            <p:nvPr/>
          </p:nvGrpSpPr>
          <p:grpSpPr>
            <a:xfrm>
              <a:off x="5791200" y="3886200"/>
              <a:ext cx="2667001" cy="2362200"/>
              <a:chOff x="5791200" y="3733800"/>
              <a:chExt cx="2667001" cy="2362200"/>
            </a:xfrm>
          </p:grpSpPr>
          <p:sp>
            <p:nvSpPr>
              <p:cNvPr id="7" name="Rectangle 6"/>
              <p:cNvSpPr/>
              <p:nvPr/>
            </p:nvSpPr>
            <p:spPr>
              <a:xfrm>
                <a:off x="5791200" y="3733800"/>
                <a:ext cx="2667001" cy="2362200"/>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6858000" y="3886200"/>
                <a:ext cx="1295400" cy="3810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p:nvSpPr>
            <p:spPr>
              <a:xfrm>
                <a:off x="6858000" y="4742884"/>
                <a:ext cx="1295400" cy="3810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6858000" y="5609338"/>
                <a:ext cx="1295400" cy="3810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10"/>
              <p:cNvSpPr txBox="1"/>
              <p:nvPr/>
            </p:nvSpPr>
            <p:spPr>
              <a:xfrm>
                <a:off x="5943600" y="3810000"/>
                <a:ext cx="914400" cy="2246769"/>
              </a:xfrm>
              <a:prstGeom prst="rect">
                <a:avLst/>
              </a:prstGeom>
              <a:noFill/>
            </p:spPr>
            <p:txBody>
              <a:bodyPr wrap="square" rtlCol="0">
                <a:spAutoFit/>
              </a:bodyPr>
              <a:lstStyle/>
              <a:p>
                <a:pPr algn="r"/>
                <a:r>
                  <a:rPr lang="en-US" sz="2800" b="1" dirty="0">
                    <a:solidFill>
                      <a:prstClr val="black"/>
                    </a:solidFill>
                  </a:rPr>
                  <a:t>A</a:t>
                </a:r>
              </a:p>
              <a:p>
                <a:pPr algn="r"/>
                <a:endParaRPr lang="en-US" sz="2800" b="1" dirty="0">
                  <a:solidFill>
                    <a:prstClr val="black"/>
                  </a:solidFill>
                </a:endParaRPr>
              </a:p>
              <a:p>
                <a:pPr algn="r"/>
                <a:r>
                  <a:rPr lang="en-US" sz="2800" b="1" dirty="0">
                    <a:solidFill>
                      <a:prstClr val="black"/>
                    </a:solidFill>
                  </a:rPr>
                  <a:t>B</a:t>
                </a:r>
              </a:p>
              <a:p>
                <a:pPr algn="r"/>
                <a:endParaRPr lang="en-US" sz="2800" b="1" dirty="0">
                  <a:solidFill>
                    <a:prstClr val="black"/>
                  </a:solidFill>
                </a:endParaRPr>
              </a:p>
              <a:p>
                <a:pPr algn="r"/>
                <a:r>
                  <a:rPr lang="en-US" sz="2800" b="1" dirty="0">
                    <a:solidFill>
                      <a:prstClr val="black"/>
                    </a:solidFill>
                  </a:rPr>
                  <a:t>sum</a:t>
                </a:r>
              </a:p>
            </p:txBody>
          </p:sp>
        </p:grpSp>
        <p:sp>
          <p:nvSpPr>
            <p:cNvPr id="13" name="TextBox 12"/>
            <p:cNvSpPr txBox="1"/>
            <p:nvPr/>
          </p:nvSpPr>
          <p:spPr>
            <a:xfrm>
              <a:off x="5638801" y="3352800"/>
              <a:ext cx="3429000" cy="430887"/>
            </a:xfrm>
            <a:prstGeom prst="rect">
              <a:avLst/>
            </a:prstGeom>
            <a:noFill/>
          </p:spPr>
          <p:txBody>
            <a:bodyPr wrap="square" rtlCol="0">
              <a:spAutoFit/>
            </a:bodyPr>
            <a:lstStyle/>
            <a:p>
              <a:r>
                <a:rPr lang="en-US" sz="2200" b="1" dirty="0">
                  <a:solidFill>
                    <a:srgbClr val="2F1BC7"/>
                  </a:solidFill>
                </a:rPr>
                <a:t>Memory (for function </a:t>
              </a:r>
              <a:r>
                <a:rPr lang="en-US" sz="2200" b="1" dirty="0">
                  <a:solidFill>
                    <a:srgbClr val="008000"/>
                  </a:solidFill>
                </a:rPr>
                <a:t>add</a:t>
              </a:r>
              <a:r>
                <a:rPr lang="en-US" sz="2200" b="1" dirty="0">
                  <a:solidFill>
                    <a:srgbClr val="2F1BC7"/>
                  </a:solidFill>
                </a:rPr>
                <a:t>)</a:t>
              </a:r>
            </a:p>
          </p:txBody>
        </p:sp>
      </p:grpSp>
      <p:sp>
        <p:nvSpPr>
          <p:cNvPr id="2" name="Date Placeholder 1"/>
          <p:cNvSpPr>
            <a:spLocks noGrp="1"/>
          </p:cNvSpPr>
          <p:nvPr>
            <p:ph type="dt" sz="half" idx="10"/>
          </p:nvPr>
        </p:nvSpPr>
        <p:spPr/>
        <p:txBody>
          <a:bodyPr/>
          <a:lstStyle/>
          <a:p>
            <a:fld id="{F73BA315-CE58-4112-9D2B-FCBD860E82DE}" type="datetime1">
              <a:rPr lang="en-US" smtClean="0"/>
              <a:t>10/26/2022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10411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p:cNvSpPr txBox="1">
            <a:spLocks noChangeArrowheads="1"/>
          </p:cNvSpPr>
          <p:nvPr/>
        </p:nvSpPr>
        <p:spPr bwMode="auto">
          <a:xfrm>
            <a:off x="1558924" y="990601"/>
            <a:ext cx="8956676" cy="5555367"/>
          </a:xfrm>
          <a:prstGeom prst="rect">
            <a:avLst/>
          </a:prstGeom>
          <a:noFill/>
          <a:ln w="12700">
            <a:noFill/>
            <a:miter lim="800000"/>
            <a:headEnd type="none" w="sm" len="sm"/>
            <a:tailEnd type="none" w="sm" len="sm"/>
          </a:ln>
          <a:effectLst/>
        </p:spPr>
        <p:txBody>
          <a:bodyPr wrap="square">
            <a:spAutoFit/>
          </a:bodyPr>
          <a:lstStyle/>
          <a:p>
            <a:pPr marL="457200" indent="-457200" eaLnBrk="0" hangingPunct="0">
              <a:spcBef>
                <a:spcPct val="50000"/>
              </a:spcBef>
              <a:buFont typeface="Wingdings" pitchFamily="2" charset="2"/>
              <a:buChar char="§"/>
            </a:pPr>
            <a:r>
              <a:rPr lang="en-US" sz="3200" b="1" dirty="0">
                <a:solidFill>
                  <a:srgbClr val="2F1BC7"/>
                </a:solidFill>
                <a:cs typeface="Times New Roman" pitchFamily="18" charset="0"/>
              </a:rPr>
              <a:t>Global variables</a:t>
            </a:r>
            <a:r>
              <a:rPr lang="en-US" sz="3200" b="1" dirty="0">
                <a:solidFill>
                  <a:prstClr val="black"/>
                </a:solidFill>
                <a:cs typeface="Times New Roman" pitchFamily="18" charset="0"/>
              </a:rPr>
              <a:t> </a:t>
            </a:r>
            <a:r>
              <a:rPr lang="en-US" sz="3200" dirty="0">
                <a:solidFill>
                  <a:prstClr val="black"/>
                </a:solidFill>
                <a:cs typeface="Times New Roman" pitchFamily="18" charset="0"/>
              </a:rPr>
              <a:t>with </a:t>
            </a:r>
            <a:r>
              <a:rPr lang="en-US" sz="3200" b="1" dirty="0">
                <a:solidFill>
                  <a:srgbClr val="2F1BC7"/>
                </a:solidFill>
                <a:cs typeface="Times New Roman" pitchFamily="18" charset="0"/>
              </a:rPr>
              <a:t>same name</a:t>
            </a:r>
            <a:r>
              <a:rPr lang="en-US" sz="3200" dirty="0">
                <a:solidFill>
                  <a:prstClr val="black"/>
                </a:solidFill>
                <a:cs typeface="Times New Roman" pitchFamily="18" charset="0"/>
              </a:rPr>
              <a:t>:</a:t>
            </a:r>
          </a:p>
          <a:p>
            <a:pPr marL="457200" indent="-457200" eaLnBrk="0" hangingPunct="0">
              <a:spcBef>
                <a:spcPct val="50000"/>
              </a:spcBef>
            </a:pPr>
            <a:r>
              <a:rPr lang="en-US" sz="3200" dirty="0">
                <a:solidFill>
                  <a:prstClr val="black"/>
                </a:solidFill>
                <a:cs typeface="Times New Roman" pitchFamily="18" charset="0"/>
              </a:rPr>
              <a:t>   </a:t>
            </a:r>
            <a:r>
              <a:rPr lang="en-US" sz="2200" b="1" dirty="0" err="1">
                <a:solidFill>
                  <a:prstClr val="black"/>
                </a:solidFill>
                <a:latin typeface="Courier New" pitchFamily="49" charset="0"/>
                <a:cs typeface="Courier New" pitchFamily="49" charset="0"/>
              </a:rPr>
              <a:t>int</a:t>
            </a:r>
            <a:r>
              <a:rPr lang="en-US" sz="2200" b="1" dirty="0">
                <a:solidFill>
                  <a:prstClr val="black"/>
                </a:solidFill>
                <a:latin typeface="Courier New" pitchFamily="49" charset="0"/>
                <a:cs typeface="Courier New" pitchFamily="49" charset="0"/>
              </a:rPr>
              <a:t> </a:t>
            </a:r>
            <a:r>
              <a:rPr lang="en-US" sz="2200" b="1" dirty="0">
                <a:solidFill>
                  <a:srgbClr val="008000"/>
                </a:solidFill>
                <a:latin typeface="Courier New" pitchFamily="49" charset="0"/>
                <a:cs typeface="Courier New" pitchFamily="49" charset="0"/>
              </a:rPr>
              <a:t>sum=55</a:t>
            </a:r>
            <a:r>
              <a:rPr lang="en-US" sz="2200" b="1" dirty="0">
                <a:solidFill>
                  <a:prstClr val="black"/>
                </a:solidFill>
                <a:latin typeface="Courier New" pitchFamily="49" charset="0"/>
                <a:cs typeface="Courier New" pitchFamily="49" charset="0"/>
              </a:rPr>
              <a:t>;</a:t>
            </a:r>
          </a:p>
          <a:p>
            <a:pPr marL="393700" lvl="2" indent="-168275" eaLnBrk="0" hangingPunct="0">
              <a:spcBef>
                <a:spcPct val="50000"/>
              </a:spcBef>
            </a:pPr>
            <a:r>
              <a:rPr lang="en-US" sz="2200" b="1" dirty="0" err="1">
                <a:solidFill>
                  <a:prstClr val="black"/>
                </a:solidFill>
                <a:latin typeface="Courier New" pitchFamily="49" charset="0"/>
                <a:cs typeface="Courier New" pitchFamily="49" charset="0"/>
              </a:rPr>
              <a:t>Iint</a:t>
            </a:r>
            <a:r>
              <a:rPr lang="en-US" sz="2200" b="1" dirty="0">
                <a:solidFill>
                  <a:prstClr val="black"/>
                </a:solidFill>
                <a:latin typeface="Courier New" pitchFamily="49" charset="0"/>
                <a:cs typeface="Courier New" pitchFamily="49" charset="0"/>
              </a:rPr>
              <a:t> main() { </a:t>
            </a:r>
          </a:p>
          <a:p>
            <a:pPr marL="393700" lvl="2" indent="-168275" eaLnBrk="0" hangingPunct="0">
              <a:spcBef>
                <a:spcPct val="50000"/>
              </a:spcBef>
            </a:pPr>
            <a:r>
              <a:rPr lang="en-US" sz="2200" b="1" dirty="0">
                <a:solidFill>
                  <a:prstClr val="black"/>
                </a:solidFill>
                <a:latin typeface="Courier New" pitchFamily="49" charset="0"/>
                <a:cs typeface="Courier New" pitchFamily="49" charset="0"/>
              </a:rPr>
              <a:t>		…</a:t>
            </a:r>
          </a:p>
          <a:p>
            <a:pPr marL="393700" lvl="2" indent="-168275" eaLnBrk="0" hangingPunct="0">
              <a:spcBef>
                <a:spcPct val="50000"/>
              </a:spcBef>
            </a:pPr>
            <a:r>
              <a:rPr lang="en-US" sz="2200" b="1" dirty="0">
                <a:solidFill>
                  <a:prstClr val="black"/>
                </a:solidFill>
                <a:latin typeface="Courier New" pitchFamily="49" charset="0"/>
                <a:cs typeface="Courier New" pitchFamily="49" charset="0"/>
              </a:rPr>
              <a:t>}</a:t>
            </a:r>
          </a:p>
          <a:p>
            <a:pPr marL="393700" lvl="2" indent="-168275" eaLnBrk="0" hangingPunct="0">
              <a:spcBef>
                <a:spcPct val="50000"/>
              </a:spcBef>
            </a:pPr>
            <a:endParaRPr lang="en-US" sz="2200" b="1" dirty="0">
              <a:solidFill>
                <a:srgbClr val="2F1BC7"/>
              </a:solidFill>
              <a:latin typeface="Courier New" pitchFamily="49" charset="0"/>
              <a:cs typeface="Courier New" pitchFamily="49" charset="0"/>
            </a:endParaRPr>
          </a:p>
          <a:p>
            <a:pPr marL="393700" lvl="2" indent="-168275" eaLnBrk="0" hangingPunct="0">
              <a:spcBef>
                <a:spcPct val="50000"/>
              </a:spcBef>
            </a:pPr>
            <a:r>
              <a:rPr lang="en-US" sz="2200" b="1" dirty="0">
                <a:solidFill>
                  <a:srgbClr val="2F1BC7"/>
                </a:solidFill>
                <a:latin typeface="Courier New" pitchFamily="49" charset="0"/>
                <a:cs typeface="Courier New" pitchFamily="49" charset="0"/>
              </a:rPr>
              <a:t>void display</a:t>
            </a:r>
            <a:r>
              <a:rPr lang="en-US" sz="2200" b="1" dirty="0">
                <a:solidFill>
                  <a:prstClr val="black"/>
                </a:solidFill>
                <a:latin typeface="Courier New" pitchFamily="49" charset="0"/>
                <a:cs typeface="Courier New" pitchFamily="49" charset="0"/>
              </a:rPr>
              <a:t>()</a:t>
            </a:r>
          </a:p>
          <a:p>
            <a:pPr marL="393700" lvl="2" indent="-168275" eaLnBrk="0" hangingPunct="0">
              <a:spcBef>
                <a:spcPct val="50000"/>
              </a:spcBef>
            </a:pPr>
            <a:r>
              <a:rPr lang="en-US" sz="2200" b="1" dirty="0">
                <a:solidFill>
                  <a:prstClr val="black"/>
                </a:solidFill>
                <a:latin typeface="Courier New" pitchFamily="49" charset="0"/>
                <a:cs typeface="Courier New" pitchFamily="49" charset="0"/>
              </a:rPr>
              <a:t>{</a:t>
            </a:r>
            <a:br>
              <a:rPr lang="en-US" sz="2200" b="1" dirty="0">
                <a:solidFill>
                  <a:prstClr val="black"/>
                </a:solidFill>
                <a:latin typeface="Courier New" pitchFamily="49" charset="0"/>
                <a:cs typeface="Courier New" pitchFamily="49" charset="0"/>
              </a:rPr>
            </a:br>
            <a:r>
              <a:rPr lang="en-US" sz="2200" b="1" dirty="0">
                <a:solidFill>
                  <a:prstClr val="black"/>
                </a:solidFill>
                <a:latin typeface="Courier New" pitchFamily="49" charset="0"/>
                <a:cs typeface="Courier New" pitchFamily="49" charset="0"/>
              </a:rPr>
              <a:t>	</a:t>
            </a:r>
            <a:r>
              <a:rPr lang="en-US" sz="2200" b="1" dirty="0" err="1">
                <a:solidFill>
                  <a:srgbClr val="C00000"/>
                </a:solidFill>
                <a:latin typeface="Courier New" pitchFamily="49" charset="0"/>
                <a:cs typeface="Courier New" pitchFamily="49" charset="0"/>
              </a:rPr>
              <a:t>int</a:t>
            </a:r>
            <a:r>
              <a:rPr lang="en-US" sz="2200" b="1" dirty="0">
                <a:solidFill>
                  <a:srgbClr val="C00000"/>
                </a:solidFill>
                <a:latin typeface="Courier New" pitchFamily="49" charset="0"/>
                <a:cs typeface="Courier New" pitchFamily="49" charset="0"/>
              </a:rPr>
              <a:t> sum </a:t>
            </a:r>
            <a:r>
              <a:rPr lang="en-US" sz="2200" b="1" dirty="0">
                <a:solidFill>
                  <a:prstClr val="black"/>
                </a:solidFill>
                <a:latin typeface="Courier New" pitchFamily="49" charset="0"/>
                <a:cs typeface="Courier New" pitchFamily="49" charset="0"/>
              </a:rPr>
              <a:t>= 66;</a:t>
            </a:r>
            <a:br>
              <a:rPr lang="en-US" sz="2200" b="1" dirty="0">
                <a:solidFill>
                  <a:prstClr val="black"/>
                </a:solidFill>
                <a:latin typeface="Courier New" pitchFamily="49" charset="0"/>
                <a:cs typeface="Courier New" pitchFamily="49" charset="0"/>
              </a:rPr>
            </a:br>
            <a:r>
              <a:rPr lang="en-US" sz="2200" b="1" dirty="0">
                <a:solidFill>
                  <a:prstClr val="black"/>
                </a:solidFill>
                <a:latin typeface="Courier New" pitchFamily="49" charset="0"/>
                <a:cs typeface="Courier New" pitchFamily="49" charset="0"/>
              </a:rPr>
              <a:t>   </a:t>
            </a:r>
            <a:r>
              <a:rPr lang="en-US" sz="2200" b="1" dirty="0" err="1">
                <a:solidFill>
                  <a:prstClr val="black"/>
                </a:solidFill>
                <a:latin typeface="Courier New" pitchFamily="49" charset="0"/>
                <a:cs typeface="Courier New" pitchFamily="49" charset="0"/>
              </a:rPr>
              <a:t>cout</a:t>
            </a:r>
            <a:r>
              <a:rPr lang="en-US" sz="2200" b="1" dirty="0">
                <a:solidFill>
                  <a:prstClr val="black"/>
                </a:solidFill>
                <a:latin typeface="Courier New" pitchFamily="49" charset="0"/>
                <a:cs typeface="Courier New" pitchFamily="49" charset="0"/>
              </a:rPr>
              <a:t>&lt;&lt;</a:t>
            </a:r>
            <a:r>
              <a:rPr lang="en-US" sz="2200" b="1" dirty="0">
                <a:solidFill>
                  <a:srgbClr val="C00000"/>
                </a:solidFill>
                <a:latin typeface="Courier New" pitchFamily="49" charset="0"/>
                <a:cs typeface="Courier New" pitchFamily="49" charset="0"/>
              </a:rPr>
              <a:t>sum</a:t>
            </a:r>
            <a:r>
              <a:rPr lang="en-US" sz="2200" b="1" dirty="0">
                <a:solidFill>
                  <a:prstClr val="black"/>
                </a:solidFill>
                <a:latin typeface="Courier New" pitchFamily="49" charset="0"/>
                <a:cs typeface="Courier New" pitchFamily="49" charset="0"/>
              </a:rPr>
              <a:t>; // Display 66</a:t>
            </a:r>
          </a:p>
          <a:p>
            <a:pPr marL="393700" lvl="2" indent="-168275" eaLnBrk="0" hangingPunct="0">
              <a:spcBef>
                <a:spcPct val="50000"/>
              </a:spcBef>
            </a:pPr>
            <a:r>
              <a:rPr lang="en-US" sz="2200" b="1" dirty="0">
                <a:solidFill>
                  <a:prstClr val="black"/>
                </a:solidFill>
                <a:latin typeface="Courier New" pitchFamily="49" charset="0"/>
                <a:cs typeface="Courier New" pitchFamily="49" charset="0"/>
              </a:rPr>
              <a:t>}</a:t>
            </a:r>
          </a:p>
        </p:txBody>
      </p:sp>
      <p:sp>
        <p:nvSpPr>
          <p:cNvPr id="4" name="Rectangle 3"/>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ourier New" pitchFamily="49" charset="0"/>
                <a:cs typeface="Courier New" pitchFamily="49" charset="0"/>
              </a:rPr>
              <a:t>c</a:t>
            </a:r>
          </a:p>
        </p:txBody>
      </p:sp>
      <p:sp>
        <p:nvSpPr>
          <p:cNvPr id="6" name="Rectangle 2"/>
          <p:cNvSpPr txBox="1">
            <a:spLocks noChangeArrowheads="1"/>
          </p:cNvSpPr>
          <p:nvPr/>
        </p:nvSpPr>
        <p:spPr>
          <a:xfrm>
            <a:off x="1558924" y="44450"/>
            <a:ext cx="9032876" cy="793750"/>
          </a:xfrm>
          <a:prstGeom prst="rect">
            <a:avLst/>
          </a:prstGeom>
        </p:spPr>
        <p:txBody>
          <a:bodyPr vert="horz" lIns="91440" tIns="45720" rIns="91440" bIns="45720" rtlCol="0" anchor="ctr">
            <a:noAutofit/>
          </a:bodyPr>
          <a:lstStyle/>
          <a:p>
            <a:pPr algn="ctr">
              <a:spcBef>
                <a:spcPct val="0"/>
              </a:spcBef>
              <a:defRPr/>
            </a:pPr>
            <a:r>
              <a:rPr lang="en-US" sz="4000" b="1" dirty="0">
                <a:solidFill>
                  <a:srgbClr val="B80000"/>
                </a:solidFill>
              </a:rPr>
              <a:t>Scope of a Variable - Example</a:t>
            </a:r>
            <a:endParaRPr lang="en-US" sz="4000" b="1" dirty="0">
              <a:solidFill>
                <a:srgbClr val="C00000"/>
              </a:solidFill>
              <a:ea typeface="宋体" pitchFamily="2" charset="-122"/>
            </a:endParaRPr>
          </a:p>
        </p:txBody>
      </p:sp>
      <p:grpSp>
        <p:nvGrpSpPr>
          <p:cNvPr id="33" name="Group 32"/>
          <p:cNvGrpSpPr/>
          <p:nvPr/>
        </p:nvGrpSpPr>
        <p:grpSpPr>
          <a:xfrm>
            <a:off x="3886200" y="1828800"/>
            <a:ext cx="6477000" cy="1295400"/>
            <a:chOff x="2362200" y="1828800"/>
            <a:chExt cx="6477000" cy="1295400"/>
          </a:xfrm>
        </p:grpSpPr>
        <p:grpSp>
          <p:nvGrpSpPr>
            <p:cNvPr id="17" name="Group 16"/>
            <p:cNvGrpSpPr/>
            <p:nvPr/>
          </p:nvGrpSpPr>
          <p:grpSpPr>
            <a:xfrm>
              <a:off x="4953000" y="1828800"/>
              <a:ext cx="3886200" cy="1295400"/>
              <a:chOff x="5029200" y="5257800"/>
              <a:chExt cx="3886200" cy="1295400"/>
            </a:xfrm>
          </p:grpSpPr>
          <p:grpSp>
            <p:nvGrpSpPr>
              <p:cNvPr id="16" name="Group 15"/>
              <p:cNvGrpSpPr/>
              <p:nvPr/>
            </p:nvGrpSpPr>
            <p:grpSpPr>
              <a:xfrm>
                <a:off x="5029200" y="5257800"/>
                <a:ext cx="3886200" cy="1295400"/>
                <a:chOff x="5384412" y="2362200"/>
                <a:chExt cx="3886200" cy="1295400"/>
              </a:xfrm>
            </p:grpSpPr>
            <p:sp>
              <p:nvSpPr>
                <p:cNvPr id="7" name="Rectangle 6"/>
                <p:cNvSpPr/>
                <p:nvPr/>
              </p:nvSpPr>
              <p:spPr>
                <a:xfrm>
                  <a:off x="5867400" y="2895600"/>
                  <a:ext cx="2895600" cy="762000"/>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7086600" y="3081996"/>
                  <a:ext cx="1295400" cy="3810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prstClr val="black"/>
                      </a:solidFill>
                    </a:rPr>
                    <a:t>55</a:t>
                  </a:r>
                </a:p>
              </p:txBody>
            </p:sp>
            <p:sp>
              <p:nvSpPr>
                <p:cNvPr id="13" name="TextBox 12"/>
                <p:cNvSpPr txBox="1"/>
                <p:nvPr/>
              </p:nvSpPr>
              <p:spPr>
                <a:xfrm>
                  <a:off x="5384412" y="2362200"/>
                  <a:ext cx="3886200" cy="430887"/>
                </a:xfrm>
                <a:prstGeom prst="rect">
                  <a:avLst/>
                </a:prstGeom>
                <a:noFill/>
              </p:spPr>
              <p:txBody>
                <a:bodyPr wrap="square" rtlCol="0">
                  <a:spAutoFit/>
                </a:bodyPr>
                <a:lstStyle/>
                <a:p>
                  <a:pPr algn="ctr"/>
                  <a:r>
                    <a:rPr lang="en-US" sz="2200" b="1" dirty="0">
                      <a:solidFill>
                        <a:srgbClr val="2F1BC7"/>
                      </a:solidFill>
                    </a:rPr>
                    <a:t>Global Memory</a:t>
                  </a:r>
                </a:p>
              </p:txBody>
            </p:sp>
          </p:grpSp>
          <p:sp>
            <p:nvSpPr>
              <p:cNvPr id="11" name="TextBox 10"/>
              <p:cNvSpPr txBox="1"/>
              <p:nvPr/>
            </p:nvSpPr>
            <p:spPr>
              <a:xfrm>
                <a:off x="5638800" y="5867400"/>
                <a:ext cx="914400" cy="553998"/>
              </a:xfrm>
              <a:prstGeom prst="rect">
                <a:avLst/>
              </a:prstGeom>
              <a:noFill/>
            </p:spPr>
            <p:txBody>
              <a:bodyPr wrap="square" rtlCol="0">
                <a:spAutoFit/>
              </a:bodyPr>
              <a:lstStyle/>
              <a:p>
                <a:pPr algn="r"/>
                <a:r>
                  <a:rPr lang="en-US" sz="3000" b="1" dirty="0">
                    <a:solidFill>
                      <a:prstClr val="black"/>
                    </a:solidFill>
                  </a:rPr>
                  <a:t>sum</a:t>
                </a:r>
              </a:p>
            </p:txBody>
          </p:sp>
        </p:grpSp>
        <p:cxnSp>
          <p:nvCxnSpPr>
            <p:cNvPr id="25" name="Straight Arrow Connector 24"/>
            <p:cNvCxnSpPr/>
            <p:nvPr/>
          </p:nvCxnSpPr>
          <p:spPr>
            <a:xfrm>
              <a:off x="2362200" y="2057400"/>
              <a:ext cx="2971800" cy="5334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4724400" y="4343400"/>
            <a:ext cx="5943600" cy="1295400"/>
            <a:chOff x="3200400" y="4343400"/>
            <a:chExt cx="5943600" cy="1295400"/>
          </a:xfrm>
        </p:grpSpPr>
        <p:grpSp>
          <p:nvGrpSpPr>
            <p:cNvPr id="18" name="Group 17"/>
            <p:cNvGrpSpPr/>
            <p:nvPr/>
          </p:nvGrpSpPr>
          <p:grpSpPr>
            <a:xfrm>
              <a:off x="5257800" y="4343400"/>
              <a:ext cx="3886200" cy="1295400"/>
              <a:chOff x="5029200" y="5257800"/>
              <a:chExt cx="3886200" cy="1295400"/>
            </a:xfrm>
          </p:grpSpPr>
          <p:grpSp>
            <p:nvGrpSpPr>
              <p:cNvPr id="19" name="Group 15"/>
              <p:cNvGrpSpPr/>
              <p:nvPr/>
            </p:nvGrpSpPr>
            <p:grpSpPr>
              <a:xfrm>
                <a:off x="5029200" y="5257800"/>
                <a:ext cx="3886200" cy="1295400"/>
                <a:chOff x="5384412" y="2362200"/>
                <a:chExt cx="3886200" cy="1295400"/>
              </a:xfrm>
            </p:grpSpPr>
            <p:sp>
              <p:nvSpPr>
                <p:cNvPr id="21" name="Rectangle 20"/>
                <p:cNvSpPr/>
                <p:nvPr/>
              </p:nvSpPr>
              <p:spPr>
                <a:xfrm>
                  <a:off x="5867400" y="2895600"/>
                  <a:ext cx="2895600" cy="762000"/>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2" name="Rectangle 21"/>
                <p:cNvSpPr/>
                <p:nvPr/>
              </p:nvSpPr>
              <p:spPr>
                <a:xfrm>
                  <a:off x="7086600" y="3081996"/>
                  <a:ext cx="1295400" cy="3810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prstClr val="black"/>
                      </a:solidFill>
                    </a:rPr>
                    <a:t>66</a:t>
                  </a:r>
                </a:p>
              </p:txBody>
            </p:sp>
            <p:sp>
              <p:nvSpPr>
                <p:cNvPr id="23" name="TextBox 22"/>
                <p:cNvSpPr txBox="1"/>
                <p:nvPr/>
              </p:nvSpPr>
              <p:spPr>
                <a:xfrm>
                  <a:off x="5384412" y="2362200"/>
                  <a:ext cx="3886200" cy="430887"/>
                </a:xfrm>
                <a:prstGeom prst="rect">
                  <a:avLst/>
                </a:prstGeom>
                <a:noFill/>
              </p:spPr>
              <p:txBody>
                <a:bodyPr wrap="square" rtlCol="0">
                  <a:spAutoFit/>
                </a:bodyPr>
                <a:lstStyle/>
                <a:p>
                  <a:pPr algn="ctr"/>
                  <a:r>
                    <a:rPr lang="en-US" sz="2200" b="1" dirty="0">
                      <a:solidFill>
                        <a:srgbClr val="2F1BC7"/>
                      </a:solidFill>
                    </a:rPr>
                    <a:t>Memory (for function </a:t>
                  </a:r>
                  <a:r>
                    <a:rPr lang="en-US" sz="2200" b="1" dirty="0">
                      <a:solidFill>
                        <a:srgbClr val="008000"/>
                      </a:solidFill>
                    </a:rPr>
                    <a:t>display</a:t>
                  </a:r>
                  <a:r>
                    <a:rPr lang="en-US" sz="2200" b="1" dirty="0">
                      <a:solidFill>
                        <a:srgbClr val="2F1BC7"/>
                      </a:solidFill>
                    </a:rPr>
                    <a:t>)</a:t>
                  </a:r>
                </a:p>
              </p:txBody>
            </p:sp>
          </p:grpSp>
          <p:sp>
            <p:nvSpPr>
              <p:cNvPr id="20" name="TextBox 19"/>
              <p:cNvSpPr txBox="1"/>
              <p:nvPr/>
            </p:nvSpPr>
            <p:spPr>
              <a:xfrm>
                <a:off x="5638800" y="5867400"/>
                <a:ext cx="914400" cy="553998"/>
              </a:xfrm>
              <a:prstGeom prst="rect">
                <a:avLst/>
              </a:prstGeom>
              <a:noFill/>
            </p:spPr>
            <p:txBody>
              <a:bodyPr wrap="square" rtlCol="0">
                <a:spAutoFit/>
              </a:bodyPr>
              <a:lstStyle/>
              <a:p>
                <a:pPr algn="r"/>
                <a:r>
                  <a:rPr lang="en-US" sz="3000" b="1" dirty="0">
                    <a:solidFill>
                      <a:prstClr val="black"/>
                    </a:solidFill>
                  </a:rPr>
                  <a:t>sum</a:t>
                </a:r>
              </a:p>
            </p:txBody>
          </p:sp>
        </p:grpSp>
        <p:cxnSp>
          <p:nvCxnSpPr>
            <p:cNvPr id="27" name="Straight Arrow Connector 26"/>
            <p:cNvCxnSpPr/>
            <p:nvPr/>
          </p:nvCxnSpPr>
          <p:spPr>
            <a:xfrm flipV="1">
              <a:off x="3200400" y="5105400"/>
              <a:ext cx="2514600" cy="228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 name="Date Placeholder 1"/>
          <p:cNvSpPr>
            <a:spLocks noGrp="1"/>
          </p:cNvSpPr>
          <p:nvPr>
            <p:ph type="dt" sz="half" idx="10"/>
          </p:nvPr>
        </p:nvSpPr>
        <p:spPr/>
        <p:txBody>
          <a:bodyPr/>
          <a:lstStyle/>
          <a:p>
            <a:fld id="{84D8A1CC-6AF1-4181-825E-8143147F3419}" type="datetime1">
              <a:rPr lang="en-US" smtClean="0"/>
              <a:t>10/26/2022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398543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blinds(horizontal)">
                                      <p:cBhvr>
                                        <p:cTn id="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p:cNvSpPr txBox="1">
            <a:spLocks noChangeArrowheads="1"/>
          </p:cNvSpPr>
          <p:nvPr/>
        </p:nvSpPr>
        <p:spPr bwMode="auto">
          <a:xfrm>
            <a:off x="1558924" y="990601"/>
            <a:ext cx="8956676" cy="5555367"/>
          </a:xfrm>
          <a:prstGeom prst="rect">
            <a:avLst/>
          </a:prstGeom>
          <a:noFill/>
          <a:ln w="12700">
            <a:noFill/>
            <a:miter lim="800000"/>
            <a:headEnd type="none" w="sm" len="sm"/>
            <a:tailEnd type="none" w="sm" len="sm"/>
          </a:ln>
          <a:effectLst/>
        </p:spPr>
        <p:txBody>
          <a:bodyPr wrap="square">
            <a:spAutoFit/>
          </a:bodyPr>
          <a:lstStyle/>
          <a:p>
            <a:pPr marL="457200" indent="-457200" eaLnBrk="0" hangingPunct="0">
              <a:spcBef>
                <a:spcPct val="50000"/>
              </a:spcBef>
              <a:buFont typeface="Wingdings" pitchFamily="2" charset="2"/>
              <a:buChar char="§"/>
            </a:pPr>
            <a:r>
              <a:rPr lang="en-US" sz="3200" b="1" i="1" dirty="0">
                <a:solidFill>
                  <a:srgbClr val="2F1BC7"/>
                </a:solidFill>
                <a:cs typeface="Times New Roman" pitchFamily="18" charset="0"/>
              </a:rPr>
              <a:t>Global variables</a:t>
            </a:r>
            <a:r>
              <a:rPr lang="en-US" sz="3200" b="1" i="1" dirty="0">
                <a:solidFill>
                  <a:prstClr val="black"/>
                </a:solidFill>
                <a:cs typeface="Times New Roman" pitchFamily="18" charset="0"/>
              </a:rPr>
              <a:t> </a:t>
            </a:r>
            <a:r>
              <a:rPr lang="en-US" sz="3200" dirty="0">
                <a:solidFill>
                  <a:prstClr val="black"/>
                </a:solidFill>
                <a:cs typeface="Times New Roman" pitchFamily="18" charset="0"/>
              </a:rPr>
              <a:t>with </a:t>
            </a:r>
            <a:r>
              <a:rPr lang="en-US" sz="3200" b="1" dirty="0">
                <a:solidFill>
                  <a:srgbClr val="2F1BC7"/>
                </a:solidFill>
                <a:cs typeface="Times New Roman" pitchFamily="18" charset="0"/>
              </a:rPr>
              <a:t>same name</a:t>
            </a:r>
            <a:r>
              <a:rPr lang="en-US" sz="3200" dirty="0">
                <a:solidFill>
                  <a:prstClr val="black"/>
                </a:solidFill>
                <a:cs typeface="Times New Roman" pitchFamily="18" charset="0"/>
              </a:rPr>
              <a:t>:</a:t>
            </a:r>
          </a:p>
          <a:p>
            <a:pPr marL="457200" indent="-457200" eaLnBrk="0" hangingPunct="0">
              <a:spcBef>
                <a:spcPct val="50000"/>
              </a:spcBef>
            </a:pPr>
            <a:r>
              <a:rPr lang="en-US" sz="3200" dirty="0">
                <a:solidFill>
                  <a:prstClr val="black"/>
                </a:solidFill>
                <a:cs typeface="Times New Roman" pitchFamily="18" charset="0"/>
              </a:rPr>
              <a:t>   </a:t>
            </a:r>
            <a:r>
              <a:rPr lang="en-US" sz="2200" b="1" dirty="0" err="1">
                <a:solidFill>
                  <a:prstClr val="black"/>
                </a:solidFill>
                <a:latin typeface="Courier New" pitchFamily="49" charset="0"/>
                <a:cs typeface="Courier New" pitchFamily="49" charset="0"/>
              </a:rPr>
              <a:t>int</a:t>
            </a:r>
            <a:r>
              <a:rPr lang="en-US" sz="2200" b="1" dirty="0">
                <a:solidFill>
                  <a:prstClr val="black"/>
                </a:solidFill>
                <a:latin typeface="Courier New" pitchFamily="49" charset="0"/>
                <a:cs typeface="Courier New" pitchFamily="49" charset="0"/>
              </a:rPr>
              <a:t> sum=55;</a:t>
            </a:r>
          </a:p>
          <a:p>
            <a:pPr marL="393700" lvl="2" indent="-168275" eaLnBrk="0" hangingPunct="0">
              <a:spcBef>
                <a:spcPct val="50000"/>
              </a:spcBef>
            </a:pPr>
            <a:r>
              <a:rPr lang="en-US" sz="2200" b="1" dirty="0">
                <a:solidFill>
                  <a:prstClr val="black"/>
                </a:solidFill>
                <a:latin typeface="Courier New" pitchFamily="49" charset="0"/>
                <a:cs typeface="Courier New" pitchFamily="49" charset="0"/>
              </a:rPr>
              <a:t>void main()</a:t>
            </a:r>
          </a:p>
          <a:p>
            <a:pPr marL="393700" lvl="2" indent="-168275" eaLnBrk="0" hangingPunct="0">
              <a:spcBef>
                <a:spcPct val="50000"/>
              </a:spcBef>
            </a:pPr>
            <a:r>
              <a:rPr lang="en-US" sz="2200" b="1" dirty="0">
                <a:solidFill>
                  <a:prstClr val="black"/>
                </a:solidFill>
                <a:latin typeface="Courier New" pitchFamily="49" charset="0"/>
                <a:cs typeface="Courier New" pitchFamily="49" charset="0"/>
              </a:rPr>
              <a:t>{ </a:t>
            </a:r>
          </a:p>
          <a:p>
            <a:pPr marL="393700" lvl="2" indent="-168275" eaLnBrk="0" hangingPunct="0">
              <a:spcBef>
                <a:spcPct val="50000"/>
              </a:spcBef>
            </a:pPr>
            <a:r>
              <a:rPr lang="en-US" sz="2200" b="1" dirty="0">
                <a:solidFill>
                  <a:prstClr val="black"/>
                </a:solidFill>
                <a:latin typeface="Courier New" pitchFamily="49" charset="0"/>
                <a:cs typeface="Courier New" pitchFamily="49" charset="0"/>
              </a:rPr>
              <a:t>		…</a:t>
            </a:r>
          </a:p>
          <a:p>
            <a:pPr marL="393700" lvl="2" indent="-168275" eaLnBrk="0" hangingPunct="0">
              <a:spcBef>
                <a:spcPct val="50000"/>
              </a:spcBef>
            </a:pPr>
            <a:r>
              <a:rPr lang="en-US" sz="2200" b="1" dirty="0">
                <a:solidFill>
                  <a:prstClr val="black"/>
                </a:solidFill>
                <a:latin typeface="Courier New" pitchFamily="49" charset="0"/>
                <a:cs typeface="Courier New" pitchFamily="49" charset="0"/>
              </a:rPr>
              <a:t>}</a:t>
            </a:r>
          </a:p>
          <a:p>
            <a:pPr marL="393700" lvl="2" indent="-168275" eaLnBrk="0" hangingPunct="0">
              <a:spcBef>
                <a:spcPct val="50000"/>
              </a:spcBef>
            </a:pPr>
            <a:r>
              <a:rPr lang="en-US" sz="2200" b="1" dirty="0">
                <a:solidFill>
                  <a:srgbClr val="2F1BC7"/>
                </a:solidFill>
                <a:latin typeface="Courier New" pitchFamily="49" charset="0"/>
                <a:cs typeface="Courier New" pitchFamily="49" charset="0"/>
              </a:rPr>
              <a:t>void display</a:t>
            </a:r>
            <a:r>
              <a:rPr lang="en-US" sz="2200" b="1" dirty="0">
                <a:solidFill>
                  <a:prstClr val="black"/>
                </a:solidFill>
                <a:latin typeface="Courier New" pitchFamily="49" charset="0"/>
                <a:cs typeface="Courier New" pitchFamily="49" charset="0"/>
              </a:rPr>
              <a:t>()</a:t>
            </a:r>
          </a:p>
          <a:p>
            <a:pPr marL="393700" lvl="2" indent="-168275" eaLnBrk="0" hangingPunct="0">
              <a:spcBef>
                <a:spcPct val="50000"/>
              </a:spcBef>
            </a:pPr>
            <a:r>
              <a:rPr lang="en-US" sz="2200" b="1" dirty="0">
                <a:solidFill>
                  <a:prstClr val="black"/>
                </a:solidFill>
                <a:latin typeface="Courier New" pitchFamily="49" charset="0"/>
                <a:cs typeface="Courier New" pitchFamily="49" charset="0"/>
              </a:rPr>
              <a:t>{</a:t>
            </a:r>
            <a:br>
              <a:rPr lang="en-US" sz="2200" b="1" dirty="0">
                <a:solidFill>
                  <a:prstClr val="black"/>
                </a:solidFill>
                <a:latin typeface="Courier New" pitchFamily="49" charset="0"/>
                <a:cs typeface="Courier New" pitchFamily="49" charset="0"/>
              </a:rPr>
            </a:br>
            <a:r>
              <a:rPr lang="en-US" sz="2200" b="1" dirty="0">
                <a:solidFill>
                  <a:prstClr val="black"/>
                </a:solidFill>
                <a:latin typeface="Courier New" pitchFamily="49" charset="0"/>
                <a:cs typeface="Courier New" pitchFamily="49" charset="0"/>
              </a:rPr>
              <a:t>	 </a:t>
            </a:r>
            <a:r>
              <a:rPr lang="en-US" sz="2200" b="1" dirty="0" err="1">
                <a:solidFill>
                  <a:srgbClr val="C00000"/>
                </a:solidFill>
                <a:latin typeface="Courier New" pitchFamily="49" charset="0"/>
                <a:cs typeface="Courier New" pitchFamily="49" charset="0"/>
              </a:rPr>
              <a:t>int</a:t>
            </a:r>
            <a:r>
              <a:rPr lang="en-US" sz="2200" b="1" dirty="0">
                <a:solidFill>
                  <a:srgbClr val="C00000"/>
                </a:solidFill>
                <a:latin typeface="Courier New" pitchFamily="49" charset="0"/>
                <a:cs typeface="Courier New" pitchFamily="49" charset="0"/>
              </a:rPr>
              <a:t> sum </a:t>
            </a:r>
            <a:r>
              <a:rPr lang="en-US" sz="2200" b="1" dirty="0">
                <a:solidFill>
                  <a:prstClr val="black"/>
                </a:solidFill>
                <a:latin typeface="Courier New" pitchFamily="49" charset="0"/>
                <a:cs typeface="Courier New" pitchFamily="49" charset="0"/>
              </a:rPr>
              <a:t>= 66;</a:t>
            </a:r>
            <a:br>
              <a:rPr lang="en-US" sz="2200" b="1" dirty="0">
                <a:solidFill>
                  <a:prstClr val="black"/>
                </a:solidFill>
                <a:latin typeface="Courier New" pitchFamily="49" charset="0"/>
                <a:cs typeface="Courier New" pitchFamily="49" charset="0"/>
              </a:rPr>
            </a:br>
            <a:r>
              <a:rPr lang="en-US" sz="2200" b="1" dirty="0">
                <a:solidFill>
                  <a:prstClr val="black"/>
                </a:solidFill>
                <a:latin typeface="Courier New" pitchFamily="49" charset="0"/>
                <a:cs typeface="Courier New" pitchFamily="49" charset="0"/>
              </a:rPr>
              <a:t>    </a:t>
            </a:r>
            <a:r>
              <a:rPr lang="en-US" sz="2200" b="1" dirty="0" err="1">
                <a:solidFill>
                  <a:prstClr val="black"/>
                </a:solidFill>
                <a:latin typeface="Courier New" pitchFamily="49" charset="0"/>
                <a:cs typeface="Courier New" pitchFamily="49" charset="0"/>
              </a:rPr>
              <a:t>cout</a:t>
            </a:r>
            <a:r>
              <a:rPr lang="en-US" sz="2200" b="1" dirty="0">
                <a:solidFill>
                  <a:prstClr val="black"/>
                </a:solidFill>
                <a:latin typeface="Courier New" pitchFamily="49" charset="0"/>
                <a:cs typeface="Courier New" pitchFamily="49" charset="0"/>
              </a:rPr>
              <a:t>&lt;&lt;</a:t>
            </a:r>
            <a:r>
              <a:rPr lang="en-US" sz="2200" b="1" dirty="0">
                <a:solidFill>
                  <a:srgbClr val="008000"/>
                </a:solidFill>
                <a:latin typeface="Courier New" pitchFamily="49" charset="0"/>
                <a:cs typeface="Courier New" pitchFamily="49" charset="0"/>
              </a:rPr>
              <a:t>::sum</a:t>
            </a:r>
            <a:r>
              <a:rPr lang="en-US" sz="2200" b="1" dirty="0">
                <a:solidFill>
                  <a:prstClr val="black"/>
                </a:solidFill>
                <a:latin typeface="Courier New" pitchFamily="49" charset="0"/>
                <a:cs typeface="Courier New" pitchFamily="49" charset="0"/>
              </a:rPr>
              <a:t>; // Display 55</a:t>
            </a:r>
          </a:p>
          <a:p>
            <a:pPr marL="393700" lvl="2" indent="-168275" eaLnBrk="0" hangingPunct="0">
              <a:spcBef>
                <a:spcPct val="50000"/>
              </a:spcBef>
            </a:pPr>
            <a:r>
              <a:rPr lang="en-US" sz="2200" b="1" dirty="0">
                <a:solidFill>
                  <a:prstClr val="black"/>
                </a:solidFill>
                <a:latin typeface="Courier New" pitchFamily="49" charset="0"/>
                <a:cs typeface="Courier New" pitchFamily="49" charset="0"/>
              </a:rPr>
              <a:t>}</a:t>
            </a:r>
          </a:p>
        </p:txBody>
      </p:sp>
      <p:sp>
        <p:nvSpPr>
          <p:cNvPr id="4" name="Rectangle 3"/>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ourier New" pitchFamily="49" charset="0"/>
                <a:cs typeface="Courier New" pitchFamily="49" charset="0"/>
              </a:rPr>
              <a:t>c</a:t>
            </a:r>
          </a:p>
        </p:txBody>
      </p:sp>
      <p:sp>
        <p:nvSpPr>
          <p:cNvPr id="6" name="Rectangle 2"/>
          <p:cNvSpPr txBox="1">
            <a:spLocks noChangeArrowheads="1"/>
          </p:cNvSpPr>
          <p:nvPr/>
        </p:nvSpPr>
        <p:spPr>
          <a:xfrm>
            <a:off x="1558924" y="44450"/>
            <a:ext cx="9109076" cy="793750"/>
          </a:xfrm>
          <a:prstGeom prst="rect">
            <a:avLst/>
          </a:prstGeom>
        </p:spPr>
        <p:txBody>
          <a:bodyPr vert="horz" lIns="91440" tIns="45720" rIns="91440" bIns="45720" rtlCol="0" anchor="ctr">
            <a:noAutofit/>
          </a:bodyPr>
          <a:lstStyle/>
          <a:p>
            <a:pPr algn="ctr">
              <a:spcBef>
                <a:spcPct val="0"/>
              </a:spcBef>
              <a:defRPr/>
            </a:pPr>
            <a:r>
              <a:rPr lang="en-US" sz="4000" b="1" dirty="0">
                <a:solidFill>
                  <a:srgbClr val="B80000"/>
                </a:solidFill>
              </a:rPr>
              <a:t>Scope of a Variable - Example</a:t>
            </a:r>
            <a:endParaRPr lang="en-US" sz="4000" b="1" dirty="0">
              <a:solidFill>
                <a:srgbClr val="C00000"/>
              </a:solidFill>
              <a:ea typeface="宋体" pitchFamily="2" charset="-122"/>
            </a:endParaRPr>
          </a:p>
        </p:txBody>
      </p:sp>
      <p:grpSp>
        <p:nvGrpSpPr>
          <p:cNvPr id="2" name="Group 32"/>
          <p:cNvGrpSpPr/>
          <p:nvPr/>
        </p:nvGrpSpPr>
        <p:grpSpPr>
          <a:xfrm>
            <a:off x="3886200" y="1828800"/>
            <a:ext cx="6553200" cy="1295400"/>
            <a:chOff x="2362200" y="1828800"/>
            <a:chExt cx="6477000" cy="1295400"/>
          </a:xfrm>
        </p:grpSpPr>
        <p:grpSp>
          <p:nvGrpSpPr>
            <p:cNvPr id="3" name="Group 16"/>
            <p:cNvGrpSpPr/>
            <p:nvPr/>
          </p:nvGrpSpPr>
          <p:grpSpPr>
            <a:xfrm>
              <a:off x="4953000" y="1828800"/>
              <a:ext cx="3886200" cy="1295400"/>
              <a:chOff x="5029200" y="5257800"/>
              <a:chExt cx="3886200" cy="1295400"/>
            </a:xfrm>
          </p:grpSpPr>
          <p:grpSp>
            <p:nvGrpSpPr>
              <p:cNvPr id="9" name="Group 15"/>
              <p:cNvGrpSpPr/>
              <p:nvPr/>
            </p:nvGrpSpPr>
            <p:grpSpPr>
              <a:xfrm>
                <a:off x="5029200" y="5257800"/>
                <a:ext cx="3886200" cy="1295400"/>
                <a:chOff x="5384412" y="2362200"/>
                <a:chExt cx="3886200" cy="1295400"/>
              </a:xfrm>
            </p:grpSpPr>
            <p:sp>
              <p:nvSpPr>
                <p:cNvPr id="7" name="Rectangle 6"/>
                <p:cNvSpPr/>
                <p:nvPr/>
              </p:nvSpPr>
              <p:spPr>
                <a:xfrm>
                  <a:off x="5867400" y="2895600"/>
                  <a:ext cx="2895600" cy="762000"/>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7086600" y="3081996"/>
                  <a:ext cx="1295400" cy="3810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prstClr val="black"/>
                      </a:solidFill>
                    </a:rPr>
                    <a:t>55</a:t>
                  </a:r>
                </a:p>
              </p:txBody>
            </p:sp>
            <p:sp>
              <p:nvSpPr>
                <p:cNvPr id="13" name="TextBox 12"/>
                <p:cNvSpPr txBox="1"/>
                <p:nvPr/>
              </p:nvSpPr>
              <p:spPr>
                <a:xfrm>
                  <a:off x="5384412" y="2362200"/>
                  <a:ext cx="3886200" cy="430887"/>
                </a:xfrm>
                <a:prstGeom prst="rect">
                  <a:avLst/>
                </a:prstGeom>
                <a:noFill/>
              </p:spPr>
              <p:txBody>
                <a:bodyPr wrap="square" rtlCol="0">
                  <a:spAutoFit/>
                </a:bodyPr>
                <a:lstStyle/>
                <a:p>
                  <a:pPr algn="ctr"/>
                  <a:r>
                    <a:rPr lang="en-US" sz="2200" b="1" dirty="0">
                      <a:solidFill>
                        <a:srgbClr val="2F1BC7"/>
                      </a:solidFill>
                    </a:rPr>
                    <a:t>Global Memory</a:t>
                  </a:r>
                </a:p>
              </p:txBody>
            </p:sp>
          </p:grpSp>
          <p:sp>
            <p:nvSpPr>
              <p:cNvPr id="11" name="TextBox 10"/>
              <p:cNvSpPr txBox="1"/>
              <p:nvPr/>
            </p:nvSpPr>
            <p:spPr>
              <a:xfrm>
                <a:off x="5638800" y="5867400"/>
                <a:ext cx="914400" cy="553998"/>
              </a:xfrm>
              <a:prstGeom prst="rect">
                <a:avLst/>
              </a:prstGeom>
              <a:noFill/>
            </p:spPr>
            <p:txBody>
              <a:bodyPr wrap="square" rtlCol="0">
                <a:spAutoFit/>
              </a:bodyPr>
              <a:lstStyle/>
              <a:p>
                <a:pPr algn="r"/>
                <a:r>
                  <a:rPr lang="en-US" sz="3000" b="1" dirty="0">
                    <a:solidFill>
                      <a:prstClr val="black"/>
                    </a:solidFill>
                  </a:rPr>
                  <a:t>sum</a:t>
                </a:r>
              </a:p>
            </p:txBody>
          </p:sp>
        </p:grpSp>
        <p:cxnSp>
          <p:nvCxnSpPr>
            <p:cNvPr id="25" name="Straight Arrow Connector 24"/>
            <p:cNvCxnSpPr/>
            <p:nvPr/>
          </p:nvCxnSpPr>
          <p:spPr>
            <a:xfrm>
              <a:off x="2362200" y="2057400"/>
              <a:ext cx="2971800" cy="5334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 name="Group 33"/>
          <p:cNvGrpSpPr/>
          <p:nvPr/>
        </p:nvGrpSpPr>
        <p:grpSpPr>
          <a:xfrm>
            <a:off x="4876800" y="4343400"/>
            <a:ext cx="5943600" cy="1295400"/>
            <a:chOff x="3200400" y="4343400"/>
            <a:chExt cx="5943600" cy="1295400"/>
          </a:xfrm>
        </p:grpSpPr>
        <p:grpSp>
          <p:nvGrpSpPr>
            <p:cNvPr id="12" name="Group 17"/>
            <p:cNvGrpSpPr/>
            <p:nvPr/>
          </p:nvGrpSpPr>
          <p:grpSpPr>
            <a:xfrm>
              <a:off x="5257800" y="4343400"/>
              <a:ext cx="3886200" cy="1295400"/>
              <a:chOff x="5029200" y="5257800"/>
              <a:chExt cx="3886200" cy="1295400"/>
            </a:xfrm>
          </p:grpSpPr>
          <p:grpSp>
            <p:nvGrpSpPr>
              <p:cNvPr id="14" name="Group 15"/>
              <p:cNvGrpSpPr/>
              <p:nvPr/>
            </p:nvGrpSpPr>
            <p:grpSpPr>
              <a:xfrm>
                <a:off x="5029200" y="5257800"/>
                <a:ext cx="3886200" cy="1295400"/>
                <a:chOff x="5384412" y="2362200"/>
                <a:chExt cx="3886200" cy="1295400"/>
              </a:xfrm>
            </p:grpSpPr>
            <p:sp>
              <p:nvSpPr>
                <p:cNvPr id="21" name="Rectangle 20"/>
                <p:cNvSpPr/>
                <p:nvPr/>
              </p:nvSpPr>
              <p:spPr>
                <a:xfrm>
                  <a:off x="5867400" y="2895600"/>
                  <a:ext cx="2895600" cy="762000"/>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2" name="Rectangle 21"/>
                <p:cNvSpPr/>
                <p:nvPr/>
              </p:nvSpPr>
              <p:spPr>
                <a:xfrm>
                  <a:off x="7086600" y="3081996"/>
                  <a:ext cx="1295400" cy="3810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prstClr val="black"/>
                      </a:solidFill>
                    </a:rPr>
                    <a:t>66</a:t>
                  </a:r>
                </a:p>
              </p:txBody>
            </p:sp>
            <p:sp>
              <p:nvSpPr>
                <p:cNvPr id="23" name="TextBox 22"/>
                <p:cNvSpPr txBox="1"/>
                <p:nvPr/>
              </p:nvSpPr>
              <p:spPr>
                <a:xfrm>
                  <a:off x="5384412" y="2362200"/>
                  <a:ext cx="3886200" cy="430887"/>
                </a:xfrm>
                <a:prstGeom prst="rect">
                  <a:avLst/>
                </a:prstGeom>
                <a:noFill/>
              </p:spPr>
              <p:txBody>
                <a:bodyPr wrap="square" rtlCol="0">
                  <a:spAutoFit/>
                </a:bodyPr>
                <a:lstStyle/>
                <a:p>
                  <a:pPr algn="ctr"/>
                  <a:r>
                    <a:rPr lang="en-US" sz="2200" b="1" dirty="0">
                      <a:solidFill>
                        <a:srgbClr val="2F1BC7"/>
                      </a:solidFill>
                    </a:rPr>
                    <a:t>Memory (for function </a:t>
                  </a:r>
                  <a:r>
                    <a:rPr lang="en-US" sz="2200" b="1" dirty="0">
                      <a:solidFill>
                        <a:srgbClr val="008000"/>
                      </a:solidFill>
                    </a:rPr>
                    <a:t>display</a:t>
                  </a:r>
                  <a:r>
                    <a:rPr lang="en-US" sz="2200" b="1" dirty="0">
                      <a:solidFill>
                        <a:srgbClr val="2F1BC7"/>
                      </a:solidFill>
                    </a:rPr>
                    <a:t>)</a:t>
                  </a:r>
                </a:p>
              </p:txBody>
            </p:sp>
          </p:grpSp>
          <p:sp>
            <p:nvSpPr>
              <p:cNvPr id="20" name="TextBox 19"/>
              <p:cNvSpPr txBox="1"/>
              <p:nvPr/>
            </p:nvSpPr>
            <p:spPr>
              <a:xfrm>
                <a:off x="5638800" y="5867400"/>
                <a:ext cx="914400" cy="553998"/>
              </a:xfrm>
              <a:prstGeom prst="rect">
                <a:avLst/>
              </a:prstGeom>
              <a:noFill/>
            </p:spPr>
            <p:txBody>
              <a:bodyPr wrap="square" rtlCol="0">
                <a:spAutoFit/>
              </a:bodyPr>
              <a:lstStyle/>
              <a:p>
                <a:pPr algn="r"/>
                <a:r>
                  <a:rPr lang="en-US" sz="3000" b="1" dirty="0">
                    <a:solidFill>
                      <a:prstClr val="black"/>
                    </a:solidFill>
                  </a:rPr>
                  <a:t>sum</a:t>
                </a:r>
              </a:p>
            </p:txBody>
          </p:sp>
        </p:grpSp>
        <p:cxnSp>
          <p:nvCxnSpPr>
            <p:cNvPr id="27" name="Straight Arrow Connector 26"/>
            <p:cNvCxnSpPr/>
            <p:nvPr/>
          </p:nvCxnSpPr>
          <p:spPr>
            <a:xfrm flipV="1">
              <a:off x="3200400" y="5105400"/>
              <a:ext cx="2514600" cy="228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 name="Date Placeholder 4"/>
          <p:cNvSpPr>
            <a:spLocks noGrp="1"/>
          </p:cNvSpPr>
          <p:nvPr>
            <p:ph type="dt" sz="half" idx="10"/>
          </p:nvPr>
        </p:nvSpPr>
        <p:spPr/>
        <p:txBody>
          <a:bodyPr/>
          <a:lstStyle/>
          <a:p>
            <a:fld id="{E98569B6-C4FB-4B9F-BA3F-0F7062415CD8}" type="datetime1">
              <a:rPr lang="en-US" smtClean="0"/>
              <a:t>10/26/2022</a:t>
            </a:fld>
            <a:endParaRPr lang="en-US"/>
          </a:p>
        </p:txBody>
      </p:sp>
      <p:sp>
        <p:nvSpPr>
          <p:cNvPr id="15" name="Footer Placeholder 14"/>
          <p:cNvSpPr>
            <a:spLocks noGrp="1"/>
          </p:cNvSpPr>
          <p:nvPr>
            <p:ph type="ftr" sz="quarter" idx="11"/>
          </p:nvPr>
        </p:nvSpPr>
        <p:spPr/>
        <p:txBody>
          <a:bodyPr/>
          <a:lstStyle/>
          <a:p>
            <a:r>
              <a:rPr lang="en-US" smtClean="0"/>
              <a:t>Presented by    Dr. AKHTAR JAMIL </a:t>
            </a:r>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4196780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19191</TotalTime>
  <Words>1254</Words>
  <Application>Microsoft Office PowerPoint</Application>
  <PresentationFormat>Widescreen</PresentationFormat>
  <Paragraphs>301</Paragraphs>
  <Slides>35</Slides>
  <Notes>10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6" baseType="lpstr">
      <vt:lpstr>宋体</vt:lpstr>
      <vt:lpstr>Arial</vt:lpstr>
      <vt:lpstr>Arial</vt:lpstr>
      <vt:lpstr>Calibri</vt:lpstr>
      <vt:lpstr>Comic Sans MS</vt:lpstr>
      <vt:lpstr>Consolas</vt:lpstr>
      <vt:lpstr>Courier New</vt:lpstr>
      <vt:lpstr>Times New Roman</vt:lpstr>
      <vt:lpstr>Wingdings</vt:lpstr>
      <vt:lpstr>Office Theme</vt:lpstr>
      <vt:lpstr>Picture</vt:lpstr>
      <vt:lpstr>PowerPoint Presentation</vt:lpstr>
      <vt:lpstr>Goals</vt:lpstr>
      <vt:lpstr>Previous Lecture</vt:lpstr>
      <vt:lpstr>Function Overloading</vt:lpstr>
      <vt:lpstr>Default Function Arguments - Example</vt:lpstr>
      <vt:lpstr>Scope of a Variable</vt:lpstr>
      <vt:lpstr>PowerPoint Presentation</vt:lpstr>
      <vt:lpstr>PowerPoint Presentation</vt:lpstr>
      <vt:lpstr>PowerPoint Presentation</vt:lpstr>
      <vt:lpstr>Lifetime of Variables</vt:lpstr>
      <vt:lpstr>Static Variables</vt:lpstr>
      <vt:lpstr>Static Variables - Example</vt:lpstr>
      <vt:lpstr>Arrays</vt:lpstr>
      <vt:lpstr>One Dimensional Array</vt:lpstr>
      <vt:lpstr>Declaring Array Variables</vt:lpstr>
      <vt:lpstr>Today’s Lecture</vt:lpstr>
      <vt:lpstr>Implicit Size </vt:lpstr>
      <vt:lpstr>Initializing an Array</vt:lpstr>
      <vt:lpstr>Implicit Size </vt:lpstr>
      <vt:lpstr>Partial Initialization </vt:lpstr>
      <vt:lpstr>Initializing arrays with random values </vt:lpstr>
      <vt:lpstr>Copying Arrays </vt:lpstr>
      <vt:lpstr>C-Strings or Character Arrays</vt:lpstr>
      <vt:lpstr>Declaration of C-Strings</vt:lpstr>
      <vt:lpstr>Initializing Character Arrays </vt:lpstr>
      <vt:lpstr>Printing Character Array </vt:lpstr>
      <vt:lpstr>Character Array (string) Input</vt:lpstr>
      <vt:lpstr>Example: Copy Arrays</vt:lpstr>
      <vt:lpstr>Example-1: Summing All Elements </vt:lpstr>
      <vt:lpstr>Example-2: Reversing an Array</vt:lpstr>
      <vt:lpstr>Example-3: Searching in Array</vt:lpstr>
      <vt:lpstr>Example-4: Searching in Array</vt:lpstr>
      <vt:lpstr>Example-5: Finding Largest Element (Searching) </vt:lpstr>
      <vt:lpstr>References</vt:lpstr>
      <vt:lpstr>Thank You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AKHTAR JAMIL</dc:creator>
  <cp:lastModifiedBy>Cv</cp:lastModifiedBy>
  <cp:revision>1326</cp:revision>
  <dcterms:created xsi:type="dcterms:W3CDTF">2006-08-16T00:00:00Z</dcterms:created>
  <dcterms:modified xsi:type="dcterms:W3CDTF">2022-10-26T08:43:43Z</dcterms:modified>
</cp:coreProperties>
</file>