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35"/>
  </p:notesMasterIdLst>
  <p:sldIdLst>
    <p:sldId id="352" r:id="rId2"/>
    <p:sldId id="686" r:id="rId3"/>
    <p:sldId id="791" r:id="rId4"/>
    <p:sldId id="1017" r:id="rId5"/>
    <p:sldId id="1018" r:id="rId6"/>
    <p:sldId id="1019" r:id="rId7"/>
    <p:sldId id="1020" r:id="rId8"/>
    <p:sldId id="1021" r:id="rId9"/>
    <p:sldId id="1069" r:id="rId10"/>
    <p:sldId id="1033" r:id="rId11"/>
    <p:sldId id="1034" r:id="rId12"/>
    <p:sldId id="1035" r:id="rId13"/>
    <p:sldId id="1036" r:id="rId14"/>
    <p:sldId id="1037" r:id="rId15"/>
    <p:sldId id="1038" r:id="rId16"/>
    <p:sldId id="1039" r:id="rId17"/>
    <p:sldId id="1040" r:id="rId18"/>
    <p:sldId id="1041" r:id="rId19"/>
    <p:sldId id="1042" r:id="rId20"/>
    <p:sldId id="1043" r:id="rId21"/>
    <p:sldId id="1044" r:id="rId22"/>
    <p:sldId id="1045" r:id="rId23"/>
    <p:sldId id="1046" r:id="rId24"/>
    <p:sldId id="1047" r:id="rId25"/>
    <p:sldId id="1048" r:id="rId26"/>
    <p:sldId id="1049" r:id="rId27"/>
    <p:sldId id="1070" r:id="rId28"/>
    <p:sldId id="1050" r:id="rId29"/>
    <p:sldId id="1051" r:id="rId30"/>
    <p:sldId id="1052" r:id="rId31"/>
    <p:sldId id="1053" r:id="rId32"/>
    <p:sldId id="1054" r:id="rId33"/>
    <p:sldId id="41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v" initials="C" lastIdx="1" clrIdx="0">
    <p:extLst>
      <p:ext uri="{19B8F6BF-5375-455C-9EA6-DF929625EA0E}">
        <p15:presenceInfo xmlns:p15="http://schemas.microsoft.com/office/powerpoint/2012/main" userId="Cv"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6661" autoAdjust="0"/>
  </p:normalViewPr>
  <p:slideViewPr>
    <p:cSldViewPr>
      <p:cViewPr varScale="1">
        <p:scale>
          <a:sx n="57" d="100"/>
          <a:sy n="57" d="100"/>
        </p:scale>
        <p:origin x="1218" y="4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128C82-CA69-4C24-80B0-668ACBAF35BA}" type="datetimeFigureOut">
              <a:rPr lang="en-US" smtClean="0"/>
              <a:pPr/>
              <a:t>10/31/2022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D1793F-0F1D-49B1-A0BA-855CC243B45D}" type="slidenum">
              <a:rPr lang="en-US" smtClean="0"/>
              <a:pPr/>
              <a:t>‹#›</a:t>
            </a:fld>
            <a:endParaRPr lang="en-US"/>
          </a:p>
        </p:txBody>
      </p:sp>
    </p:spTree>
    <p:extLst>
      <p:ext uri="{BB962C8B-B14F-4D97-AF65-F5344CB8AC3E}">
        <p14:creationId xmlns:p14="http://schemas.microsoft.com/office/powerpoint/2010/main" val="1722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8D1793F-0F1D-49B1-A0BA-855CC243B45D}" type="slidenum">
              <a:rPr lang="en-US" smtClean="0"/>
              <a:pPr/>
              <a:t>1</a:t>
            </a:fld>
            <a:endParaRPr lang="en-US"/>
          </a:p>
        </p:txBody>
      </p:sp>
    </p:spTree>
    <p:extLst>
      <p:ext uri="{BB962C8B-B14F-4D97-AF65-F5344CB8AC3E}">
        <p14:creationId xmlns:p14="http://schemas.microsoft.com/office/powerpoint/2010/main" val="426200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8D1793F-0F1D-49B1-A0BA-855CC243B45D}" type="slidenum">
              <a:rPr lang="en-US" smtClean="0"/>
              <a:pPr/>
              <a:t>2</a:t>
            </a:fld>
            <a:endParaRPr lang="en-US"/>
          </a:p>
        </p:txBody>
      </p:sp>
    </p:spTree>
    <p:extLst>
      <p:ext uri="{BB962C8B-B14F-4D97-AF65-F5344CB8AC3E}">
        <p14:creationId xmlns:p14="http://schemas.microsoft.com/office/powerpoint/2010/main" val="910087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TextEdit="1"/>
          </p:cNvSpPr>
          <p:nvPr>
            <p:ph type="sldImg"/>
          </p:nvPr>
        </p:nvSpPr>
        <p:spPr bwMode="auto">
          <a:xfrm>
            <a:off x="393700" y="692150"/>
            <a:ext cx="6070600" cy="3416300"/>
          </a:xfrm>
          <a:noFill/>
          <a:ln cap="flat">
            <a:solidFill>
              <a:schemeClr val="tx1"/>
            </a:solidFill>
            <a:miter lim="800000"/>
            <a:headEnd/>
            <a:tailEnd/>
          </a:ln>
        </p:spPr>
      </p:sp>
      <p:sp>
        <p:nvSpPr>
          <p:cNvPr id="40963" name="Rectangle 3"/>
          <p:cNvSpPr>
            <a:spLocks noGrp="1"/>
          </p:cNvSpPr>
          <p:nvPr>
            <p:ph type="body" idx="1"/>
          </p:nvPr>
        </p:nvSpPr>
        <p:spPr bwMode="auto">
          <a:xfrm>
            <a:off x="914400" y="4343400"/>
            <a:ext cx="5029200" cy="4114800"/>
          </a:xfrm>
          <a:noFill/>
        </p:spPr>
        <p:txBody>
          <a:bodyPr lIns="92075" tIns="46038" rIns="92075" bIns="46038"/>
          <a:lstStyle/>
          <a:p>
            <a:endParaRPr lang="en-US" smtClean="0">
              <a:ea typeface="宋体" pitchFamily="2" charset="-122"/>
            </a:endParaRPr>
          </a:p>
        </p:txBody>
      </p:sp>
    </p:spTree>
    <p:extLst>
      <p:ext uri="{BB962C8B-B14F-4D97-AF65-F5344CB8AC3E}">
        <p14:creationId xmlns:p14="http://schemas.microsoft.com/office/powerpoint/2010/main" val="59194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TextEdit="1"/>
          </p:cNvSpPr>
          <p:nvPr>
            <p:ph type="sldImg"/>
          </p:nvPr>
        </p:nvSpPr>
        <p:spPr bwMode="auto">
          <a:xfrm>
            <a:off x="393700" y="692150"/>
            <a:ext cx="6070600" cy="3416300"/>
          </a:xfrm>
          <a:noFill/>
          <a:ln cap="flat">
            <a:solidFill>
              <a:schemeClr val="tx1"/>
            </a:solidFill>
            <a:miter lim="800000"/>
            <a:headEnd/>
            <a:tailEnd/>
          </a:ln>
        </p:spPr>
      </p:sp>
      <p:sp>
        <p:nvSpPr>
          <p:cNvPr id="40963" name="Rectangle 3"/>
          <p:cNvSpPr>
            <a:spLocks noGrp="1"/>
          </p:cNvSpPr>
          <p:nvPr>
            <p:ph type="body" idx="1"/>
          </p:nvPr>
        </p:nvSpPr>
        <p:spPr bwMode="auto">
          <a:xfrm>
            <a:off x="914400" y="4343400"/>
            <a:ext cx="5029200" cy="4114800"/>
          </a:xfrm>
          <a:noFill/>
        </p:spPr>
        <p:txBody>
          <a:bodyPr lIns="92075" tIns="46038" rIns="92075" bIns="46038"/>
          <a:lstStyle/>
          <a:p>
            <a:endParaRPr lang="en-US" smtClean="0">
              <a:ea typeface="宋体" pitchFamily="2" charset="-122"/>
            </a:endParaRPr>
          </a:p>
        </p:txBody>
      </p:sp>
    </p:spTree>
    <p:extLst>
      <p:ext uri="{BB962C8B-B14F-4D97-AF65-F5344CB8AC3E}">
        <p14:creationId xmlns:p14="http://schemas.microsoft.com/office/powerpoint/2010/main" val="2916425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TextEdit="1"/>
          </p:cNvSpPr>
          <p:nvPr>
            <p:ph type="sldImg"/>
          </p:nvPr>
        </p:nvSpPr>
        <p:spPr bwMode="auto">
          <a:xfrm>
            <a:off x="393700" y="692150"/>
            <a:ext cx="6070600" cy="3416300"/>
          </a:xfrm>
          <a:noFill/>
          <a:ln cap="flat">
            <a:solidFill>
              <a:schemeClr val="tx1"/>
            </a:solidFill>
            <a:miter lim="800000"/>
            <a:headEnd/>
            <a:tailEnd/>
          </a:ln>
        </p:spPr>
      </p:sp>
      <p:sp>
        <p:nvSpPr>
          <p:cNvPr id="40963" name="Rectangle 3"/>
          <p:cNvSpPr>
            <a:spLocks noGrp="1"/>
          </p:cNvSpPr>
          <p:nvPr>
            <p:ph type="body" idx="1"/>
          </p:nvPr>
        </p:nvSpPr>
        <p:spPr bwMode="auto">
          <a:xfrm>
            <a:off x="914400" y="4343400"/>
            <a:ext cx="5029200" cy="4114800"/>
          </a:xfrm>
          <a:noFill/>
        </p:spPr>
        <p:txBody>
          <a:bodyPr lIns="92075" tIns="46038" rIns="92075" bIns="46038"/>
          <a:lstStyle/>
          <a:p>
            <a:endParaRPr lang="en-US" smtClean="0">
              <a:ea typeface="宋体" pitchFamily="2" charset="-122"/>
            </a:endParaRPr>
          </a:p>
        </p:txBody>
      </p:sp>
    </p:spTree>
    <p:extLst>
      <p:ext uri="{BB962C8B-B14F-4D97-AF65-F5344CB8AC3E}">
        <p14:creationId xmlns:p14="http://schemas.microsoft.com/office/powerpoint/2010/main" val="1847668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5EB44E-3862-4CA7-9CCD-4F1F4488AEA7}" type="slidenum">
              <a:rPr lang="en-US"/>
              <a:pPr/>
              <a:t>23</a:t>
            </a:fld>
            <a:endParaRPr lang="en-US"/>
          </a:p>
        </p:txBody>
      </p:sp>
      <p:sp>
        <p:nvSpPr>
          <p:cNvPr id="10242" name="Rectangle 2"/>
          <p:cNvSpPr>
            <a:spLocks noGrp="1" noChangeArrowheads="1"/>
          </p:cNvSpPr>
          <p:nvPr>
            <p:ph type="body" idx="1"/>
          </p:nvPr>
        </p:nvSpPr>
        <p:spPr bwMode="auto">
          <a:xfrm>
            <a:off x="228600" y="673100"/>
            <a:ext cx="3543300" cy="7962900"/>
          </a:xfrm>
          <a:prstGeom prst="rect">
            <a:avLst/>
          </a:prstGeom>
          <a:noFill/>
          <a:ln>
            <a:miter lim="800000"/>
            <a:headEnd/>
            <a:tailEnd/>
          </a:ln>
        </p:spPr>
        <p:txBody>
          <a:bodyPr lIns="97185" tIns="48592" rIns="97185" bIns="48592"/>
          <a:lstStyle/>
          <a:p>
            <a:endParaRPr lang="en-US" altLang="en-US"/>
          </a:p>
        </p:txBody>
      </p:sp>
      <p:sp>
        <p:nvSpPr>
          <p:cNvPr id="10243" name="Rectangle 3"/>
          <p:cNvSpPr>
            <a:spLocks noGrp="1" noRot="1" noChangeAspect="1" noChangeArrowheads="1"/>
          </p:cNvSpPr>
          <p:nvPr>
            <p:ph type="sldImg"/>
          </p:nvPr>
        </p:nvSpPr>
        <p:spPr bwMode="auto">
          <a:xfrm>
            <a:off x="2238375" y="685800"/>
            <a:ext cx="6096000" cy="3429000"/>
          </a:xfrm>
          <a:prstGeom prst="rect">
            <a:avLst/>
          </a:prstGeom>
          <a:noFill/>
          <a:ln w="12700" cap="flat">
            <a:solidFill>
              <a:schemeClr val="tx1"/>
            </a:solidFill>
            <a:miter lim="800000"/>
            <a:headEnd/>
            <a:tailEnd/>
          </a:ln>
        </p:spPr>
      </p:sp>
    </p:spTree>
    <p:extLst>
      <p:ext uri="{BB962C8B-B14F-4D97-AF65-F5344CB8AC3E}">
        <p14:creationId xmlns:p14="http://schemas.microsoft.com/office/powerpoint/2010/main" val="17259279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8D1793F-0F1D-49B1-A0BA-855CC243B45D}" type="slidenum">
              <a:rPr lang="en-US" smtClean="0"/>
              <a:pPr/>
              <a:t>33</a:t>
            </a:fld>
            <a:endParaRPr lang="en-US"/>
          </a:p>
        </p:txBody>
      </p:sp>
    </p:spTree>
    <p:extLst>
      <p:ext uri="{BB962C8B-B14F-4D97-AF65-F5344CB8AC3E}">
        <p14:creationId xmlns:p14="http://schemas.microsoft.com/office/powerpoint/2010/main" val="2050213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492876"/>
            <a:ext cx="2844800" cy="365125"/>
          </a:xfrm>
        </p:spPr>
        <p:txBody>
          <a:bodyPr/>
          <a:lstStyle>
            <a:lvl1pPr>
              <a:defRPr>
                <a:solidFill>
                  <a:schemeClr val="bg1">
                    <a:lumMod val="95000"/>
                  </a:schemeClr>
                </a:solidFill>
              </a:defRPr>
            </a:lvl1pPr>
          </a:lstStyle>
          <a:p>
            <a:fld id="{AE970814-38E7-42F1-9982-237A5D2C0B63}" type="datetime1">
              <a:rPr lang="en-US" smtClean="0"/>
              <a:t>10/31/2022</a:t>
            </a:fld>
            <a:endParaRPr lang="en-US"/>
          </a:p>
        </p:txBody>
      </p:sp>
      <p:sp>
        <p:nvSpPr>
          <p:cNvPr id="5" name="Footer Placeholder 4"/>
          <p:cNvSpPr>
            <a:spLocks noGrp="1"/>
          </p:cNvSpPr>
          <p:nvPr>
            <p:ph type="ftr" sz="quarter" idx="11"/>
          </p:nvPr>
        </p:nvSpPr>
        <p:spPr>
          <a:xfrm>
            <a:off x="4165600" y="6492876"/>
            <a:ext cx="3860800" cy="365125"/>
          </a:xfrm>
        </p:spPr>
        <p:txBody>
          <a:bodyPr/>
          <a:lstStyle>
            <a:lvl1pPr>
              <a:defRPr>
                <a:solidFill>
                  <a:schemeClr val="bg1">
                    <a:lumMod val="95000"/>
                  </a:schemeClr>
                </a:solidFill>
              </a:defRPr>
            </a:lvl1pPr>
          </a:lstStyle>
          <a:p>
            <a:r>
              <a:rPr lang="en-US"/>
              <a:t>Presented by    Dr. AKHTAR JAMIL </a:t>
            </a:r>
          </a:p>
        </p:txBody>
      </p:sp>
      <p:sp>
        <p:nvSpPr>
          <p:cNvPr id="6" name="Slide Number Placeholder 5"/>
          <p:cNvSpPr>
            <a:spLocks noGrp="1"/>
          </p:cNvSpPr>
          <p:nvPr>
            <p:ph type="sldNum" sz="quarter" idx="12"/>
          </p:nvPr>
        </p:nvSpPr>
        <p:spPr>
          <a:xfrm>
            <a:off x="8737600" y="6477001"/>
            <a:ext cx="2844800" cy="365125"/>
          </a:xfrm>
        </p:spPr>
        <p:txBody>
          <a:bodyPr/>
          <a:lstStyle>
            <a:lvl1pPr>
              <a:defRPr>
                <a:solidFill>
                  <a:schemeClr val="bg1">
                    <a:lumMod val="95000"/>
                  </a:schemeClr>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B64396-16A0-4DD8-84AA-B1D962551F65}" type="datetime1">
              <a:rPr lang="en-US" smtClean="0"/>
              <a:t>10/31/2022</a:t>
            </a:fld>
            <a:endParaRPr lang="en-US"/>
          </a:p>
        </p:txBody>
      </p:sp>
      <p:sp>
        <p:nvSpPr>
          <p:cNvPr id="5" name="Footer Placeholder 4"/>
          <p:cNvSpPr>
            <a:spLocks noGrp="1"/>
          </p:cNvSpPr>
          <p:nvPr>
            <p:ph type="ftr" sz="quarter" idx="11"/>
          </p:nvPr>
        </p:nvSpPr>
        <p:spPr/>
        <p:txBody>
          <a:bodyPr/>
          <a:lstStyle/>
          <a:p>
            <a:r>
              <a:rPr lang="en-US"/>
              <a:t>Presented by    Dr. AKHTAR JAMIL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E8F6E7-7164-4AB2-A713-5C354940ADA5}" type="datetime1">
              <a:rPr lang="en-US" smtClean="0"/>
              <a:t>10/31/2022</a:t>
            </a:fld>
            <a:endParaRPr lang="en-US"/>
          </a:p>
        </p:txBody>
      </p:sp>
      <p:sp>
        <p:nvSpPr>
          <p:cNvPr id="5" name="Footer Placeholder 4"/>
          <p:cNvSpPr>
            <a:spLocks noGrp="1"/>
          </p:cNvSpPr>
          <p:nvPr>
            <p:ph type="ftr" sz="quarter" idx="11"/>
          </p:nvPr>
        </p:nvSpPr>
        <p:spPr/>
        <p:txBody>
          <a:bodyPr/>
          <a:lstStyle/>
          <a:p>
            <a:r>
              <a:rPr lang="en-US"/>
              <a:t>Presented by    Dr. AKHTAR JAMIL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00201"/>
            <a:ext cx="10972800" cy="4525963"/>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A012117-FED2-45A1-9449-791CC7680CDF}" type="datetime1">
              <a:rPr lang="en-US" smtClean="0"/>
              <a:t>10/31/2022</a:t>
            </a:fld>
            <a:endParaRPr lang="en-US"/>
          </a:p>
        </p:txBody>
      </p:sp>
      <p:sp>
        <p:nvSpPr>
          <p:cNvPr id="5" name="Footer Placeholder 4"/>
          <p:cNvSpPr>
            <a:spLocks noGrp="1"/>
          </p:cNvSpPr>
          <p:nvPr>
            <p:ph type="ftr" sz="quarter" idx="11"/>
          </p:nvPr>
        </p:nvSpPr>
        <p:spPr/>
        <p:txBody>
          <a:bodyPr/>
          <a:lstStyle>
            <a:lvl1pPr>
              <a:defRPr>
                <a:solidFill>
                  <a:schemeClr val="bg1">
                    <a:lumMod val="95000"/>
                  </a:schemeClr>
                </a:solidFill>
              </a:defRPr>
            </a:lvl1pPr>
          </a:lstStyle>
          <a:p>
            <a:r>
              <a:rPr lang="en-US"/>
              <a:t>Presented by    Dr. AKHTAR JAMIL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6"/>
          <p:cNvSpPr>
            <a:spLocks noGrp="1"/>
          </p:cNvSpPr>
          <p:nvPr>
            <p:ph type="title"/>
          </p:nvPr>
        </p:nvSpPr>
        <p:spPr>
          <a:xfrm>
            <a:off x="609600" y="609601"/>
            <a:ext cx="10972800" cy="838200"/>
          </a:xfrm>
        </p:spPr>
        <p:txBody>
          <a:bodyPr>
            <a:noAutofit/>
          </a:bodyPr>
          <a:lstStyle>
            <a:lvl1pPr>
              <a:defRPr sz="3600" b="0">
                <a:solidFill>
                  <a:srgbClr val="0070C0"/>
                </a:solidFill>
              </a:defRPr>
            </a:lvl1pPr>
          </a:lstStyle>
          <a:p>
            <a:r>
              <a:rPr lang="en-US" dirty="0"/>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5775A1-8F76-47A2-B48C-10DC14416E32}" type="datetime1">
              <a:rPr lang="en-US" smtClean="0"/>
              <a:t>10/31/2022</a:t>
            </a:fld>
            <a:endParaRPr lang="en-US"/>
          </a:p>
        </p:txBody>
      </p:sp>
      <p:sp>
        <p:nvSpPr>
          <p:cNvPr id="5" name="Footer Placeholder 4"/>
          <p:cNvSpPr>
            <a:spLocks noGrp="1"/>
          </p:cNvSpPr>
          <p:nvPr>
            <p:ph type="ftr" sz="quarter" idx="11"/>
          </p:nvPr>
        </p:nvSpPr>
        <p:spPr/>
        <p:txBody>
          <a:bodyPr/>
          <a:lstStyle/>
          <a:p>
            <a:r>
              <a:rPr lang="en-US"/>
              <a:t>Presented by    Dr. AKHTAR JAMIL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DF8F52E-6B72-422C-AB46-C3B0A0B6C0B9}" type="datetime1">
              <a:rPr lang="en-US" smtClean="0"/>
              <a:t>10/31/2022</a:t>
            </a:fld>
            <a:endParaRPr lang="en-US"/>
          </a:p>
        </p:txBody>
      </p:sp>
      <p:sp>
        <p:nvSpPr>
          <p:cNvPr id="6" name="Footer Placeholder 5"/>
          <p:cNvSpPr>
            <a:spLocks noGrp="1"/>
          </p:cNvSpPr>
          <p:nvPr>
            <p:ph type="ftr" sz="quarter" idx="11"/>
          </p:nvPr>
        </p:nvSpPr>
        <p:spPr/>
        <p:txBody>
          <a:bodyPr/>
          <a:lstStyle/>
          <a:p>
            <a:r>
              <a:rPr lang="en-US"/>
              <a:t>Presented by    Dr. AKHTAR JAMIL </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99E64D0-C975-4656-921E-668F56D15D4D}" type="datetime1">
              <a:rPr lang="en-US" smtClean="0"/>
              <a:t>10/31/2022</a:t>
            </a:fld>
            <a:endParaRPr lang="en-US"/>
          </a:p>
        </p:txBody>
      </p:sp>
      <p:sp>
        <p:nvSpPr>
          <p:cNvPr id="8" name="Footer Placeholder 7"/>
          <p:cNvSpPr>
            <a:spLocks noGrp="1"/>
          </p:cNvSpPr>
          <p:nvPr>
            <p:ph type="ftr" sz="quarter" idx="11"/>
          </p:nvPr>
        </p:nvSpPr>
        <p:spPr/>
        <p:txBody>
          <a:bodyPr/>
          <a:lstStyle/>
          <a:p>
            <a:r>
              <a:rPr lang="en-US"/>
              <a:t>Presented by    Dr. AKHTAR JAMIL </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2B450E8-B457-4B62-BD7B-2C9F18EC27F1}" type="datetime1">
              <a:rPr lang="en-US" smtClean="0"/>
              <a:t>10/31/2022</a:t>
            </a:fld>
            <a:endParaRPr lang="en-US"/>
          </a:p>
        </p:txBody>
      </p:sp>
      <p:sp>
        <p:nvSpPr>
          <p:cNvPr id="4" name="Footer Placeholder 3"/>
          <p:cNvSpPr>
            <a:spLocks noGrp="1"/>
          </p:cNvSpPr>
          <p:nvPr>
            <p:ph type="ftr" sz="quarter" idx="11"/>
          </p:nvPr>
        </p:nvSpPr>
        <p:spPr/>
        <p:txBody>
          <a:bodyPr/>
          <a:lstStyle>
            <a:lvl1pPr>
              <a:defRPr>
                <a:solidFill>
                  <a:schemeClr val="bg1">
                    <a:lumMod val="95000"/>
                  </a:schemeClr>
                </a:solidFill>
              </a:defRPr>
            </a:lvl1pPr>
          </a:lstStyle>
          <a:p>
            <a:r>
              <a:rPr lang="en-US"/>
              <a:t>Presented by    Dr. AKHTAR JAMIL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userDrawn="1"/>
        </p:nvCxnSpPr>
        <p:spPr>
          <a:xfrm>
            <a:off x="609600" y="1524000"/>
            <a:ext cx="10972800" cy="0"/>
          </a:xfrm>
          <a:prstGeom prst="line">
            <a:avLst/>
          </a:prstGeom>
          <a:ln w="19050"/>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AD6F2F-F9C6-4A02-9BC0-9F9C8A7A2E2D}" type="datetime1">
              <a:rPr lang="en-US" smtClean="0"/>
              <a:t>10/31/2022</a:t>
            </a:fld>
            <a:endParaRPr lang="en-US"/>
          </a:p>
        </p:txBody>
      </p:sp>
      <p:sp>
        <p:nvSpPr>
          <p:cNvPr id="3" name="Footer Placeholder 2"/>
          <p:cNvSpPr>
            <a:spLocks noGrp="1"/>
          </p:cNvSpPr>
          <p:nvPr>
            <p:ph type="ftr" sz="quarter" idx="11"/>
          </p:nvPr>
        </p:nvSpPr>
        <p:spPr/>
        <p:txBody>
          <a:bodyPr/>
          <a:lstStyle/>
          <a:p>
            <a:r>
              <a:rPr lang="en-US"/>
              <a:t>Presented by    Dr. AKHTAR JAMIL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E15A05-20D1-4741-B475-AA2A7E059645}" type="datetime1">
              <a:rPr lang="en-US" smtClean="0"/>
              <a:t>10/31/2022</a:t>
            </a:fld>
            <a:endParaRPr lang="en-US"/>
          </a:p>
        </p:txBody>
      </p:sp>
      <p:sp>
        <p:nvSpPr>
          <p:cNvPr id="6" name="Footer Placeholder 5"/>
          <p:cNvSpPr>
            <a:spLocks noGrp="1"/>
          </p:cNvSpPr>
          <p:nvPr>
            <p:ph type="ftr" sz="quarter" idx="11"/>
          </p:nvPr>
        </p:nvSpPr>
        <p:spPr/>
        <p:txBody>
          <a:bodyPr/>
          <a:lstStyle/>
          <a:p>
            <a:r>
              <a:rPr lang="en-US"/>
              <a:t>Presented by    Dr. AKHTAR JAMIL </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C79BC6-0584-4550-98C3-05F38C05E72E}" type="datetime1">
              <a:rPr lang="en-US" smtClean="0"/>
              <a:t>10/31/2022</a:t>
            </a:fld>
            <a:endParaRPr lang="en-US"/>
          </a:p>
        </p:txBody>
      </p:sp>
      <p:sp>
        <p:nvSpPr>
          <p:cNvPr id="6" name="Footer Placeholder 5"/>
          <p:cNvSpPr>
            <a:spLocks noGrp="1"/>
          </p:cNvSpPr>
          <p:nvPr>
            <p:ph type="ftr" sz="quarter" idx="11"/>
          </p:nvPr>
        </p:nvSpPr>
        <p:spPr/>
        <p:txBody>
          <a:bodyPr/>
          <a:lstStyle/>
          <a:p>
            <a:r>
              <a:rPr lang="en-US"/>
              <a:t>Presented by    Dr. AKHTAR JAMIL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AE1D6CDA-11BC-4FB9-AD2D-41970D93B461}"/>
              </a:ext>
            </a:extLst>
          </p:cNvPr>
          <p:cNvSpPr/>
          <p:nvPr userDrawn="1"/>
        </p:nvSpPr>
        <p:spPr>
          <a:xfrm>
            <a:off x="14400" y="182564"/>
            <a:ext cx="12158400" cy="3508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Placeholder 1"/>
          <p:cNvSpPr>
            <a:spLocks noGrp="1"/>
          </p:cNvSpPr>
          <p:nvPr>
            <p:ph type="title"/>
          </p:nvPr>
        </p:nvSpPr>
        <p:spPr>
          <a:xfrm>
            <a:off x="609600" y="533400"/>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828801"/>
            <a:ext cx="10972800" cy="42973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477000"/>
            <a:ext cx="2844800" cy="457200"/>
          </a:xfrm>
          <a:prstGeom prst="rect">
            <a:avLst/>
          </a:prstGeom>
        </p:spPr>
        <p:txBody>
          <a:bodyPr vert="horz" lIns="91440" tIns="45720" rIns="91440" bIns="45720" rtlCol="0" anchor="ctr"/>
          <a:lstStyle>
            <a:lvl1pPr algn="l">
              <a:defRPr sz="1200">
                <a:solidFill>
                  <a:schemeClr val="bg1">
                    <a:lumMod val="95000"/>
                  </a:schemeClr>
                </a:solidFill>
              </a:defRPr>
            </a:lvl1pPr>
          </a:lstStyle>
          <a:p>
            <a:fld id="{02A62CD5-F528-451C-835E-694EA3F748C7}" type="datetime1">
              <a:rPr lang="en-US" smtClean="0"/>
              <a:t>10/31/2022</a:t>
            </a:fld>
            <a:endParaRPr lang="en-US"/>
          </a:p>
        </p:txBody>
      </p:sp>
      <p:sp>
        <p:nvSpPr>
          <p:cNvPr id="5" name="Footer Placeholder 4"/>
          <p:cNvSpPr>
            <a:spLocks noGrp="1"/>
          </p:cNvSpPr>
          <p:nvPr>
            <p:ph type="ftr" sz="quarter" idx="3"/>
          </p:nvPr>
        </p:nvSpPr>
        <p:spPr>
          <a:xfrm>
            <a:off x="4165600" y="6477000"/>
            <a:ext cx="3860800" cy="457200"/>
          </a:xfrm>
          <a:prstGeom prst="rect">
            <a:avLst/>
          </a:prstGeom>
        </p:spPr>
        <p:txBody>
          <a:bodyPr vert="horz" lIns="91440" tIns="45720" rIns="91440" bIns="45720" rtlCol="0" anchor="ctr"/>
          <a:lstStyle>
            <a:lvl1pPr algn="ctr">
              <a:defRPr sz="1200">
                <a:solidFill>
                  <a:schemeClr val="bg1">
                    <a:lumMod val="95000"/>
                  </a:schemeClr>
                </a:solidFill>
              </a:defRPr>
            </a:lvl1pPr>
          </a:lstStyle>
          <a:p>
            <a:r>
              <a:rPr lang="en-US"/>
              <a:t>Presented by    Dr. AKHTAR JAMIL </a:t>
            </a:r>
          </a:p>
        </p:txBody>
      </p:sp>
      <p:sp>
        <p:nvSpPr>
          <p:cNvPr id="6" name="Slide Number Placeholder 5"/>
          <p:cNvSpPr>
            <a:spLocks noGrp="1"/>
          </p:cNvSpPr>
          <p:nvPr>
            <p:ph type="sldNum" sz="quarter" idx="4"/>
          </p:nvPr>
        </p:nvSpPr>
        <p:spPr>
          <a:xfrm>
            <a:off x="8737600" y="6477000"/>
            <a:ext cx="2844800" cy="457200"/>
          </a:xfrm>
          <a:prstGeom prst="rect">
            <a:avLst/>
          </a:prstGeom>
        </p:spPr>
        <p:txBody>
          <a:bodyPr vert="horz" lIns="91440" tIns="45720" rIns="91440" bIns="45720" rtlCol="0" anchor="ctr"/>
          <a:lstStyle>
            <a:lvl1pPr algn="r">
              <a:defRPr sz="1200">
                <a:solidFill>
                  <a:schemeClr val="bg1">
                    <a:lumMod val="9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3600" kern="120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A8CF24-566D-44EB-AF98-55CE665E51C3}" type="datetime1">
              <a:rPr lang="en-US" smtClean="0"/>
              <a:t>10/31/2022</a:t>
            </a:fld>
            <a:endParaRPr lang="en-US" dirty="0"/>
          </a:p>
        </p:txBody>
      </p:sp>
      <p:sp>
        <p:nvSpPr>
          <p:cNvPr id="5" name="Footer Placeholder 4"/>
          <p:cNvSpPr>
            <a:spLocks noGrp="1"/>
          </p:cNvSpPr>
          <p:nvPr>
            <p:ph type="ftr" sz="quarter" idx="11"/>
          </p:nvPr>
        </p:nvSpPr>
        <p:spPr/>
        <p:txBody>
          <a:bodyPr/>
          <a:lstStyle/>
          <a:p>
            <a:r>
              <a:rPr lang="en-US" dirty="0"/>
              <a:t>Presented by    Dr. AKHTAR JAMIL </a:t>
            </a:r>
          </a:p>
        </p:txBody>
      </p:sp>
      <p:sp>
        <p:nvSpPr>
          <p:cNvPr id="8" name="TextBox 7"/>
          <p:cNvSpPr txBox="1"/>
          <p:nvPr/>
        </p:nvSpPr>
        <p:spPr>
          <a:xfrm>
            <a:off x="5105400" y="928670"/>
            <a:ext cx="4953000" cy="707886"/>
          </a:xfrm>
          <a:prstGeom prst="rect">
            <a:avLst/>
          </a:prstGeom>
          <a:noFill/>
        </p:spPr>
        <p:txBody>
          <a:bodyPr wrap="square" rtlCol="0">
            <a:spAutoFit/>
          </a:bodyPr>
          <a:lstStyle/>
          <a:p>
            <a:pPr algn="r"/>
            <a:r>
              <a:rPr lang="en-US" sz="2000" dirty="0">
                <a:solidFill>
                  <a:srgbClr val="0099CC"/>
                </a:solidFill>
                <a:latin typeface="arial" panose="020B0604020202020204" pitchFamily="34" charset="0"/>
              </a:rPr>
              <a:t>The National University of Computer and Emerging Sciences</a:t>
            </a:r>
            <a:endParaRPr lang="en-US" sz="2000" b="1" dirty="0">
              <a:solidFill>
                <a:srgbClr val="0099CC"/>
              </a:solidFill>
            </a:endParaRPr>
          </a:p>
        </p:txBody>
      </p:sp>
      <p:sp>
        <p:nvSpPr>
          <p:cNvPr id="9" name="AutoShape 8"/>
          <p:cNvSpPr>
            <a:spLocks noChangeArrowheads="1"/>
          </p:cNvSpPr>
          <p:nvPr/>
        </p:nvSpPr>
        <p:spPr bwMode="auto">
          <a:xfrm>
            <a:off x="2400301" y="2589242"/>
            <a:ext cx="7391399" cy="838201"/>
          </a:xfrm>
          <a:prstGeom prst="roundRect">
            <a:avLst>
              <a:gd name="adj" fmla="val 16667"/>
            </a:avLst>
          </a:prstGeom>
          <a:solidFill>
            <a:srgbClr val="002060"/>
          </a:solidFill>
          <a:ln w="9525">
            <a:solidFill>
              <a:schemeClr val="tx1"/>
            </a:solidFill>
            <a:round/>
            <a:headEnd/>
            <a:tailEnd/>
          </a:ln>
          <a:effectLst>
            <a:outerShdw dist="45791" dir="3378596" algn="ctr" rotWithShape="0">
              <a:schemeClr val="bg2"/>
            </a:outerShdw>
          </a:effectLst>
        </p:spPr>
        <p:txBody>
          <a:bodyPr wrap="none" anchor="ctr"/>
          <a:lstStyle/>
          <a:p>
            <a:pPr algn="ctr">
              <a:spcBef>
                <a:spcPct val="50000"/>
              </a:spcBef>
            </a:pPr>
            <a:r>
              <a:rPr lang="en-US" sz="3200" dirty="0" smtClean="0">
                <a:solidFill>
                  <a:schemeClr val="bg1"/>
                </a:solidFill>
              </a:rPr>
              <a:t>Introduction </a:t>
            </a:r>
            <a:r>
              <a:rPr lang="en-US" sz="3200" smtClean="0">
                <a:solidFill>
                  <a:schemeClr val="bg1"/>
                </a:solidFill>
              </a:rPr>
              <a:t>to </a:t>
            </a:r>
            <a:r>
              <a:rPr lang="en-US" sz="3200" smtClean="0">
                <a:solidFill>
                  <a:schemeClr val="bg1"/>
                </a:solidFill>
              </a:rPr>
              <a:t>2D Arrays</a:t>
            </a:r>
            <a:endParaRPr lang="en-US" sz="3200" dirty="0">
              <a:solidFill>
                <a:schemeClr val="bg1"/>
              </a:solidFill>
            </a:endParaRPr>
          </a:p>
        </p:txBody>
      </p:sp>
      <p:sp>
        <p:nvSpPr>
          <p:cNvPr id="10" name="Text Box 10"/>
          <p:cNvSpPr txBox="1">
            <a:spLocks noChangeArrowheads="1"/>
          </p:cNvSpPr>
          <p:nvPr/>
        </p:nvSpPr>
        <p:spPr bwMode="auto">
          <a:xfrm>
            <a:off x="2552700" y="4829633"/>
            <a:ext cx="7086600" cy="861774"/>
          </a:xfrm>
          <a:prstGeom prst="rect">
            <a:avLst/>
          </a:prstGeom>
          <a:noFill/>
          <a:ln w="9525">
            <a:noFill/>
            <a:miter lim="800000"/>
            <a:headEnd/>
            <a:tailEnd/>
          </a:ln>
          <a:effectLst/>
        </p:spPr>
        <p:txBody>
          <a:bodyPr>
            <a:spAutoFit/>
          </a:bodyPr>
          <a:lstStyle/>
          <a:p>
            <a:pPr algn="ctr">
              <a:spcBef>
                <a:spcPct val="50000"/>
              </a:spcBef>
            </a:pPr>
            <a:r>
              <a:rPr lang="en-GB" sz="2000" b="1" dirty="0" err="1">
                <a:solidFill>
                  <a:srgbClr val="002060"/>
                </a:solidFill>
                <a:latin typeface="Arial" charset="0"/>
              </a:rPr>
              <a:t>Dr.</a:t>
            </a:r>
            <a:r>
              <a:rPr lang="en-GB" sz="2000" b="1" dirty="0">
                <a:solidFill>
                  <a:srgbClr val="002060"/>
                </a:solidFill>
                <a:latin typeface="Arial" charset="0"/>
              </a:rPr>
              <a:t> Akhtar Jamil</a:t>
            </a:r>
          </a:p>
          <a:p>
            <a:pPr algn="ctr">
              <a:spcBef>
                <a:spcPct val="50000"/>
              </a:spcBef>
            </a:pPr>
            <a:r>
              <a:rPr lang="en-GB" sz="2000" b="1" dirty="0">
                <a:solidFill>
                  <a:srgbClr val="002060"/>
                </a:solidFill>
                <a:latin typeface="Arial" charset="0"/>
              </a:rPr>
              <a:t>Department of Computer Science</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a:t>
            </a:fld>
            <a:endParaRPr lang="en-US"/>
          </a:p>
        </p:txBody>
      </p:sp>
      <p:sp>
        <p:nvSpPr>
          <p:cNvPr id="3" name="TextBox 2"/>
          <p:cNvSpPr txBox="1"/>
          <p:nvPr/>
        </p:nvSpPr>
        <p:spPr>
          <a:xfrm>
            <a:off x="2514600" y="3842753"/>
            <a:ext cx="7391400" cy="523220"/>
          </a:xfrm>
          <a:prstGeom prst="rect">
            <a:avLst/>
          </a:prstGeom>
          <a:noFill/>
        </p:spPr>
        <p:txBody>
          <a:bodyPr wrap="square" rtlCol="0">
            <a:spAutoFit/>
          </a:bodyPr>
          <a:lstStyle/>
          <a:p>
            <a:pPr algn="ctr">
              <a:spcBef>
                <a:spcPct val="50000"/>
              </a:spcBef>
            </a:pPr>
            <a:r>
              <a:rPr lang="en-US" sz="2800" b="1" dirty="0"/>
              <a:t>CS 1002 Programming Fundamentals</a:t>
            </a:r>
          </a:p>
        </p:txBody>
      </p:sp>
      <p:pic>
        <p:nvPicPr>
          <p:cNvPr id="4098" name="Picture 2" descr="National University of Computer and Emerging Sciences - Wikipedia">
            <a:extLst>
              <a:ext uri="{FF2B5EF4-FFF2-40B4-BE49-F238E27FC236}">
                <a16:creationId xmlns="" xmlns:a16="http://schemas.microsoft.com/office/drawing/2014/main" id="{E0F510F5-0228-44A0-926A-4D4211F686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1" y="260693"/>
            <a:ext cx="1864889" cy="1864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82058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5"/>
          <p:cNvSpPr>
            <a:spLocks noGrp="1"/>
          </p:cNvSpPr>
          <p:nvPr>
            <p:ph type="title"/>
          </p:nvPr>
        </p:nvSpPr>
        <p:spPr>
          <a:xfrm>
            <a:off x="2057400" y="2362200"/>
            <a:ext cx="8229600" cy="1143000"/>
          </a:xfrm>
        </p:spPr>
        <p:txBody>
          <a:bodyPr/>
          <a:lstStyle/>
          <a:p>
            <a:pPr marL="514350" indent="-514350"/>
            <a:r>
              <a:rPr lang="en-US" b="1" u="sng" dirty="0" smtClean="0">
                <a:solidFill>
                  <a:srgbClr val="C00000"/>
                </a:solidFill>
              </a:rPr>
              <a:t>Two Dimensional Arrays</a:t>
            </a:r>
          </a:p>
        </p:txBody>
      </p:sp>
    </p:spTree>
    <p:extLst>
      <p:ext uri="{BB962C8B-B14F-4D97-AF65-F5344CB8AC3E}">
        <p14:creationId xmlns:p14="http://schemas.microsoft.com/office/powerpoint/2010/main" val="34198056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1520687" y="15557"/>
            <a:ext cx="9144000" cy="975043"/>
          </a:xfrm>
        </p:spPr>
        <p:txBody>
          <a:bodyPr/>
          <a:lstStyle/>
          <a:p>
            <a:r>
              <a:rPr lang="en-US" b="1" dirty="0" smtClean="0">
                <a:solidFill>
                  <a:srgbClr val="C00000"/>
                </a:solidFill>
              </a:rPr>
              <a:t>Two Dimensional Arrays</a:t>
            </a:r>
          </a:p>
        </p:txBody>
      </p:sp>
      <p:sp>
        <p:nvSpPr>
          <p:cNvPr id="8195" name="Content Placeholder 2"/>
          <p:cNvSpPr>
            <a:spLocks noGrp="1"/>
          </p:cNvSpPr>
          <p:nvPr>
            <p:ph idx="1"/>
          </p:nvPr>
        </p:nvSpPr>
        <p:spPr>
          <a:xfrm>
            <a:off x="1586948" y="1219200"/>
            <a:ext cx="9077740" cy="4983482"/>
          </a:xfrm>
        </p:spPr>
        <p:txBody>
          <a:bodyPr>
            <a:normAutofit lnSpcReduction="10000"/>
          </a:bodyPr>
          <a:lstStyle/>
          <a:p>
            <a:r>
              <a:rPr lang="en-US" dirty="0"/>
              <a:t>A </a:t>
            </a:r>
            <a:r>
              <a:rPr lang="en-US" b="1" dirty="0">
                <a:solidFill>
                  <a:srgbClr val="2F1BC7"/>
                </a:solidFill>
              </a:rPr>
              <a:t>two dimensional array </a:t>
            </a:r>
            <a:r>
              <a:rPr lang="en-US" b="1" dirty="0"/>
              <a:t>stores</a:t>
            </a:r>
            <a:r>
              <a:rPr lang="en-US" dirty="0"/>
              <a:t> </a:t>
            </a:r>
            <a:r>
              <a:rPr lang="en-US" b="1" dirty="0"/>
              <a:t>data</a:t>
            </a:r>
            <a:r>
              <a:rPr lang="en-US" dirty="0"/>
              <a:t> as a logical </a:t>
            </a:r>
            <a:r>
              <a:rPr lang="en-US" b="1" dirty="0"/>
              <a:t>collection</a:t>
            </a:r>
            <a:r>
              <a:rPr lang="en-US" dirty="0"/>
              <a:t> of </a:t>
            </a:r>
            <a:r>
              <a:rPr lang="en-US" b="1" dirty="0">
                <a:solidFill>
                  <a:srgbClr val="2F1BC7"/>
                </a:solidFill>
              </a:rPr>
              <a:t>rows</a:t>
            </a:r>
            <a:r>
              <a:rPr lang="en-US" dirty="0"/>
              <a:t> and </a:t>
            </a:r>
            <a:r>
              <a:rPr lang="en-US" b="1" dirty="0">
                <a:solidFill>
                  <a:srgbClr val="2F1BC7"/>
                </a:solidFill>
              </a:rPr>
              <a:t>columns</a:t>
            </a:r>
          </a:p>
          <a:p>
            <a:endParaRPr lang="en-US" dirty="0"/>
          </a:p>
          <a:p>
            <a:pPr algn="just"/>
            <a:r>
              <a:rPr lang="en-US" dirty="0"/>
              <a:t>Each </a:t>
            </a:r>
            <a:r>
              <a:rPr lang="en-US" b="1" dirty="0">
                <a:solidFill>
                  <a:srgbClr val="2F1BC7"/>
                </a:solidFill>
              </a:rPr>
              <a:t>element</a:t>
            </a:r>
            <a:r>
              <a:rPr lang="en-US" dirty="0"/>
              <a:t> of a </a:t>
            </a:r>
            <a:r>
              <a:rPr lang="en-US" b="1" dirty="0">
                <a:solidFill>
                  <a:srgbClr val="2F1BC7"/>
                </a:solidFill>
              </a:rPr>
              <a:t>two-dimensional array</a:t>
            </a:r>
            <a:r>
              <a:rPr lang="en-US" b="1" dirty="0"/>
              <a:t> </a:t>
            </a:r>
            <a:r>
              <a:rPr lang="en-US" dirty="0"/>
              <a:t>has a </a:t>
            </a:r>
            <a:r>
              <a:rPr lang="en-US" b="1" dirty="0">
                <a:solidFill>
                  <a:srgbClr val="2F1BC7"/>
                </a:solidFill>
              </a:rPr>
              <a:t>row position </a:t>
            </a:r>
            <a:r>
              <a:rPr lang="en-US" dirty="0"/>
              <a:t>and a </a:t>
            </a:r>
            <a:r>
              <a:rPr lang="en-US" b="1" dirty="0">
                <a:solidFill>
                  <a:srgbClr val="2F1BC7"/>
                </a:solidFill>
              </a:rPr>
              <a:t>column position </a:t>
            </a:r>
            <a:r>
              <a:rPr lang="en-US" dirty="0"/>
              <a:t>(indicated by </a:t>
            </a:r>
            <a:r>
              <a:rPr lang="en-US" b="1" i="1" dirty="0">
                <a:solidFill>
                  <a:srgbClr val="2F1BC7"/>
                </a:solidFill>
              </a:rPr>
              <a:t>two indexes</a:t>
            </a:r>
            <a:r>
              <a:rPr lang="en-US" dirty="0"/>
              <a:t>)</a:t>
            </a:r>
          </a:p>
          <a:p>
            <a:endParaRPr lang="en-US" dirty="0"/>
          </a:p>
          <a:p>
            <a:r>
              <a:rPr lang="en-US" b="1" dirty="0">
                <a:solidFill>
                  <a:srgbClr val="2F1BC7"/>
                </a:solidFill>
              </a:rPr>
              <a:t>To access </a:t>
            </a:r>
            <a:r>
              <a:rPr lang="en-US" dirty="0"/>
              <a:t>an element in a </a:t>
            </a:r>
            <a:r>
              <a:rPr lang="en-US" b="1" dirty="0"/>
              <a:t>two-dimensional array</a:t>
            </a:r>
            <a:r>
              <a:rPr lang="en-US" dirty="0"/>
              <a:t>, you must specify the </a:t>
            </a:r>
            <a:r>
              <a:rPr lang="en-US" b="1" dirty="0">
                <a:solidFill>
                  <a:srgbClr val="2F1BC7"/>
                </a:solidFill>
              </a:rPr>
              <a:t>name of the arra</a:t>
            </a:r>
            <a:r>
              <a:rPr lang="en-US" dirty="0">
                <a:solidFill>
                  <a:srgbClr val="2F1BC7"/>
                </a:solidFill>
              </a:rPr>
              <a:t>y </a:t>
            </a:r>
            <a:r>
              <a:rPr lang="en-US" dirty="0"/>
              <a:t>followed by:</a:t>
            </a:r>
          </a:p>
          <a:p>
            <a:pPr lvl="1"/>
            <a:r>
              <a:rPr lang="en-US" dirty="0" smtClean="0"/>
              <a:t>a </a:t>
            </a:r>
            <a:r>
              <a:rPr lang="en-US" b="1" dirty="0" smtClean="0">
                <a:solidFill>
                  <a:srgbClr val="2F1BC7"/>
                </a:solidFill>
              </a:rPr>
              <a:t>row index</a:t>
            </a:r>
          </a:p>
          <a:p>
            <a:pPr lvl="1"/>
            <a:r>
              <a:rPr lang="en-US" dirty="0" smtClean="0"/>
              <a:t>a </a:t>
            </a:r>
            <a:r>
              <a:rPr lang="en-US" b="1" dirty="0" smtClean="0">
                <a:solidFill>
                  <a:srgbClr val="2F1BC7"/>
                </a:solidFill>
              </a:rPr>
              <a:t>column index</a:t>
            </a:r>
            <a:endParaRPr lang="en-US" dirty="0" smtClean="0">
              <a:solidFill>
                <a:srgbClr val="2F1BC7"/>
              </a:solidFill>
            </a:endParaRPr>
          </a:p>
        </p:txBody>
      </p:sp>
      <p:sp>
        <p:nvSpPr>
          <p:cNvPr id="7" name="Rectangle 6"/>
          <p:cNvSpPr/>
          <p:nvPr/>
        </p:nvSpPr>
        <p:spPr>
          <a:xfrm>
            <a:off x="1557130" y="99060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27967003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1540565" y="-43334"/>
            <a:ext cx="9100931" cy="942336"/>
          </a:xfrm>
        </p:spPr>
        <p:txBody>
          <a:bodyPr>
            <a:normAutofit/>
          </a:bodyPr>
          <a:lstStyle/>
          <a:p>
            <a:r>
              <a:rPr lang="en-US" sz="4800" b="1" dirty="0">
                <a:solidFill>
                  <a:srgbClr val="C00000"/>
                </a:solidFill>
              </a:rPr>
              <a:t>Declaration and Initialization</a:t>
            </a:r>
          </a:p>
        </p:txBody>
      </p:sp>
      <p:sp>
        <p:nvSpPr>
          <p:cNvPr id="9219" name="Content Placeholder 2"/>
          <p:cNvSpPr>
            <a:spLocks noGrp="1"/>
          </p:cNvSpPr>
          <p:nvPr>
            <p:ph idx="1"/>
          </p:nvPr>
        </p:nvSpPr>
        <p:spPr>
          <a:xfrm>
            <a:off x="1687241" y="1096617"/>
            <a:ext cx="8894620" cy="5791200"/>
          </a:xfrm>
        </p:spPr>
        <p:txBody>
          <a:bodyPr>
            <a:normAutofit/>
          </a:bodyPr>
          <a:lstStyle/>
          <a:p>
            <a:r>
              <a:rPr lang="en-US" b="1" dirty="0" smtClean="0">
                <a:solidFill>
                  <a:srgbClr val="2F1BC7"/>
                </a:solidFill>
              </a:rPr>
              <a:t>Declaration</a:t>
            </a:r>
            <a:r>
              <a:rPr lang="en-US" dirty="0" smtClean="0"/>
              <a:t> of a </a:t>
            </a:r>
            <a:r>
              <a:rPr lang="en-US" b="1" dirty="0" smtClean="0">
                <a:solidFill>
                  <a:srgbClr val="2F1BC7"/>
                </a:solidFill>
              </a:rPr>
              <a:t>two-dimensional array </a:t>
            </a:r>
            <a:r>
              <a:rPr lang="en-US" dirty="0" smtClean="0"/>
              <a:t>requires a </a:t>
            </a:r>
            <a:r>
              <a:rPr lang="en-US" b="1" dirty="0" smtClean="0">
                <a:solidFill>
                  <a:srgbClr val="2F1BC7"/>
                </a:solidFill>
              </a:rPr>
              <a:t>row size </a:t>
            </a:r>
            <a:r>
              <a:rPr lang="en-US" dirty="0" smtClean="0"/>
              <a:t>and a </a:t>
            </a:r>
            <a:r>
              <a:rPr lang="en-US" b="1" dirty="0" smtClean="0">
                <a:solidFill>
                  <a:srgbClr val="2F1BC7"/>
                </a:solidFill>
              </a:rPr>
              <a:t>column size</a:t>
            </a:r>
            <a:endParaRPr lang="en-US" dirty="0" smtClean="0"/>
          </a:p>
          <a:p>
            <a:endParaRPr lang="en-US" dirty="0" smtClean="0"/>
          </a:p>
          <a:p>
            <a:r>
              <a:rPr lang="en-US" dirty="0" smtClean="0"/>
              <a:t>A </a:t>
            </a:r>
            <a:r>
              <a:rPr lang="en-US" b="1" dirty="0" smtClean="0">
                <a:solidFill>
                  <a:srgbClr val="2F1BC7"/>
                </a:solidFill>
              </a:rPr>
              <a:t>consecutive</a:t>
            </a:r>
            <a:r>
              <a:rPr lang="en-US" dirty="0" smtClean="0"/>
              <a:t> block of </a:t>
            </a:r>
            <a:r>
              <a:rPr lang="en-US" dirty="0" smtClean="0">
                <a:solidFill>
                  <a:srgbClr val="2F1BC7"/>
                </a:solidFill>
              </a:rPr>
              <a:t>(</a:t>
            </a:r>
            <a:r>
              <a:rPr lang="en-US" b="1" dirty="0" smtClean="0">
                <a:solidFill>
                  <a:srgbClr val="2F1BC7"/>
                </a:solidFill>
              </a:rPr>
              <a:t>row size</a:t>
            </a:r>
            <a:r>
              <a:rPr lang="en-US" dirty="0" smtClean="0"/>
              <a:t>)</a:t>
            </a:r>
            <a:r>
              <a:rPr lang="en-US" b="1" dirty="0" smtClean="0"/>
              <a:t>*</a:t>
            </a:r>
            <a:r>
              <a:rPr lang="en-US" dirty="0" smtClean="0"/>
              <a:t>(</a:t>
            </a:r>
            <a:r>
              <a:rPr lang="en-US" b="1" dirty="0" smtClean="0">
                <a:solidFill>
                  <a:srgbClr val="2F1BC7"/>
                </a:solidFill>
              </a:rPr>
              <a:t>column size</a:t>
            </a:r>
            <a:r>
              <a:rPr lang="en-US" dirty="0" smtClean="0"/>
              <a:t>) </a:t>
            </a:r>
            <a:r>
              <a:rPr lang="en-US" b="1" dirty="0" smtClean="0">
                <a:solidFill>
                  <a:srgbClr val="2F1BC7"/>
                </a:solidFill>
              </a:rPr>
              <a:t>memory locations </a:t>
            </a:r>
            <a:r>
              <a:rPr lang="en-US" dirty="0" smtClean="0"/>
              <a:t>are </a:t>
            </a:r>
            <a:r>
              <a:rPr lang="en-US" b="1" dirty="0" smtClean="0">
                <a:solidFill>
                  <a:srgbClr val="2F1BC7"/>
                </a:solidFill>
              </a:rPr>
              <a:t>allocated</a:t>
            </a:r>
            <a:r>
              <a:rPr lang="en-US" dirty="0" smtClean="0"/>
              <a:t>.</a:t>
            </a:r>
          </a:p>
          <a:p>
            <a:endParaRPr lang="en-US" dirty="0" smtClean="0"/>
          </a:p>
          <a:p>
            <a:r>
              <a:rPr lang="en-US" dirty="0" smtClean="0"/>
              <a:t>All </a:t>
            </a:r>
            <a:r>
              <a:rPr lang="en-US" b="1" dirty="0" smtClean="0">
                <a:solidFill>
                  <a:srgbClr val="2F1BC7"/>
                </a:solidFill>
              </a:rPr>
              <a:t>array elements </a:t>
            </a:r>
            <a:r>
              <a:rPr lang="en-US" dirty="0" smtClean="0"/>
              <a:t>must be of the </a:t>
            </a:r>
            <a:r>
              <a:rPr lang="en-US" b="1" dirty="0" smtClean="0">
                <a:solidFill>
                  <a:srgbClr val="2F1BC7"/>
                </a:solidFill>
              </a:rPr>
              <a:t>same type.</a:t>
            </a:r>
          </a:p>
          <a:p>
            <a:endParaRPr lang="en-US" dirty="0" smtClean="0"/>
          </a:p>
          <a:p>
            <a:r>
              <a:rPr lang="en-US" b="1" dirty="0" smtClean="0">
                <a:solidFill>
                  <a:srgbClr val="2F1BC7"/>
                </a:solidFill>
              </a:rPr>
              <a:t>Elements accessed</a:t>
            </a:r>
            <a:r>
              <a:rPr lang="en-US" b="1" dirty="0" smtClean="0"/>
              <a:t> </a:t>
            </a:r>
            <a:r>
              <a:rPr lang="en-US" dirty="0" smtClean="0"/>
              <a:t>by two offsets: a </a:t>
            </a:r>
            <a:r>
              <a:rPr lang="en-US" b="1" i="1" dirty="0" smtClean="0">
                <a:solidFill>
                  <a:srgbClr val="2F1BC7"/>
                </a:solidFill>
              </a:rPr>
              <a:t>row offset </a:t>
            </a:r>
            <a:r>
              <a:rPr lang="en-US" dirty="0" smtClean="0"/>
              <a:t>and a </a:t>
            </a:r>
            <a:r>
              <a:rPr lang="en-US" b="1" i="1" dirty="0" smtClean="0">
                <a:solidFill>
                  <a:srgbClr val="2F1BC7"/>
                </a:solidFill>
              </a:rPr>
              <a:t>column offset.</a:t>
            </a:r>
          </a:p>
          <a:p>
            <a:pPr>
              <a:buNone/>
            </a:pPr>
            <a:endParaRPr lang="en-US" dirty="0"/>
          </a:p>
        </p:txBody>
      </p:sp>
      <p:sp>
        <p:nvSpPr>
          <p:cNvPr id="7" name="Rectangle 6"/>
          <p:cNvSpPr/>
          <p:nvPr/>
        </p:nvSpPr>
        <p:spPr>
          <a:xfrm>
            <a:off x="1540565" y="899003"/>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2720611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828800" y="-1"/>
            <a:ext cx="8839200" cy="903653"/>
          </a:xfrm>
        </p:spPr>
        <p:txBody>
          <a:bodyPr/>
          <a:lstStyle/>
          <a:p>
            <a:r>
              <a:rPr lang="en-US" b="1" dirty="0" smtClean="0">
                <a:solidFill>
                  <a:srgbClr val="C00000"/>
                </a:solidFill>
              </a:rPr>
              <a:t>2D Array - Example</a:t>
            </a:r>
          </a:p>
        </p:txBody>
      </p:sp>
      <p:sp>
        <p:nvSpPr>
          <p:cNvPr id="11267" name="Content Placeholder 2"/>
          <p:cNvSpPr>
            <a:spLocks noGrp="1"/>
          </p:cNvSpPr>
          <p:nvPr>
            <p:ph idx="1"/>
          </p:nvPr>
        </p:nvSpPr>
        <p:spPr>
          <a:xfrm>
            <a:off x="1828800" y="1249680"/>
            <a:ext cx="8229600" cy="1219200"/>
          </a:xfrm>
        </p:spPr>
        <p:txBody>
          <a:bodyPr>
            <a:normAutofit/>
          </a:bodyPr>
          <a:lstStyle/>
          <a:p>
            <a:pPr>
              <a:lnSpc>
                <a:spcPct val="90000"/>
              </a:lnSpc>
              <a:spcBef>
                <a:spcPct val="5000"/>
              </a:spcBef>
              <a:buFontTx/>
              <a:buNone/>
            </a:pPr>
            <a:r>
              <a:rPr lang="en-US" sz="2400" b="1" dirty="0">
                <a:solidFill>
                  <a:srgbClr val="00B050"/>
                </a:solidFill>
                <a:latin typeface="Consolas" panose="020B0609020204030204" pitchFamily="49" charset="0"/>
              </a:rPr>
              <a:t>//Declaration </a:t>
            </a:r>
          </a:p>
          <a:p>
            <a:pPr>
              <a:lnSpc>
                <a:spcPct val="90000"/>
              </a:lnSpc>
              <a:spcBef>
                <a:spcPct val="5000"/>
              </a:spcBef>
              <a:buFontTx/>
              <a:buNone/>
            </a:pPr>
            <a:r>
              <a:rPr lang="en-US" sz="2400" b="1" dirty="0" err="1">
                <a:solidFill>
                  <a:srgbClr val="0070C0"/>
                </a:solidFill>
                <a:latin typeface="Consolas" panose="020B0609020204030204" pitchFamily="49" charset="0"/>
                <a:cs typeface="Courier New" pitchFamily="49" charset="0"/>
              </a:rPr>
              <a:t>int</a:t>
            </a:r>
            <a:r>
              <a:rPr lang="en-US" sz="2400" b="1" dirty="0">
                <a:solidFill>
                  <a:srgbClr val="0070C0"/>
                </a:solidFill>
                <a:latin typeface="Consolas" panose="020B0609020204030204" pitchFamily="49" charset="0"/>
                <a:cs typeface="Courier New" pitchFamily="49" charset="0"/>
              </a:rPr>
              <a:t> </a:t>
            </a:r>
            <a:r>
              <a:rPr lang="en-US" sz="2400" b="1" dirty="0">
                <a:latin typeface="Consolas" panose="020B0609020204030204" pitchFamily="49" charset="0"/>
                <a:cs typeface="Courier New" pitchFamily="49" charset="0"/>
              </a:rPr>
              <a:t>data[2][3];</a:t>
            </a:r>
            <a:endParaRPr lang="en-US" sz="2400" b="1" dirty="0">
              <a:latin typeface="Consolas" panose="020B0609020204030204" pitchFamily="49" charset="0"/>
            </a:endParaRPr>
          </a:p>
        </p:txBody>
      </p:sp>
      <p:graphicFrame>
        <p:nvGraphicFramePr>
          <p:cNvPr id="15" name="Group 42"/>
          <p:cNvGraphicFramePr>
            <a:graphicFrameLocks noGrp="1"/>
          </p:cNvGraphicFramePr>
          <p:nvPr>
            <p:extLst/>
          </p:nvPr>
        </p:nvGraphicFramePr>
        <p:xfrm>
          <a:off x="4191000" y="2971800"/>
          <a:ext cx="4114800" cy="950964"/>
        </p:xfrm>
        <a:graphic>
          <a:graphicData uri="http://schemas.openxmlformats.org/drawingml/2006/table">
            <a:tbl>
              <a:tblPr/>
              <a:tblGrid>
                <a:gridCol w="1371600"/>
                <a:gridCol w="1371600"/>
                <a:gridCol w="1371600"/>
              </a:tblGrid>
              <a:tr h="475457">
                <a:tc>
                  <a:txBody>
                    <a:bodyPr/>
                    <a:lstStyle/>
                    <a:p>
                      <a:pPr marL="0" marR="0" lvl="0" indent="0" algn="ctr" defTabSz="914400" rtl="0" eaLnBrk="0" fontAlgn="base" latinLnBrk="0" hangingPunct="0">
                        <a:lnSpc>
                          <a:spcPct val="90000"/>
                        </a:lnSpc>
                        <a:spcBef>
                          <a:spcPct val="0"/>
                        </a:spcBef>
                        <a:spcAft>
                          <a:spcPct val="0"/>
                        </a:spcAft>
                        <a:buClr>
                          <a:schemeClr val="accent1"/>
                        </a:buClr>
                        <a:buSzPct val="90000"/>
                        <a:buFont typeface="Monotype Sorts" pitchFamily="2" charset="2"/>
                        <a:buNone/>
                        <a:tabLst/>
                      </a:pPr>
                      <a:r>
                        <a:rPr kumimoji="1" lang="en-US" sz="2800" b="0" i="0" u="none" strike="noStrike" cap="none" normalizeH="0" baseline="0" dirty="0" smtClean="0">
                          <a:ln>
                            <a:noFill/>
                          </a:ln>
                          <a:solidFill>
                            <a:schemeClr val="tx1"/>
                          </a:solidFill>
                          <a:effectLst/>
                          <a:latin typeface="Times New Roman" charset="0"/>
                        </a:rPr>
                        <a:t>?</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accent1"/>
                        </a:buClr>
                        <a:buSzPct val="90000"/>
                        <a:buFont typeface="Monotype Sorts" pitchFamily="2" charset="2"/>
                        <a:buNone/>
                        <a:tabLst/>
                      </a:pPr>
                      <a:r>
                        <a:rPr kumimoji="1" lang="en-US" sz="2800" b="0" i="0" u="none" strike="noStrike" cap="none" normalizeH="0" baseline="0" dirty="0" smtClean="0">
                          <a:ln>
                            <a:noFill/>
                          </a:ln>
                          <a:solidFill>
                            <a:schemeClr val="tx1"/>
                          </a:solidFill>
                          <a:effectLst/>
                          <a:latin typeface="Times New Roman" charset="0"/>
                        </a:rPr>
                        <a:t>?</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accent1"/>
                        </a:buClr>
                        <a:buSzPct val="90000"/>
                        <a:buFont typeface="Monotype Sorts" pitchFamily="2" charset="2"/>
                        <a:buNone/>
                        <a:tabLst/>
                      </a:pPr>
                      <a:r>
                        <a:rPr kumimoji="1" lang="en-US" sz="2800" b="0" i="0" u="none" strike="noStrike" cap="none" normalizeH="0" baseline="0" dirty="0" smtClean="0">
                          <a:ln>
                            <a:noFill/>
                          </a:ln>
                          <a:solidFill>
                            <a:schemeClr val="tx1"/>
                          </a:solidFill>
                          <a:effectLst/>
                          <a:latin typeface="Times New Roman" charset="0"/>
                        </a:rPr>
                        <a:t>?</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5457">
                <a:tc>
                  <a:txBody>
                    <a:bodyPr/>
                    <a:lstStyle/>
                    <a:p>
                      <a:pPr marL="0" marR="0" lvl="0" indent="0" algn="ctr" defTabSz="914400" rtl="0" eaLnBrk="0" fontAlgn="base" latinLnBrk="0" hangingPunct="0">
                        <a:lnSpc>
                          <a:spcPct val="90000"/>
                        </a:lnSpc>
                        <a:spcBef>
                          <a:spcPct val="0"/>
                        </a:spcBef>
                        <a:spcAft>
                          <a:spcPct val="0"/>
                        </a:spcAft>
                        <a:buClr>
                          <a:schemeClr val="accent1"/>
                        </a:buClr>
                        <a:buSzPct val="90000"/>
                        <a:buFont typeface="Monotype Sorts" pitchFamily="2" charset="2"/>
                        <a:buNone/>
                        <a:tabLst/>
                      </a:pPr>
                      <a:r>
                        <a:rPr kumimoji="1" lang="en-US" sz="2800" b="0" i="0" u="none" strike="noStrike" cap="none" normalizeH="0" baseline="0" dirty="0" smtClean="0">
                          <a:ln>
                            <a:noFill/>
                          </a:ln>
                          <a:solidFill>
                            <a:schemeClr val="tx1"/>
                          </a:solidFill>
                          <a:effectLst/>
                          <a:latin typeface="Times New Roman" charset="0"/>
                        </a:rPr>
                        <a:t>?</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accent1"/>
                        </a:buClr>
                        <a:buSzPct val="90000"/>
                        <a:buFont typeface="Monotype Sorts" pitchFamily="2" charset="2"/>
                        <a:buNone/>
                        <a:tabLst/>
                      </a:pPr>
                      <a:r>
                        <a:rPr kumimoji="1" lang="en-US" sz="2800" b="0" i="0" u="none" strike="noStrike" cap="none" normalizeH="0" baseline="0" dirty="0" smtClean="0">
                          <a:ln>
                            <a:noFill/>
                          </a:ln>
                          <a:solidFill>
                            <a:schemeClr val="tx1"/>
                          </a:solidFill>
                          <a:effectLst/>
                          <a:latin typeface="Times New Roman" charset="0"/>
                        </a:rPr>
                        <a:t>?</a:t>
                      </a:r>
                    </a:p>
                  </a:txBody>
                  <a:tcPr marT="45717" marB="4571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0"/>
                        </a:spcBef>
                        <a:spcAft>
                          <a:spcPct val="0"/>
                        </a:spcAft>
                        <a:buClr>
                          <a:schemeClr val="accent1"/>
                        </a:buClr>
                        <a:buSzPct val="90000"/>
                        <a:buFont typeface="Monotype Sorts" pitchFamily="2" charset="2"/>
                        <a:buNone/>
                        <a:tabLst/>
                      </a:pPr>
                      <a:r>
                        <a:rPr kumimoji="1" lang="en-US" sz="2800" b="0" i="0" u="none" strike="noStrike" cap="none" normalizeH="0" baseline="0" dirty="0" smtClean="0">
                          <a:ln>
                            <a:noFill/>
                          </a:ln>
                          <a:solidFill>
                            <a:schemeClr val="tx1"/>
                          </a:solidFill>
                          <a:effectLst/>
                          <a:latin typeface="Times New Roman" charset="0"/>
                        </a:rPr>
                        <a:t>?</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283" name="Text Box 28"/>
          <p:cNvSpPr txBox="1">
            <a:spLocks noChangeArrowheads="1"/>
          </p:cNvSpPr>
          <p:nvPr/>
        </p:nvSpPr>
        <p:spPr bwMode="auto">
          <a:xfrm>
            <a:off x="3048000" y="3048000"/>
            <a:ext cx="1066800" cy="420688"/>
          </a:xfrm>
          <a:prstGeom prst="rect">
            <a:avLst/>
          </a:prstGeom>
          <a:noFill/>
          <a:ln w="9525" cap="rnd">
            <a:noFill/>
            <a:prstDash val="sysDot"/>
            <a:miter lim="800000"/>
            <a:headEnd/>
            <a:tailEnd/>
          </a:ln>
        </p:spPr>
        <p:txBody>
          <a:bodyPr>
            <a:spAutoFit/>
          </a:bodyPr>
          <a:lstStyle/>
          <a:p>
            <a:pPr>
              <a:lnSpc>
                <a:spcPct val="90000"/>
              </a:lnSpc>
              <a:spcBef>
                <a:spcPct val="20000"/>
              </a:spcBef>
            </a:pPr>
            <a:r>
              <a:rPr lang="en-US" sz="2400" b="1" dirty="0">
                <a:solidFill>
                  <a:srgbClr val="C00000"/>
                </a:solidFill>
                <a:latin typeface="Consolas" panose="020B0609020204030204" pitchFamily="49" charset="0"/>
              </a:rPr>
              <a:t>row 0</a:t>
            </a:r>
          </a:p>
        </p:txBody>
      </p:sp>
      <p:sp>
        <p:nvSpPr>
          <p:cNvPr id="11284" name="Text Box 33"/>
          <p:cNvSpPr txBox="1">
            <a:spLocks noChangeArrowheads="1"/>
          </p:cNvSpPr>
          <p:nvPr/>
        </p:nvSpPr>
        <p:spPr bwMode="auto">
          <a:xfrm>
            <a:off x="3048000" y="3505200"/>
            <a:ext cx="1066800" cy="420688"/>
          </a:xfrm>
          <a:prstGeom prst="rect">
            <a:avLst/>
          </a:prstGeom>
          <a:noFill/>
          <a:ln w="9525" cap="rnd">
            <a:noFill/>
            <a:prstDash val="sysDot"/>
            <a:miter lim="800000"/>
            <a:headEnd/>
            <a:tailEnd/>
          </a:ln>
        </p:spPr>
        <p:txBody>
          <a:bodyPr>
            <a:spAutoFit/>
          </a:bodyPr>
          <a:lstStyle/>
          <a:p>
            <a:pPr>
              <a:lnSpc>
                <a:spcPct val="90000"/>
              </a:lnSpc>
              <a:spcBef>
                <a:spcPct val="20000"/>
              </a:spcBef>
            </a:pPr>
            <a:r>
              <a:rPr lang="en-US" sz="2400" b="1" dirty="0">
                <a:solidFill>
                  <a:srgbClr val="C00000"/>
                </a:solidFill>
                <a:latin typeface="Consolas" panose="020B0609020204030204" pitchFamily="49" charset="0"/>
              </a:rPr>
              <a:t>row 1</a:t>
            </a:r>
          </a:p>
        </p:txBody>
      </p:sp>
      <p:sp>
        <p:nvSpPr>
          <p:cNvPr id="11285" name="Text Box 39"/>
          <p:cNvSpPr txBox="1">
            <a:spLocks noChangeArrowheads="1"/>
          </p:cNvSpPr>
          <p:nvPr/>
        </p:nvSpPr>
        <p:spPr bwMode="auto">
          <a:xfrm>
            <a:off x="4267200" y="2514600"/>
            <a:ext cx="1066800" cy="420688"/>
          </a:xfrm>
          <a:prstGeom prst="rect">
            <a:avLst/>
          </a:prstGeom>
          <a:noFill/>
          <a:ln w="9525" cap="rnd">
            <a:noFill/>
            <a:prstDash val="sysDot"/>
            <a:miter lim="800000"/>
            <a:headEnd/>
            <a:tailEnd/>
          </a:ln>
        </p:spPr>
        <p:txBody>
          <a:bodyPr>
            <a:spAutoFit/>
          </a:bodyPr>
          <a:lstStyle/>
          <a:p>
            <a:pPr>
              <a:lnSpc>
                <a:spcPct val="90000"/>
              </a:lnSpc>
              <a:spcBef>
                <a:spcPct val="20000"/>
              </a:spcBef>
            </a:pPr>
            <a:r>
              <a:rPr lang="en-US" sz="2400" b="1" dirty="0" err="1">
                <a:solidFill>
                  <a:srgbClr val="C00000"/>
                </a:solidFill>
                <a:latin typeface="Consolas" panose="020B0609020204030204" pitchFamily="49" charset="0"/>
              </a:rPr>
              <a:t>col</a:t>
            </a:r>
            <a:r>
              <a:rPr lang="en-US" sz="2400" b="1" dirty="0">
                <a:solidFill>
                  <a:srgbClr val="C00000"/>
                </a:solidFill>
                <a:latin typeface="Consolas" panose="020B0609020204030204" pitchFamily="49" charset="0"/>
              </a:rPr>
              <a:t> 0</a:t>
            </a:r>
          </a:p>
        </p:txBody>
      </p:sp>
      <p:sp>
        <p:nvSpPr>
          <p:cNvPr id="11286" name="Text Box 40"/>
          <p:cNvSpPr txBox="1">
            <a:spLocks noChangeArrowheads="1"/>
          </p:cNvSpPr>
          <p:nvPr/>
        </p:nvSpPr>
        <p:spPr bwMode="auto">
          <a:xfrm>
            <a:off x="5638800" y="2514600"/>
            <a:ext cx="1066800" cy="420688"/>
          </a:xfrm>
          <a:prstGeom prst="rect">
            <a:avLst/>
          </a:prstGeom>
          <a:noFill/>
          <a:ln w="9525" cap="rnd">
            <a:noFill/>
            <a:prstDash val="sysDot"/>
            <a:miter lim="800000"/>
            <a:headEnd/>
            <a:tailEnd/>
          </a:ln>
        </p:spPr>
        <p:txBody>
          <a:bodyPr>
            <a:spAutoFit/>
          </a:bodyPr>
          <a:lstStyle/>
          <a:p>
            <a:pPr>
              <a:lnSpc>
                <a:spcPct val="90000"/>
              </a:lnSpc>
              <a:spcBef>
                <a:spcPct val="20000"/>
              </a:spcBef>
            </a:pPr>
            <a:r>
              <a:rPr lang="en-US" sz="2400" b="1" dirty="0" err="1">
                <a:solidFill>
                  <a:srgbClr val="C00000"/>
                </a:solidFill>
                <a:latin typeface="Consolas" panose="020B0609020204030204" pitchFamily="49" charset="0"/>
              </a:rPr>
              <a:t>col</a:t>
            </a:r>
            <a:r>
              <a:rPr lang="en-US" sz="2400" b="1" dirty="0">
                <a:solidFill>
                  <a:srgbClr val="C00000"/>
                </a:solidFill>
                <a:latin typeface="Consolas" panose="020B0609020204030204" pitchFamily="49" charset="0"/>
              </a:rPr>
              <a:t> 1</a:t>
            </a:r>
          </a:p>
        </p:txBody>
      </p:sp>
      <p:sp>
        <p:nvSpPr>
          <p:cNvPr id="11287" name="Text Box 41"/>
          <p:cNvSpPr txBox="1">
            <a:spLocks noChangeArrowheads="1"/>
          </p:cNvSpPr>
          <p:nvPr/>
        </p:nvSpPr>
        <p:spPr bwMode="auto">
          <a:xfrm>
            <a:off x="7010400" y="2514600"/>
            <a:ext cx="1066800" cy="420688"/>
          </a:xfrm>
          <a:prstGeom prst="rect">
            <a:avLst/>
          </a:prstGeom>
          <a:noFill/>
          <a:ln w="9525" cap="rnd">
            <a:noFill/>
            <a:prstDash val="sysDot"/>
            <a:miter lim="800000"/>
            <a:headEnd/>
            <a:tailEnd/>
          </a:ln>
        </p:spPr>
        <p:txBody>
          <a:bodyPr>
            <a:spAutoFit/>
          </a:bodyPr>
          <a:lstStyle/>
          <a:p>
            <a:pPr>
              <a:lnSpc>
                <a:spcPct val="90000"/>
              </a:lnSpc>
              <a:spcBef>
                <a:spcPct val="20000"/>
              </a:spcBef>
            </a:pPr>
            <a:r>
              <a:rPr lang="en-US" sz="2400" b="1" dirty="0" err="1">
                <a:solidFill>
                  <a:srgbClr val="C00000"/>
                </a:solidFill>
                <a:latin typeface="Consolas" panose="020B0609020204030204" pitchFamily="49" charset="0"/>
              </a:rPr>
              <a:t>col</a:t>
            </a:r>
            <a:r>
              <a:rPr lang="en-US" sz="2400" b="1" dirty="0">
                <a:solidFill>
                  <a:srgbClr val="C00000"/>
                </a:solidFill>
                <a:latin typeface="Consolas" panose="020B0609020204030204" pitchFamily="49" charset="0"/>
              </a:rPr>
              <a:t> 2</a:t>
            </a:r>
          </a:p>
        </p:txBody>
      </p:sp>
      <p:sp>
        <p:nvSpPr>
          <p:cNvPr id="12" name="Rectangle 11"/>
          <p:cNvSpPr/>
          <p:nvPr/>
        </p:nvSpPr>
        <p:spPr>
          <a:xfrm>
            <a:off x="1524000" y="903654"/>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31165464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1524000" y="-1"/>
            <a:ext cx="9144000" cy="868681"/>
          </a:xfrm>
        </p:spPr>
        <p:txBody>
          <a:bodyPr vert="horz" lIns="92075" tIns="46038" rIns="92075" bIns="46038" rtlCol="0" anchor="ctr">
            <a:noAutofit/>
          </a:bodyPr>
          <a:lstStyle/>
          <a:p>
            <a:pPr>
              <a:defRPr/>
            </a:pPr>
            <a:r>
              <a:rPr lang="en-US" b="1" dirty="0" smtClean="0">
                <a:solidFill>
                  <a:srgbClr val="B80000"/>
                </a:solidFill>
                <a:ea typeface="宋体" pitchFamily="2" charset="-122"/>
              </a:rPr>
              <a:t>Declaring 2D Arrays</a:t>
            </a:r>
          </a:p>
        </p:txBody>
      </p:sp>
      <p:sp>
        <p:nvSpPr>
          <p:cNvPr id="6147" name="Rectangle 3"/>
          <p:cNvSpPr>
            <a:spLocks noGrp="1" noChangeArrowheads="1"/>
          </p:cNvSpPr>
          <p:nvPr>
            <p:ph type="subTitle" idx="1"/>
          </p:nvPr>
        </p:nvSpPr>
        <p:spPr>
          <a:xfrm>
            <a:off x="1863725" y="1447800"/>
            <a:ext cx="8458200" cy="1828800"/>
          </a:xfrm>
        </p:spPr>
        <p:txBody>
          <a:bodyPr vert="horz" lIns="92075" tIns="46038" rIns="92075" bIns="46038" rtlCol="0">
            <a:noAutofit/>
          </a:bodyPr>
          <a:lstStyle/>
          <a:p>
            <a:pPr>
              <a:lnSpc>
                <a:spcPct val="80000"/>
              </a:lnSpc>
              <a:defRPr/>
            </a:pPr>
            <a:r>
              <a:rPr lang="en-US" sz="2600" b="1" dirty="0">
                <a:solidFill>
                  <a:srgbClr val="B80000"/>
                </a:solidFill>
                <a:latin typeface="Consolas" panose="020B0609020204030204" pitchFamily="49" charset="0"/>
                <a:ea typeface="宋体" pitchFamily="2" charset="-122"/>
                <a:cs typeface="Courier New" pitchFamily="49" charset="0"/>
              </a:rPr>
              <a:t> </a:t>
            </a:r>
            <a:r>
              <a:rPr lang="en-US" sz="2600" b="1" dirty="0" err="1">
                <a:solidFill>
                  <a:srgbClr val="B80000"/>
                </a:solidFill>
                <a:latin typeface="Consolas" panose="020B0609020204030204" pitchFamily="49" charset="0"/>
                <a:ea typeface="宋体" pitchFamily="2" charset="-122"/>
                <a:cs typeface="Courier New" pitchFamily="49" charset="0"/>
              </a:rPr>
              <a:t>datatype</a:t>
            </a:r>
            <a:r>
              <a:rPr lang="en-US" sz="2600" b="1" dirty="0">
                <a:solidFill>
                  <a:schemeClr val="tx1"/>
                </a:solidFill>
                <a:latin typeface="Consolas" panose="020B0609020204030204" pitchFamily="49" charset="0"/>
                <a:ea typeface="宋体" pitchFamily="2" charset="-122"/>
                <a:cs typeface="Courier New" pitchFamily="49" charset="0"/>
              </a:rPr>
              <a:t> </a:t>
            </a:r>
            <a:r>
              <a:rPr lang="en-US" sz="2600" b="1" dirty="0" err="1">
                <a:solidFill>
                  <a:srgbClr val="2F1BC7"/>
                </a:solidFill>
                <a:latin typeface="Consolas" panose="020B0609020204030204" pitchFamily="49" charset="0"/>
                <a:ea typeface="宋体" pitchFamily="2" charset="-122"/>
                <a:cs typeface="Courier New" pitchFamily="49" charset="0"/>
              </a:rPr>
              <a:t>arrayName</a:t>
            </a:r>
            <a:r>
              <a:rPr lang="en-US" sz="2600" b="1" dirty="0">
                <a:solidFill>
                  <a:schemeClr val="tx1"/>
                </a:solidFill>
                <a:latin typeface="Consolas" panose="020B0609020204030204" pitchFamily="49" charset="0"/>
                <a:ea typeface="宋体" pitchFamily="2" charset="-122"/>
                <a:cs typeface="Courier New" pitchFamily="49" charset="0"/>
              </a:rPr>
              <a:t>[</a:t>
            </a:r>
            <a:r>
              <a:rPr lang="en-US" sz="2600" b="1" dirty="0" err="1">
                <a:solidFill>
                  <a:schemeClr val="accent6">
                    <a:lumMod val="75000"/>
                  </a:schemeClr>
                </a:solidFill>
                <a:latin typeface="Consolas" panose="020B0609020204030204" pitchFamily="49" charset="0"/>
                <a:ea typeface="宋体" pitchFamily="2" charset="-122"/>
                <a:cs typeface="Courier New" pitchFamily="49" charset="0"/>
              </a:rPr>
              <a:t>rowSize</a:t>
            </a:r>
            <a:r>
              <a:rPr lang="en-US" sz="2600" b="1" dirty="0">
                <a:solidFill>
                  <a:schemeClr val="tx1"/>
                </a:solidFill>
                <a:latin typeface="Consolas" panose="020B0609020204030204" pitchFamily="49" charset="0"/>
                <a:ea typeface="宋体" pitchFamily="2" charset="-122"/>
                <a:cs typeface="Courier New" pitchFamily="49" charset="0"/>
              </a:rPr>
              <a:t>][</a:t>
            </a:r>
            <a:r>
              <a:rPr lang="en-US" sz="2600" b="1" dirty="0" err="1">
                <a:solidFill>
                  <a:schemeClr val="accent6">
                    <a:lumMod val="75000"/>
                  </a:schemeClr>
                </a:solidFill>
                <a:latin typeface="Consolas" panose="020B0609020204030204" pitchFamily="49" charset="0"/>
                <a:ea typeface="宋体" pitchFamily="2" charset="-122"/>
                <a:cs typeface="Courier New" pitchFamily="49" charset="0"/>
              </a:rPr>
              <a:t>coulmnSize</a:t>
            </a:r>
            <a:r>
              <a:rPr lang="en-US" sz="2600" b="1" dirty="0">
                <a:solidFill>
                  <a:schemeClr val="tx1"/>
                </a:solidFill>
                <a:latin typeface="Consolas" panose="020B0609020204030204" pitchFamily="49" charset="0"/>
                <a:ea typeface="宋体" pitchFamily="2" charset="-122"/>
                <a:cs typeface="Courier New" pitchFamily="49" charset="0"/>
              </a:rPr>
              <a:t>];</a:t>
            </a:r>
          </a:p>
          <a:p>
            <a:pPr algn="l">
              <a:lnSpc>
                <a:spcPct val="80000"/>
              </a:lnSpc>
              <a:spcBef>
                <a:spcPct val="50000"/>
              </a:spcBef>
              <a:defRPr/>
            </a:pPr>
            <a:endParaRPr lang="en-US" sz="2400" b="1" dirty="0">
              <a:solidFill>
                <a:schemeClr val="tx1"/>
              </a:solidFill>
              <a:latin typeface="Consolas" panose="020B0609020204030204" pitchFamily="49" charset="0"/>
              <a:ea typeface="宋体" pitchFamily="2" charset="-122"/>
              <a:cs typeface="Courier New" pitchFamily="49" charset="0"/>
            </a:endParaRPr>
          </a:p>
          <a:p>
            <a:pPr algn="l">
              <a:lnSpc>
                <a:spcPct val="80000"/>
              </a:lnSpc>
              <a:spcBef>
                <a:spcPct val="50000"/>
              </a:spcBef>
              <a:defRPr/>
            </a:pPr>
            <a:r>
              <a:rPr lang="en-US" sz="2400" b="1" dirty="0">
                <a:solidFill>
                  <a:schemeClr val="tx1"/>
                </a:solidFill>
                <a:latin typeface="Consolas" panose="020B0609020204030204" pitchFamily="49" charset="0"/>
                <a:ea typeface="宋体" pitchFamily="2" charset="-122"/>
                <a:cs typeface="Courier New" pitchFamily="49" charset="0"/>
              </a:rPr>
              <a:t>Example: </a:t>
            </a:r>
          </a:p>
          <a:p>
            <a:pPr algn="l">
              <a:lnSpc>
                <a:spcPct val="80000"/>
              </a:lnSpc>
              <a:spcBef>
                <a:spcPct val="50000"/>
              </a:spcBef>
              <a:defRPr/>
            </a:pPr>
            <a:r>
              <a:rPr lang="en-US" sz="2400" b="1" dirty="0">
                <a:solidFill>
                  <a:schemeClr val="tx1"/>
                </a:solidFill>
                <a:latin typeface="Consolas" panose="020B0609020204030204" pitchFamily="49" charset="0"/>
                <a:ea typeface="宋体" pitchFamily="2" charset="-122"/>
                <a:cs typeface="Courier New" pitchFamily="49" charset="0"/>
              </a:rPr>
              <a:t>    double </a:t>
            </a:r>
            <a:r>
              <a:rPr lang="en-US" sz="2400" b="1" dirty="0" err="1">
                <a:solidFill>
                  <a:schemeClr val="tx1"/>
                </a:solidFill>
                <a:latin typeface="Consolas" panose="020B0609020204030204" pitchFamily="49" charset="0"/>
                <a:ea typeface="宋体" pitchFamily="2" charset="-122"/>
                <a:cs typeface="Courier New" pitchFamily="49" charset="0"/>
              </a:rPr>
              <a:t>myList</a:t>
            </a:r>
            <a:r>
              <a:rPr lang="en-US" sz="2400" b="1" dirty="0">
                <a:solidFill>
                  <a:schemeClr val="tx1"/>
                </a:solidFill>
                <a:latin typeface="Consolas" panose="020B0609020204030204" pitchFamily="49" charset="0"/>
                <a:ea typeface="宋体" pitchFamily="2" charset="-122"/>
                <a:cs typeface="Courier New" pitchFamily="49" charset="0"/>
              </a:rPr>
              <a:t>[2][4];</a:t>
            </a:r>
          </a:p>
        </p:txBody>
      </p:sp>
      <p:sp>
        <p:nvSpPr>
          <p:cNvPr id="22532" name="Rectangle 4"/>
          <p:cNvSpPr>
            <a:spLocks noChangeArrowheads="1"/>
          </p:cNvSpPr>
          <p:nvPr/>
        </p:nvSpPr>
        <p:spPr bwMode="auto">
          <a:xfrm>
            <a:off x="1911350" y="2339009"/>
            <a:ext cx="8680450" cy="4114800"/>
          </a:xfrm>
          <a:prstGeom prst="rect">
            <a:avLst/>
          </a:prstGeom>
          <a:noFill/>
          <a:ln w="9525">
            <a:noFill/>
            <a:miter lim="800000"/>
            <a:headEnd/>
            <a:tailEnd/>
          </a:ln>
        </p:spPr>
        <p:txBody>
          <a:bodyPr lIns="92075" tIns="46038" rIns="92075" bIns="46038"/>
          <a:lstStyle/>
          <a:p>
            <a:pPr marL="342900" indent="-342900" eaLnBrk="0" hangingPunct="0">
              <a:spcBef>
                <a:spcPct val="20000"/>
              </a:spcBef>
              <a:buClr>
                <a:schemeClr val="bg2"/>
              </a:buClr>
              <a:buSzPct val="75000"/>
            </a:pPr>
            <a:r>
              <a:rPr lang="en-US" sz="2400" dirty="0">
                <a:latin typeface="+mj-lt"/>
              </a:rPr>
              <a:t>	</a:t>
            </a:r>
          </a:p>
          <a:p>
            <a:pPr marL="342900" indent="-342900" eaLnBrk="0" hangingPunct="0">
              <a:spcBef>
                <a:spcPct val="20000"/>
              </a:spcBef>
              <a:buClr>
                <a:schemeClr val="bg2"/>
              </a:buClr>
              <a:buSzPct val="75000"/>
            </a:pPr>
            <a:endParaRPr lang="en-US" sz="2400" b="1" dirty="0">
              <a:solidFill>
                <a:srgbClr val="C00000"/>
              </a:solidFill>
              <a:latin typeface="+mj-lt"/>
            </a:endParaRPr>
          </a:p>
          <a:p>
            <a:pPr marL="342900" indent="-342900" eaLnBrk="0" hangingPunct="0">
              <a:spcBef>
                <a:spcPct val="20000"/>
              </a:spcBef>
              <a:buClr>
                <a:schemeClr val="bg2"/>
              </a:buClr>
              <a:buSzPct val="75000"/>
            </a:pPr>
            <a:r>
              <a:rPr lang="en-US" sz="2400" b="1" dirty="0">
                <a:solidFill>
                  <a:srgbClr val="C00000"/>
                </a:solidFill>
                <a:latin typeface="+mj-lt"/>
              </a:rPr>
              <a:t>	    </a:t>
            </a:r>
          </a:p>
          <a:p>
            <a:pPr marL="342900" indent="-342900" eaLnBrk="0" hangingPunct="0">
              <a:spcBef>
                <a:spcPct val="20000"/>
              </a:spcBef>
              <a:buClr>
                <a:schemeClr val="bg2"/>
              </a:buClr>
              <a:buSzPct val="75000"/>
            </a:pPr>
            <a:r>
              <a:rPr lang="en-US" sz="2400" b="1" dirty="0">
                <a:solidFill>
                  <a:srgbClr val="C00000"/>
                </a:solidFill>
                <a:latin typeface="+mj-lt"/>
              </a:rPr>
              <a:t>	     </a:t>
            </a:r>
            <a:r>
              <a:rPr lang="en-US" sz="2400" b="1" dirty="0" err="1">
                <a:solidFill>
                  <a:srgbClr val="C00000"/>
                </a:solidFill>
                <a:latin typeface="+mj-lt"/>
              </a:rPr>
              <a:t>rowSize</a:t>
            </a:r>
            <a:r>
              <a:rPr lang="en-US" sz="2400" b="1" dirty="0">
                <a:solidFill>
                  <a:srgbClr val="C00000"/>
                </a:solidFill>
                <a:latin typeface="+mj-lt"/>
              </a:rPr>
              <a:t>, and </a:t>
            </a:r>
            <a:r>
              <a:rPr lang="en-US" sz="2400" b="1" dirty="0" err="1">
                <a:solidFill>
                  <a:srgbClr val="C00000"/>
                </a:solidFill>
                <a:latin typeface="+mj-lt"/>
              </a:rPr>
              <a:t>coulmnSize</a:t>
            </a:r>
            <a:r>
              <a:rPr lang="en-US" sz="2400" b="1" dirty="0">
                <a:solidFill>
                  <a:srgbClr val="C00000"/>
                </a:solidFill>
                <a:latin typeface="+mj-lt"/>
              </a:rPr>
              <a:t>: </a:t>
            </a:r>
            <a:r>
              <a:rPr lang="en-US" sz="2400" b="1" dirty="0">
                <a:solidFill>
                  <a:srgbClr val="2F1BC7"/>
                </a:solidFill>
                <a:latin typeface="+mj-lt"/>
              </a:rPr>
              <a:t>MUST BE constant </a:t>
            </a:r>
          </a:p>
          <a:p>
            <a:pPr marL="342900" indent="-342900" eaLnBrk="0" hangingPunct="0">
              <a:spcBef>
                <a:spcPct val="20000"/>
              </a:spcBef>
              <a:buClr>
                <a:schemeClr val="bg2"/>
              </a:buClr>
              <a:buSzPct val="75000"/>
            </a:pPr>
            <a:r>
              <a:rPr lang="en-US" sz="2400" b="1" dirty="0">
                <a:solidFill>
                  <a:srgbClr val="2F1BC7"/>
                </a:solidFill>
                <a:latin typeface="+mj-lt"/>
              </a:rPr>
              <a:t>          - constant literal</a:t>
            </a:r>
          </a:p>
          <a:p>
            <a:pPr marL="342900" indent="-342900" eaLnBrk="0" hangingPunct="0">
              <a:spcBef>
                <a:spcPct val="20000"/>
              </a:spcBef>
              <a:buClr>
                <a:schemeClr val="bg2"/>
              </a:buClr>
              <a:buSzPct val="75000"/>
            </a:pPr>
            <a:r>
              <a:rPr lang="en-US" sz="2400" b="1" dirty="0">
                <a:solidFill>
                  <a:srgbClr val="2F1BC7"/>
                </a:solidFill>
                <a:latin typeface="+mj-lt"/>
              </a:rPr>
              <a:t>          - constant  identifier</a:t>
            </a:r>
            <a:endParaRPr lang="en-US" sz="2400" b="1" u="sng" dirty="0">
              <a:solidFill>
                <a:srgbClr val="2F1BC7"/>
              </a:solidFill>
              <a:latin typeface="+mj-lt"/>
            </a:endParaRPr>
          </a:p>
          <a:p>
            <a:pPr marL="342900" indent="-342900" eaLnBrk="0" hangingPunct="0">
              <a:spcBef>
                <a:spcPct val="20000"/>
              </a:spcBef>
              <a:buClr>
                <a:schemeClr val="bg2"/>
              </a:buClr>
              <a:buSzPct val="75000"/>
            </a:pPr>
            <a:endParaRPr lang="en-US" sz="2400" b="1" dirty="0">
              <a:latin typeface="+mj-lt"/>
            </a:endParaRPr>
          </a:p>
          <a:p>
            <a:pPr marL="342900" indent="-342900" eaLnBrk="0" hangingPunct="0">
              <a:spcBef>
                <a:spcPct val="20000"/>
              </a:spcBef>
              <a:buClr>
                <a:schemeClr val="bg2"/>
              </a:buClr>
              <a:buSzPct val="75000"/>
            </a:pPr>
            <a:endParaRPr lang="en-US" sz="2400" dirty="0">
              <a:solidFill>
                <a:srgbClr val="008000"/>
              </a:solidFill>
              <a:latin typeface="+mj-lt"/>
            </a:endParaRPr>
          </a:p>
          <a:p>
            <a:pPr marL="342900" indent="-342900" eaLnBrk="0" hangingPunct="0">
              <a:spcBef>
                <a:spcPct val="20000"/>
              </a:spcBef>
              <a:buClr>
                <a:schemeClr val="bg2"/>
              </a:buClr>
              <a:buSzPct val="75000"/>
            </a:pPr>
            <a:endParaRPr lang="en-US" sz="2400" dirty="0">
              <a:solidFill>
                <a:srgbClr val="008000"/>
              </a:solidFill>
              <a:latin typeface="+mj-lt"/>
            </a:endParaRPr>
          </a:p>
        </p:txBody>
      </p:sp>
      <p:sp>
        <p:nvSpPr>
          <p:cNvPr id="5" name="Rectangle 4"/>
          <p:cNvSpPr/>
          <p:nvPr/>
        </p:nvSpPr>
        <p:spPr>
          <a:xfrm>
            <a:off x="1524000" y="868682"/>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13957352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1524000" y="-1"/>
            <a:ext cx="9144000" cy="899163"/>
          </a:xfrm>
        </p:spPr>
        <p:txBody>
          <a:bodyPr vert="horz" lIns="92075" tIns="46038" rIns="92075" bIns="46038" rtlCol="0" anchor="ctr">
            <a:noAutofit/>
          </a:bodyPr>
          <a:lstStyle/>
          <a:p>
            <a:pPr>
              <a:defRPr/>
            </a:pPr>
            <a:r>
              <a:rPr lang="en-US" b="1" dirty="0" smtClean="0">
                <a:solidFill>
                  <a:srgbClr val="B80000"/>
                </a:solidFill>
                <a:ea typeface="宋体" pitchFamily="2" charset="-122"/>
              </a:rPr>
              <a:t>2D Arrays in Memory</a:t>
            </a:r>
          </a:p>
        </p:txBody>
      </p:sp>
      <p:sp>
        <p:nvSpPr>
          <p:cNvPr id="5" name="Rectangle 4"/>
          <p:cNvSpPr/>
          <p:nvPr/>
        </p:nvSpPr>
        <p:spPr>
          <a:xfrm>
            <a:off x="1524000" y="899163"/>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pic>
        <p:nvPicPr>
          <p:cNvPr id="2050" name="Picture 2" descr="https://craftofcoding.files.wordpress.com/2017/02/rowcolumnarrays.jpg"/>
          <p:cNvPicPr>
            <a:picLocks noChangeAspect="1" noChangeArrowheads="1"/>
          </p:cNvPicPr>
          <p:nvPr/>
        </p:nvPicPr>
        <p:blipFill rotWithShape="1">
          <a:blip r:embed="rId3">
            <a:extLst>
              <a:ext uri="{28A0092B-C50C-407E-A947-70E740481C1C}">
                <a14:useLocalDpi xmlns:a14="http://schemas.microsoft.com/office/drawing/2010/main" val="0"/>
              </a:ext>
            </a:extLst>
          </a:blip>
          <a:srcRect l="4445" t="9399" r="5555" b="9245"/>
          <a:stretch/>
        </p:blipFill>
        <p:spPr bwMode="auto">
          <a:xfrm>
            <a:off x="2895601" y="3190367"/>
            <a:ext cx="6248399" cy="323991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90870" y="6642556"/>
            <a:ext cx="7162800" cy="215444"/>
          </a:xfrm>
          <a:prstGeom prst="rect">
            <a:avLst/>
          </a:prstGeom>
        </p:spPr>
        <p:txBody>
          <a:bodyPr wrap="square">
            <a:spAutoFit/>
          </a:bodyPr>
          <a:lstStyle/>
          <a:p>
            <a:r>
              <a:rPr lang="en-US" sz="800" dirty="0"/>
              <a:t>https://craftofcoding.files.wordpress.com/2017/02/rowcolumnarrays.jpg</a:t>
            </a:r>
          </a:p>
        </p:txBody>
      </p:sp>
      <p:sp>
        <p:nvSpPr>
          <p:cNvPr id="9" name="Content Placeholder 2"/>
          <p:cNvSpPr txBox="1">
            <a:spLocks/>
          </p:cNvSpPr>
          <p:nvPr/>
        </p:nvSpPr>
        <p:spPr>
          <a:xfrm>
            <a:off x="1687240" y="1066801"/>
            <a:ext cx="8904560" cy="22098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457200" indent="-457200" algn="l">
              <a:buFont typeface="Arial" panose="020B0604020202020204" pitchFamily="34" charset="0"/>
              <a:buChar char="•"/>
            </a:pPr>
            <a:r>
              <a:rPr lang="en-US" sz="2800" b="1" dirty="0">
                <a:solidFill>
                  <a:srgbClr val="C00000"/>
                </a:solidFill>
                <a:latin typeface="+mj-lt"/>
              </a:rPr>
              <a:t>Two Possibilities:</a:t>
            </a:r>
          </a:p>
          <a:p>
            <a:pPr marL="971550" lvl="1" indent="-514350" algn="l">
              <a:buFont typeface="+mj-lt"/>
              <a:buAutoNum type="arabicPeriod"/>
            </a:pPr>
            <a:r>
              <a:rPr lang="en-US" b="1" dirty="0">
                <a:solidFill>
                  <a:schemeClr val="tx1"/>
                </a:solidFill>
                <a:latin typeface="+mj-lt"/>
              </a:rPr>
              <a:t>Row-major order</a:t>
            </a:r>
          </a:p>
          <a:p>
            <a:pPr marL="971550" lvl="1" indent="-514350" algn="l">
              <a:buFont typeface="+mj-lt"/>
              <a:buAutoNum type="arabicPeriod"/>
            </a:pPr>
            <a:r>
              <a:rPr lang="en-US" b="1" dirty="0">
                <a:solidFill>
                  <a:schemeClr val="tx1"/>
                </a:solidFill>
                <a:latin typeface="+mj-lt"/>
              </a:rPr>
              <a:t>Column-major order</a:t>
            </a:r>
          </a:p>
          <a:p>
            <a:pPr algn="l"/>
            <a:r>
              <a:rPr lang="en-US" sz="2800" b="1" dirty="0">
                <a:solidFill>
                  <a:srgbClr val="2C14DE"/>
                </a:solidFill>
                <a:latin typeface="+mj-lt"/>
              </a:rPr>
              <a:t>		      </a:t>
            </a:r>
            <a:r>
              <a:rPr lang="en-US" sz="2800" b="1" u="sng" dirty="0">
                <a:solidFill>
                  <a:srgbClr val="2C14DE"/>
                </a:solidFill>
                <a:latin typeface="+mj-lt"/>
              </a:rPr>
              <a:t>C/C++ follows row-major order</a:t>
            </a:r>
            <a:endParaRPr lang="en-US" sz="2800" u="sng" dirty="0">
              <a:solidFill>
                <a:srgbClr val="2C14DE"/>
              </a:solidFill>
              <a:latin typeface="+mj-lt"/>
            </a:endParaRPr>
          </a:p>
        </p:txBody>
      </p:sp>
    </p:spTree>
    <p:extLst>
      <p:ext uri="{BB962C8B-B14F-4D97-AF65-F5344CB8AC3E}">
        <p14:creationId xmlns:p14="http://schemas.microsoft.com/office/powerpoint/2010/main" val="26694078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1524000" y="1"/>
            <a:ext cx="9144000" cy="929641"/>
          </a:xfrm>
        </p:spPr>
        <p:txBody>
          <a:bodyPr vert="horz" lIns="92075" tIns="46038" rIns="92075" bIns="46038" rtlCol="0" anchor="ctr">
            <a:noAutofit/>
          </a:bodyPr>
          <a:lstStyle/>
          <a:p>
            <a:pPr>
              <a:defRPr/>
            </a:pPr>
            <a:r>
              <a:rPr lang="en-US" b="1" dirty="0" smtClean="0">
                <a:solidFill>
                  <a:srgbClr val="B80000"/>
                </a:solidFill>
                <a:ea typeface="宋体" pitchFamily="2" charset="-122"/>
              </a:rPr>
              <a:t>Declaring and Initializing Arrays</a:t>
            </a:r>
          </a:p>
        </p:txBody>
      </p:sp>
      <p:sp>
        <p:nvSpPr>
          <p:cNvPr id="6147" name="Rectangle 3"/>
          <p:cNvSpPr>
            <a:spLocks noGrp="1" noChangeArrowheads="1"/>
          </p:cNvSpPr>
          <p:nvPr>
            <p:ph type="subTitle" idx="1"/>
          </p:nvPr>
        </p:nvSpPr>
        <p:spPr>
          <a:xfrm>
            <a:off x="1600200" y="990601"/>
            <a:ext cx="8915400" cy="1885891"/>
          </a:xfrm>
        </p:spPr>
        <p:txBody>
          <a:bodyPr vert="horz" lIns="92075" tIns="46038" rIns="92075" bIns="46038" rtlCol="0">
            <a:noAutofit/>
          </a:bodyPr>
          <a:lstStyle/>
          <a:p>
            <a:pPr algn="l">
              <a:lnSpc>
                <a:spcPct val="80000"/>
              </a:lnSpc>
              <a:defRPr/>
            </a:pPr>
            <a:endParaRPr lang="en-US" sz="2400" b="1" dirty="0">
              <a:solidFill>
                <a:schemeClr val="tx1"/>
              </a:solidFill>
              <a:latin typeface="Consolas" panose="020B0609020204030204" pitchFamily="49" charset="0"/>
              <a:ea typeface="宋体" pitchFamily="2" charset="-122"/>
              <a:cs typeface="Courier New" pitchFamily="49" charset="0"/>
            </a:endParaRPr>
          </a:p>
          <a:p>
            <a:pPr algn="l">
              <a:lnSpc>
                <a:spcPct val="80000"/>
              </a:lnSpc>
              <a:defRPr/>
            </a:pPr>
            <a:r>
              <a:rPr lang="en-US" sz="2400" b="1" dirty="0">
                <a:solidFill>
                  <a:schemeClr val="tx1"/>
                </a:solidFill>
                <a:latin typeface="Consolas" panose="020B0609020204030204" pitchFamily="49" charset="0"/>
                <a:ea typeface="宋体" pitchFamily="2" charset="-122"/>
                <a:cs typeface="Courier New" pitchFamily="49" charset="0"/>
              </a:rPr>
              <a:t> </a:t>
            </a:r>
            <a:r>
              <a:rPr lang="en-US" sz="2400" b="1" dirty="0" err="1">
                <a:solidFill>
                  <a:schemeClr val="tx1"/>
                </a:solidFill>
                <a:latin typeface="Consolas" panose="020B0609020204030204" pitchFamily="49" charset="0"/>
                <a:ea typeface="宋体" pitchFamily="2" charset="-122"/>
                <a:cs typeface="Courier New" pitchFamily="49" charset="0"/>
              </a:rPr>
              <a:t>int</a:t>
            </a:r>
            <a:r>
              <a:rPr lang="en-US" sz="2400" b="1" dirty="0">
                <a:solidFill>
                  <a:schemeClr val="tx1"/>
                </a:solidFill>
                <a:latin typeface="Consolas" panose="020B0609020204030204" pitchFamily="49" charset="0"/>
                <a:ea typeface="宋体" pitchFamily="2" charset="-122"/>
                <a:cs typeface="Courier New" pitchFamily="49" charset="0"/>
              </a:rPr>
              <a:t> </a:t>
            </a:r>
            <a:r>
              <a:rPr lang="en-US" sz="2400" b="1" dirty="0" err="1">
                <a:solidFill>
                  <a:schemeClr val="tx1"/>
                </a:solidFill>
                <a:latin typeface="Consolas" panose="020B0609020204030204" pitchFamily="49" charset="0"/>
                <a:ea typeface="宋体" pitchFamily="2" charset="-122"/>
                <a:cs typeface="Courier New" pitchFamily="49" charset="0"/>
              </a:rPr>
              <a:t>myList</a:t>
            </a:r>
            <a:r>
              <a:rPr lang="en-US" sz="2400" b="1" dirty="0">
                <a:solidFill>
                  <a:schemeClr val="tx1"/>
                </a:solidFill>
                <a:latin typeface="Consolas" panose="020B0609020204030204" pitchFamily="49" charset="0"/>
                <a:ea typeface="宋体" pitchFamily="2" charset="-122"/>
                <a:cs typeface="Courier New" pitchFamily="49" charset="0"/>
              </a:rPr>
              <a:t>[3][2]={</a:t>
            </a:r>
            <a:r>
              <a:rPr lang="en-US" sz="2400" b="1" dirty="0">
                <a:solidFill>
                  <a:srgbClr val="2F1BC7"/>
                </a:solidFill>
                <a:latin typeface="Consolas" panose="020B0609020204030204" pitchFamily="49" charset="0"/>
                <a:ea typeface="宋体" pitchFamily="2" charset="-122"/>
                <a:cs typeface="Courier New" pitchFamily="49" charset="0"/>
              </a:rPr>
              <a:t>{22,33}</a:t>
            </a:r>
            <a:r>
              <a:rPr lang="en-US" sz="2400" b="1" dirty="0">
                <a:solidFill>
                  <a:schemeClr val="tx1"/>
                </a:solidFill>
                <a:latin typeface="Consolas" panose="020B0609020204030204" pitchFamily="49" charset="0"/>
                <a:ea typeface="宋体" pitchFamily="2" charset="-122"/>
                <a:cs typeface="Courier New" pitchFamily="49" charset="0"/>
              </a:rPr>
              <a:t>, </a:t>
            </a:r>
            <a:r>
              <a:rPr lang="en-US" sz="2400" b="1" dirty="0">
                <a:solidFill>
                  <a:srgbClr val="2F1BC7"/>
                </a:solidFill>
                <a:latin typeface="Consolas" panose="020B0609020204030204" pitchFamily="49" charset="0"/>
                <a:ea typeface="宋体" pitchFamily="2" charset="-122"/>
                <a:cs typeface="Courier New" pitchFamily="49" charset="0"/>
              </a:rPr>
              <a:t>{44,55}</a:t>
            </a:r>
            <a:r>
              <a:rPr lang="en-US" sz="2400" b="1" dirty="0">
                <a:solidFill>
                  <a:schemeClr val="tx1"/>
                </a:solidFill>
                <a:latin typeface="Consolas" panose="020B0609020204030204" pitchFamily="49" charset="0"/>
                <a:ea typeface="宋体" pitchFamily="2" charset="-122"/>
                <a:cs typeface="Courier New" pitchFamily="49" charset="0"/>
              </a:rPr>
              <a:t>, </a:t>
            </a:r>
            <a:r>
              <a:rPr lang="en-US" sz="2400" b="1" dirty="0">
                <a:solidFill>
                  <a:srgbClr val="2F1BC7"/>
                </a:solidFill>
                <a:latin typeface="Consolas" panose="020B0609020204030204" pitchFamily="49" charset="0"/>
                <a:ea typeface="宋体" pitchFamily="2" charset="-122"/>
                <a:cs typeface="Courier New" pitchFamily="49" charset="0"/>
              </a:rPr>
              <a:t>{66,77}</a:t>
            </a:r>
            <a:r>
              <a:rPr lang="en-US" sz="2400" b="1" dirty="0">
                <a:solidFill>
                  <a:schemeClr val="tx1"/>
                </a:solidFill>
                <a:latin typeface="Consolas" panose="020B0609020204030204" pitchFamily="49" charset="0"/>
                <a:ea typeface="宋体" pitchFamily="2" charset="-122"/>
                <a:cs typeface="Courier New" pitchFamily="49" charset="0"/>
              </a:rPr>
              <a:t>};</a:t>
            </a:r>
            <a:endParaRPr lang="en-US" sz="2400" b="1" dirty="0">
              <a:solidFill>
                <a:schemeClr val="tx1"/>
              </a:solidFill>
              <a:latin typeface="Courier New" pitchFamily="49" charset="0"/>
              <a:ea typeface="宋体" pitchFamily="2" charset="-122"/>
              <a:cs typeface="Courier New" pitchFamily="49" charset="0"/>
            </a:endParaRPr>
          </a:p>
          <a:p>
            <a:pPr algn="l">
              <a:lnSpc>
                <a:spcPct val="80000"/>
              </a:lnSpc>
              <a:defRPr/>
            </a:pPr>
            <a:endParaRPr lang="en-US" sz="2400" b="1" dirty="0">
              <a:solidFill>
                <a:schemeClr val="tx1"/>
              </a:solidFill>
              <a:latin typeface="Courier New" pitchFamily="49" charset="0"/>
              <a:ea typeface="宋体" pitchFamily="2" charset="-122"/>
              <a:cs typeface="Courier New" pitchFamily="49" charset="0"/>
            </a:endParaRPr>
          </a:p>
          <a:p>
            <a:pPr algn="l">
              <a:lnSpc>
                <a:spcPct val="80000"/>
              </a:lnSpc>
              <a:defRPr/>
            </a:pPr>
            <a:r>
              <a:rPr lang="en-US" sz="2400" b="1" dirty="0">
                <a:solidFill>
                  <a:schemeClr val="tx1"/>
                </a:solidFill>
                <a:latin typeface="Courier New" pitchFamily="49" charset="0"/>
                <a:ea typeface="宋体" pitchFamily="2" charset="-122"/>
                <a:cs typeface="Courier New" pitchFamily="49" charset="0"/>
              </a:rPr>
              <a:t> </a:t>
            </a:r>
            <a:r>
              <a:rPr lang="en-US" sz="2400" b="1" dirty="0">
                <a:solidFill>
                  <a:schemeClr val="tx1"/>
                </a:solidFill>
                <a:latin typeface="Courier New" pitchFamily="49" charset="0"/>
                <a:ea typeface="宋体" pitchFamily="2" charset="-122"/>
                <a:cs typeface="Courier New" pitchFamily="49" charset="0"/>
                <a:sym typeface="Wingdings" pitchFamily="2" charset="2"/>
              </a:rPr>
              <a:t> </a:t>
            </a:r>
            <a:r>
              <a:rPr lang="en-US" sz="2400" b="1" dirty="0" err="1">
                <a:solidFill>
                  <a:srgbClr val="2F1BC7"/>
                </a:solidFill>
                <a:latin typeface="Courier New" pitchFamily="49" charset="0"/>
                <a:ea typeface="宋体" pitchFamily="2" charset="-122"/>
                <a:cs typeface="Courier New" pitchFamily="49" charset="0"/>
              </a:rPr>
              <a:t>myList</a:t>
            </a:r>
            <a:r>
              <a:rPr lang="en-US" sz="2400" b="1" dirty="0">
                <a:solidFill>
                  <a:schemeClr val="tx1"/>
                </a:solidFill>
                <a:latin typeface="Courier New" pitchFamily="49" charset="0"/>
                <a:ea typeface="宋体" pitchFamily="2" charset="-122"/>
                <a:cs typeface="Courier New" pitchFamily="49" charset="0"/>
              </a:rPr>
              <a:t> has </a:t>
            </a:r>
            <a:r>
              <a:rPr lang="en-US" sz="2400" b="1" dirty="0">
                <a:solidFill>
                  <a:srgbClr val="008000"/>
                </a:solidFill>
                <a:latin typeface="Courier New" pitchFamily="49" charset="0"/>
                <a:ea typeface="宋体" pitchFamily="2" charset="-122"/>
                <a:cs typeface="Courier New" pitchFamily="49" charset="0"/>
              </a:rPr>
              <a:t>3 Rows </a:t>
            </a:r>
            <a:r>
              <a:rPr lang="en-US" sz="2400" b="1" dirty="0">
                <a:solidFill>
                  <a:schemeClr val="tx1"/>
                </a:solidFill>
                <a:latin typeface="Courier New" pitchFamily="49" charset="0"/>
                <a:ea typeface="宋体" pitchFamily="2" charset="-122"/>
                <a:cs typeface="Courier New" pitchFamily="49" charset="0"/>
              </a:rPr>
              <a:t>and </a:t>
            </a:r>
            <a:r>
              <a:rPr lang="en-US" sz="2400" b="1" dirty="0">
                <a:solidFill>
                  <a:srgbClr val="008000"/>
                </a:solidFill>
                <a:latin typeface="Courier New" pitchFamily="49" charset="0"/>
                <a:ea typeface="宋体" pitchFamily="2" charset="-122"/>
                <a:cs typeface="Courier New" pitchFamily="49" charset="0"/>
              </a:rPr>
              <a:t>2 </a:t>
            </a:r>
            <a:r>
              <a:rPr lang="en-US" sz="2400" b="1" dirty="0" err="1">
                <a:solidFill>
                  <a:srgbClr val="008000"/>
                </a:solidFill>
                <a:latin typeface="Courier New" pitchFamily="49" charset="0"/>
                <a:ea typeface="宋体" pitchFamily="2" charset="-122"/>
                <a:cs typeface="Courier New" pitchFamily="49" charset="0"/>
              </a:rPr>
              <a:t>coulmns</a:t>
            </a:r>
            <a:r>
              <a:rPr lang="en-US" sz="2400" b="1" dirty="0">
                <a:solidFill>
                  <a:srgbClr val="008000"/>
                </a:solidFill>
                <a:latin typeface="Courier New" pitchFamily="49" charset="0"/>
                <a:ea typeface="宋体" pitchFamily="2" charset="-122"/>
                <a:cs typeface="Courier New" pitchFamily="49" charset="0"/>
              </a:rPr>
              <a:t> </a:t>
            </a:r>
            <a:r>
              <a:rPr lang="en-US" sz="2400" b="1" dirty="0">
                <a:solidFill>
                  <a:schemeClr val="tx1"/>
                </a:solidFill>
                <a:latin typeface="Courier New" pitchFamily="49" charset="0"/>
                <a:ea typeface="宋体" pitchFamily="2" charset="-122"/>
                <a:cs typeface="Courier New" pitchFamily="49" charset="0"/>
              </a:rPr>
              <a:t>in each row:</a:t>
            </a:r>
          </a:p>
          <a:p>
            <a:pPr algn="l">
              <a:lnSpc>
                <a:spcPct val="80000"/>
              </a:lnSpc>
              <a:defRPr/>
            </a:pPr>
            <a:endParaRPr lang="en-US" sz="2400" b="1" dirty="0">
              <a:solidFill>
                <a:schemeClr val="tx1"/>
              </a:solidFill>
              <a:latin typeface="Courier New" pitchFamily="49" charset="0"/>
              <a:ea typeface="宋体" pitchFamily="2" charset="-122"/>
              <a:cs typeface="Courier New" pitchFamily="49" charset="0"/>
            </a:endParaRPr>
          </a:p>
          <a:p>
            <a:pPr algn="l">
              <a:lnSpc>
                <a:spcPct val="80000"/>
              </a:lnSpc>
              <a:defRPr/>
            </a:pPr>
            <a:r>
              <a:rPr lang="en-US" sz="2400" b="1" dirty="0">
                <a:solidFill>
                  <a:schemeClr val="tx1"/>
                </a:solidFill>
                <a:latin typeface="Courier New" pitchFamily="49" charset="0"/>
                <a:ea typeface="宋体" pitchFamily="2" charset="-122"/>
                <a:cs typeface="Courier New" pitchFamily="49" charset="0"/>
                <a:sym typeface="Wingdings" pitchFamily="2" charset="2"/>
              </a:rPr>
              <a:t> </a:t>
            </a:r>
            <a:endParaRPr lang="en-US" sz="2400" b="1" dirty="0">
              <a:solidFill>
                <a:schemeClr val="tx1"/>
              </a:solidFill>
              <a:latin typeface="Courier New" pitchFamily="49" charset="0"/>
              <a:ea typeface="宋体" pitchFamily="2" charset="-122"/>
              <a:cs typeface="Courier New" pitchFamily="49" charset="0"/>
            </a:endParaRPr>
          </a:p>
        </p:txBody>
      </p:sp>
      <p:sp>
        <p:nvSpPr>
          <p:cNvPr id="5" name="Rectangle 4"/>
          <p:cNvSpPr/>
          <p:nvPr/>
        </p:nvSpPr>
        <p:spPr>
          <a:xfrm>
            <a:off x="1524000" y="929642"/>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graphicFrame>
        <p:nvGraphicFramePr>
          <p:cNvPr id="7" name="Table 6"/>
          <p:cNvGraphicFramePr>
            <a:graphicFrameLocks noGrp="1"/>
          </p:cNvGraphicFramePr>
          <p:nvPr/>
        </p:nvGraphicFramePr>
        <p:xfrm>
          <a:off x="4953000" y="4267200"/>
          <a:ext cx="2743200" cy="1524000"/>
        </p:xfrm>
        <a:graphic>
          <a:graphicData uri="http://schemas.openxmlformats.org/drawingml/2006/table">
            <a:tbl>
              <a:tblPr firstRow="1" bandRow="1">
                <a:tableStyleId>{5940675A-B579-460E-94D1-54222C63F5DA}</a:tableStyleId>
              </a:tblPr>
              <a:tblGrid>
                <a:gridCol w="1371600"/>
                <a:gridCol w="1371600"/>
              </a:tblGrid>
              <a:tr h="508000">
                <a:tc>
                  <a:txBody>
                    <a:bodyPr/>
                    <a:lstStyle/>
                    <a:p>
                      <a:pPr algn="ctr"/>
                      <a:r>
                        <a:rPr lang="en-US" sz="2600" b="1" dirty="0" smtClean="0"/>
                        <a:t>22</a:t>
                      </a:r>
                      <a:endParaRPr lang="en-US" sz="2600" b="1" dirty="0"/>
                    </a:p>
                  </a:txBody>
                  <a:tcPr anchor="ctr"/>
                </a:tc>
                <a:tc>
                  <a:txBody>
                    <a:bodyPr/>
                    <a:lstStyle/>
                    <a:p>
                      <a:pPr algn="ctr"/>
                      <a:r>
                        <a:rPr lang="en-US" sz="2600" b="1" dirty="0" smtClean="0"/>
                        <a:t>33</a:t>
                      </a:r>
                      <a:endParaRPr lang="en-US" sz="2600" b="1" dirty="0"/>
                    </a:p>
                  </a:txBody>
                  <a:tcPr anchor="ctr"/>
                </a:tc>
              </a:tr>
              <a:tr h="508000">
                <a:tc>
                  <a:txBody>
                    <a:bodyPr/>
                    <a:lstStyle/>
                    <a:p>
                      <a:pPr algn="ctr"/>
                      <a:r>
                        <a:rPr lang="en-US" sz="2600" b="1" dirty="0" smtClean="0"/>
                        <a:t>44</a:t>
                      </a:r>
                      <a:endParaRPr lang="en-US" sz="2600" b="1" dirty="0"/>
                    </a:p>
                  </a:txBody>
                  <a:tcPr anchor="ctr"/>
                </a:tc>
                <a:tc>
                  <a:txBody>
                    <a:bodyPr/>
                    <a:lstStyle/>
                    <a:p>
                      <a:pPr algn="ctr"/>
                      <a:r>
                        <a:rPr lang="en-US" sz="2600" b="1" dirty="0" smtClean="0"/>
                        <a:t>55</a:t>
                      </a:r>
                      <a:endParaRPr lang="en-US" sz="2600" b="1" dirty="0"/>
                    </a:p>
                  </a:txBody>
                  <a:tcPr anchor="ctr"/>
                </a:tc>
              </a:tr>
              <a:tr h="508000">
                <a:tc>
                  <a:txBody>
                    <a:bodyPr/>
                    <a:lstStyle/>
                    <a:p>
                      <a:pPr algn="ctr"/>
                      <a:r>
                        <a:rPr lang="en-US" sz="2600" b="1" dirty="0" smtClean="0"/>
                        <a:t>66</a:t>
                      </a:r>
                      <a:endParaRPr lang="en-US" sz="2600" b="1" dirty="0"/>
                    </a:p>
                  </a:txBody>
                  <a:tcPr anchor="ctr"/>
                </a:tc>
                <a:tc>
                  <a:txBody>
                    <a:bodyPr/>
                    <a:lstStyle/>
                    <a:p>
                      <a:pPr algn="ctr"/>
                      <a:r>
                        <a:rPr lang="en-US" sz="2600" b="1" dirty="0" smtClean="0"/>
                        <a:t>77</a:t>
                      </a:r>
                      <a:endParaRPr lang="en-US" sz="2600" b="1" dirty="0"/>
                    </a:p>
                  </a:txBody>
                  <a:tcPr anchor="ctr"/>
                </a:tc>
              </a:tr>
            </a:tbl>
          </a:graphicData>
        </a:graphic>
      </p:graphicFrame>
      <p:sp>
        <p:nvSpPr>
          <p:cNvPr id="8" name="TextBox 7"/>
          <p:cNvSpPr txBox="1"/>
          <p:nvPr/>
        </p:nvSpPr>
        <p:spPr>
          <a:xfrm>
            <a:off x="4572000" y="4260270"/>
            <a:ext cx="301686" cy="1528624"/>
          </a:xfrm>
          <a:prstGeom prst="rect">
            <a:avLst/>
          </a:prstGeom>
          <a:noFill/>
        </p:spPr>
        <p:txBody>
          <a:bodyPr wrap="square" rtlCol="0">
            <a:spAutoFit/>
          </a:bodyPr>
          <a:lstStyle/>
          <a:p>
            <a:pPr>
              <a:spcBef>
                <a:spcPts val="2000"/>
              </a:spcBef>
            </a:pPr>
            <a:r>
              <a:rPr lang="en-US" sz="2000" b="1" dirty="0">
                <a:solidFill>
                  <a:srgbClr val="C00000"/>
                </a:solidFill>
              </a:rPr>
              <a:t>0</a:t>
            </a:r>
          </a:p>
          <a:p>
            <a:pPr>
              <a:spcBef>
                <a:spcPts val="2000"/>
              </a:spcBef>
            </a:pPr>
            <a:r>
              <a:rPr lang="en-US" sz="2000" b="1" dirty="0">
                <a:solidFill>
                  <a:srgbClr val="C00000"/>
                </a:solidFill>
              </a:rPr>
              <a:t>1</a:t>
            </a:r>
          </a:p>
          <a:p>
            <a:pPr>
              <a:spcBef>
                <a:spcPts val="2000"/>
              </a:spcBef>
            </a:pPr>
            <a:r>
              <a:rPr lang="en-US" sz="2000" b="1" dirty="0">
                <a:solidFill>
                  <a:srgbClr val="C00000"/>
                </a:solidFill>
              </a:rPr>
              <a:t>2</a:t>
            </a:r>
          </a:p>
        </p:txBody>
      </p:sp>
      <p:sp>
        <p:nvSpPr>
          <p:cNvPr id="9" name="TextBox 8"/>
          <p:cNvSpPr txBox="1"/>
          <p:nvPr/>
        </p:nvSpPr>
        <p:spPr>
          <a:xfrm>
            <a:off x="5410200" y="3810000"/>
            <a:ext cx="2133600" cy="400110"/>
          </a:xfrm>
          <a:prstGeom prst="rect">
            <a:avLst/>
          </a:prstGeom>
          <a:noFill/>
        </p:spPr>
        <p:txBody>
          <a:bodyPr wrap="square" rtlCol="0">
            <a:spAutoFit/>
          </a:bodyPr>
          <a:lstStyle/>
          <a:p>
            <a:pPr>
              <a:spcBef>
                <a:spcPts val="3000"/>
              </a:spcBef>
            </a:pPr>
            <a:r>
              <a:rPr lang="en-US" sz="2000" b="1" dirty="0">
                <a:solidFill>
                  <a:srgbClr val="C00000"/>
                </a:solidFill>
              </a:rPr>
              <a:t>0                         1</a:t>
            </a:r>
          </a:p>
        </p:txBody>
      </p:sp>
      <p:grpSp>
        <p:nvGrpSpPr>
          <p:cNvPr id="23" name="Group 22"/>
          <p:cNvGrpSpPr/>
          <p:nvPr/>
        </p:nvGrpSpPr>
        <p:grpSpPr>
          <a:xfrm>
            <a:off x="5711688" y="3107780"/>
            <a:ext cx="1700017" cy="930821"/>
            <a:chOff x="4187687" y="3107779"/>
            <a:chExt cx="1700017" cy="930821"/>
          </a:xfrm>
        </p:grpSpPr>
        <p:cxnSp>
          <p:nvCxnSpPr>
            <p:cNvPr id="11" name="Straight Arrow Connector 10"/>
            <p:cNvCxnSpPr/>
            <p:nvPr/>
          </p:nvCxnSpPr>
          <p:spPr>
            <a:xfrm flipH="1">
              <a:off x="4191000" y="3429000"/>
              <a:ext cx="685800" cy="609600"/>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953000" y="3505200"/>
              <a:ext cx="533400" cy="533400"/>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187687" y="3107779"/>
              <a:ext cx="1700017" cy="369332"/>
            </a:xfrm>
            <a:prstGeom prst="rect">
              <a:avLst/>
            </a:prstGeom>
            <a:noFill/>
          </p:spPr>
          <p:txBody>
            <a:bodyPr wrap="none" rtlCol="0">
              <a:spAutoFit/>
            </a:bodyPr>
            <a:lstStyle/>
            <a:p>
              <a:r>
                <a:rPr lang="en-US" b="1" dirty="0" err="1">
                  <a:solidFill>
                    <a:srgbClr val="2F1BC7"/>
                  </a:solidFill>
                </a:rPr>
                <a:t>Coulmn</a:t>
              </a:r>
              <a:r>
                <a:rPr lang="en-US" b="1" dirty="0">
                  <a:solidFill>
                    <a:srgbClr val="2F1BC7"/>
                  </a:solidFill>
                </a:rPr>
                <a:t> Indexes</a:t>
              </a:r>
            </a:p>
          </p:txBody>
        </p:sp>
      </p:grpSp>
      <p:grpSp>
        <p:nvGrpSpPr>
          <p:cNvPr id="25" name="Group 24"/>
          <p:cNvGrpSpPr/>
          <p:nvPr/>
        </p:nvGrpSpPr>
        <p:grpSpPr>
          <a:xfrm>
            <a:off x="2133600" y="4495800"/>
            <a:ext cx="2514600" cy="1066800"/>
            <a:chOff x="609600" y="4495800"/>
            <a:chExt cx="2514600" cy="1066800"/>
          </a:xfrm>
        </p:grpSpPr>
        <p:cxnSp>
          <p:nvCxnSpPr>
            <p:cNvPr id="15" name="Straight Arrow Connector 14"/>
            <p:cNvCxnSpPr/>
            <p:nvPr/>
          </p:nvCxnSpPr>
          <p:spPr>
            <a:xfrm flipV="1">
              <a:off x="1981200" y="4495800"/>
              <a:ext cx="1143000" cy="609600"/>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1981200" y="4953000"/>
              <a:ext cx="1143000" cy="152400"/>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1981200" y="5105400"/>
              <a:ext cx="1143000" cy="457200"/>
            </a:xfrm>
            <a:prstGeom prst="straightConnector1">
              <a:avLst/>
            </a:prstGeom>
            <a:ln w="38100">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09600" y="4876800"/>
              <a:ext cx="1447800" cy="369332"/>
            </a:xfrm>
            <a:prstGeom prst="rect">
              <a:avLst/>
            </a:prstGeom>
            <a:noFill/>
          </p:spPr>
          <p:txBody>
            <a:bodyPr wrap="square" rtlCol="0">
              <a:spAutoFit/>
            </a:bodyPr>
            <a:lstStyle/>
            <a:p>
              <a:r>
                <a:rPr lang="en-US" b="1" dirty="0">
                  <a:solidFill>
                    <a:srgbClr val="2F1BC7"/>
                  </a:solidFill>
                </a:rPr>
                <a:t>Row Indexes</a:t>
              </a:r>
            </a:p>
          </p:txBody>
        </p:sp>
      </p:grpSp>
    </p:spTree>
    <p:extLst>
      <p:ext uri="{BB962C8B-B14F-4D97-AF65-F5344CB8AC3E}">
        <p14:creationId xmlns:p14="http://schemas.microsoft.com/office/powerpoint/2010/main" val="33454144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linds(horizontal)">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blinds(horizontal)">
                                      <p:cBhvr>
                                        <p:cTn id="1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543878" y="0"/>
            <a:ext cx="9124122" cy="914400"/>
          </a:xfrm>
        </p:spPr>
        <p:txBody>
          <a:bodyPr>
            <a:normAutofit/>
          </a:bodyPr>
          <a:lstStyle/>
          <a:p>
            <a:r>
              <a:rPr lang="en-US" sz="4800" b="1" dirty="0">
                <a:solidFill>
                  <a:srgbClr val="C00000"/>
                </a:solidFill>
              </a:rPr>
              <a:t>Initialization Examples</a:t>
            </a:r>
          </a:p>
        </p:txBody>
      </p:sp>
      <p:sp>
        <p:nvSpPr>
          <p:cNvPr id="3" name="Content Placeholder 2"/>
          <p:cNvSpPr>
            <a:spLocks noGrp="1"/>
          </p:cNvSpPr>
          <p:nvPr>
            <p:ph idx="1"/>
          </p:nvPr>
        </p:nvSpPr>
        <p:spPr>
          <a:xfrm>
            <a:off x="1742662" y="1371600"/>
            <a:ext cx="8849139" cy="4419600"/>
          </a:xfrm>
        </p:spPr>
        <p:txBody>
          <a:bodyPr>
            <a:normAutofit/>
          </a:bodyPr>
          <a:lstStyle/>
          <a:p>
            <a:pPr marL="0" indent="0">
              <a:buNone/>
              <a:defRPr/>
            </a:pPr>
            <a:r>
              <a:rPr lang="fr-FR" sz="2400" b="1" dirty="0" err="1">
                <a:solidFill>
                  <a:srgbClr val="0070C0"/>
                </a:solidFill>
                <a:latin typeface="Consolas" panose="020B0609020204030204" pitchFamily="49" charset="0"/>
              </a:rPr>
              <a:t>int</a:t>
            </a:r>
            <a:r>
              <a:rPr lang="fr-FR" sz="2400" b="1" dirty="0">
                <a:latin typeface="Consolas" panose="020B0609020204030204" pitchFamily="49" charset="0"/>
              </a:rPr>
              <a:t> </a:t>
            </a:r>
            <a:r>
              <a:rPr lang="fr-FR" sz="2400" b="1" dirty="0" err="1">
                <a:latin typeface="Consolas" panose="020B0609020204030204" pitchFamily="49" charset="0"/>
              </a:rPr>
              <a:t>temp</a:t>
            </a:r>
            <a:r>
              <a:rPr lang="fr-FR" sz="2400" b="1" dirty="0">
                <a:latin typeface="Consolas" panose="020B0609020204030204" pitchFamily="49" charset="0"/>
              </a:rPr>
              <a:t>[4][3] </a:t>
            </a:r>
            <a:r>
              <a:rPr lang="fr-FR" sz="2400" dirty="0">
                <a:latin typeface="Consolas" panose="020B0609020204030204" pitchFamily="49" charset="0"/>
              </a:rPr>
              <a:t>= {{50, 70, 60}, {48, 75, 62}, </a:t>
            </a:r>
            <a:br>
              <a:rPr lang="fr-FR" sz="2400" dirty="0">
                <a:latin typeface="Consolas" panose="020B0609020204030204" pitchFamily="49" charset="0"/>
              </a:rPr>
            </a:br>
            <a:r>
              <a:rPr lang="fr-FR" sz="2400" dirty="0">
                <a:latin typeface="Consolas" panose="020B0609020204030204" pitchFamily="49" charset="0"/>
              </a:rPr>
              <a:t>                  </a:t>
            </a:r>
            <a:r>
              <a:rPr lang="en-US" sz="2400" dirty="0">
                <a:latin typeface="Consolas" panose="020B0609020204030204" pitchFamily="49" charset="0"/>
              </a:rPr>
              <a:t>{51, 69, 60}, {52, 78, 63}};</a:t>
            </a:r>
          </a:p>
          <a:p>
            <a:pPr marL="0" indent="0">
              <a:buNone/>
              <a:defRPr/>
            </a:pPr>
            <a:endParaRPr lang="en-US" sz="2400" dirty="0">
              <a:latin typeface="Consolas" panose="020B0609020204030204" pitchFamily="49" charset="0"/>
            </a:endParaRPr>
          </a:p>
          <a:p>
            <a:pPr marL="0" indent="0">
              <a:buNone/>
              <a:defRPr/>
            </a:pPr>
            <a:endParaRPr lang="en-US" sz="2400" dirty="0">
              <a:latin typeface="Consolas" panose="020B0609020204030204" pitchFamily="49" charset="0"/>
            </a:endParaRPr>
          </a:p>
          <a:p>
            <a:pPr marL="0" indent="0">
              <a:buNone/>
              <a:defRPr/>
            </a:pPr>
            <a:r>
              <a:rPr lang="fr-FR" sz="2400" b="1" dirty="0" err="1">
                <a:solidFill>
                  <a:srgbClr val="0070C0"/>
                </a:solidFill>
                <a:latin typeface="Consolas" panose="020B0609020204030204" pitchFamily="49" charset="0"/>
              </a:rPr>
              <a:t>int</a:t>
            </a:r>
            <a:r>
              <a:rPr lang="fr-FR" sz="2400" b="1" dirty="0">
                <a:latin typeface="Consolas" panose="020B0609020204030204" pitchFamily="49" charset="0"/>
              </a:rPr>
              <a:t> t2[7][4]   </a:t>
            </a:r>
            <a:r>
              <a:rPr lang="fr-FR" sz="2400" dirty="0">
                <a:latin typeface="Consolas" panose="020B0609020204030204" pitchFamily="49" charset="0"/>
              </a:rPr>
              <a:t>=  {{50, 70, 60}, {48, 75, 62},</a:t>
            </a:r>
            <a:br>
              <a:rPr lang="fr-FR" sz="2400" dirty="0">
                <a:latin typeface="Consolas" panose="020B0609020204030204" pitchFamily="49" charset="0"/>
              </a:rPr>
            </a:br>
            <a:r>
              <a:rPr lang="fr-FR" sz="2400" dirty="0">
                <a:latin typeface="Consolas" panose="020B0609020204030204" pitchFamily="49" charset="0"/>
              </a:rPr>
              <a:t>              	   </a:t>
            </a:r>
            <a:r>
              <a:rPr lang="en-US" sz="2400" dirty="0">
                <a:latin typeface="Consolas" panose="020B0609020204030204" pitchFamily="49" charset="0"/>
              </a:rPr>
              <a:t>{51, 69, 60}, {52, 78, 63}};</a:t>
            </a:r>
          </a:p>
          <a:p>
            <a:pPr marL="0" indent="0">
              <a:buNone/>
              <a:defRPr/>
            </a:pPr>
            <a:endParaRPr lang="en-US" sz="2400" dirty="0">
              <a:latin typeface="Consolas" panose="020B0609020204030204" pitchFamily="49" charset="0"/>
            </a:endParaRPr>
          </a:p>
          <a:p>
            <a:pPr marL="0" indent="0">
              <a:buNone/>
              <a:defRPr/>
            </a:pPr>
            <a:endParaRPr lang="en-US" sz="2400" dirty="0">
              <a:latin typeface="Consolas" panose="020B0609020204030204" pitchFamily="49" charset="0"/>
            </a:endParaRPr>
          </a:p>
          <a:p>
            <a:pPr marL="0" indent="0">
              <a:buNone/>
              <a:defRPr/>
            </a:pPr>
            <a:r>
              <a:rPr lang="en-US" sz="2400" b="1" dirty="0" err="1">
                <a:solidFill>
                  <a:srgbClr val="C00000"/>
                </a:solidFill>
                <a:latin typeface="Consolas" panose="020B0609020204030204" pitchFamily="49" charset="0"/>
              </a:rPr>
              <a:t>int</a:t>
            </a:r>
            <a:r>
              <a:rPr lang="en-US" sz="2400" b="1" dirty="0">
                <a:solidFill>
                  <a:srgbClr val="C00000"/>
                </a:solidFill>
                <a:latin typeface="Consolas" panose="020B0609020204030204" pitchFamily="49" charset="0"/>
              </a:rPr>
              <a:t> temp[][3]  </a:t>
            </a:r>
            <a:r>
              <a:rPr lang="en-US" sz="2400" dirty="0">
                <a:latin typeface="Consolas" panose="020B0609020204030204" pitchFamily="49" charset="0"/>
              </a:rPr>
              <a:t>= {{50, 70, 60}, {48, 75, 62}, </a:t>
            </a:r>
            <a:br>
              <a:rPr lang="en-US" sz="2400" dirty="0">
                <a:latin typeface="Consolas" panose="020B0609020204030204" pitchFamily="49" charset="0"/>
              </a:rPr>
            </a:br>
            <a:r>
              <a:rPr lang="en-US" sz="2400" dirty="0">
                <a:latin typeface="Consolas" panose="020B0609020204030204" pitchFamily="49" charset="0"/>
              </a:rPr>
              <a:t>                  {51, 69, 60}, {52, 78, 63}};</a:t>
            </a:r>
          </a:p>
        </p:txBody>
      </p:sp>
      <p:sp>
        <p:nvSpPr>
          <p:cNvPr id="5" name="Rectangle 4"/>
          <p:cNvSpPr/>
          <p:nvPr/>
        </p:nvSpPr>
        <p:spPr>
          <a:xfrm>
            <a:off x="1524000" y="91440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34049874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1524000" y="23475"/>
            <a:ext cx="9100930" cy="936645"/>
          </a:xfrm>
        </p:spPr>
        <p:txBody>
          <a:bodyPr>
            <a:noAutofit/>
          </a:bodyPr>
          <a:lstStyle/>
          <a:p>
            <a:r>
              <a:rPr lang="en-US" b="1" dirty="0" smtClean="0">
                <a:solidFill>
                  <a:srgbClr val="C00000"/>
                </a:solidFill>
              </a:rPr>
              <a:t>Example: Input Using </a:t>
            </a:r>
            <a:r>
              <a:rPr lang="en-US" b="1" i="1" dirty="0" err="1" smtClean="0">
                <a:solidFill>
                  <a:srgbClr val="2F1BC7"/>
                </a:solidFill>
              </a:rPr>
              <a:t>cin</a:t>
            </a:r>
            <a:endParaRPr lang="en-US" b="1" i="1" dirty="0" smtClean="0">
              <a:solidFill>
                <a:srgbClr val="2F1BC7"/>
              </a:solidFill>
            </a:endParaRPr>
          </a:p>
        </p:txBody>
      </p:sp>
      <p:sp>
        <p:nvSpPr>
          <p:cNvPr id="14339" name="Content Placeholder 2"/>
          <p:cNvSpPr>
            <a:spLocks noGrp="1"/>
          </p:cNvSpPr>
          <p:nvPr>
            <p:ph idx="1"/>
          </p:nvPr>
        </p:nvSpPr>
        <p:spPr>
          <a:xfrm>
            <a:off x="1606826" y="1050945"/>
            <a:ext cx="8908774" cy="2301855"/>
          </a:xfrm>
        </p:spPr>
        <p:txBody>
          <a:bodyPr/>
          <a:lstStyle/>
          <a:p>
            <a:pPr algn="just">
              <a:lnSpc>
                <a:spcPct val="90000"/>
              </a:lnSpc>
              <a:spcBef>
                <a:spcPct val="5000"/>
              </a:spcBef>
            </a:pPr>
            <a:r>
              <a:rPr lang="en-US" b="1" dirty="0" smtClean="0">
                <a:solidFill>
                  <a:srgbClr val="2F1BC7"/>
                </a:solidFill>
                <a:latin typeface="+mj-lt"/>
                <a:cs typeface="Courier New" pitchFamily="49" charset="0"/>
              </a:rPr>
              <a:t>Nested for loops </a:t>
            </a:r>
            <a:r>
              <a:rPr lang="en-US" dirty="0" smtClean="0">
                <a:latin typeface="+mj-lt"/>
                <a:cs typeface="Courier New" pitchFamily="49" charset="0"/>
              </a:rPr>
              <a:t>are often used when </a:t>
            </a:r>
            <a:r>
              <a:rPr lang="en-US" b="1" dirty="0" smtClean="0">
                <a:latin typeface="+mj-lt"/>
                <a:cs typeface="Courier New" pitchFamily="49" charset="0"/>
              </a:rPr>
              <a:t>inputting </a:t>
            </a:r>
            <a:r>
              <a:rPr lang="en-US" dirty="0" smtClean="0">
                <a:latin typeface="+mj-lt"/>
                <a:cs typeface="Courier New" pitchFamily="49" charset="0"/>
              </a:rPr>
              <a:t>and </a:t>
            </a:r>
            <a:r>
              <a:rPr lang="en-US" b="1" dirty="0" smtClean="0">
                <a:latin typeface="+mj-lt"/>
                <a:cs typeface="Courier New" pitchFamily="49" charset="0"/>
              </a:rPr>
              <a:t>assigning values </a:t>
            </a:r>
            <a:r>
              <a:rPr lang="en-US" dirty="0" smtClean="0">
                <a:latin typeface="+mj-lt"/>
                <a:cs typeface="Courier New" pitchFamily="49" charset="0"/>
              </a:rPr>
              <a:t>to a </a:t>
            </a:r>
            <a:r>
              <a:rPr lang="en-US" b="1" dirty="0" smtClean="0">
                <a:solidFill>
                  <a:srgbClr val="2F1BC7"/>
                </a:solidFill>
                <a:latin typeface="+mj-lt"/>
                <a:cs typeface="Courier New" pitchFamily="49" charset="0"/>
              </a:rPr>
              <a:t>two-dimensional array</a:t>
            </a:r>
            <a:endParaRPr lang="en-US" dirty="0" smtClean="0">
              <a:latin typeface="+mj-lt"/>
              <a:cs typeface="Courier New" pitchFamily="49" charset="0"/>
            </a:endParaRPr>
          </a:p>
          <a:p>
            <a:pPr>
              <a:lnSpc>
                <a:spcPct val="90000"/>
              </a:lnSpc>
              <a:spcBef>
                <a:spcPct val="5000"/>
              </a:spcBef>
              <a:buFontTx/>
              <a:buNone/>
            </a:pPr>
            <a:endParaRPr lang="en-US" sz="2600" dirty="0"/>
          </a:p>
        </p:txBody>
      </p:sp>
      <p:sp>
        <p:nvSpPr>
          <p:cNvPr id="14341" name="TextBox 4"/>
          <p:cNvSpPr txBox="1">
            <a:spLocks noChangeArrowheads="1"/>
          </p:cNvSpPr>
          <p:nvPr/>
        </p:nvSpPr>
        <p:spPr bwMode="auto">
          <a:xfrm>
            <a:off x="1663148" y="2743200"/>
            <a:ext cx="8961782" cy="2438400"/>
          </a:xfrm>
          <a:prstGeom prst="rect">
            <a:avLst/>
          </a:prstGeom>
          <a:noFill/>
          <a:ln w="9525">
            <a:noFill/>
            <a:miter lim="800000"/>
            <a:headEnd/>
            <a:tailEnd/>
          </a:ln>
        </p:spPr>
        <p:txBody>
          <a:bodyPr wrap="square">
            <a:spAutoFit/>
          </a:bodyPr>
          <a:lstStyle/>
          <a:p>
            <a:pPr>
              <a:lnSpc>
                <a:spcPct val="90000"/>
              </a:lnSpc>
              <a:spcBef>
                <a:spcPct val="5000"/>
              </a:spcBef>
            </a:pPr>
            <a:r>
              <a:rPr lang="en-US" sz="2600" dirty="0">
                <a:solidFill>
                  <a:srgbClr val="00B050"/>
                </a:solidFill>
                <a:latin typeface="Consolas" panose="020B0609020204030204" pitchFamily="49" charset="0"/>
              </a:rPr>
              <a:t>//Declaration </a:t>
            </a:r>
          </a:p>
          <a:p>
            <a:pPr>
              <a:lnSpc>
                <a:spcPct val="90000"/>
              </a:lnSpc>
              <a:spcBef>
                <a:spcPct val="5000"/>
              </a:spcBef>
            </a:pPr>
            <a:r>
              <a:rPr lang="en-US" sz="2600" dirty="0">
                <a:solidFill>
                  <a:srgbClr val="0070C0"/>
                </a:solidFill>
                <a:latin typeface="Consolas" panose="020B0609020204030204" pitchFamily="49" charset="0"/>
                <a:cs typeface="Courier New" pitchFamily="49" charset="0"/>
              </a:rPr>
              <a:t>double </a:t>
            </a:r>
            <a:r>
              <a:rPr lang="en-US" sz="2600" dirty="0">
                <a:latin typeface="Consolas" panose="020B0609020204030204" pitchFamily="49" charset="0"/>
                <a:cs typeface="Courier New" pitchFamily="49" charset="0"/>
              </a:rPr>
              <a:t>table[10][10];</a:t>
            </a:r>
            <a:endParaRPr lang="en-US" sz="2600" dirty="0">
              <a:latin typeface="Consolas" panose="020B0609020204030204" pitchFamily="49" charset="0"/>
            </a:endParaRPr>
          </a:p>
          <a:p>
            <a:endParaRPr lang="en-US" sz="2600" dirty="0">
              <a:solidFill>
                <a:srgbClr val="0070C0"/>
              </a:solidFill>
              <a:latin typeface="Consolas" panose="020B0609020204030204" pitchFamily="49" charset="0"/>
            </a:endParaRPr>
          </a:p>
          <a:p>
            <a:r>
              <a:rPr lang="en-US" sz="2600" dirty="0">
                <a:solidFill>
                  <a:srgbClr val="0070C0"/>
                </a:solidFill>
                <a:latin typeface="Consolas" panose="020B0609020204030204" pitchFamily="49" charset="0"/>
              </a:rPr>
              <a:t>for</a:t>
            </a:r>
            <a:r>
              <a:rPr lang="en-US" sz="2600" dirty="0">
                <a:latin typeface="Consolas" panose="020B0609020204030204" pitchFamily="49" charset="0"/>
              </a:rPr>
              <a:t> (</a:t>
            </a:r>
            <a:r>
              <a:rPr lang="en-US" sz="2600" dirty="0" err="1">
                <a:latin typeface="Consolas" panose="020B0609020204030204" pitchFamily="49" charset="0"/>
              </a:rPr>
              <a:t>int</a:t>
            </a:r>
            <a:r>
              <a:rPr lang="en-US" sz="2600" dirty="0">
                <a:latin typeface="Consolas" panose="020B0609020204030204" pitchFamily="49" charset="0"/>
              </a:rPr>
              <a:t> </a:t>
            </a:r>
            <a:r>
              <a:rPr lang="en-US" sz="2600" dirty="0" err="1">
                <a:latin typeface="Consolas" panose="020B0609020204030204" pitchFamily="49" charset="0"/>
              </a:rPr>
              <a:t>i</a:t>
            </a:r>
            <a:r>
              <a:rPr lang="en-US" sz="2600" dirty="0">
                <a:latin typeface="Consolas" panose="020B0609020204030204" pitchFamily="49" charset="0"/>
              </a:rPr>
              <a:t>=0; </a:t>
            </a:r>
            <a:r>
              <a:rPr lang="en-US" sz="2600" dirty="0" err="1">
                <a:latin typeface="Consolas" panose="020B0609020204030204" pitchFamily="49" charset="0"/>
              </a:rPr>
              <a:t>i</a:t>
            </a:r>
            <a:r>
              <a:rPr lang="en-US" sz="2600" dirty="0">
                <a:latin typeface="Consolas" panose="020B0609020204030204" pitchFamily="49" charset="0"/>
              </a:rPr>
              <a:t>&lt;10; </a:t>
            </a:r>
            <a:r>
              <a:rPr lang="en-US" sz="2600" dirty="0" err="1">
                <a:latin typeface="Consolas" panose="020B0609020204030204" pitchFamily="49" charset="0"/>
              </a:rPr>
              <a:t>i</a:t>
            </a:r>
            <a:r>
              <a:rPr lang="en-US" sz="2600" dirty="0">
                <a:latin typeface="Consolas" panose="020B0609020204030204" pitchFamily="49" charset="0"/>
              </a:rPr>
              <a:t>++)	    </a:t>
            </a:r>
            <a:r>
              <a:rPr lang="en-US" sz="2600" dirty="0">
                <a:solidFill>
                  <a:srgbClr val="00B050"/>
                </a:solidFill>
                <a:latin typeface="Consolas" panose="020B0609020204030204" pitchFamily="49" charset="0"/>
              </a:rPr>
              <a:t>//every row</a:t>
            </a:r>
          </a:p>
          <a:p>
            <a:r>
              <a:rPr lang="en-US" sz="2600" dirty="0">
                <a:latin typeface="Consolas" panose="020B0609020204030204" pitchFamily="49" charset="0"/>
              </a:rPr>
              <a:t>   </a:t>
            </a:r>
            <a:r>
              <a:rPr lang="en-US" sz="2600" dirty="0">
                <a:solidFill>
                  <a:srgbClr val="0070C0"/>
                </a:solidFill>
                <a:latin typeface="Consolas" panose="020B0609020204030204" pitchFamily="49" charset="0"/>
              </a:rPr>
              <a:t>for</a:t>
            </a:r>
            <a:r>
              <a:rPr lang="en-US" sz="2600" dirty="0">
                <a:latin typeface="Consolas" panose="020B0609020204030204" pitchFamily="49" charset="0"/>
              </a:rPr>
              <a:t> (</a:t>
            </a:r>
            <a:r>
              <a:rPr lang="en-US" sz="2600" dirty="0" err="1">
                <a:latin typeface="Consolas" panose="020B0609020204030204" pitchFamily="49" charset="0"/>
              </a:rPr>
              <a:t>int</a:t>
            </a:r>
            <a:r>
              <a:rPr lang="en-US" sz="2600" dirty="0">
                <a:latin typeface="Consolas" panose="020B0609020204030204" pitchFamily="49" charset="0"/>
              </a:rPr>
              <a:t> j=0; j&lt;10</a:t>
            </a:r>
            <a:r>
              <a:rPr lang="en-US" sz="2600">
                <a:latin typeface="Consolas" panose="020B0609020204030204" pitchFamily="49" charset="0"/>
              </a:rPr>
              <a:t>; j++) </a:t>
            </a:r>
            <a:r>
              <a:rPr lang="en-US" sz="2600" dirty="0">
                <a:solidFill>
                  <a:srgbClr val="00B050"/>
                </a:solidFill>
                <a:latin typeface="Consolas" panose="020B0609020204030204" pitchFamily="49" charset="0"/>
              </a:rPr>
              <a:t>//every col</a:t>
            </a:r>
          </a:p>
          <a:p>
            <a:r>
              <a:rPr lang="en-US" sz="2600" dirty="0">
                <a:latin typeface="Consolas" panose="020B0609020204030204" pitchFamily="49" charset="0"/>
              </a:rPr>
              <a:t>        </a:t>
            </a:r>
            <a:r>
              <a:rPr lang="en-US" sz="2600" dirty="0" err="1">
                <a:latin typeface="Consolas" panose="020B0609020204030204" pitchFamily="49" charset="0"/>
              </a:rPr>
              <a:t>cin</a:t>
            </a:r>
            <a:r>
              <a:rPr lang="en-US" sz="2600" dirty="0">
                <a:latin typeface="Consolas" panose="020B0609020204030204" pitchFamily="49" charset="0"/>
              </a:rPr>
              <a:t> &gt;&gt; table[</a:t>
            </a:r>
            <a:r>
              <a:rPr lang="en-US" sz="2600" dirty="0" err="1">
                <a:latin typeface="Consolas" panose="020B0609020204030204" pitchFamily="49" charset="0"/>
              </a:rPr>
              <a:t>i</a:t>
            </a:r>
            <a:r>
              <a:rPr lang="en-US" sz="2600" dirty="0">
                <a:latin typeface="Consolas" panose="020B0609020204030204" pitchFamily="49" charset="0"/>
              </a:rPr>
              <a:t>][j];</a:t>
            </a:r>
          </a:p>
        </p:txBody>
      </p:sp>
      <p:sp>
        <p:nvSpPr>
          <p:cNvPr id="6" name="Rectangle 5"/>
          <p:cNvSpPr/>
          <p:nvPr/>
        </p:nvSpPr>
        <p:spPr>
          <a:xfrm>
            <a:off x="1557130" y="91440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21069335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524000" y="0"/>
            <a:ext cx="9144000" cy="911268"/>
          </a:xfrm>
        </p:spPr>
        <p:txBody>
          <a:bodyPr>
            <a:normAutofit/>
          </a:bodyPr>
          <a:lstStyle/>
          <a:p>
            <a:r>
              <a:rPr lang="en-US" sz="4800" b="1" dirty="0">
                <a:solidFill>
                  <a:srgbClr val="C00000"/>
                </a:solidFill>
              </a:rPr>
              <a:t>Example: </a:t>
            </a:r>
            <a:r>
              <a:rPr lang="en-US" sz="4800" b="1" i="1" dirty="0">
                <a:solidFill>
                  <a:srgbClr val="C00000"/>
                </a:solidFill>
              </a:rPr>
              <a:t>Assignment</a:t>
            </a:r>
          </a:p>
        </p:txBody>
      </p:sp>
      <p:sp>
        <p:nvSpPr>
          <p:cNvPr id="15364" name="TextBox 4"/>
          <p:cNvSpPr txBox="1">
            <a:spLocks noChangeArrowheads="1"/>
          </p:cNvSpPr>
          <p:nvPr/>
        </p:nvSpPr>
        <p:spPr bwMode="auto">
          <a:xfrm>
            <a:off x="1704975" y="1121815"/>
            <a:ext cx="8629650" cy="3593291"/>
          </a:xfrm>
          <a:prstGeom prst="rect">
            <a:avLst/>
          </a:prstGeom>
          <a:noFill/>
          <a:ln w="9525">
            <a:noFill/>
            <a:miter lim="800000"/>
            <a:headEnd/>
            <a:tailEnd/>
          </a:ln>
        </p:spPr>
        <p:txBody>
          <a:bodyPr wrap="square">
            <a:spAutoFit/>
          </a:bodyPr>
          <a:lstStyle/>
          <a:p>
            <a:pPr>
              <a:lnSpc>
                <a:spcPct val="90000"/>
              </a:lnSpc>
              <a:spcBef>
                <a:spcPct val="5000"/>
              </a:spcBef>
            </a:pPr>
            <a:r>
              <a:rPr lang="en-US" sz="2600" dirty="0">
                <a:solidFill>
                  <a:srgbClr val="00B050"/>
                </a:solidFill>
                <a:latin typeface="Consolas" panose="020B0609020204030204" pitchFamily="49" charset="0"/>
              </a:rPr>
              <a:t>//Declaration </a:t>
            </a:r>
          </a:p>
          <a:p>
            <a:pPr>
              <a:lnSpc>
                <a:spcPct val="90000"/>
              </a:lnSpc>
              <a:spcBef>
                <a:spcPct val="5000"/>
              </a:spcBef>
            </a:pPr>
            <a:r>
              <a:rPr lang="en-US" sz="2600" dirty="0">
                <a:solidFill>
                  <a:srgbClr val="2F1BC7"/>
                </a:solidFill>
                <a:latin typeface="Consolas" panose="020B0609020204030204" pitchFamily="49" charset="0"/>
                <a:cs typeface="Courier New" pitchFamily="49" charset="0"/>
              </a:rPr>
              <a:t>const</a:t>
            </a:r>
            <a:r>
              <a:rPr lang="en-US" sz="2600" dirty="0">
                <a:solidFill>
                  <a:srgbClr val="2F1BC7"/>
                </a:solidFill>
                <a:latin typeface="Consolas" panose="020B0609020204030204" pitchFamily="49" charset="0"/>
              </a:rPr>
              <a:t> </a:t>
            </a:r>
            <a:r>
              <a:rPr lang="en-US" sz="2600" dirty="0" err="1">
                <a:solidFill>
                  <a:srgbClr val="2F1BC7"/>
                </a:solidFill>
                <a:latin typeface="Consolas" panose="020B0609020204030204" pitchFamily="49" charset="0"/>
                <a:cs typeface="Courier New" pitchFamily="49" charset="0"/>
              </a:rPr>
              <a:t>int</a:t>
            </a:r>
            <a:r>
              <a:rPr lang="en-US" sz="2600" dirty="0">
                <a:solidFill>
                  <a:srgbClr val="2F1BC7"/>
                </a:solidFill>
                <a:latin typeface="Consolas" panose="020B0609020204030204" pitchFamily="49" charset="0"/>
              </a:rPr>
              <a:t> </a:t>
            </a:r>
            <a:r>
              <a:rPr lang="en-US" sz="2600" dirty="0">
                <a:latin typeface="Consolas" panose="020B0609020204030204" pitchFamily="49" charset="0"/>
              </a:rPr>
              <a:t>RSIZE=3;</a:t>
            </a:r>
          </a:p>
          <a:p>
            <a:pPr>
              <a:lnSpc>
                <a:spcPct val="90000"/>
              </a:lnSpc>
              <a:spcBef>
                <a:spcPct val="5000"/>
              </a:spcBef>
            </a:pPr>
            <a:r>
              <a:rPr lang="en-US" sz="2600" dirty="0">
                <a:solidFill>
                  <a:srgbClr val="2F1BC7"/>
                </a:solidFill>
                <a:latin typeface="Consolas" panose="020B0609020204030204" pitchFamily="49" charset="0"/>
              </a:rPr>
              <a:t>Const </a:t>
            </a:r>
            <a:r>
              <a:rPr lang="en-US" sz="2600" dirty="0" err="1">
                <a:solidFill>
                  <a:srgbClr val="2F1BC7"/>
                </a:solidFill>
                <a:latin typeface="Consolas" panose="020B0609020204030204" pitchFamily="49" charset="0"/>
              </a:rPr>
              <a:t>int</a:t>
            </a:r>
            <a:r>
              <a:rPr lang="en-US" sz="2600" dirty="0">
                <a:solidFill>
                  <a:srgbClr val="2F1BC7"/>
                </a:solidFill>
                <a:latin typeface="Consolas" panose="020B0609020204030204" pitchFamily="49" charset="0"/>
              </a:rPr>
              <a:t> </a:t>
            </a:r>
            <a:r>
              <a:rPr lang="en-US" sz="2600" dirty="0">
                <a:latin typeface="Consolas" panose="020B0609020204030204" pitchFamily="49" charset="0"/>
              </a:rPr>
              <a:t>CSIZE=2;</a:t>
            </a:r>
          </a:p>
          <a:p>
            <a:pPr>
              <a:lnSpc>
                <a:spcPct val="90000"/>
              </a:lnSpc>
              <a:spcBef>
                <a:spcPct val="5000"/>
              </a:spcBef>
            </a:pPr>
            <a:r>
              <a:rPr lang="en-US" sz="2600" dirty="0">
                <a:solidFill>
                  <a:srgbClr val="2F1BC7"/>
                </a:solidFill>
                <a:latin typeface="Consolas" panose="020B0609020204030204" pitchFamily="49" charset="0"/>
                <a:cs typeface="Courier New" pitchFamily="49" charset="0"/>
              </a:rPr>
              <a:t>double</a:t>
            </a:r>
            <a:r>
              <a:rPr lang="en-US" sz="2600" dirty="0">
                <a:solidFill>
                  <a:srgbClr val="0070C0"/>
                </a:solidFill>
                <a:latin typeface="Consolas" panose="020B0609020204030204" pitchFamily="49" charset="0"/>
                <a:cs typeface="Courier New" pitchFamily="49" charset="0"/>
              </a:rPr>
              <a:t> </a:t>
            </a:r>
            <a:r>
              <a:rPr lang="en-US" sz="2600" dirty="0">
                <a:latin typeface="Consolas" panose="020B0609020204030204" pitchFamily="49" charset="0"/>
                <a:cs typeface="Courier New" pitchFamily="49" charset="0"/>
              </a:rPr>
              <a:t>v[RSIZE][CSIZE];</a:t>
            </a:r>
            <a:endParaRPr lang="en-US" sz="2600" dirty="0">
              <a:latin typeface="Consolas" panose="020B0609020204030204" pitchFamily="49" charset="0"/>
            </a:endParaRPr>
          </a:p>
          <a:p>
            <a:endParaRPr lang="en-US" sz="2600" dirty="0">
              <a:solidFill>
                <a:srgbClr val="0070C0"/>
              </a:solidFill>
              <a:latin typeface="Consolas" panose="020B0609020204030204" pitchFamily="49" charset="0"/>
            </a:endParaRPr>
          </a:p>
          <a:p>
            <a:endParaRPr lang="en-US" sz="2600" dirty="0">
              <a:solidFill>
                <a:srgbClr val="0070C0"/>
              </a:solidFill>
              <a:latin typeface="Consolas" panose="020B0609020204030204" pitchFamily="49" charset="0"/>
            </a:endParaRPr>
          </a:p>
          <a:p>
            <a:r>
              <a:rPr lang="en-US" sz="2600" dirty="0">
                <a:solidFill>
                  <a:srgbClr val="2F1BC7"/>
                </a:solidFill>
                <a:latin typeface="Consolas" panose="020B0609020204030204" pitchFamily="49" charset="0"/>
              </a:rPr>
              <a:t>for</a:t>
            </a:r>
            <a:r>
              <a:rPr lang="en-US" sz="2600" dirty="0">
                <a:latin typeface="Consolas" panose="020B0609020204030204" pitchFamily="49" charset="0"/>
              </a:rPr>
              <a:t> (</a:t>
            </a:r>
            <a:r>
              <a:rPr lang="en-US" sz="2600" dirty="0" err="1">
                <a:latin typeface="Consolas" panose="020B0609020204030204" pitchFamily="49" charset="0"/>
              </a:rPr>
              <a:t>int</a:t>
            </a:r>
            <a:r>
              <a:rPr lang="en-US" sz="2600" dirty="0">
                <a:latin typeface="Consolas" panose="020B0609020204030204" pitchFamily="49" charset="0"/>
              </a:rPr>
              <a:t> </a:t>
            </a:r>
            <a:r>
              <a:rPr lang="en-US" sz="2600" dirty="0" err="1">
                <a:latin typeface="Consolas" panose="020B0609020204030204" pitchFamily="49" charset="0"/>
              </a:rPr>
              <a:t>i</a:t>
            </a:r>
            <a:r>
              <a:rPr lang="en-US" sz="2600" dirty="0">
                <a:latin typeface="Consolas" panose="020B0609020204030204" pitchFamily="49" charset="0"/>
              </a:rPr>
              <a:t>=0; </a:t>
            </a:r>
            <a:r>
              <a:rPr lang="en-US" sz="2600" dirty="0" err="1">
                <a:latin typeface="Consolas" panose="020B0609020204030204" pitchFamily="49" charset="0"/>
              </a:rPr>
              <a:t>i</a:t>
            </a:r>
            <a:r>
              <a:rPr lang="en-US" sz="2600" dirty="0">
                <a:latin typeface="Consolas" panose="020B0609020204030204" pitchFamily="49" charset="0"/>
              </a:rPr>
              <a:t>&lt;RSIZE; </a:t>
            </a:r>
            <a:r>
              <a:rPr lang="en-US" sz="2600" dirty="0" err="1">
                <a:latin typeface="Consolas" panose="020B0609020204030204" pitchFamily="49" charset="0"/>
              </a:rPr>
              <a:t>i</a:t>
            </a:r>
            <a:r>
              <a:rPr lang="en-US" sz="2600" dirty="0">
                <a:latin typeface="Consolas" panose="020B0609020204030204" pitchFamily="49" charset="0"/>
              </a:rPr>
              <a:t>++)	</a:t>
            </a:r>
            <a:r>
              <a:rPr lang="en-US" sz="2600" dirty="0">
                <a:solidFill>
                  <a:srgbClr val="00B050"/>
                </a:solidFill>
                <a:latin typeface="Consolas" panose="020B0609020204030204" pitchFamily="49" charset="0"/>
              </a:rPr>
              <a:t>//every row</a:t>
            </a:r>
          </a:p>
          <a:p>
            <a:r>
              <a:rPr lang="en-US" sz="2600" dirty="0">
                <a:latin typeface="Consolas" panose="020B0609020204030204" pitchFamily="49" charset="0"/>
              </a:rPr>
              <a:t>  </a:t>
            </a:r>
            <a:r>
              <a:rPr lang="en-US" sz="2600" dirty="0">
                <a:solidFill>
                  <a:srgbClr val="2F1BC7"/>
                </a:solidFill>
                <a:latin typeface="Consolas" panose="020B0609020204030204" pitchFamily="49" charset="0"/>
              </a:rPr>
              <a:t>for</a:t>
            </a:r>
            <a:r>
              <a:rPr lang="en-US" sz="2600" dirty="0">
                <a:latin typeface="Consolas" panose="020B0609020204030204" pitchFamily="49" charset="0"/>
              </a:rPr>
              <a:t> (</a:t>
            </a:r>
            <a:r>
              <a:rPr lang="en-US" sz="2600" dirty="0" err="1">
                <a:latin typeface="Consolas" panose="020B0609020204030204" pitchFamily="49" charset="0"/>
              </a:rPr>
              <a:t>int</a:t>
            </a:r>
            <a:r>
              <a:rPr lang="en-US" sz="2600" dirty="0">
                <a:latin typeface="Consolas" panose="020B0609020204030204" pitchFamily="49" charset="0"/>
              </a:rPr>
              <a:t> j=0; j&lt;CSIZE; j++ )</a:t>
            </a:r>
            <a:r>
              <a:rPr lang="en-US" sz="2600" dirty="0">
                <a:solidFill>
                  <a:srgbClr val="00B050"/>
                </a:solidFill>
                <a:latin typeface="Consolas" panose="020B0609020204030204" pitchFamily="49" charset="0"/>
              </a:rPr>
              <a:t>//every col</a:t>
            </a:r>
          </a:p>
          <a:p>
            <a:r>
              <a:rPr lang="en-US" sz="2600" dirty="0">
                <a:latin typeface="Consolas" panose="020B0609020204030204" pitchFamily="49" charset="0"/>
              </a:rPr>
              <a:t>         v[</a:t>
            </a:r>
            <a:r>
              <a:rPr lang="en-US" sz="2600" dirty="0" err="1">
                <a:latin typeface="Consolas" panose="020B0609020204030204" pitchFamily="49" charset="0"/>
              </a:rPr>
              <a:t>i</a:t>
            </a:r>
            <a:r>
              <a:rPr lang="en-US" sz="2600" dirty="0">
                <a:latin typeface="Consolas" panose="020B0609020204030204" pitchFamily="49" charset="0"/>
              </a:rPr>
              <a:t>][j] = </a:t>
            </a:r>
            <a:r>
              <a:rPr lang="en-US" sz="2600" dirty="0" err="1">
                <a:latin typeface="Consolas" panose="020B0609020204030204" pitchFamily="49" charset="0"/>
              </a:rPr>
              <a:t>i+j</a:t>
            </a:r>
            <a:r>
              <a:rPr lang="en-US" sz="2600" dirty="0">
                <a:latin typeface="Consolas" panose="020B0609020204030204" pitchFamily="49" charset="0"/>
              </a:rPr>
              <a:t>;</a:t>
            </a:r>
          </a:p>
        </p:txBody>
      </p:sp>
      <p:graphicFrame>
        <p:nvGraphicFramePr>
          <p:cNvPr id="7" name="Table 6"/>
          <p:cNvGraphicFramePr>
            <a:graphicFrameLocks noGrp="1"/>
          </p:cNvGraphicFramePr>
          <p:nvPr>
            <p:extLst/>
          </p:nvPr>
        </p:nvGraphicFramePr>
        <p:xfrm>
          <a:off x="5029200" y="5257801"/>
          <a:ext cx="2362200" cy="1138239"/>
        </p:xfrm>
        <a:graphic>
          <a:graphicData uri="http://schemas.openxmlformats.org/drawingml/2006/table">
            <a:tbl>
              <a:tblPr firstRow="1" bandRow="1">
                <a:tableStyleId>{2D5ABB26-0587-4C30-8999-92F81FD0307C}</a:tableStyleId>
              </a:tblPr>
              <a:tblGrid>
                <a:gridCol w="1181100"/>
                <a:gridCol w="1181100"/>
              </a:tblGrid>
              <a:tr h="379413">
                <a:tc>
                  <a:txBody>
                    <a:bodyPr/>
                    <a:lstStyle/>
                    <a:p>
                      <a:r>
                        <a:rPr lang="en-US" sz="1800" b="1" dirty="0" smtClean="0"/>
                        <a:t>0</a:t>
                      </a:r>
                      <a:endParaRPr lang="en-US" sz="1800" b="1" dirty="0"/>
                    </a:p>
                  </a:txBody>
                  <a:tcPr marT="45733" marB="45733"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dirty="0" smtClean="0"/>
                        <a:t>1</a:t>
                      </a:r>
                      <a:endParaRPr lang="en-US" sz="1800" b="1" dirty="0"/>
                    </a:p>
                  </a:txBody>
                  <a:tcPr marT="45733" marB="45733"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9413">
                <a:tc>
                  <a:txBody>
                    <a:bodyPr/>
                    <a:lstStyle/>
                    <a:p>
                      <a:r>
                        <a:rPr lang="en-US" sz="1800" b="1" dirty="0" smtClean="0"/>
                        <a:t>1</a:t>
                      </a:r>
                      <a:endParaRPr lang="en-US" sz="1800" b="1" dirty="0"/>
                    </a:p>
                  </a:txBody>
                  <a:tcPr marT="45733" marB="45733"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dirty="0" smtClean="0"/>
                        <a:t>2</a:t>
                      </a:r>
                      <a:endParaRPr lang="en-US" sz="1800" b="1" dirty="0"/>
                    </a:p>
                  </a:txBody>
                  <a:tcPr marT="45733" marB="45733"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9413">
                <a:tc>
                  <a:txBody>
                    <a:bodyPr/>
                    <a:lstStyle/>
                    <a:p>
                      <a:r>
                        <a:rPr lang="en-US" sz="1800" b="1" dirty="0" smtClean="0"/>
                        <a:t>2</a:t>
                      </a:r>
                      <a:endParaRPr lang="en-US" sz="1800" b="1" dirty="0"/>
                    </a:p>
                  </a:txBody>
                  <a:tcPr marT="45733" marB="45733"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dirty="0" smtClean="0"/>
                        <a:t>3</a:t>
                      </a:r>
                      <a:endParaRPr lang="en-US" sz="1800" b="1" dirty="0"/>
                    </a:p>
                  </a:txBody>
                  <a:tcPr marT="45733" marB="45733"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 name="TextBox 7"/>
          <p:cNvSpPr txBox="1">
            <a:spLocks noChangeArrowheads="1"/>
          </p:cNvSpPr>
          <p:nvPr/>
        </p:nvSpPr>
        <p:spPr bwMode="auto">
          <a:xfrm>
            <a:off x="3581400" y="5181600"/>
            <a:ext cx="457200" cy="369888"/>
          </a:xfrm>
          <a:prstGeom prst="rect">
            <a:avLst/>
          </a:prstGeom>
          <a:noFill/>
          <a:ln w="9525">
            <a:noFill/>
            <a:miter lim="800000"/>
            <a:headEnd/>
            <a:tailEnd/>
          </a:ln>
        </p:spPr>
        <p:txBody>
          <a:bodyPr wrap="square">
            <a:spAutoFit/>
          </a:bodyPr>
          <a:lstStyle/>
          <a:p>
            <a:r>
              <a:rPr lang="en-US" b="1" dirty="0">
                <a:solidFill>
                  <a:srgbClr val="C00000"/>
                </a:solidFill>
                <a:latin typeface="Times New Roman" pitchFamily="18" charset="0"/>
              </a:rPr>
              <a:t>V</a:t>
            </a:r>
            <a:endParaRPr lang="en-US" sz="2400" b="1" dirty="0">
              <a:solidFill>
                <a:srgbClr val="C00000"/>
              </a:solidFill>
              <a:latin typeface="Times New Roman" pitchFamily="18" charset="0"/>
            </a:endParaRPr>
          </a:p>
        </p:txBody>
      </p:sp>
      <p:cxnSp>
        <p:nvCxnSpPr>
          <p:cNvPr id="9" name="Straight Arrow Connector 8"/>
          <p:cNvCxnSpPr>
            <a:cxnSpLocks noChangeShapeType="1"/>
          </p:cNvCxnSpPr>
          <p:nvPr/>
        </p:nvCxnSpPr>
        <p:spPr bwMode="auto">
          <a:xfrm>
            <a:off x="4038600" y="5410200"/>
            <a:ext cx="914400" cy="1588"/>
          </a:xfrm>
          <a:prstGeom prst="straightConnector1">
            <a:avLst/>
          </a:prstGeom>
          <a:noFill/>
          <a:ln w="28575" cap="rnd" algn="ctr">
            <a:solidFill>
              <a:schemeClr val="tx1"/>
            </a:solidFill>
            <a:prstDash val="solid"/>
            <a:round/>
            <a:headEnd/>
            <a:tailEnd type="arrow" w="med" len="med"/>
          </a:ln>
        </p:spPr>
      </p:cxnSp>
      <p:sp>
        <p:nvSpPr>
          <p:cNvPr id="10" name="Rectangle 9"/>
          <p:cNvSpPr/>
          <p:nvPr/>
        </p:nvSpPr>
        <p:spPr>
          <a:xfrm>
            <a:off x="1524000" y="911269"/>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1884194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solidFill>
                  <a:srgbClr val="160C5C"/>
                </a:solidFill>
              </a:rPr>
              <a:t>Review Of Previous Lecture</a:t>
            </a:r>
          </a:p>
          <a:p>
            <a:r>
              <a:rPr lang="en-US" dirty="0" smtClean="0"/>
              <a:t>Introduction to Arrays</a:t>
            </a:r>
            <a:endParaRPr lang="en-US" dirty="0"/>
          </a:p>
          <a:p>
            <a:pPr marL="0" indent="0">
              <a:buNone/>
            </a:pPr>
            <a:endParaRPr lang="en-US" dirty="0"/>
          </a:p>
        </p:txBody>
      </p:sp>
      <p:sp>
        <p:nvSpPr>
          <p:cNvPr id="3" name="Date Placeholder 2"/>
          <p:cNvSpPr>
            <a:spLocks noGrp="1"/>
          </p:cNvSpPr>
          <p:nvPr>
            <p:ph type="dt" sz="half" idx="10"/>
          </p:nvPr>
        </p:nvSpPr>
        <p:spPr/>
        <p:txBody>
          <a:bodyPr/>
          <a:lstStyle/>
          <a:p>
            <a:fld id="{4CDFED64-A59E-4998-9C0B-1F4037C72E2E}" type="datetime1">
              <a:rPr lang="en-US" smtClean="0"/>
              <a:t>10/31/2022</a:t>
            </a:fld>
            <a:endParaRPr lang="en-US"/>
          </a:p>
        </p:txBody>
      </p:sp>
      <p:sp>
        <p:nvSpPr>
          <p:cNvPr id="4" name="Footer Placeholder 3"/>
          <p:cNvSpPr>
            <a:spLocks noGrp="1"/>
          </p:cNvSpPr>
          <p:nvPr>
            <p:ph type="ftr" sz="quarter" idx="11"/>
          </p:nvPr>
        </p:nvSpPr>
        <p:spPr/>
        <p:txBody>
          <a:bodyPr/>
          <a:lstStyle/>
          <a:p>
            <a:r>
              <a:rPr lang="en-US" smtClean="0"/>
              <a:t>Presented by    Dr. AKHTAR JAMIL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
        <p:nvSpPr>
          <p:cNvPr id="6" name="Title 5"/>
          <p:cNvSpPr>
            <a:spLocks noGrp="1"/>
          </p:cNvSpPr>
          <p:nvPr>
            <p:ph type="title"/>
          </p:nvPr>
        </p:nvSpPr>
        <p:spPr/>
        <p:txBody>
          <a:bodyPr/>
          <a:lstStyle/>
          <a:p>
            <a:r>
              <a:rPr lang="en-US" dirty="0" smtClean="0"/>
              <a:t>Goals</a:t>
            </a:r>
            <a:endParaRPr lang="en-US" dirty="0"/>
          </a:p>
        </p:txBody>
      </p:sp>
    </p:spTree>
    <p:extLst>
      <p:ext uri="{BB962C8B-B14F-4D97-AF65-F5344CB8AC3E}">
        <p14:creationId xmlns:p14="http://schemas.microsoft.com/office/powerpoint/2010/main" val="39923089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1524000" y="-1"/>
            <a:ext cx="9144000" cy="911087"/>
          </a:xfrm>
        </p:spPr>
        <p:txBody>
          <a:bodyPr/>
          <a:lstStyle/>
          <a:p>
            <a:r>
              <a:rPr lang="en-US" b="1" dirty="0" smtClean="0">
                <a:solidFill>
                  <a:srgbClr val="C00000"/>
                </a:solidFill>
              </a:rPr>
              <a:t>Example: Computations</a:t>
            </a:r>
          </a:p>
        </p:txBody>
      </p:sp>
      <p:sp>
        <p:nvSpPr>
          <p:cNvPr id="16387" name="Content Placeholder 2"/>
          <p:cNvSpPr>
            <a:spLocks noGrp="1"/>
          </p:cNvSpPr>
          <p:nvPr>
            <p:ph idx="1"/>
          </p:nvPr>
        </p:nvSpPr>
        <p:spPr>
          <a:xfrm>
            <a:off x="1562100" y="1154596"/>
            <a:ext cx="9105900" cy="951507"/>
          </a:xfrm>
        </p:spPr>
        <p:txBody>
          <a:bodyPr>
            <a:normAutofit/>
          </a:bodyPr>
          <a:lstStyle/>
          <a:p>
            <a:pPr>
              <a:lnSpc>
                <a:spcPct val="90000"/>
              </a:lnSpc>
              <a:spcBef>
                <a:spcPct val="5000"/>
              </a:spcBef>
            </a:pPr>
            <a:r>
              <a:rPr lang="en-US" dirty="0" smtClean="0">
                <a:cs typeface="Courier New" pitchFamily="49" charset="0"/>
              </a:rPr>
              <a:t>Compute the </a:t>
            </a:r>
            <a:r>
              <a:rPr lang="en-US" b="1" dirty="0" smtClean="0">
                <a:cs typeface="Courier New" pitchFamily="49" charset="0"/>
              </a:rPr>
              <a:t>average value</a:t>
            </a:r>
            <a:r>
              <a:rPr lang="en-US" dirty="0" smtClean="0">
                <a:cs typeface="Courier New" pitchFamily="49" charset="0"/>
              </a:rPr>
              <a:t> of an </a:t>
            </a:r>
            <a:r>
              <a:rPr lang="en-US" b="1" dirty="0" smtClean="0">
                <a:solidFill>
                  <a:srgbClr val="2F1BC7"/>
                </a:solidFill>
                <a:cs typeface="Courier New" pitchFamily="49" charset="0"/>
              </a:rPr>
              <a:t>matrix</a:t>
            </a:r>
            <a:r>
              <a:rPr lang="en-US" dirty="0" smtClean="0">
                <a:cs typeface="Courier New" pitchFamily="49" charset="0"/>
              </a:rPr>
              <a:t> with </a:t>
            </a:r>
            <a:r>
              <a:rPr lang="en-US" b="1" i="1" dirty="0" smtClean="0">
                <a:solidFill>
                  <a:srgbClr val="C00000"/>
                </a:solidFill>
                <a:cs typeface="Courier New" pitchFamily="49" charset="0"/>
              </a:rPr>
              <a:t>n</a:t>
            </a:r>
            <a:r>
              <a:rPr lang="en-US" b="1" dirty="0" smtClean="0">
                <a:cs typeface="Courier New" pitchFamily="49" charset="0"/>
              </a:rPr>
              <a:t> </a:t>
            </a:r>
            <a:r>
              <a:rPr lang="en-US" b="1" dirty="0" smtClean="0">
                <a:solidFill>
                  <a:srgbClr val="2F1BC7"/>
                </a:solidFill>
                <a:cs typeface="Courier New" pitchFamily="49" charset="0"/>
              </a:rPr>
              <a:t>rows</a:t>
            </a:r>
            <a:r>
              <a:rPr lang="en-US" b="1" dirty="0" smtClean="0">
                <a:cs typeface="Courier New" pitchFamily="49" charset="0"/>
              </a:rPr>
              <a:t> </a:t>
            </a:r>
            <a:r>
              <a:rPr lang="en-US" dirty="0" smtClean="0">
                <a:cs typeface="Courier New" pitchFamily="49" charset="0"/>
              </a:rPr>
              <a:t>and </a:t>
            </a:r>
            <a:r>
              <a:rPr lang="en-US" b="1" i="1" dirty="0" smtClean="0">
                <a:solidFill>
                  <a:srgbClr val="C00000"/>
                </a:solidFill>
                <a:cs typeface="Courier New" pitchFamily="49" charset="0"/>
              </a:rPr>
              <a:t>m</a:t>
            </a:r>
            <a:r>
              <a:rPr lang="en-US" b="1" dirty="0" smtClean="0">
                <a:cs typeface="Courier New" pitchFamily="49" charset="0"/>
              </a:rPr>
              <a:t> </a:t>
            </a:r>
            <a:r>
              <a:rPr lang="en-US" b="1" dirty="0" smtClean="0">
                <a:solidFill>
                  <a:srgbClr val="2F1BC7"/>
                </a:solidFill>
                <a:cs typeface="Courier New" pitchFamily="49" charset="0"/>
              </a:rPr>
              <a:t>columns</a:t>
            </a:r>
            <a:r>
              <a:rPr lang="en-US" dirty="0" smtClean="0">
                <a:cs typeface="Courier New" pitchFamily="49" charset="0"/>
              </a:rPr>
              <a:t>.</a:t>
            </a:r>
          </a:p>
        </p:txBody>
      </p:sp>
      <p:sp>
        <p:nvSpPr>
          <p:cNvPr id="16389" name="TextBox 4"/>
          <p:cNvSpPr txBox="1">
            <a:spLocks noChangeArrowheads="1"/>
          </p:cNvSpPr>
          <p:nvPr/>
        </p:nvSpPr>
        <p:spPr bwMode="auto">
          <a:xfrm>
            <a:off x="1740176" y="2514600"/>
            <a:ext cx="8743950" cy="3276600"/>
          </a:xfrm>
          <a:prstGeom prst="rect">
            <a:avLst/>
          </a:prstGeom>
          <a:noFill/>
          <a:ln w="9525">
            <a:noFill/>
            <a:miter lim="800000"/>
            <a:headEnd/>
            <a:tailEnd/>
          </a:ln>
        </p:spPr>
        <p:txBody>
          <a:bodyPr wrap="square">
            <a:spAutoFit/>
          </a:bodyPr>
          <a:lstStyle/>
          <a:p>
            <a:r>
              <a:rPr lang="en-US" sz="2600" dirty="0">
                <a:solidFill>
                  <a:srgbClr val="2F1BC7"/>
                </a:solidFill>
                <a:latin typeface="Consolas" panose="020B0609020204030204" pitchFamily="49" charset="0"/>
              </a:rPr>
              <a:t>double</a:t>
            </a:r>
            <a:r>
              <a:rPr lang="en-US" sz="2600" dirty="0">
                <a:solidFill>
                  <a:srgbClr val="0070C0"/>
                </a:solidFill>
                <a:latin typeface="Consolas" panose="020B0609020204030204" pitchFamily="49" charset="0"/>
              </a:rPr>
              <a:t> </a:t>
            </a:r>
            <a:r>
              <a:rPr lang="en-US" sz="2600" dirty="0">
                <a:latin typeface="Consolas" panose="020B0609020204030204" pitchFamily="49" charset="0"/>
              </a:rPr>
              <a:t>sum=0; </a:t>
            </a:r>
          </a:p>
          <a:p>
            <a:r>
              <a:rPr lang="en-US" sz="2600" dirty="0">
                <a:solidFill>
                  <a:srgbClr val="2F1BC7"/>
                </a:solidFill>
                <a:latin typeface="Consolas" panose="020B0609020204030204" pitchFamily="49" charset="0"/>
              </a:rPr>
              <a:t>double</a:t>
            </a:r>
            <a:r>
              <a:rPr lang="en-US" sz="2600" dirty="0">
                <a:latin typeface="Consolas" panose="020B0609020204030204" pitchFamily="49" charset="0"/>
              </a:rPr>
              <a:t> average;</a:t>
            </a:r>
          </a:p>
          <a:p>
            <a:endParaRPr lang="en-US" sz="2600" dirty="0">
              <a:latin typeface="Consolas" panose="020B0609020204030204" pitchFamily="49" charset="0"/>
            </a:endParaRPr>
          </a:p>
          <a:p>
            <a:r>
              <a:rPr lang="en-US" sz="2600" dirty="0">
                <a:solidFill>
                  <a:srgbClr val="2F1BC7"/>
                </a:solidFill>
                <a:latin typeface="Consolas" panose="020B0609020204030204" pitchFamily="49" charset="0"/>
              </a:rPr>
              <a:t>for</a:t>
            </a:r>
            <a:r>
              <a:rPr lang="en-US" sz="2600" dirty="0">
                <a:latin typeface="Consolas" panose="020B0609020204030204" pitchFamily="49" charset="0"/>
              </a:rPr>
              <a:t> (</a:t>
            </a:r>
            <a:r>
              <a:rPr lang="en-US" sz="2600" dirty="0" err="1">
                <a:latin typeface="Consolas" panose="020B0609020204030204" pitchFamily="49" charset="0"/>
              </a:rPr>
              <a:t>int</a:t>
            </a:r>
            <a:r>
              <a:rPr lang="en-US" sz="2600" dirty="0">
                <a:latin typeface="Consolas" panose="020B0609020204030204" pitchFamily="49" charset="0"/>
              </a:rPr>
              <a:t> </a:t>
            </a:r>
            <a:r>
              <a:rPr lang="en-US" sz="2600" dirty="0" err="1">
                <a:latin typeface="Consolas" panose="020B0609020204030204" pitchFamily="49" charset="0"/>
              </a:rPr>
              <a:t>i</a:t>
            </a:r>
            <a:r>
              <a:rPr lang="en-US" sz="2600" dirty="0">
                <a:latin typeface="Consolas" panose="020B0609020204030204" pitchFamily="49" charset="0"/>
              </a:rPr>
              <a:t>=0; </a:t>
            </a:r>
            <a:r>
              <a:rPr lang="en-US" sz="2600" dirty="0" err="1">
                <a:latin typeface="Consolas" panose="020B0609020204030204" pitchFamily="49" charset="0"/>
              </a:rPr>
              <a:t>i</a:t>
            </a:r>
            <a:r>
              <a:rPr lang="en-US" sz="2600" dirty="0">
                <a:latin typeface="Consolas" panose="020B0609020204030204" pitchFamily="49" charset="0"/>
              </a:rPr>
              <a:t>&lt;n; </a:t>
            </a:r>
            <a:r>
              <a:rPr lang="en-US" sz="2600" dirty="0" err="1">
                <a:latin typeface="Consolas" panose="020B0609020204030204" pitchFamily="49" charset="0"/>
              </a:rPr>
              <a:t>i</a:t>
            </a:r>
            <a:r>
              <a:rPr lang="en-US" sz="2600" dirty="0">
                <a:latin typeface="Consolas" panose="020B0609020204030204" pitchFamily="49" charset="0"/>
              </a:rPr>
              <a:t>++)	</a:t>
            </a:r>
            <a:r>
              <a:rPr lang="en-US" sz="2600" dirty="0">
                <a:solidFill>
                  <a:srgbClr val="00B050"/>
                </a:solidFill>
                <a:latin typeface="Consolas" panose="020B0609020204030204" pitchFamily="49" charset="0"/>
              </a:rPr>
              <a:t>//every row</a:t>
            </a:r>
          </a:p>
          <a:p>
            <a:r>
              <a:rPr lang="en-US" sz="2600" dirty="0">
                <a:latin typeface="Consolas" panose="020B0609020204030204" pitchFamily="49" charset="0"/>
              </a:rPr>
              <a:t>   </a:t>
            </a:r>
            <a:r>
              <a:rPr lang="en-US" sz="2600" dirty="0">
                <a:solidFill>
                  <a:srgbClr val="2F1BC7"/>
                </a:solidFill>
                <a:latin typeface="Consolas" panose="020B0609020204030204" pitchFamily="49" charset="0"/>
              </a:rPr>
              <a:t>for</a:t>
            </a:r>
            <a:r>
              <a:rPr lang="en-US" sz="2600" dirty="0">
                <a:latin typeface="Consolas" panose="020B0609020204030204" pitchFamily="49" charset="0"/>
              </a:rPr>
              <a:t> (</a:t>
            </a:r>
            <a:r>
              <a:rPr lang="en-US" sz="2600" dirty="0" err="1">
                <a:latin typeface="Consolas" panose="020B0609020204030204" pitchFamily="49" charset="0"/>
              </a:rPr>
              <a:t>int</a:t>
            </a:r>
            <a:r>
              <a:rPr lang="en-US" sz="2600" dirty="0">
                <a:latin typeface="Consolas" panose="020B0609020204030204" pitchFamily="49" charset="0"/>
              </a:rPr>
              <a:t> j=0; j&lt;m; j++ )</a:t>
            </a:r>
            <a:r>
              <a:rPr lang="en-US" sz="2600" dirty="0">
                <a:solidFill>
                  <a:srgbClr val="00B050"/>
                </a:solidFill>
                <a:latin typeface="Consolas" panose="020B0609020204030204" pitchFamily="49" charset="0"/>
              </a:rPr>
              <a:t>//every </a:t>
            </a:r>
            <a:r>
              <a:rPr lang="en-US" sz="2600" dirty="0" err="1">
                <a:solidFill>
                  <a:srgbClr val="00B050"/>
                </a:solidFill>
                <a:latin typeface="Consolas" panose="020B0609020204030204" pitchFamily="49" charset="0"/>
              </a:rPr>
              <a:t>col</a:t>
            </a:r>
            <a:endParaRPr lang="en-US" sz="2600" dirty="0">
              <a:solidFill>
                <a:srgbClr val="00B050"/>
              </a:solidFill>
              <a:latin typeface="Consolas" panose="020B0609020204030204" pitchFamily="49" charset="0"/>
            </a:endParaRPr>
          </a:p>
          <a:p>
            <a:r>
              <a:rPr lang="en-US" sz="2600" dirty="0">
                <a:latin typeface="Consolas" panose="020B0609020204030204" pitchFamily="49" charset="0"/>
              </a:rPr>
              <a:t>        sum += array[</a:t>
            </a:r>
            <a:r>
              <a:rPr lang="en-US" sz="2600" dirty="0" err="1">
                <a:latin typeface="Consolas" panose="020B0609020204030204" pitchFamily="49" charset="0"/>
              </a:rPr>
              <a:t>i</a:t>
            </a:r>
            <a:r>
              <a:rPr lang="en-US" sz="2600" dirty="0">
                <a:latin typeface="Consolas" panose="020B0609020204030204" pitchFamily="49" charset="0"/>
              </a:rPr>
              <a:t>][j];</a:t>
            </a:r>
          </a:p>
          <a:p>
            <a:endParaRPr lang="en-US" sz="2600" dirty="0">
              <a:latin typeface="Consolas" panose="020B0609020204030204" pitchFamily="49" charset="0"/>
            </a:endParaRPr>
          </a:p>
          <a:p>
            <a:r>
              <a:rPr lang="en-US" sz="2600" dirty="0">
                <a:latin typeface="Consolas" panose="020B0609020204030204" pitchFamily="49" charset="0"/>
              </a:rPr>
              <a:t>average = sum / (n*m);</a:t>
            </a:r>
          </a:p>
        </p:txBody>
      </p:sp>
      <p:sp>
        <p:nvSpPr>
          <p:cNvPr id="6" name="Rectangle 5"/>
          <p:cNvSpPr/>
          <p:nvPr/>
        </p:nvSpPr>
        <p:spPr>
          <a:xfrm>
            <a:off x="1562100" y="911088"/>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26942210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1524000" y="0"/>
            <a:ext cx="9144000" cy="762000"/>
          </a:xfrm>
        </p:spPr>
        <p:txBody>
          <a:bodyPr/>
          <a:lstStyle/>
          <a:p>
            <a:r>
              <a:rPr lang="en-US" b="1" dirty="0" smtClean="0">
                <a:solidFill>
                  <a:srgbClr val="C00000"/>
                </a:solidFill>
              </a:rPr>
              <a:t>2D Array Example-1</a:t>
            </a:r>
          </a:p>
        </p:txBody>
      </p:sp>
      <p:sp>
        <p:nvSpPr>
          <p:cNvPr id="17411" name="Content Placeholder 2"/>
          <p:cNvSpPr>
            <a:spLocks noGrp="1"/>
          </p:cNvSpPr>
          <p:nvPr>
            <p:ph idx="1"/>
          </p:nvPr>
        </p:nvSpPr>
        <p:spPr>
          <a:xfrm>
            <a:off x="1676400" y="1066800"/>
            <a:ext cx="8915400" cy="1295400"/>
          </a:xfrm>
        </p:spPr>
        <p:txBody>
          <a:bodyPr>
            <a:normAutofit/>
          </a:bodyPr>
          <a:lstStyle/>
          <a:p>
            <a:pPr marL="0" indent="0" algn="just">
              <a:lnSpc>
                <a:spcPct val="90000"/>
              </a:lnSpc>
              <a:spcBef>
                <a:spcPct val="5000"/>
              </a:spcBef>
              <a:buNone/>
            </a:pPr>
            <a:r>
              <a:rPr lang="en-US" dirty="0" smtClean="0">
                <a:cs typeface="Courier New" pitchFamily="49" charset="0"/>
              </a:rPr>
              <a:t>Compute the average value of the 3</a:t>
            </a:r>
            <a:r>
              <a:rPr lang="en-US" baseline="30000" dirty="0" smtClean="0">
                <a:cs typeface="Courier New" pitchFamily="49" charset="0"/>
              </a:rPr>
              <a:t>rd</a:t>
            </a:r>
            <a:r>
              <a:rPr lang="en-US" dirty="0" smtClean="0">
                <a:cs typeface="Courier New" pitchFamily="49" charset="0"/>
              </a:rPr>
              <a:t> row</a:t>
            </a:r>
            <a:br>
              <a:rPr lang="en-US" dirty="0" smtClean="0">
                <a:cs typeface="Courier New" pitchFamily="49" charset="0"/>
              </a:rPr>
            </a:br>
            <a:r>
              <a:rPr lang="en-US" dirty="0" smtClean="0">
                <a:cs typeface="Courier New" pitchFamily="49" charset="0"/>
              </a:rPr>
              <a:t>of a 2D array with r rows and c columns.</a:t>
            </a:r>
          </a:p>
        </p:txBody>
      </p:sp>
      <p:sp>
        <p:nvSpPr>
          <p:cNvPr id="17413" name="TextBox 4"/>
          <p:cNvSpPr txBox="1">
            <a:spLocks noChangeArrowheads="1"/>
          </p:cNvSpPr>
          <p:nvPr/>
        </p:nvSpPr>
        <p:spPr bwMode="auto">
          <a:xfrm>
            <a:off x="1781175" y="2743200"/>
            <a:ext cx="8629650" cy="2677656"/>
          </a:xfrm>
          <a:prstGeom prst="rect">
            <a:avLst/>
          </a:prstGeom>
          <a:noFill/>
          <a:ln w="9525">
            <a:noFill/>
            <a:miter lim="800000"/>
            <a:headEnd/>
            <a:tailEnd/>
          </a:ln>
        </p:spPr>
        <p:txBody>
          <a:bodyPr wrap="square">
            <a:spAutoFit/>
          </a:bodyPr>
          <a:lstStyle/>
          <a:p>
            <a:r>
              <a:rPr lang="en-US" sz="2400" b="1" dirty="0">
                <a:solidFill>
                  <a:srgbClr val="2F1BC7"/>
                </a:solidFill>
                <a:latin typeface="Consolas" panose="020B0609020204030204" pitchFamily="49" charset="0"/>
              </a:rPr>
              <a:t>double</a:t>
            </a:r>
            <a:r>
              <a:rPr lang="en-US" sz="2400" b="1" dirty="0">
                <a:solidFill>
                  <a:srgbClr val="0070C0"/>
                </a:solidFill>
                <a:latin typeface="Consolas" panose="020B0609020204030204" pitchFamily="49" charset="0"/>
              </a:rPr>
              <a:t> </a:t>
            </a:r>
            <a:r>
              <a:rPr lang="en-US" sz="2400" b="1" dirty="0">
                <a:latin typeface="Consolas" panose="020B0609020204030204" pitchFamily="49" charset="0"/>
              </a:rPr>
              <a:t>sum=0; </a:t>
            </a:r>
          </a:p>
          <a:p>
            <a:r>
              <a:rPr lang="en-US" sz="2400" b="1" dirty="0">
                <a:solidFill>
                  <a:srgbClr val="2F1BC7"/>
                </a:solidFill>
                <a:latin typeface="Consolas" panose="020B0609020204030204" pitchFamily="49" charset="0"/>
              </a:rPr>
              <a:t>double</a:t>
            </a:r>
            <a:r>
              <a:rPr lang="en-US" sz="2400" b="1" dirty="0">
                <a:latin typeface="Consolas" panose="020B0609020204030204" pitchFamily="49" charset="0"/>
              </a:rPr>
              <a:t> </a:t>
            </a:r>
            <a:r>
              <a:rPr lang="en-US" sz="2400" b="1" dirty="0" err="1">
                <a:latin typeface="Consolas" panose="020B0609020204030204" pitchFamily="49" charset="0"/>
              </a:rPr>
              <a:t>rowAverage</a:t>
            </a:r>
            <a:r>
              <a:rPr lang="en-US" sz="2400" b="1" dirty="0">
                <a:latin typeface="Consolas" panose="020B0609020204030204" pitchFamily="49" charset="0"/>
              </a:rPr>
              <a:t>;</a:t>
            </a:r>
          </a:p>
          <a:p>
            <a:endParaRPr lang="en-US" sz="2400" b="1" dirty="0">
              <a:latin typeface="Consolas" panose="020B0609020204030204" pitchFamily="49" charset="0"/>
            </a:endParaRPr>
          </a:p>
          <a:p>
            <a:r>
              <a:rPr lang="en-US" sz="2400" b="1" dirty="0">
                <a:solidFill>
                  <a:srgbClr val="2F1BC7"/>
                </a:solidFill>
                <a:latin typeface="Consolas" panose="020B0609020204030204" pitchFamily="49" charset="0"/>
              </a:rPr>
              <a:t>for</a:t>
            </a:r>
            <a:r>
              <a:rPr lang="en-US" sz="2400" b="1" dirty="0">
                <a:latin typeface="Consolas" panose="020B0609020204030204" pitchFamily="49" charset="0"/>
              </a:rPr>
              <a:t> (</a:t>
            </a:r>
            <a:r>
              <a:rPr lang="en-US" sz="2400" b="1" dirty="0" err="1">
                <a:latin typeface="Consolas" panose="020B0609020204030204" pitchFamily="49" charset="0"/>
              </a:rPr>
              <a:t>int</a:t>
            </a:r>
            <a:r>
              <a:rPr lang="en-US" sz="2400" b="1" dirty="0">
                <a:latin typeface="Consolas" panose="020B0609020204030204" pitchFamily="49" charset="0"/>
              </a:rPr>
              <a:t> j=0; j&lt;c; j++) </a:t>
            </a:r>
            <a:r>
              <a:rPr lang="en-US" sz="2400" b="1" dirty="0">
                <a:solidFill>
                  <a:srgbClr val="00B050"/>
                </a:solidFill>
                <a:latin typeface="Consolas" panose="020B0609020204030204" pitchFamily="49" charset="0"/>
              </a:rPr>
              <a:t>//every </a:t>
            </a:r>
            <a:r>
              <a:rPr lang="en-US" sz="2400" b="1" dirty="0" err="1">
                <a:solidFill>
                  <a:srgbClr val="00B050"/>
                </a:solidFill>
                <a:latin typeface="Consolas" panose="020B0609020204030204" pitchFamily="49" charset="0"/>
              </a:rPr>
              <a:t>col</a:t>
            </a:r>
            <a:endParaRPr lang="en-US" sz="2400" b="1" dirty="0">
              <a:solidFill>
                <a:srgbClr val="00B050"/>
              </a:solidFill>
              <a:latin typeface="Consolas" panose="020B0609020204030204" pitchFamily="49" charset="0"/>
            </a:endParaRPr>
          </a:p>
          <a:p>
            <a:r>
              <a:rPr lang="en-US" sz="2400" b="1" dirty="0">
                <a:latin typeface="Consolas" panose="020B0609020204030204" pitchFamily="49" charset="0"/>
              </a:rPr>
              <a:t>    sum += array[2][j];</a:t>
            </a:r>
          </a:p>
          <a:p>
            <a:endParaRPr lang="en-US" sz="2400" b="1" dirty="0">
              <a:latin typeface="Consolas" panose="020B0609020204030204" pitchFamily="49" charset="0"/>
            </a:endParaRPr>
          </a:p>
          <a:p>
            <a:r>
              <a:rPr lang="en-US" sz="2400" b="1" dirty="0">
                <a:latin typeface="Consolas" panose="020B0609020204030204" pitchFamily="49" charset="0"/>
              </a:rPr>
              <a:t>average = sum / c;</a:t>
            </a:r>
          </a:p>
        </p:txBody>
      </p:sp>
      <p:sp>
        <p:nvSpPr>
          <p:cNvPr id="6" name="Rectangle 5"/>
          <p:cNvSpPr/>
          <p:nvPr/>
        </p:nvSpPr>
        <p:spPr>
          <a:xfrm>
            <a:off x="1524000" y="76200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27653659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1524000" y="36443"/>
            <a:ext cx="9150626" cy="838200"/>
          </a:xfrm>
        </p:spPr>
        <p:txBody>
          <a:bodyPr>
            <a:normAutofit/>
          </a:bodyPr>
          <a:lstStyle/>
          <a:p>
            <a:r>
              <a:rPr lang="en-US" b="1" dirty="0" smtClean="0">
                <a:solidFill>
                  <a:srgbClr val="C00000"/>
                </a:solidFill>
              </a:rPr>
              <a:t>Outputting 2D Arrays</a:t>
            </a:r>
          </a:p>
        </p:txBody>
      </p:sp>
      <p:sp>
        <p:nvSpPr>
          <p:cNvPr id="3" name="Content Placeholder 2"/>
          <p:cNvSpPr>
            <a:spLocks noGrp="1"/>
          </p:cNvSpPr>
          <p:nvPr>
            <p:ph idx="1"/>
          </p:nvPr>
        </p:nvSpPr>
        <p:spPr>
          <a:xfrm>
            <a:off x="1676400" y="1070113"/>
            <a:ext cx="8763000" cy="5791200"/>
          </a:xfrm>
        </p:spPr>
        <p:txBody>
          <a:bodyPr/>
          <a:lstStyle/>
          <a:p>
            <a:pPr algn="just">
              <a:defRPr/>
            </a:pPr>
            <a:r>
              <a:rPr lang="en-US" dirty="0" smtClean="0">
                <a:solidFill>
                  <a:srgbClr val="2F1BC7"/>
                </a:solidFill>
                <a:latin typeface="+mj-lt"/>
              </a:rPr>
              <a:t>Two dimensional arrays </a:t>
            </a:r>
            <a:r>
              <a:rPr lang="en-US" dirty="0" smtClean="0">
                <a:latin typeface="+mj-lt"/>
              </a:rPr>
              <a:t>are often printed  in a </a:t>
            </a:r>
            <a:r>
              <a:rPr lang="en-US" dirty="0" smtClean="0">
                <a:solidFill>
                  <a:srgbClr val="2F1BC7"/>
                </a:solidFill>
                <a:latin typeface="+mj-lt"/>
              </a:rPr>
              <a:t>row by row </a:t>
            </a:r>
            <a:r>
              <a:rPr lang="en-US" dirty="0" smtClean="0">
                <a:latin typeface="+mj-lt"/>
              </a:rPr>
              <a:t>format, using </a:t>
            </a:r>
            <a:r>
              <a:rPr lang="en-US" dirty="0" smtClean="0">
                <a:solidFill>
                  <a:srgbClr val="2F1BC7"/>
                </a:solidFill>
                <a:latin typeface="+mj-lt"/>
              </a:rPr>
              <a:t>nested </a:t>
            </a:r>
            <a:r>
              <a:rPr lang="en-US" dirty="0" smtClean="0">
                <a:solidFill>
                  <a:srgbClr val="2F1BC7"/>
                </a:solidFill>
                <a:latin typeface="+mj-lt"/>
                <a:cs typeface="Courier New" pitchFamily="49" charset="0"/>
              </a:rPr>
              <a:t>for</a:t>
            </a:r>
            <a:r>
              <a:rPr lang="en-US" dirty="0" smtClean="0">
                <a:solidFill>
                  <a:srgbClr val="2F1BC7"/>
                </a:solidFill>
                <a:latin typeface="+mj-lt"/>
              </a:rPr>
              <a:t> statements</a:t>
            </a:r>
            <a:r>
              <a:rPr lang="en-US" dirty="0" smtClean="0">
                <a:latin typeface="+mj-lt"/>
              </a:rPr>
              <a:t>.</a:t>
            </a:r>
          </a:p>
          <a:p>
            <a:pPr>
              <a:defRPr/>
            </a:pPr>
            <a:endParaRPr lang="en-US" dirty="0" smtClean="0"/>
          </a:p>
        </p:txBody>
      </p:sp>
      <p:sp>
        <p:nvSpPr>
          <p:cNvPr id="5" name="Rectangle 4"/>
          <p:cNvSpPr/>
          <p:nvPr/>
        </p:nvSpPr>
        <p:spPr>
          <a:xfrm>
            <a:off x="1524000" y="874644"/>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
        <p:nvSpPr>
          <p:cNvPr id="7" name="TextBox 4"/>
          <p:cNvSpPr txBox="1">
            <a:spLocks noChangeArrowheads="1"/>
          </p:cNvSpPr>
          <p:nvPr/>
        </p:nvSpPr>
        <p:spPr bwMode="auto">
          <a:xfrm>
            <a:off x="1638300" y="3048001"/>
            <a:ext cx="8839200" cy="3293209"/>
          </a:xfrm>
          <a:prstGeom prst="rect">
            <a:avLst/>
          </a:prstGeom>
          <a:noFill/>
          <a:ln w="9525">
            <a:noFill/>
            <a:miter lim="800000"/>
            <a:headEnd/>
            <a:tailEnd/>
          </a:ln>
        </p:spPr>
        <p:txBody>
          <a:bodyPr wrap="square">
            <a:spAutoFit/>
          </a:bodyPr>
          <a:lstStyle/>
          <a:p>
            <a:r>
              <a:rPr lang="en-US" sz="2600" dirty="0">
                <a:solidFill>
                  <a:srgbClr val="0070C0"/>
                </a:solidFill>
                <a:latin typeface="Consolas" panose="020B0609020204030204" pitchFamily="49" charset="0"/>
              </a:rPr>
              <a:t>for</a:t>
            </a:r>
            <a:r>
              <a:rPr lang="en-US" sz="2600" dirty="0">
                <a:latin typeface="Consolas" panose="020B0609020204030204" pitchFamily="49" charset="0"/>
              </a:rPr>
              <a:t> (</a:t>
            </a:r>
            <a:r>
              <a:rPr lang="en-US" sz="2600" dirty="0" err="1">
                <a:latin typeface="Consolas" panose="020B0609020204030204" pitchFamily="49" charset="0"/>
              </a:rPr>
              <a:t>int</a:t>
            </a:r>
            <a:r>
              <a:rPr lang="en-US" sz="2600" dirty="0">
                <a:latin typeface="Consolas" panose="020B0609020204030204" pitchFamily="49" charset="0"/>
              </a:rPr>
              <a:t> </a:t>
            </a:r>
            <a:r>
              <a:rPr lang="en-US" sz="2600" dirty="0" err="1">
                <a:latin typeface="Consolas" panose="020B0609020204030204" pitchFamily="49" charset="0"/>
              </a:rPr>
              <a:t>i</a:t>
            </a:r>
            <a:r>
              <a:rPr lang="en-US" sz="2600" dirty="0">
                <a:latin typeface="Consolas" panose="020B0609020204030204" pitchFamily="49" charset="0"/>
              </a:rPr>
              <a:t>=0; </a:t>
            </a:r>
            <a:r>
              <a:rPr lang="en-US" sz="2600" dirty="0" err="1">
                <a:latin typeface="Consolas" panose="020B0609020204030204" pitchFamily="49" charset="0"/>
              </a:rPr>
              <a:t>i</a:t>
            </a:r>
            <a:r>
              <a:rPr lang="en-US" sz="2600" dirty="0">
                <a:latin typeface="Consolas" panose="020B0609020204030204" pitchFamily="49" charset="0"/>
              </a:rPr>
              <a:t>&lt;n; </a:t>
            </a:r>
            <a:r>
              <a:rPr lang="en-US" sz="2600" dirty="0" err="1">
                <a:latin typeface="Consolas" panose="020B0609020204030204" pitchFamily="49" charset="0"/>
              </a:rPr>
              <a:t>i</a:t>
            </a:r>
            <a:r>
              <a:rPr lang="en-US" sz="2600" dirty="0">
                <a:latin typeface="Consolas" panose="020B0609020204030204" pitchFamily="49" charset="0"/>
              </a:rPr>
              <a:t>++)	 </a:t>
            </a:r>
          </a:p>
          <a:p>
            <a:r>
              <a:rPr lang="en-US" sz="2600" dirty="0">
                <a:latin typeface="Consolas" panose="020B0609020204030204" pitchFamily="49" charset="0"/>
              </a:rPr>
              <a:t>{  </a:t>
            </a:r>
          </a:p>
          <a:p>
            <a:r>
              <a:rPr lang="en-US" sz="2600" dirty="0">
                <a:latin typeface="Consolas" panose="020B0609020204030204" pitchFamily="49" charset="0"/>
              </a:rPr>
              <a:t>   </a:t>
            </a:r>
            <a:r>
              <a:rPr lang="en-US" sz="2600" dirty="0">
                <a:solidFill>
                  <a:srgbClr val="00B050"/>
                </a:solidFill>
                <a:latin typeface="Consolas" panose="020B0609020204030204" pitchFamily="49" charset="0"/>
              </a:rPr>
              <a:t>//every row</a:t>
            </a:r>
          </a:p>
          <a:p>
            <a:r>
              <a:rPr lang="en-US" sz="2600" dirty="0">
                <a:latin typeface="Consolas" panose="020B0609020204030204" pitchFamily="49" charset="0"/>
              </a:rPr>
              <a:t>   </a:t>
            </a:r>
            <a:r>
              <a:rPr lang="en-US" sz="2600" dirty="0">
                <a:solidFill>
                  <a:srgbClr val="0070C0"/>
                </a:solidFill>
                <a:latin typeface="Consolas" panose="020B0609020204030204" pitchFamily="49" charset="0"/>
              </a:rPr>
              <a:t>for</a:t>
            </a:r>
            <a:r>
              <a:rPr lang="en-US" sz="2600" dirty="0">
                <a:latin typeface="Consolas" panose="020B0609020204030204" pitchFamily="49" charset="0"/>
              </a:rPr>
              <a:t> (</a:t>
            </a:r>
            <a:r>
              <a:rPr lang="en-US" sz="2600" dirty="0" err="1">
                <a:latin typeface="Consolas" panose="020B0609020204030204" pitchFamily="49" charset="0"/>
              </a:rPr>
              <a:t>int</a:t>
            </a:r>
            <a:r>
              <a:rPr lang="en-US" sz="2600" dirty="0">
                <a:latin typeface="Consolas" panose="020B0609020204030204" pitchFamily="49" charset="0"/>
              </a:rPr>
              <a:t> j=0; j&lt;m; j++ )</a:t>
            </a:r>
            <a:r>
              <a:rPr lang="en-US" sz="2600" dirty="0">
                <a:solidFill>
                  <a:srgbClr val="00B050"/>
                </a:solidFill>
                <a:latin typeface="Consolas" panose="020B0609020204030204" pitchFamily="49" charset="0"/>
              </a:rPr>
              <a:t>//every </a:t>
            </a:r>
            <a:r>
              <a:rPr lang="en-US" sz="2600" dirty="0" err="1">
                <a:solidFill>
                  <a:srgbClr val="00B050"/>
                </a:solidFill>
                <a:latin typeface="Consolas" panose="020B0609020204030204" pitchFamily="49" charset="0"/>
              </a:rPr>
              <a:t>col</a:t>
            </a:r>
            <a:endParaRPr lang="en-US" sz="2600" dirty="0">
              <a:solidFill>
                <a:srgbClr val="00B050"/>
              </a:solidFill>
              <a:latin typeface="Consolas" panose="020B0609020204030204" pitchFamily="49" charset="0"/>
            </a:endParaRPr>
          </a:p>
          <a:p>
            <a:r>
              <a:rPr lang="en-US" sz="2600" dirty="0">
                <a:latin typeface="Consolas" panose="020B0609020204030204" pitchFamily="49" charset="0"/>
              </a:rPr>
              <a:t>        </a:t>
            </a:r>
            <a:r>
              <a:rPr lang="en-US" sz="2600" dirty="0" err="1">
                <a:latin typeface="Consolas" panose="020B0609020204030204" pitchFamily="49" charset="0"/>
              </a:rPr>
              <a:t>cout</a:t>
            </a:r>
            <a:r>
              <a:rPr lang="en-US" sz="2600" dirty="0">
                <a:latin typeface="Consolas" panose="020B0609020204030204" pitchFamily="49" charset="0"/>
              </a:rPr>
              <a:t> &lt;&lt; array[</a:t>
            </a:r>
            <a:r>
              <a:rPr lang="en-US" sz="2600" dirty="0" err="1">
                <a:latin typeface="Consolas" panose="020B0609020204030204" pitchFamily="49" charset="0"/>
              </a:rPr>
              <a:t>i</a:t>
            </a:r>
            <a:r>
              <a:rPr lang="en-US" sz="2600" dirty="0">
                <a:latin typeface="Consolas" panose="020B0609020204030204" pitchFamily="49" charset="0"/>
              </a:rPr>
              <a:t>][j] &lt;&lt; ‘ ‘;</a:t>
            </a:r>
          </a:p>
          <a:p>
            <a:r>
              <a:rPr lang="en-US" sz="2600" dirty="0">
                <a:latin typeface="Consolas" panose="020B0609020204030204" pitchFamily="49" charset="0"/>
              </a:rPr>
              <a:t>    </a:t>
            </a:r>
          </a:p>
          <a:p>
            <a:r>
              <a:rPr lang="en-US" sz="2600" dirty="0">
                <a:latin typeface="Consolas" panose="020B0609020204030204" pitchFamily="49" charset="0"/>
              </a:rPr>
              <a:t>   </a:t>
            </a:r>
            <a:r>
              <a:rPr lang="en-US" sz="2600" dirty="0" err="1">
                <a:latin typeface="Consolas" panose="020B0609020204030204" pitchFamily="49" charset="0"/>
              </a:rPr>
              <a:t>cout</a:t>
            </a:r>
            <a:r>
              <a:rPr lang="en-US" sz="2600" dirty="0">
                <a:latin typeface="Consolas" panose="020B0609020204030204" pitchFamily="49" charset="0"/>
              </a:rPr>
              <a:t> &lt;&lt; </a:t>
            </a:r>
            <a:r>
              <a:rPr lang="en-US" sz="2600" dirty="0" err="1">
                <a:latin typeface="Consolas" panose="020B0609020204030204" pitchFamily="49" charset="0"/>
              </a:rPr>
              <a:t>endl</a:t>
            </a:r>
            <a:r>
              <a:rPr lang="en-US" sz="2600" dirty="0">
                <a:latin typeface="Consolas" panose="020B0609020204030204" pitchFamily="49" charset="0"/>
              </a:rPr>
              <a:t>; </a:t>
            </a:r>
            <a:r>
              <a:rPr lang="en-US" sz="2600" dirty="0">
                <a:solidFill>
                  <a:srgbClr val="00B050"/>
                </a:solidFill>
                <a:latin typeface="Consolas" panose="020B0609020204030204" pitchFamily="49" charset="0"/>
              </a:rPr>
              <a:t>//add end-of-line each row</a:t>
            </a:r>
          </a:p>
          <a:p>
            <a:r>
              <a:rPr lang="en-US" sz="2600" dirty="0">
                <a:latin typeface="Consolas" panose="020B0609020204030204" pitchFamily="49" charset="0"/>
              </a:rPr>
              <a:t>}</a:t>
            </a:r>
          </a:p>
        </p:txBody>
      </p:sp>
    </p:spTree>
    <p:extLst>
      <p:ext uri="{BB962C8B-B14F-4D97-AF65-F5344CB8AC3E}">
        <p14:creationId xmlns:p14="http://schemas.microsoft.com/office/powerpoint/2010/main" val="16157349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492181" y="34019"/>
            <a:ext cx="9175819" cy="877575"/>
          </a:xfrm>
          <a:noFill/>
          <a:ln/>
        </p:spPr>
        <p:txBody>
          <a:bodyPr vert="horz" wrap="none" lIns="18795" tIns="26625" rIns="18795" bIns="26625" rtlCol="0" anchor="ctr">
            <a:noAutofit/>
          </a:bodyPr>
          <a:lstStyle/>
          <a:p>
            <a:pPr>
              <a:lnSpc>
                <a:spcPts val="2800"/>
              </a:lnSpc>
              <a:tabLst>
                <a:tab pos="914400" algn="l"/>
                <a:tab pos="1828800" algn="l"/>
                <a:tab pos="2743200" algn="l"/>
                <a:tab pos="3657600" algn="l"/>
                <a:tab pos="4572000" algn="l"/>
                <a:tab pos="5486400" algn="l"/>
                <a:tab pos="6400800" algn="l"/>
              </a:tabLst>
            </a:pPr>
            <a:r>
              <a:rPr lang="en-US" altLang="en-US" b="1" dirty="0">
                <a:solidFill>
                  <a:srgbClr val="C00000"/>
                </a:solidFill>
              </a:rPr>
              <a:t>Higher-Dimensional Arrays</a:t>
            </a:r>
          </a:p>
        </p:txBody>
      </p:sp>
      <p:sp>
        <p:nvSpPr>
          <p:cNvPr id="9219" name="Rectangle 3"/>
          <p:cNvSpPr>
            <a:spLocks noGrp="1" noChangeArrowheads="1"/>
          </p:cNvSpPr>
          <p:nvPr>
            <p:ph type="body" idx="1"/>
          </p:nvPr>
        </p:nvSpPr>
        <p:spPr>
          <a:xfrm>
            <a:off x="1881981" y="1145968"/>
            <a:ext cx="7818438" cy="457200"/>
          </a:xfrm>
          <a:noFill/>
          <a:ln/>
        </p:spPr>
        <p:txBody>
          <a:bodyPr vert="horz" wrap="none" lIns="18795" tIns="26625" rIns="18795" bIns="26625" rtlCol="0">
            <a:noAutofit/>
          </a:bodyPr>
          <a:lstStyle/>
          <a:p>
            <a:pPr marL="0" indent="0">
              <a:lnSpc>
                <a:spcPts val="2100"/>
              </a:lnSpc>
              <a:spcBef>
                <a:spcPct val="0"/>
              </a:spcBef>
              <a:buNone/>
              <a:tabLst>
                <a:tab pos="457200" algn="l"/>
                <a:tab pos="914400" algn="l"/>
                <a:tab pos="1371600" algn="l"/>
                <a:tab pos="1828800" algn="l"/>
                <a:tab pos="2286000" algn="l"/>
                <a:tab pos="2743200" algn="l"/>
                <a:tab pos="3200400" algn="l"/>
                <a:tab pos="3657600" algn="l"/>
                <a:tab pos="4572000" algn="l"/>
                <a:tab pos="5486400" algn="l"/>
                <a:tab pos="6400800" algn="l"/>
              </a:tabLst>
            </a:pPr>
            <a:r>
              <a:rPr lang="en-US" altLang="en-US" sz="2600" dirty="0">
                <a:solidFill>
                  <a:srgbClr val="000000"/>
                </a:solidFill>
              </a:rPr>
              <a:t>- </a:t>
            </a:r>
            <a:r>
              <a:rPr lang="en-US" altLang="en-US" sz="2600" dirty="0">
                <a:solidFill>
                  <a:srgbClr val="2F1BC7"/>
                </a:solidFill>
              </a:rPr>
              <a:t>An array </a:t>
            </a:r>
            <a:r>
              <a:rPr lang="en-US" altLang="en-US" sz="2600" dirty="0">
                <a:solidFill>
                  <a:srgbClr val="000000"/>
                </a:solidFill>
              </a:rPr>
              <a:t>can be declared with </a:t>
            </a:r>
            <a:r>
              <a:rPr lang="en-US" altLang="en-US" sz="2600" dirty="0">
                <a:solidFill>
                  <a:srgbClr val="2F1BC7"/>
                </a:solidFill>
              </a:rPr>
              <a:t>multiple dimensions.</a:t>
            </a:r>
          </a:p>
          <a:p>
            <a:pPr marL="0" indent="0">
              <a:lnSpc>
                <a:spcPts val="2100"/>
              </a:lnSpc>
              <a:spcBef>
                <a:spcPct val="0"/>
              </a:spcBef>
              <a:buNone/>
              <a:tabLst>
                <a:tab pos="457200" algn="l"/>
                <a:tab pos="914400" algn="l"/>
                <a:tab pos="1371600" algn="l"/>
                <a:tab pos="1828800" algn="l"/>
                <a:tab pos="2286000" algn="l"/>
                <a:tab pos="2743200" algn="l"/>
                <a:tab pos="3200400" algn="l"/>
                <a:tab pos="3657600" algn="l"/>
                <a:tab pos="4572000" algn="l"/>
                <a:tab pos="5486400" algn="l"/>
                <a:tab pos="6400800" algn="l"/>
              </a:tabLst>
            </a:pPr>
            <a:endParaRPr lang="en-US" altLang="en-US" sz="2600" dirty="0">
              <a:solidFill>
                <a:srgbClr val="000000"/>
              </a:solidFill>
            </a:endParaRPr>
          </a:p>
          <a:p>
            <a:pPr marL="0" indent="0">
              <a:lnSpc>
                <a:spcPts val="2100"/>
              </a:lnSpc>
              <a:spcBef>
                <a:spcPct val="0"/>
              </a:spcBef>
              <a:buNone/>
              <a:tabLst>
                <a:tab pos="457200" algn="l"/>
                <a:tab pos="914400" algn="l"/>
                <a:tab pos="1371600" algn="l"/>
                <a:tab pos="1828800" algn="l"/>
                <a:tab pos="2286000" algn="l"/>
                <a:tab pos="2743200" algn="l"/>
                <a:tab pos="3200400" algn="l"/>
                <a:tab pos="3657600" algn="l"/>
                <a:tab pos="4572000" algn="l"/>
                <a:tab pos="5486400" algn="l"/>
                <a:tab pos="6400800" algn="l"/>
              </a:tabLst>
            </a:pPr>
            <a:r>
              <a:rPr lang="en-US" altLang="en-US" sz="2600" dirty="0">
                <a:solidFill>
                  <a:srgbClr val="000000"/>
                </a:solidFill>
              </a:rPr>
              <a:t>	2 Dimensional			3 Dimensional</a:t>
            </a:r>
          </a:p>
        </p:txBody>
      </p:sp>
      <p:sp>
        <p:nvSpPr>
          <p:cNvPr id="9220" name="Rectangle 4"/>
          <p:cNvSpPr>
            <a:spLocks noChangeArrowheads="1"/>
          </p:cNvSpPr>
          <p:nvPr/>
        </p:nvSpPr>
        <p:spPr bwMode="auto">
          <a:xfrm>
            <a:off x="2057400" y="4191001"/>
            <a:ext cx="7772400" cy="650875"/>
          </a:xfrm>
          <a:prstGeom prst="rect">
            <a:avLst/>
          </a:prstGeom>
          <a:noFill/>
          <a:ln w="9525">
            <a:noFill/>
            <a:miter lim="800000"/>
            <a:headEnd/>
            <a:tailEnd/>
          </a:ln>
          <a:effectLst/>
        </p:spPr>
        <p:txBody>
          <a:bodyPr wrap="none" lIns="18795" tIns="26625" rIns="18795" bIns="26625"/>
          <a:lstStyle/>
          <a:p>
            <a:pPr defTabSz="901700" eaLnBrk="0" hangingPunct="0">
              <a:lnSpc>
                <a:spcPts val="2075"/>
              </a:lnSpc>
              <a:spcBef>
                <a:spcPts val="588"/>
              </a:spcBef>
              <a:tabLst>
                <a:tab pos="450850" algn="l"/>
                <a:tab pos="901700" algn="l"/>
                <a:tab pos="1352550" algn="l"/>
              </a:tabLst>
            </a:pPr>
            <a:r>
              <a:rPr lang="en-US" altLang="en-US" sz="2400" b="1" dirty="0">
                <a:solidFill>
                  <a:srgbClr val="000000"/>
                </a:solidFill>
              </a:rPr>
              <a:t>- Multiple dimensions get difficult to visualize graphically. </a:t>
            </a:r>
            <a:br>
              <a:rPr lang="en-US" altLang="en-US" sz="2400" b="1" dirty="0">
                <a:solidFill>
                  <a:srgbClr val="000000"/>
                </a:solidFill>
              </a:rPr>
            </a:br>
            <a:endParaRPr lang="en-US" altLang="en-US" sz="2400" b="1" dirty="0">
              <a:solidFill>
                <a:srgbClr val="000000"/>
              </a:solidFill>
            </a:endParaRPr>
          </a:p>
        </p:txBody>
      </p:sp>
      <p:sp>
        <p:nvSpPr>
          <p:cNvPr id="9221" name="Rectangle 5"/>
          <p:cNvSpPr>
            <a:spLocks noChangeArrowheads="1"/>
          </p:cNvSpPr>
          <p:nvPr/>
        </p:nvSpPr>
        <p:spPr bwMode="auto">
          <a:xfrm>
            <a:off x="2590801" y="5334001"/>
            <a:ext cx="500063" cy="388937"/>
          </a:xfrm>
          <a:prstGeom prst="rect">
            <a:avLst/>
          </a:prstGeom>
          <a:noFill/>
          <a:ln w="9525">
            <a:noFill/>
            <a:miter lim="800000"/>
            <a:headEnd/>
            <a:tailEnd/>
          </a:ln>
          <a:effectLst/>
        </p:spPr>
        <p:txBody>
          <a:bodyPr wrap="none" lIns="18795" tIns="26625" rIns="18795" bIns="26625"/>
          <a:lstStyle/>
          <a:p>
            <a:pPr defTabSz="901700" eaLnBrk="0" hangingPunct="0">
              <a:lnSpc>
                <a:spcPts val="2075"/>
              </a:lnSpc>
              <a:tabLst>
                <a:tab pos="450850" algn="l"/>
                <a:tab pos="901700" algn="l"/>
                <a:tab pos="1352550" algn="l"/>
              </a:tabLst>
            </a:pPr>
            <a:r>
              <a:rPr lang="en-US" altLang="en-US" b="1" dirty="0">
                <a:solidFill>
                  <a:srgbClr val="000000"/>
                </a:solidFill>
              </a:rPr>
              <a:t>•</a:t>
            </a:r>
          </a:p>
        </p:txBody>
      </p:sp>
      <p:sp>
        <p:nvSpPr>
          <p:cNvPr id="9222" name="Line 6"/>
          <p:cNvSpPr>
            <a:spLocks noChangeShapeType="1"/>
          </p:cNvSpPr>
          <p:nvPr/>
        </p:nvSpPr>
        <p:spPr bwMode="auto">
          <a:xfrm>
            <a:off x="3886200" y="5486400"/>
            <a:ext cx="877888" cy="0"/>
          </a:xfrm>
          <a:prstGeom prst="line">
            <a:avLst/>
          </a:prstGeom>
          <a:noFill/>
          <a:ln w="25400">
            <a:solidFill>
              <a:srgbClr val="000000"/>
            </a:solidFill>
            <a:round/>
            <a:headEnd type="none" w="sm" len="sm"/>
            <a:tailEnd type="none" w="sm" len="sm"/>
          </a:ln>
          <a:effectLst/>
        </p:spPr>
        <p:txBody>
          <a:bodyPr wrap="none" anchor="ctr"/>
          <a:lstStyle/>
          <a:p>
            <a:endParaRPr lang="en-US"/>
          </a:p>
        </p:txBody>
      </p:sp>
      <p:sp>
        <p:nvSpPr>
          <p:cNvPr id="9223" name="Rectangle 7"/>
          <p:cNvSpPr>
            <a:spLocks noChangeArrowheads="1"/>
          </p:cNvSpPr>
          <p:nvPr/>
        </p:nvSpPr>
        <p:spPr bwMode="auto">
          <a:xfrm>
            <a:off x="6172200" y="5105401"/>
            <a:ext cx="762000" cy="728663"/>
          </a:xfrm>
          <a:prstGeom prst="rect">
            <a:avLst/>
          </a:prstGeom>
          <a:solidFill>
            <a:srgbClr val="FFFFFF"/>
          </a:solidFill>
          <a:ln w="25400">
            <a:solidFill>
              <a:srgbClr val="000000"/>
            </a:solidFill>
            <a:miter lim="800000"/>
            <a:headEnd/>
            <a:tailEnd/>
          </a:ln>
          <a:effectLst/>
        </p:spPr>
        <p:txBody>
          <a:bodyPr wrap="none" anchor="ctr"/>
          <a:lstStyle/>
          <a:p>
            <a:endParaRPr lang="en-US"/>
          </a:p>
        </p:txBody>
      </p:sp>
      <p:pic>
        <p:nvPicPr>
          <p:cNvPr id="9224" name="Picture 8"/>
          <p:cNvPicPr>
            <a:picLocks noChangeArrowheads="1"/>
          </p:cNvPicPr>
          <p:nvPr/>
        </p:nvPicPr>
        <p:blipFill>
          <a:blip r:embed="rId3"/>
          <a:srcRect/>
          <a:stretch>
            <a:fillRect/>
          </a:stretch>
        </p:blipFill>
        <p:spPr bwMode="auto">
          <a:xfrm>
            <a:off x="8305800" y="4876801"/>
            <a:ext cx="1227138" cy="1179513"/>
          </a:xfrm>
          <a:prstGeom prst="rect">
            <a:avLst/>
          </a:prstGeom>
          <a:noFill/>
          <a:ln w="9525">
            <a:noFill/>
            <a:miter lim="800000"/>
            <a:headEnd/>
            <a:tailEnd/>
          </a:ln>
          <a:effectLst/>
        </p:spPr>
      </p:pic>
      <p:sp>
        <p:nvSpPr>
          <p:cNvPr id="9257" name="Rectangle 41" descr="Large grid"/>
          <p:cNvSpPr>
            <a:spLocks noChangeArrowheads="1"/>
          </p:cNvSpPr>
          <p:nvPr/>
        </p:nvSpPr>
        <p:spPr bwMode="auto">
          <a:xfrm>
            <a:off x="3015422" y="2196939"/>
            <a:ext cx="971550" cy="971550"/>
          </a:xfrm>
          <a:prstGeom prst="rect">
            <a:avLst/>
          </a:prstGeom>
          <a:pattFill prst="lgGrid">
            <a:fgClr>
              <a:schemeClr val="hlink"/>
            </a:fgClr>
            <a:bgClr>
              <a:schemeClr val="bg1"/>
            </a:bgClr>
          </a:pattFill>
          <a:ln w="9525">
            <a:solidFill>
              <a:schemeClr val="tx1"/>
            </a:solidFill>
            <a:miter lim="800000"/>
            <a:headEnd/>
            <a:tailEnd/>
          </a:ln>
          <a:effectLst/>
        </p:spPr>
        <p:txBody>
          <a:bodyPr wrap="none" anchor="ctr"/>
          <a:lstStyle/>
          <a:p>
            <a:endParaRPr lang="en-US"/>
          </a:p>
        </p:txBody>
      </p:sp>
      <p:grpSp>
        <p:nvGrpSpPr>
          <p:cNvPr id="24" name="Group 23"/>
          <p:cNvGrpSpPr/>
          <p:nvPr/>
        </p:nvGrpSpPr>
        <p:grpSpPr>
          <a:xfrm>
            <a:off x="5781262" y="2139905"/>
            <a:ext cx="1292225" cy="1292225"/>
            <a:chOff x="3346450" y="2133600"/>
            <a:chExt cx="1292225" cy="1292225"/>
          </a:xfrm>
        </p:grpSpPr>
        <p:sp>
          <p:nvSpPr>
            <p:cNvPr id="9258" name="Rectangle 42" descr="Large grid"/>
            <p:cNvSpPr>
              <a:spLocks noChangeArrowheads="1"/>
            </p:cNvSpPr>
            <p:nvPr/>
          </p:nvSpPr>
          <p:spPr bwMode="auto">
            <a:xfrm>
              <a:off x="3657600" y="2133600"/>
              <a:ext cx="971550" cy="971550"/>
            </a:xfrm>
            <a:prstGeom prst="rect">
              <a:avLst/>
            </a:prstGeom>
            <a:pattFill prst="lgGrid">
              <a:fgClr>
                <a:schemeClr val="hlink"/>
              </a:fgClr>
              <a:bgClr>
                <a:schemeClr val="bg1"/>
              </a:bgClr>
            </a:pattFill>
            <a:ln w="9525">
              <a:solidFill>
                <a:schemeClr val="tx1"/>
              </a:solidFill>
              <a:miter lim="800000"/>
              <a:headEnd/>
              <a:tailEnd/>
            </a:ln>
            <a:effectLst/>
          </p:spPr>
          <p:txBody>
            <a:bodyPr wrap="none" anchor="ctr"/>
            <a:lstStyle/>
            <a:p>
              <a:endParaRPr lang="en-US"/>
            </a:p>
          </p:txBody>
        </p:sp>
        <p:grpSp>
          <p:nvGrpSpPr>
            <p:cNvPr id="2" name="Group 43"/>
            <p:cNvGrpSpPr>
              <a:grpSpLocks/>
            </p:cNvGrpSpPr>
            <p:nvPr/>
          </p:nvGrpSpPr>
          <p:grpSpPr bwMode="auto">
            <a:xfrm>
              <a:off x="3505200" y="2133600"/>
              <a:ext cx="1133475" cy="1123950"/>
              <a:chOff x="2208" y="1344"/>
              <a:chExt cx="714" cy="708"/>
            </a:xfrm>
          </p:grpSpPr>
          <p:sp>
            <p:nvSpPr>
              <p:cNvPr id="9260" name="Rectangle 44" descr="Large grid"/>
              <p:cNvSpPr>
                <a:spLocks noChangeArrowheads="1"/>
              </p:cNvSpPr>
              <p:nvPr/>
            </p:nvSpPr>
            <p:spPr bwMode="auto">
              <a:xfrm>
                <a:off x="2208" y="1440"/>
                <a:ext cx="612" cy="612"/>
              </a:xfrm>
              <a:prstGeom prst="rect">
                <a:avLst/>
              </a:prstGeom>
              <a:pattFill prst="lgGrid">
                <a:fgClr>
                  <a:schemeClr val="hlink"/>
                </a:fgClr>
                <a:bgClr>
                  <a:schemeClr val="bg1"/>
                </a:bgClr>
              </a:pattFill>
              <a:ln w="9525">
                <a:solidFill>
                  <a:schemeClr val="tx1"/>
                </a:solidFill>
                <a:miter lim="800000"/>
                <a:headEnd/>
                <a:tailEnd/>
              </a:ln>
              <a:effectLst/>
            </p:spPr>
            <p:txBody>
              <a:bodyPr wrap="none" anchor="ctr"/>
              <a:lstStyle/>
              <a:p>
                <a:endParaRPr lang="en-US"/>
              </a:p>
            </p:txBody>
          </p:sp>
          <p:sp>
            <p:nvSpPr>
              <p:cNvPr id="9261" name="Line 45"/>
              <p:cNvSpPr>
                <a:spLocks noChangeShapeType="1"/>
              </p:cNvSpPr>
              <p:nvPr/>
            </p:nvSpPr>
            <p:spPr bwMode="auto">
              <a:xfrm flipH="1">
                <a:off x="2208" y="1344"/>
                <a:ext cx="96" cy="96"/>
              </a:xfrm>
              <a:prstGeom prst="line">
                <a:avLst/>
              </a:prstGeom>
              <a:noFill/>
              <a:ln w="9525">
                <a:solidFill>
                  <a:schemeClr val="tx1"/>
                </a:solidFill>
                <a:round/>
                <a:headEnd/>
                <a:tailEnd/>
              </a:ln>
              <a:effectLst/>
            </p:spPr>
            <p:txBody>
              <a:bodyPr wrap="none" anchor="ctr"/>
              <a:lstStyle/>
              <a:p>
                <a:endParaRPr lang="en-US"/>
              </a:p>
            </p:txBody>
          </p:sp>
          <p:sp>
            <p:nvSpPr>
              <p:cNvPr id="9262" name="Line 46"/>
              <p:cNvSpPr>
                <a:spLocks noChangeShapeType="1"/>
              </p:cNvSpPr>
              <p:nvPr/>
            </p:nvSpPr>
            <p:spPr bwMode="auto">
              <a:xfrm flipH="1">
                <a:off x="2826" y="1360"/>
                <a:ext cx="73" cy="73"/>
              </a:xfrm>
              <a:prstGeom prst="line">
                <a:avLst/>
              </a:prstGeom>
              <a:noFill/>
              <a:ln w="9525">
                <a:solidFill>
                  <a:schemeClr val="tx1"/>
                </a:solidFill>
                <a:round/>
                <a:headEnd/>
                <a:tailEnd/>
              </a:ln>
              <a:effectLst/>
            </p:spPr>
            <p:txBody>
              <a:bodyPr wrap="none" anchor="ctr"/>
              <a:lstStyle/>
              <a:p>
                <a:endParaRPr lang="en-US"/>
              </a:p>
            </p:txBody>
          </p:sp>
          <p:sp>
            <p:nvSpPr>
              <p:cNvPr id="9263" name="Line 47"/>
              <p:cNvSpPr>
                <a:spLocks noChangeShapeType="1"/>
              </p:cNvSpPr>
              <p:nvPr/>
            </p:nvSpPr>
            <p:spPr bwMode="auto">
              <a:xfrm flipH="1">
                <a:off x="2826" y="1955"/>
                <a:ext cx="96" cy="96"/>
              </a:xfrm>
              <a:prstGeom prst="line">
                <a:avLst/>
              </a:prstGeom>
              <a:noFill/>
              <a:ln w="9525">
                <a:solidFill>
                  <a:schemeClr val="tx1"/>
                </a:solidFill>
                <a:round/>
                <a:headEnd/>
                <a:tailEnd/>
              </a:ln>
              <a:effectLst/>
            </p:spPr>
            <p:txBody>
              <a:bodyPr wrap="none" anchor="ctr"/>
              <a:lstStyle/>
              <a:p>
                <a:endParaRPr lang="en-US"/>
              </a:p>
            </p:txBody>
          </p:sp>
        </p:grpSp>
        <p:grpSp>
          <p:nvGrpSpPr>
            <p:cNvPr id="3" name="Group 48"/>
            <p:cNvGrpSpPr>
              <a:grpSpLocks/>
            </p:cNvGrpSpPr>
            <p:nvPr/>
          </p:nvGrpSpPr>
          <p:grpSpPr bwMode="auto">
            <a:xfrm>
              <a:off x="3346450" y="2301875"/>
              <a:ext cx="1133475" cy="1123950"/>
              <a:chOff x="2208" y="1344"/>
              <a:chExt cx="714" cy="708"/>
            </a:xfrm>
          </p:grpSpPr>
          <p:sp>
            <p:nvSpPr>
              <p:cNvPr id="9265" name="Rectangle 49" descr="Large grid"/>
              <p:cNvSpPr>
                <a:spLocks noChangeArrowheads="1"/>
              </p:cNvSpPr>
              <p:nvPr/>
            </p:nvSpPr>
            <p:spPr bwMode="auto">
              <a:xfrm>
                <a:off x="2208" y="1440"/>
                <a:ext cx="612" cy="612"/>
              </a:xfrm>
              <a:prstGeom prst="rect">
                <a:avLst/>
              </a:prstGeom>
              <a:pattFill prst="lgGrid">
                <a:fgClr>
                  <a:schemeClr val="hlink"/>
                </a:fgClr>
                <a:bgClr>
                  <a:schemeClr val="bg1"/>
                </a:bgClr>
              </a:pattFill>
              <a:ln w="9525">
                <a:solidFill>
                  <a:schemeClr val="tx1"/>
                </a:solidFill>
                <a:miter lim="800000"/>
                <a:headEnd/>
                <a:tailEnd/>
              </a:ln>
              <a:effectLst/>
            </p:spPr>
            <p:txBody>
              <a:bodyPr wrap="none" anchor="ctr"/>
              <a:lstStyle/>
              <a:p>
                <a:endParaRPr lang="en-US"/>
              </a:p>
            </p:txBody>
          </p:sp>
          <p:sp>
            <p:nvSpPr>
              <p:cNvPr id="9266" name="Line 50"/>
              <p:cNvSpPr>
                <a:spLocks noChangeShapeType="1"/>
              </p:cNvSpPr>
              <p:nvPr/>
            </p:nvSpPr>
            <p:spPr bwMode="auto">
              <a:xfrm flipH="1">
                <a:off x="2208" y="1344"/>
                <a:ext cx="96" cy="96"/>
              </a:xfrm>
              <a:prstGeom prst="line">
                <a:avLst/>
              </a:prstGeom>
              <a:noFill/>
              <a:ln w="9525">
                <a:solidFill>
                  <a:schemeClr val="tx1"/>
                </a:solidFill>
                <a:round/>
                <a:headEnd/>
                <a:tailEnd/>
              </a:ln>
              <a:effectLst/>
            </p:spPr>
            <p:txBody>
              <a:bodyPr wrap="none" anchor="ctr"/>
              <a:lstStyle/>
              <a:p>
                <a:endParaRPr lang="en-US"/>
              </a:p>
            </p:txBody>
          </p:sp>
          <p:sp>
            <p:nvSpPr>
              <p:cNvPr id="9267" name="Line 51"/>
              <p:cNvSpPr>
                <a:spLocks noChangeShapeType="1"/>
              </p:cNvSpPr>
              <p:nvPr/>
            </p:nvSpPr>
            <p:spPr bwMode="auto">
              <a:xfrm flipH="1">
                <a:off x="2826" y="1360"/>
                <a:ext cx="73" cy="73"/>
              </a:xfrm>
              <a:prstGeom prst="line">
                <a:avLst/>
              </a:prstGeom>
              <a:noFill/>
              <a:ln w="9525">
                <a:solidFill>
                  <a:schemeClr val="tx1"/>
                </a:solidFill>
                <a:round/>
                <a:headEnd/>
                <a:tailEnd/>
              </a:ln>
              <a:effectLst/>
            </p:spPr>
            <p:txBody>
              <a:bodyPr wrap="none" anchor="ctr"/>
              <a:lstStyle/>
              <a:p>
                <a:endParaRPr lang="en-US"/>
              </a:p>
            </p:txBody>
          </p:sp>
          <p:sp>
            <p:nvSpPr>
              <p:cNvPr id="9268" name="Line 52"/>
              <p:cNvSpPr>
                <a:spLocks noChangeShapeType="1"/>
              </p:cNvSpPr>
              <p:nvPr/>
            </p:nvSpPr>
            <p:spPr bwMode="auto">
              <a:xfrm flipH="1">
                <a:off x="2826" y="1955"/>
                <a:ext cx="96" cy="96"/>
              </a:xfrm>
              <a:prstGeom prst="line">
                <a:avLst/>
              </a:prstGeom>
              <a:noFill/>
              <a:ln w="9525">
                <a:solidFill>
                  <a:schemeClr val="tx1"/>
                </a:solidFill>
                <a:round/>
                <a:headEnd/>
                <a:tailEnd/>
              </a:ln>
              <a:effectLst/>
            </p:spPr>
            <p:txBody>
              <a:bodyPr wrap="none" anchor="ctr"/>
              <a:lstStyle/>
              <a:p>
                <a:endParaRPr lang="en-US"/>
              </a:p>
            </p:txBody>
          </p:sp>
        </p:grpSp>
      </p:grpSp>
      <p:sp>
        <p:nvSpPr>
          <p:cNvPr id="9269" name="Text Box 53"/>
          <p:cNvSpPr txBox="1">
            <a:spLocks noChangeArrowheads="1"/>
          </p:cNvSpPr>
          <p:nvPr/>
        </p:nvSpPr>
        <p:spPr bwMode="auto">
          <a:xfrm>
            <a:off x="6934200" y="3200400"/>
            <a:ext cx="3886200" cy="338554"/>
          </a:xfrm>
          <a:prstGeom prst="rect">
            <a:avLst/>
          </a:prstGeom>
          <a:noFill/>
          <a:ln w="9525">
            <a:noFill/>
            <a:miter lim="800000"/>
            <a:headEnd/>
            <a:tailEnd/>
          </a:ln>
          <a:effectLst/>
        </p:spPr>
        <p:txBody>
          <a:bodyPr wrap="square">
            <a:spAutoFit/>
          </a:bodyPr>
          <a:lstStyle/>
          <a:p>
            <a:pPr eaLnBrk="0" hangingPunct="0">
              <a:spcBef>
                <a:spcPct val="50000"/>
              </a:spcBef>
            </a:pPr>
            <a:r>
              <a:rPr lang="en-US" sz="1600" b="1" dirty="0">
                <a:latin typeface="Courier New" pitchFamily="49" charset="0"/>
              </a:rPr>
              <a:t>double </a:t>
            </a:r>
            <a:r>
              <a:rPr lang="en-US" sz="1600" b="1" dirty="0" err="1">
                <a:latin typeface="Courier New" pitchFamily="49" charset="0"/>
              </a:rPr>
              <a:t>Coord</a:t>
            </a:r>
            <a:r>
              <a:rPr lang="en-US" sz="1600" b="1" dirty="0">
                <a:latin typeface="Courier New" pitchFamily="49" charset="0"/>
              </a:rPr>
              <a:t>[100][100][100];</a:t>
            </a:r>
          </a:p>
        </p:txBody>
      </p:sp>
      <p:sp>
        <p:nvSpPr>
          <p:cNvPr id="22" name="Rectangle 21"/>
          <p:cNvSpPr/>
          <p:nvPr/>
        </p:nvSpPr>
        <p:spPr>
          <a:xfrm>
            <a:off x="1600200" y="911594"/>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
        <p:nvSpPr>
          <p:cNvPr id="25" name="TextBox 24"/>
          <p:cNvSpPr txBox="1"/>
          <p:nvPr/>
        </p:nvSpPr>
        <p:spPr>
          <a:xfrm>
            <a:off x="2286001" y="5791201"/>
            <a:ext cx="806631" cy="646331"/>
          </a:xfrm>
          <a:prstGeom prst="rect">
            <a:avLst/>
          </a:prstGeom>
          <a:noFill/>
        </p:spPr>
        <p:txBody>
          <a:bodyPr wrap="none" rtlCol="0">
            <a:spAutoFit/>
          </a:bodyPr>
          <a:lstStyle/>
          <a:p>
            <a:r>
              <a:rPr lang="en-US" b="1" dirty="0">
                <a:solidFill>
                  <a:srgbClr val="2F1BC7"/>
                </a:solidFill>
              </a:rPr>
              <a:t>Single </a:t>
            </a:r>
          </a:p>
          <a:p>
            <a:r>
              <a:rPr lang="en-US" b="1" dirty="0">
                <a:solidFill>
                  <a:srgbClr val="2F1BC7"/>
                </a:solidFill>
              </a:rPr>
              <a:t>value</a:t>
            </a:r>
          </a:p>
        </p:txBody>
      </p:sp>
      <p:sp>
        <p:nvSpPr>
          <p:cNvPr id="26" name="TextBox 25"/>
          <p:cNvSpPr txBox="1"/>
          <p:nvPr/>
        </p:nvSpPr>
        <p:spPr>
          <a:xfrm>
            <a:off x="3810000" y="5791200"/>
            <a:ext cx="1069908" cy="369332"/>
          </a:xfrm>
          <a:prstGeom prst="rect">
            <a:avLst/>
          </a:prstGeom>
          <a:noFill/>
        </p:spPr>
        <p:txBody>
          <a:bodyPr wrap="none" rtlCol="0">
            <a:spAutoFit/>
          </a:bodyPr>
          <a:lstStyle/>
          <a:p>
            <a:r>
              <a:rPr lang="en-US" b="1" dirty="0">
                <a:solidFill>
                  <a:srgbClr val="2F1BC7"/>
                </a:solidFill>
              </a:rPr>
              <a:t>1D Array </a:t>
            </a:r>
          </a:p>
        </p:txBody>
      </p:sp>
      <p:sp>
        <p:nvSpPr>
          <p:cNvPr id="27" name="TextBox 26"/>
          <p:cNvSpPr txBox="1"/>
          <p:nvPr/>
        </p:nvSpPr>
        <p:spPr>
          <a:xfrm>
            <a:off x="6096000" y="6096000"/>
            <a:ext cx="1069908" cy="369332"/>
          </a:xfrm>
          <a:prstGeom prst="rect">
            <a:avLst/>
          </a:prstGeom>
          <a:noFill/>
        </p:spPr>
        <p:txBody>
          <a:bodyPr wrap="none" rtlCol="0">
            <a:spAutoFit/>
          </a:bodyPr>
          <a:lstStyle/>
          <a:p>
            <a:r>
              <a:rPr lang="en-US" b="1" dirty="0">
                <a:solidFill>
                  <a:srgbClr val="2F1BC7"/>
                </a:solidFill>
              </a:rPr>
              <a:t>2D Array </a:t>
            </a:r>
          </a:p>
        </p:txBody>
      </p:sp>
      <p:sp>
        <p:nvSpPr>
          <p:cNvPr id="28" name="TextBox 27"/>
          <p:cNvSpPr txBox="1"/>
          <p:nvPr/>
        </p:nvSpPr>
        <p:spPr>
          <a:xfrm>
            <a:off x="8534400" y="6172200"/>
            <a:ext cx="1069908" cy="369332"/>
          </a:xfrm>
          <a:prstGeom prst="rect">
            <a:avLst/>
          </a:prstGeom>
          <a:noFill/>
        </p:spPr>
        <p:txBody>
          <a:bodyPr wrap="none" rtlCol="0">
            <a:spAutoFit/>
          </a:bodyPr>
          <a:lstStyle/>
          <a:p>
            <a:r>
              <a:rPr lang="en-US" b="1" dirty="0">
                <a:solidFill>
                  <a:srgbClr val="2F1BC7"/>
                </a:solidFill>
              </a:rPr>
              <a:t>3D Array </a:t>
            </a:r>
          </a:p>
        </p:txBody>
      </p:sp>
    </p:spTree>
    <p:extLst>
      <p:ext uri="{BB962C8B-B14F-4D97-AF65-F5344CB8AC3E}">
        <p14:creationId xmlns:p14="http://schemas.microsoft.com/office/powerpoint/2010/main" val="16623275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1828800" y="-1"/>
            <a:ext cx="8763000" cy="900659"/>
          </a:xfrm>
        </p:spPr>
        <p:txBody>
          <a:bodyPr>
            <a:normAutofit/>
          </a:bodyPr>
          <a:lstStyle/>
          <a:p>
            <a:r>
              <a:rPr lang="en-US" sz="4800" b="1" dirty="0">
                <a:solidFill>
                  <a:srgbClr val="C00000"/>
                </a:solidFill>
              </a:rPr>
              <a:t>Larger-Dimension Arrays</a:t>
            </a:r>
          </a:p>
        </p:txBody>
      </p:sp>
      <p:sp>
        <p:nvSpPr>
          <p:cNvPr id="190467" name="Rectangle 3"/>
          <p:cNvSpPr>
            <a:spLocks noGrp="1" noChangeArrowheads="1"/>
          </p:cNvSpPr>
          <p:nvPr>
            <p:ph type="body" idx="1"/>
          </p:nvPr>
        </p:nvSpPr>
        <p:spPr>
          <a:xfrm>
            <a:off x="1676400" y="1152939"/>
            <a:ext cx="8763000" cy="5715000"/>
          </a:xfrm>
        </p:spPr>
        <p:txBody>
          <a:bodyPr>
            <a:normAutofit/>
          </a:bodyPr>
          <a:lstStyle/>
          <a:p>
            <a:pPr>
              <a:lnSpc>
                <a:spcPct val="90000"/>
              </a:lnSpc>
            </a:pPr>
            <a:r>
              <a:rPr lang="en-US" b="1" dirty="0"/>
              <a:t>Arrays</a:t>
            </a:r>
            <a:r>
              <a:rPr lang="en-US" dirty="0"/>
              <a:t> with </a:t>
            </a:r>
            <a:r>
              <a:rPr lang="en-US" b="1" dirty="0">
                <a:solidFill>
                  <a:srgbClr val="2C14DE"/>
                </a:solidFill>
              </a:rPr>
              <a:t>more than two dimensions </a:t>
            </a:r>
            <a:r>
              <a:rPr lang="en-US" b="1" dirty="0"/>
              <a:t>allowed</a:t>
            </a:r>
            <a:r>
              <a:rPr lang="en-US" dirty="0"/>
              <a:t> in C</a:t>
            </a:r>
            <a:r>
              <a:rPr lang="en-US" b="1" dirty="0"/>
              <a:t>++</a:t>
            </a:r>
            <a:r>
              <a:rPr lang="en-US" dirty="0"/>
              <a:t> but </a:t>
            </a:r>
            <a:r>
              <a:rPr lang="en-US" b="1" u="sng" dirty="0">
                <a:solidFill>
                  <a:srgbClr val="FF0000"/>
                </a:solidFill>
              </a:rPr>
              <a:t>not commonly used</a:t>
            </a:r>
          </a:p>
          <a:p>
            <a:pPr>
              <a:lnSpc>
                <a:spcPct val="90000"/>
              </a:lnSpc>
              <a:buNone/>
            </a:pPr>
            <a:endParaRPr lang="en-US" dirty="0" smtClean="0"/>
          </a:p>
          <a:p>
            <a:pPr>
              <a:lnSpc>
                <a:spcPct val="90000"/>
              </a:lnSpc>
              <a:buNone/>
            </a:pPr>
            <a:endParaRPr lang="en-US" dirty="0" smtClean="0"/>
          </a:p>
          <a:p>
            <a:pPr>
              <a:lnSpc>
                <a:spcPct val="90000"/>
              </a:lnSpc>
              <a:buNone/>
            </a:pPr>
            <a:r>
              <a:rPr lang="en-US" dirty="0" smtClean="0"/>
              <a:t>	</a:t>
            </a:r>
            <a:r>
              <a:rPr lang="en-US" b="1" dirty="0">
                <a:latin typeface="Consolas" panose="020B0609020204030204" pitchFamily="49" charset="0"/>
              </a:rPr>
              <a:t>Example:   </a:t>
            </a:r>
            <a:br>
              <a:rPr lang="en-US" b="1" dirty="0">
                <a:latin typeface="Consolas" panose="020B0609020204030204" pitchFamily="49" charset="0"/>
              </a:rPr>
            </a:br>
            <a:r>
              <a:rPr lang="en-US" b="1" dirty="0">
                <a:latin typeface="Consolas" panose="020B0609020204030204" pitchFamily="49" charset="0"/>
              </a:rPr>
              <a:t>		</a:t>
            </a:r>
            <a:r>
              <a:rPr lang="en-US" b="1" dirty="0" err="1">
                <a:solidFill>
                  <a:srgbClr val="C00000"/>
                </a:solidFill>
                <a:latin typeface="Consolas" panose="020B0609020204030204" pitchFamily="49" charset="0"/>
              </a:rPr>
              <a:t>int</a:t>
            </a:r>
            <a:r>
              <a:rPr lang="en-US" b="1" dirty="0">
                <a:solidFill>
                  <a:srgbClr val="C00000"/>
                </a:solidFill>
                <a:latin typeface="Consolas" panose="020B0609020204030204" pitchFamily="49" charset="0"/>
              </a:rPr>
              <a:t> </a:t>
            </a:r>
            <a:r>
              <a:rPr lang="en-US" b="1" dirty="0" err="1">
                <a:solidFill>
                  <a:srgbClr val="C00000"/>
                </a:solidFill>
                <a:latin typeface="Consolas" panose="020B0609020204030204" pitchFamily="49" charset="0"/>
              </a:rPr>
              <a:t>ThreeD</a:t>
            </a:r>
            <a:r>
              <a:rPr lang="en-US" b="1" dirty="0">
                <a:solidFill>
                  <a:srgbClr val="C00000"/>
                </a:solidFill>
                <a:latin typeface="Consolas" panose="020B0609020204030204" pitchFamily="49" charset="0"/>
              </a:rPr>
              <a:t>[4][10][6];</a:t>
            </a:r>
          </a:p>
          <a:p>
            <a:pPr>
              <a:lnSpc>
                <a:spcPct val="90000"/>
              </a:lnSpc>
              <a:buNone/>
            </a:pPr>
            <a:endParaRPr lang="en-US" b="1" dirty="0">
              <a:latin typeface="Consolas" panose="020B0609020204030204" pitchFamily="49" charset="0"/>
            </a:endParaRPr>
          </a:p>
          <a:p>
            <a:pPr lvl="4">
              <a:lnSpc>
                <a:spcPct val="90000"/>
              </a:lnSpc>
            </a:pPr>
            <a:r>
              <a:rPr lang="en-US" sz="2400" b="1" dirty="0">
                <a:solidFill>
                  <a:srgbClr val="2F1BC7"/>
                </a:solidFill>
                <a:latin typeface="Consolas" panose="020B0609020204030204" pitchFamily="49" charset="0"/>
              </a:rPr>
              <a:t>First element: </a:t>
            </a:r>
            <a:r>
              <a:rPr lang="en-US" sz="2400" b="1" dirty="0" err="1">
                <a:solidFill>
                  <a:srgbClr val="FF0000"/>
                </a:solidFill>
                <a:latin typeface="Consolas" panose="020B0609020204030204" pitchFamily="49" charset="0"/>
              </a:rPr>
              <a:t>ThreeD</a:t>
            </a:r>
            <a:r>
              <a:rPr lang="en-US" sz="2400" b="1" dirty="0">
                <a:solidFill>
                  <a:srgbClr val="FF0000"/>
                </a:solidFill>
                <a:latin typeface="Consolas" panose="020B0609020204030204" pitchFamily="49" charset="0"/>
              </a:rPr>
              <a:t>[0][0][0]</a:t>
            </a:r>
          </a:p>
          <a:p>
            <a:pPr lvl="4">
              <a:lnSpc>
                <a:spcPct val="90000"/>
              </a:lnSpc>
            </a:pPr>
            <a:r>
              <a:rPr lang="en-US" sz="2400" b="1" dirty="0">
                <a:solidFill>
                  <a:srgbClr val="2F1BC7"/>
                </a:solidFill>
                <a:latin typeface="Consolas" panose="020B0609020204030204" pitchFamily="49" charset="0"/>
              </a:rPr>
              <a:t>Last </a:t>
            </a:r>
            <a:r>
              <a:rPr lang="en-US" sz="2400" b="1" dirty="0" err="1">
                <a:solidFill>
                  <a:srgbClr val="2F1BC7"/>
                </a:solidFill>
                <a:latin typeface="Consolas" panose="020B0609020204030204" pitchFamily="49" charset="0"/>
              </a:rPr>
              <a:t>element:</a:t>
            </a:r>
            <a:r>
              <a:rPr lang="en-US" sz="2400" b="1" dirty="0" err="1">
                <a:solidFill>
                  <a:srgbClr val="FF0000"/>
                </a:solidFill>
                <a:latin typeface="Consolas" panose="020B0609020204030204" pitchFamily="49" charset="0"/>
              </a:rPr>
              <a:t>ThreeD</a:t>
            </a:r>
            <a:r>
              <a:rPr lang="en-US" sz="2400" b="1" dirty="0">
                <a:solidFill>
                  <a:srgbClr val="FF0000"/>
                </a:solidFill>
                <a:latin typeface="Consolas" panose="020B0609020204030204" pitchFamily="49" charset="0"/>
              </a:rPr>
              <a:t>[3][9][5]</a:t>
            </a:r>
          </a:p>
        </p:txBody>
      </p:sp>
      <p:sp>
        <p:nvSpPr>
          <p:cNvPr id="6" name="Rectangle 5"/>
          <p:cNvSpPr/>
          <p:nvPr/>
        </p:nvSpPr>
        <p:spPr>
          <a:xfrm>
            <a:off x="1524000" y="90066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3798529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a:xfrm>
            <a:off x="1524001" y="23796"/>
            <a:ext cx="9107557" cy="865909"/>
          </a:xfrm>
        </p:spPr>
        <p:txBody>
          <a:bodyPr>
            <a:normAutofit/>
          </a:bodyPr>
          <a:lstStyle/>
          <a:p>
            <a:pPr eaLnBrk="1" hangingPunct="1"/>
            <a:r>
              <a:rPr lang="en-US" b="1" dirty="0" smtClean="0">
                <a:solidFill>
                  <a:srgbClr val="B80000"/>
                </a:solidFill>
              </a:rPr>
              <a:t> (Nested Loops) – Example Program-1</a:t>
            </a:r>
          </a:p>
        </p:txBody>
      </p:sp>
      <p:sp>
        <p:nvSpPr>
          <p:cNvPr id="17413" name="Rectangle 3"/>
          <p:cNvSpPr>
            <a:spLocks noGrp="1" noChangeArrowheads="1"/>
          </p:cNvSpPr>
          <p:nvPr>
            <p:ph type="body" idx="1"/>
          </p:nvPr>
        </p:nvSpPr>
        <p:spPr>
          <a:xfrm>
            <a:off x="1600200" y="1076741"/>
            <a:ext cx="8894620" cy="5791199"/>
          </a:xfrm>
        </p:spPr>
        <p:txBody>
          <a:bodyPr>
            <a:normAutofit/>
          </a:bodyPr>
          <a:lstStyle/>
          <a:p>
            <a:pPr algn="just" eaLnBrk="1" hangingPunct="1">
              <a:buFontTx/>
              <a:buChar char="-"/>
            </a:pPr>
            <a:r>
              <a:rPr lang="en-US" dirty="0"/>
              <a:t>Write a program to that creates a matrix of size 5 by 5 (5 Columns, and 5 Rows). The program should ask the user to enter values in each matrix element. Then the program should display the matrix Row-wise.</a:t>
            </a:r>
          </a:p>
          <a:p>
            <a:pPr algn="just" eaLnBrk="1" hangingPunct="1">
              <a:buNone/>
            </a:pPr>
            <a:endParaRPr lang="en-US" dirty="0"/>
          </a:p>
          <a:p>
            <a:pPr algn="just" eaLnBrk="1" hangingPunct="1">
              <a:buNone/>
            </a:pPr>
            <a:r>
              <a:rPr lang="en-US" b="1" u="sng" dirty="0">
                <a:solidFill>
                  <a:srgbClr val="160C5C"/>
                </a:solidFill>
              </a:rPr>
              <a:t>Example:</a:t>
            </a:r>
          </a:p>
        </p:txBody>
      </p:sp>
      <p:sp>
        <p:nvSpPr>
          <p:cNvPr id="7" name="Rectangle 6"/>
          <p:cNvSpPr/>
          <p:nvPr/>
        </p:nvSpPr>
        <p:spPr>
          <a:xfrm>
            <a:off x="1524000" y="889706"/>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graphicFrame>
        <p:nvGraphicFramePr>
          <p:cNvPr id="5" name="Table 4"/>
          <p:cNvGraphicFramePr>
            <a:graphicFrameLocks noGrp="1"/>
          </p:cNvGraphicFramePr>
          <p:nvPr/>
        </p:nvGraphicFramePr>
        <p:xfrm>
          <a:off x="2438400" y="4191000"/>
          <a:ext cx="2057400" cy="1905000"/>
        </p:xfrm>
        <a:graphic>
          <a:graphicData uri="http://schemas.openxmlformats.org/drawingml/2006/table">
            <a:tbl>
              <a:tblPr firstRow="1" bandRow="1">
                <a:tableStyleId>{5940675A-B579-460E-94D1-54222C63F5DA}</a:tableStyleId>
              </a:tblPr>
              <a:tblGrid>
                <a:gridCol w="514350"/>
                <a:gridCol w="514350"/>
                <a:gridCol w="514350"/>
                <a:gridCol w="514350"/>
              </a:tblGrid>
              <a:tr h="476250">
                <a:tc>
                  <a:txBody>
                    <a:bodyPr/>
                    <a:lstStyle/>
                    <a:p>
                      <a:pPr algn="ctr"/>
                      <a:r>
                        <a:rPr lang="en-US" b="1" dirty="0" smtClean="0"/>
                        <a:t>1</a:t>
                      </a:r>
                      <a:endParaRPr lang="en-US" b="1" dirty="0"/>
                    </a:p>
                  </a:txBody>
                  <a:tcPr anchor="ctr"/>
                </a:tc>
                <a:tc>
                  <a:txBody>
                    <a:bodyPr/>
                    <a:lstStyle/>
                    <a:p>
                      <a:pPr algn="ctr"/>
                      <a:r>
                        <a:rPr lang="en-US" b="1" dirty="0" smtClean="0"/>
                        <a:t>2</a:t>
                      </a:r>
                      <a:endParaRPr lang="en-US" b="1" dirty="0"/>
                    </a:p>
                  </a:txBody>
                  <a:tcPr anchor="ctr"/>
                </a:tc>
                <a:tc>
                  <a:txBody>
                    <a:bodyPr/>
                    <a:lstStyle/>
                    <a:p>
                      <a:pPr algn="ctr"/>
                      <a:r>
                        <a:rPr lang="en-US" b="1" dirty="0" smtClean="0"/>
                        <a:t>3</a:t>
                      </a:r>
                      <a:endParaRPr lang="en-US" b="1" dirty="0"/>
                    </a:p>
                  </a:txBody>
                  <a:tcPr anchor="ctr"/>
                </a:tc>
                <a:tc>
                  <a:txBody>
                    <a:bodyPr/>
                    <a:lstStyle/>
                    <a:p>
                      <a:pPr algn="ctr"/>
                      <a:r>
                        <a:rPr lang="en-US" b="1" dirty="0" smtClean="0"/>
                        <a:t>4</a:t>
                      </a:r>
                      <a:endParaRPr lang="en-US" b="1" dirty="0"/>
                    </a:p>
                  </a:txBody>
                  <a:tcPr anchor="ctr"/>
                </a:tc>
              </a:tr>
              <a:tr h="476250">
                <a:tc>
                  <a:txBody>
                    <a:bodyPr/>
                    <a:lstStyle/>
                    <a:p>
                      <a:pPr algn="ctr"/>
                      <a:r>
                        <a:rPr lang="en-US" b="1" dirty="0" smtClean="0"/>
                        <a:t>5</a:t>
                      </a:r>
                      <a:endParaRPr lang="en-US" b="1" dirty="0"/>
                    </a:p>
                  </a:txBody>
                  <a:tcPr anchor="ctr"/>
                </a:tc>
                <a:tc>
                  <a:txBody>
                    <a:bodyPr/>
                    <a:lstStyle/>
                    <a:p>
                      <a:pPr algn="ctr"/>
                      <a:r>
                        <a:rPr lang="en-US" b="1" dirty="0" smtClean="0"/>
                        <a:t>6</a:t>
                      </a:r>
                      <a:endParaRPr lang="en-US" b="1" dirty="0"/>
                    </a:p>
                  </a:txBody>
                  <a:tcPr anchor="ctr"/>
                </a:tc>
                <a:tc>
                  <a:txBody>
                    <a:bodyPr/>
                    <a:lstStyle/>
                    <a:p>
                      <a:pPr algn="ctr"/>
                      <a:r>
                        <a:rPr lang="en-US" b="1" dirty="0" smtClean="0"/>
                        <a:t>7</a:t>
                      </a:r>
                      <a:endParaRPr lang="en-US" b="1" dirty="0"/>
                    </a:p>
                  </a:txBody>
                  <a:tcPr anchor="ctr"/>
                </a:tc>
                <a:tc>
                  <a:txBody>
                    <a:bodyPr/>
                    <a:lstStyle/>
                    <a:p>
                      <a:pPr algn="ctr"/>
                      <a:r>
                        <a:rPr lang="en-US" b="1" dirty="0" smtClean="0"/>
                        <a:t>8</a:t>
                      </a:r>
                      <a:endParaRPr lang="en-US" b="1" dirty="0"/>
                    </a:p>
                  </a:txBody>
                  <a:tcPr anchor="ctr"/>
                </a:tc>
              </a:tr>
              <a:tr h="476250">
                <a:tc>
                  <a:txBody>
                    <a:bodyPr/>
                    <a:lstStyle/>
                    <a:p>
                      <a:pPr algn="ctr"/>
                      <a:r>
                        <a:rPr lang="en-US" b="1" dirty="0" smtClean="0"/>
                        <a:t>9</a:t>
                      </a:r>
                      <a:endParaRPr lang="en-US" b="1" dirty="0"/>
                    </a:p>
                  </a:txBody>
                  <a:tcPr anchor="ctr"/>
                </a:tc>
                <a:tc>
                  <a:txBody>
                    <a:bodyPr/>
                    <a:lstStyle/>
                    <a:p>
                      <a:pPr algn="ctr"/>
                      <a:r>
                        <a:rPr lang="en-US" b="1" dirty="0" smtClean="0"/>
                        <a:t>10</a:t>
                      </a:r>
                      <a:endParaRPr lang="en-US" b="1" dirty="0"/>
                    </a:p>
                  </a:txBody>
                  <a:tcPr anchor="ctr"/>
                </a:tc>
                <a:tc>
                  <a:txBody>
                    <a:bodyPr/>
                    <a:lstStyle/>
                    <a:p>
                      <a:pPr algn="ctr"/>
                      <a:r>
                        <a:rPr lang="en-US" b="1" dirty="0" smtClean="0"/>
                        <a:t>11</a:t>
                      </a:r>
                      <a:endParaRPr lang="en-US" b="1" dirty="0"/>
                    </a:p>
                  </a:txBody>
                  <a:tcPr anchor="ctr"/>
                </a:tc>
                <a:tc>
                  <a:txBody>
                    <a:bodyPr/>
                    <a:lstStyle/>
                    <a:p>
                      <a:pPr algn="ctr"/>
                      <a:r>
                        <a:rPr lang="en-US" b="1" dirty="0" smtClean="0"/>
                        <a:t>12</a:t>
                      </a:r>
                      <a:endParaRPr lang="en-US" b="1" dirty="0"/>
                    </a:p>
                  </a:txBody>
                  <a:tcPr anchor="ctr"/>
                </a:tc>
              </a:tr>
              <a:tr h="476250">
                <a:tc>
                  <a:txBody>
                    <a:bodyPr/>
                    <a:lstStyle/>
                    <a:p>
                      <a:pPr algn="ctr"/>
                      <a:r>
                        <a:rPr lang="en-US" b="1" dirty="0" smtClean="0"/>
                        <a:t>13</a:t>
                      </a:r>
                      <a:endParaRPr lang="en-US" b="1" dirty="0"/>
                    </a:p>
                  </a:txBody>
                  <a:tcPr anchor="ctr"/>
                </a:tc>
                <a:tc>
                  <a:txBody>
                    <a:bodyPr/>
                    <a:lstStyle/>
                    <a:p>
                      <a:pPr algn="ctr"/>
                      <a:r>
                        <a:rPr lang="en-US" b="1" dirty="0" smtClean="0"/>
                        <a:t>14</a:t>
                      </a:r>
                      <a:endParaRPr lang="en-US" b="1" dirty="0"/>
                    </a:p>
                  </a:txBody>
                  <a:tcPr anchor="ctr"/>
                </a:tc>
                <a:tc>
                  <a:txBody>
                    <a:bodyPr/>
                    <a:lstStyle/>
                    <a:p>
                      <a:pPr algn="ctr"/>
                      <a:r>
                        <a:rPr lang="en-US" b="1" dirty="0" smtClean="0"/>
                        <a:t>15</a:t>
                      </a:r>
                      <a:endParaRPr lang="en-US" b="1" dirty="0"/>
                    </a:p>
                  </a:txBody>
                  <a:tcPr anchor="ctr"/>
                </a:tc>
                <a:tc>
                  <a:txBody>
                    <a:bodyPr/>
                    <a:lstStyle/>
                    <a:p>
                      <a:pPr algn="ctr"/>
                      <a:r>
                        <a:rPr lang="en-US" b="1" dirty="0" smtClean="0"/>
                        <a:t>16</a:t>
                      </a:r>
                      <a:endParaRPr lang="en-US" b="1" dirty="0"/>
                    </a:p>
                  </a:txBody>
                  <a:tcPr anchor="ctr"/>
                </a:tc>
              </a:tr>
            </a:tbl>
          </a:graphicData>
        </a:graphic>
      </p:graphicFrame>
      <p:sp>
        <p:nvSpPr>
          <p:cNvPr id="6" name="Right Arrow 5"/>
          <p:cNvSpPr/>
          <p:nvPr/>
        </p:nvSpPr>
        <p:spPr>
          <a:xfrm>
            <a:off x="5029200" y="4800600"/>
            <a:ext cx="21336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Output</a:t>
            </a:r>
          </a:p>
        </p:txBody>
      </p:sp>
      <p:graphicFrame>
        <p:nvGraphicFramePr>
          <p:cNvPr id="8" name="Table 7"/>
          <p:cNvGraphicFramePr>
            <a:graphicFrameLocks noGrp="1"/>
          </p:cNvGraphicFramePr>
          <p:nvPr/>
        </p:nvGraphicFramePr>
        <p:xfrm>
          <a:off x="7696200" y="4038600"/>
          <a:ext cx="2057400" cy="1905000"/>
        </p:xfrm>
        <a:graphic>
          <a:graphicData uri="http://schemas.openxmlformats.org/drawingml/2006/table">
            <a:tbl>
              <a:tblPr firstRow="1" bandRow="1">
                <a:tableStyleId>{5940675A-B579-460E-94D1-54222C63F5DA}</a:tableStyleId>
              </a:tblPr>
              <a:tblGrid>
                <a:gridCol w="514350"/>
                <a:gridCol w="514350"/>
                <a:gridCol w="514350"/>
                <a:gridCol w="514350"/>
              </a:tblGrid>
              <a:tr h="476250">
                <a:tc>
                  <a:txBody>
                    <a:bodyPr/>
                    <a:lstStyle/>
                    <a:p>
                      <a:pPr algn="ctr"/>
                      <a:r>
                        <a:rPr lang="en-US" b="1" dirty="0" smtClean="0"/>
                        <a:t>1,</a:t>
                      </a:r>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1" dirty="0" smtClean="0"/>
                        <a:t>2,</a:t>
                      </a:r>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1" dirty="0" smtClean="0"/>
                        <a:t>3,</a:t>
                      </a:r>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1" dirty="0" smtClean="0"/>
                        <a:t>4,</a:t>
                      </a:r>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476250">
                <a:tc>
                  <a:txBody>
                    <a:bodyPr/>
                    <a:lstStyle/>
                    <a:p>
                      <a:pPr algn="ctr"/>
                      <a:r>
                        <a:rPr lang="en-US" b="1" dirty="0" smtClean="0"/>
                        <a:t>5,</a:t>
                      </a:r>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1" dirty="0" smtClean="0"/>
                        <a:t>6,</a:t>
                      </a:r>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1" dirty="0" smtClean="0"/>
                        <a:t>7,</a:t>
                      </a:r>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1" dirty="0" smtClean="0"/>
                        <a:t>8,</a:t>
                      </a:r>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476250">
                <a:tc>
                  <a:txBody>
                    <a:bodyPr/>
                    <a:lstStyle/>
                    <a:p>
                      <a:pPr algn="ctr"/>
                      <a:r>
                        <a:rPr lang="en-US" b="1" dirty="0" smtClean="0"/>
                        <a:t>9,</a:t>
                      </a:r>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1" dirty="0" smtClean="0"/>
                        <a:t>10,</a:t>
                      </a:r>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1" dirty="0" smtClean="0"/>
                        <a:t>11,</a:t>
                      </a:r>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1" dirty="0" smtClean="0"/>
                        <a:t>12,</a:t>
                      </a:r>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476250">
                <a:tc>
                  <a:txBody>
                    <a:bodyPr/>
                    <a:lstStyle/>
                    <a:p>
                      <a:pPr algn="ctr"/>
                      <a:r>
                        <a:rPr lang="en-US" b="1" dirty="0" smtClean="0"/>
                        <a:t>13,</a:t>
                      </a:r>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1" dirty="0" smtClean="0"/>
                        <a:t>14,</a:t>
                      </a:r>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1" dirty="0" smtClean="0"/>
                        <a:t>15,</a:t>
                      </a:r>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1" dirty="0" smtClean="0"/>
                        <a:t>16,</a:t>
                      </a:r>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cxnSp>
        <p:nvCxnSpPr>
          <p:cNvPr id="9" name="Straight Arrow Connector 8"/>
          <p:cNvCxnSpPr/>
          <p:nvPr/>
        </p:nvCxnSpPr>
        <p:spPr>
          <a:xfrm>
            <a:off x="2549235" y="4267200"/>
            <a:ext cx="1905003" cy="2"/>
          </a:xfrm>
          <a:prstGeom prst="straightConnector1">
            <a:avLst/>
          </a:prstGeom>
          <a:ln w="22225">
            <a:solidFill>
              <a:srgbClr val="B8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521531" y="4724400"/>
            <a:ext cx="1905003" cy="2"/>
          </a:xfrm>
          <a:prstGeom prst="straightConnector1">
            <a:avLst/>
          </a:prstGeom>
          <a:ln w="22225">
            <a:solidFill>
              <a:srgbClr val="B8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507676" y="5230090"/>
            <a:ext cx="1905003" cy="2"/>
          </a:xfrm>
          <a:prstGeom prst="straightConnector1">
            <a:avLst/>
          </a:prstGeom>
          <a:ln w="22225">
            <a:solidFill>
              <a:srgbClr val="B8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535381" y="5687290"/>
            <a:ext cx="1905003" cy="2"/>
          </a:xfrm>
          <a:prstGeom prst="straightConnector1">
            <a:avLst/>
          </a:prstGeom>
          <a:ln w="22225">
            <a:solidFill>
              <a:srgbClr val="B8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39679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a:xfrm>
            <a:off x="1524000" y="-1"/>
            <a:ext cx="9110870" cy="882925"/>
          </a:xfrm>
        </p:spPr>
        <p:txBody>
          <a:bodyPr>
            <a:normAutofit/>
          </a:bodyPr>
          <a:lstStyle/>
          <a:p>
            <a:pPr eaLnBrk="1" hangingPunct="1"/>
            <a:r>
              <a:rPr lang="en-US" b="1" dirty="0" smtClean="0">
                <a:solidFill>
                  <a:srgbClr val="B80000"/>
                </a:solidFill>
              </a:rPr>
              <a:t> (Nested Loops) – Example Program-2</a:t>
            </a:r>
          </a:p>
        </p:txBody>
      </p:sp>
      <p:sp>
        <p:nvSpPr>
          <p:cNvPr id="17413" name="Rectangle 3"/>
          <p:cNvSpPr>
            <a:spLocks noGrp="1" noChangeArrowheads="1"/>
          </p:cNvSpPr>
          <p:nvPr>
            <p:ph type="body" idx="1"/>
          </p:nvPr>
        </p:nvSpPr>
        <p:spPr>
          <a:xfrm>
            <a:off x="1600200" y="990601"/>
            <a:ext cx="8894620" cy="5791199"/>
          </a:xfrm>
        </p:spPr>
        <p:txBody>
          <a:bodyPr>
            <a:normAutofit/>
          </a:bodyPr>
          <a:lstStyle/>
          <a:p>
            <a:pPr algn="just" eaLnBrk="1" hangingPunct="1">
              <a:buFontTx/>
              <a:buChar char="-"/>
            </a:pPr>
            <a:r>
              <a:rPr lang="en-US" dirty="0"/>
              <a:t>Write a program to that creates a matrix of size 5 by 5 (5 Columns, and 5 Rows). The program should ask the user to enter values in each matrix element. Then the program should display the matrix </a:t>
            </a:r>
            <a:r>
              <a:rPr lang="en-US" dirty="0" err="1"/>
              <a:t>Coulmn</a:t>
            </a:r>
            <a:r>
              <a:rPr lang="en-US" dirty="0"/>
              <a:t>-wise.</a:t>
            </a:r>
          </a:p>
          <a:p>
            <a:pPr algn="just" eaLnBrk="1" hangingPunct="1">
              <a:buNone/>
            </a:pPr>
            <a:endParaRPr lang="en-US" dirty="0"/>
          </a:p>
          <a:p>
            <a:pPr algn="just" eaLnBrk="1" hangingPunct="1">
              <a:buNone/>
            </a:pPr>
            <a:r>
              <a:rPr lang="en-US" b="1" u="sng" dirty="0">
                <a:solidFill>
                  <a:srgbClr val="160C5C"/>
                </a:solidFill>
              </a:rPr>
              <a:t>Example:</a:t>
            </a:r>
          </a:p>
        </p:txBody>
      </p:sp>
      <p:sp>
        <p:nvSpPr>
          <p:cNvPr id="7" name="Rectangle 6"/>
          <p:cNvSpPr/>
          <p:nvPr/>
        </p:nvSpPr>
        <p:spPr>
          <a:xfrm>
            <a:off x="1600200" y="882926"/>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graphicFrame>
        <p:nvGraphicFramePr>
          <p:cNvPr id="5" name="Table 4"/>
          <p:cNvGraphicFramePr>
            <a:graphicFrameLocks noGrp="1"/>
          </p:cNvGraphicFramePr>
          <p:nvPr/>
        </p:nvGraphicFramePr>
        <p:xfrm>
          <a:off x="2438400" y="4191000"/>
          <a:ext cx="2057400" cy="1905000"/>
        </p:xfrm>
        <a:graphic>
          <a:graphicData uri="http://schemas.openxmlformats.org/drawingml/2006/table">
            <a:tbl>
              <a:tblPr firstRow="1" bandRow="1">
                <a:tableStyleId>{5940675A-B579-460E-94D1-54222C63F5DA}</a:tableStyleId>
              </a:tblPr>
              <a:tblGrid>
                <a:gridCol w="514350"/>
                <a:gridCol w="514350"/>
                <a:gridCol w="514350"/>
                <a:gridCol w="514350"/>
              </a:tblGrid>
              <a:tr h="476250">
                <a:tc>
                  <a:txBody>
                    <a:bodyPr/>
                    <a:lstStyle/>
                    <a:p>
                      <a:pPr algn="ctr"/>
                      <a:r>
                        <a:rPr lang="en-US" b="1" dirty="0" smtClean="0"/>
                        <a:t>1</a:t>
                      </a:r>
                      <a:endParaRPr lang="en-US" b="1" dirty="0"/>
                    </a:p>
                  </a:txBody>
                  <a:tcPr anchor="ctr"/>
                </a:tc>
                <a:tc>
                  <a:txBody>
                    <a:bodyPr/>
                    <a:lstStyle/>
                    <a:p>
                      <a:pPr algn="ctr"/>
                      <a:r>
                        <a:rPr lang="en-US" b="1" dirty="0" smtClean="0"/>
                        <a:t>2</a:t>
                      </a:r>
                      <a:endParaRPr lang="en-US" b="1" dirty="0"/>
                    </a:p>
                  </a:txBody>
                  <a:tcPr anchor="ctr"/>
                </a:tc>
                <a:tc>
                  <a:txBody>
                    <a:bodyPr/>
                    <a:lstStyle/>
                    <a:p>
                      <a:pPr algn="ctr"/>
                      <a:r>
                        <a:rPr lang="en-US" b="1" dirty="0" smtClean="0"/>
                        <a:t>3</a:t>
                      </a:r>
                      <a:endParaRPr lang="en-US" b="1" dirty="0"/>
                    </a:p>
                  </a:txBody>
                  <a:tcPr anchor="ctr"/>
                </a:tc>
                <a:tc>
                  <a:txBody>
                    <a:bodyPr/>
                    <a:lstStyle/>
                    <a:p>
                      <a:pPr algn="ctr"/>
                      <a:r>
                        <a:rPr lang="en-US" b="1" dirty="0" smtClean="0"/>
                        <a:t>4</a:t>
                      </a:r>
                      <a:endParaRPr lang="en-US" b="1" dirty="0"/>
                    </a:p>
                  </a:txBody>
                  <a:tcPr anchor="ctr"/>
                </a:tc>
              </a:tr>
              <a:tr h="476250">
                <a:tc>
                  <a:txBody>
                    <a:bodyPr/>
                    <a:lstStyle/>
                    <a:p>
                      <a:pPr algn="ctr"/>
                      <a:r>
                        <a:rPr lang="en-US" b="1" dirty="0" smtClean="0"/>
                        <a:t>5</a:t>
                      </a:r>
                      <a:endParaRPr lang="en-US" b="1" dirty="0"/>
                    </a:p>
                  </a:txBody>
                  <a:tcPr anchor="ctr"/>
                </a:tc>
                <a:tc>
                  <a:txBody>
                    <a:bodyPr/>
                    <a:lstStyle/>
                    <a:p>
                      <a:pPr algn="ctr"/>
                      <a:r>
                        <a:rPr lang="en-US" b="1" dirty="0" smtClean="0"/>
                        <a:t>6</a:t>
                      </a:r>
                      <a:endParaRPr lang="en-US" b="1" dirty="0"/>
                    </a:p>
                  </a:txBody>
                  <a:tcPr anchor="ctr"/>
                </a:tc>
                <a:tc>
                  <a:txBody>
                    <a:bodyPr/>
                    <a:lstStyle/>
                    <a:p>
                      <a:pPr algn="ctr"/>
                      <a:r>
                        <a:rPr lang="en-US" b="1" dirty="0" smtClean="0"/>
                        <a:t>7</a:t>
                      </a:r>
                      <a:endParaRPr lang="en-US" b="1" dirty="0"/>
                    </a:p>
                  </a:txBody>
                  <a:tcPr anchor="ctr"/>
                </a:tc>
                <a:tc>
                  <a:txBody>
                    <a:bodyPr/>
                    <a:lstStyle/>
                    <a:p>
                      <a:pPr algn="ctr"/>
                      <a:r>
                        <a:rPr lang="en-US" b="1" dirty="0" smtClean="0"/>
                        <a:t>8</a:t>
                      </a:r>
                      <a:endParaRPr lang="en-US" b="1" dirty="0"/>
                    </a:p>
                  </a:txBody>
                  <a:tcPr anchor="ctr"/>
                </a:tc>
              </a:tr>
              <a:tr h="476250">
                <a:tc>
                  <a:txBody>
                    <a:bodyPr/>
                    <a:lstStyle/>
                    <a:p>
                      <a:pPr algn="ctr"/>
                      <a:r>
                        <a:rPr lang="en-US" b="1" dirty="0" smtClean="0"/>
                        <a:t>9</a:t>
                      </a:r>
                      <a:endParaRPr lang="en-US" b="1" dirty="0"/>
                    </a:p>
                  </a:txBody>
                  <a:tcPr anchor="ctr"/>
                </a:tc>
                <a:tc>
                  <a:txBody>
                    <a:bodyPr/>
                    <a:lstStyle/>
                    <a:p>
                      <a:pPr algn="ctr"/>
                      <a:r>
                        <a:rPr lang="en-US" b="1" dirty="0" smtClean="0"/>
                        <a:t>10</a:t>
                      </a:r>
                      <a:endParaRPr lang="en-US" b="1" dirty="0"/>
                    </a:p>
                  </a:txBody>
                  <a:tcPr anchor="ctr"/>
                </a:tc>
                <a:tc>
                  <a:txBody>
                    <a:bodyPr/>
                    <a:lstStyle/>
                    <a:p>
                      <a:pPr algn="ctr"/>
                      <a:r>
                        <a:rPr lang="en-US" b="1" dirty="0" smtClean="0"/>
                        <a:t>11</a:t>
                      </a:r>
                      <a:endParaRPr lang="en-US" b="1" dirty="0"/>
                    </a:p>
                  </a:txBody>
                  <a:tcPr anchor="ctr"/>
                </a:tc>
                <a:tc>
                  <a:txBody>
                    <a:bodyPr/>
                    <a:lstStyle/>
                    <a:p>
                      <a:pPr algn="ctr"/>
                      <a:r>
                        <a:rPr lang="en-US" b="1" dirty="0" smtClean="0"/>
                        <a:t>12</a:t>
                      </a:r>
                      <a:endParaRPr lang="en-US" b="1" dirty="0"/>
                    </a:p>
                  </a:txBody>
                  <a:tcPr anchor="ctr"/>
                </a:tc>
              </a:tr>
              <a:tr h="476250">
                <a:tc>
                  <a:txBody>
                    <a:bodyPr/>
                    <a:lstStyle/>
                    <a:p>
                      <a:pPr algn="ctr"/>
                      <a:r>
                        <a:rPr lang="en-US" b="1" dirty="0" smtClean="0"/>
                        <a:t>13</a:t>
                      </a:r>
                      <a:endParaRPr lang="en-US" b="1" dirty="0"/>
                    </a:p>
                  </a:txBody>
                  <a:tcPr anchor="ctr"/>
                </a:tc>
                <a:tc>
                  <a:txBody>
                    <a:bodyPr/>
                    <a:lstStyle/>
                    <a:p>
                      <a:pPr algn="ctr"/>
                      <a:r>
                        <a:rPr lang="en-US" b="1" dirty="0" smtClean="0"/>
                        <a:t>14</a:t>
                      </a:r>
                      <a:endParaRPr lang="en-US" b="1" dirty="0"/>
                    </a:p>
                  </a:txBody>
                  <a:tcPr anchor="ctr"/>
                </a:tc>
                <a:tc>
                  <a:txBody>
                    <a:bodyPr/>
                    <a:lstStyle/>
                    <a:p>
                      <a:pPr algn="ctr"/>
                      <a:r>
                        <a:rPr lang="en-US" b="1" dirty="0" smtClean="0"/>
                        <a:t>15</a:t>
                      </a:r>
                      <a:endParaRPr lang="en-US" b="1" dirty="0"/>
                    </a:p>
                  </a:txBody>
                  <a:tcPr anchor="ctr"/>
                </a:tc>
                <a:tc>
                  <a:txBody>
                    <a:bodyPr/>
                    <a:lstStyle/>
                    <a:p>
                      <a:pPr algn="ctr"/>
                      <a:r>
                        <a:rPr lang="en-US" b="1" dirty="0" smtClean="0"/>
                        <a:t>16</a:t>
                      </a:r>
                      <a:endParaRPr lang="en-US" b="1" dirty="0"/>
                    </a:p>
                  </a:txBody>
                  <a:tcPr anchor="ctr"/>
                </a:tc>
              </a:tr>
            </a:tbl>
          </a:graphicData>
        </a:graphic>
      </p:graphicFrame>
      <p:sp>
        <p:nvSpPr>
          <p:cNvPr id="6" name="Right Arrow 5"/>
          <p:cNvSpPr/>
          <p:nvPr/>
        </p:nvSpPr>
        <p:spPr>
          <a:xfrm>
            <a:off x="5029200" y="4800600"/>
            <a:ext cx="21336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Output</a:t>
            </a:r>
          </a:p>
        </p:txBody>
      </p:sp>
      <p:graphicFrame>
        <p:nvGraphicFramePr>
          <p:cNvPr id="8" name="Table 7"/>
          <p:cNvGraphicFramePr>
            <a:graphicFrameLocks noGrp="1"/>
          </p:cNvGraphicFramePr>
          <p:nvPr/>
        </p:nvGraphicFramePr>
        <p:xfrm>
          <a:off x="7696200" y="4038600"/>
          <a:ext cx="2057400" cy="1905000"/>
        </p:xfrm>
        <a:graphic>
          <a:graphicData uri="http://schemas.openxmlformats.org/drawingml/2006/table">
            <a:tbl>
              <a:tblPr firstRow="1" bandRow="1">
                <a:tableStyleId>{5940675A-B579-460E-94D1-54222C63F5DA}</a:tableStyleId>
              </a:tblPr>
              <a:tblGrid>
                <a:gridCol w="514350"/>
                <a:gridCol w="514350"/>
                <a:gridCol w="514350"/>
                <a:gridCol w="514350"/>
              </a:tblGrid>
              <a:tr h="476250">
                <a:tc>
                  <a:txBody>
                    <a:bodyPr/>
                    <a:lstStyle/>
                    <a:p>
                      <a:pPr algn="ctr"/>
                      <a:r>
                        <a:rPr lang="en-US" b="1" dirty="0" smtClean="0"/>
                        <a:t>1,</a:t>
                      </a:r>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1" dirty="0" smtClean="0"/>
                        <a:t>5,</a:t>
                      </a:r>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1" dirty="0" smtClean="0"/>
                        <a:t>9,</a:t>
                      </a:r>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1" dirty="0" smtClean="0"/>
                        <a:t>13,</a:t>
                      </a:r>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476250">
                <a:tc>
                  <a:txBody>
                    <a:bodyPr/>
                    <a:lstStyle/>
                    <a:p>
                      <a:pPr algn="ctr"/>
                      <a:r>
                        <a:rPr lang="en-US" b="1" dirty="0" smtClean="0"/>
                        <a:t>2,</a:t>
                      </a:r>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1" dirty="0" smtClean="0"/>
                        <a:t>6,</a:t>
                      </a:r>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1" dirty="0" smtClean="0"/>
                        <a:t>10,</a:t>
                      </a:r>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1" dirty="0" smtClean="0"/>
                        <a:t>14,</a:t>
                      </a:r>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476250">
                <a:tc>
                  <a:txBody>
                    <a:bodyPr/>
                    <a:lstStyle/>
                    <a:p>
                      <a:pPr algn="ctr"/>
                      <a:r>
                        <a:rPr lang="en-US" b="1" dirty="0" smtClean="0"/>
                        <a:t>3,</a:t>
                      </a:r>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1" dirty="0" smtClean="0"/>
                        <a:t>7,</a:t>
                      </a:r>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1" dirty="0" smtClean="0"/>
                        <a:t>11,</a:t>
                      </a:r>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1" dirty="0" smtClean="0"/>
                        <a:t>15,</a:t>
                      </a:r>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476250">
                <a:tc>
                  <a:txBody>
                    <a:bodyPr/>
                    <a:lstStyle/>
                    <a:p>
                      <a:pPr algn="ctr"/>
                      <a:r>
                        <a:rPr lang="en-US" b="1" dirty="0" smtClean="0"/>
                        <a:t>4,</a:t>
                      </a:r>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1" dirty="0" smtClean="0"/>
                        <a:t>8,</a:t>
                      </a:r>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1" dirty="0" smtClean="0"/>
                        <a:t>12,</a:t>
                      </a:r>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1" dirty="0" smtClean="0"/>
                        <a:t>16,</a:t>
                      </a:r>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cxnSp>
        <p:nvCxnSpPr>
          <p:cNvPr id="10" name="Straight Arrow Connector 9"/>
          <p:cNvCxnSpPr/>
          <p:nvPr/>
        </p:nvCxnSpPr>
        <p:spPr>
          <a:xfrm rot="16200000" flipH="1">
            <a:off x="1427018" y="5126184"/>
            <a:ext cx="1870367" cy="1"/>
          </a:xfrm>
          <a:prstGeom prst="straightConnector1">
            <a:avLst/>
          </a:prstGeom>
          <a:ln w="22225">
            <a:solidFill>
              <a:srgbClr val="B8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6200000" flipH="1">
            <a:off x="2112818" y="5126184"/>
            <a:ext cx="1870367" cy="1"/>
          </a:xfrm>
          <a:prstGeom prst="straightConnector1">
            <a:avLst/>
          </a:prstGeom>
          <a:ln w="22225">
            <a:solidFill>
              <a:srgbClr val="B8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00000" flipH="1">
            <a:off x="2590798" y="5160819"/>
            <a:ext cx="1870367" cy="1"/>
          </a:xfrm>
          <a:prstGeom prst="straightConnector1">
            <a:avLst/>
          </a:prstGeom>
          <a:ln w="22225">
            <a:solidFill>
              <a:srgbClr val="B8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16200000" flipH="1">
            <a:off x="3103418" y="5126184"/>
            <a:ext cx="1870367" cy="1"/>
          </a:xfrm>
          <a:prstGeom prst="straightConnector1">
            <a:avLst/>
          </a:prstGeom>
          <a:ln w="22225">
            <a:solidFill>
              <a:srgbClr val="B8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68482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xfrm>
            <a:off x="1524001" y="-1"/>
            <a:ext cx="9147313" cy="960119"/>
          </a:xfrm>
        </p:spPr>
        <p:txBody>
          <a:bodyPr>
            <a:normAutofit/>
          </a:bodyPr>
          <a:lstStyle/>
          <a:p>
            <a:r>
              <a:rPr lang="en-US" sz="4800" b="1" dirty="0" smtClean="0">
                <a:solidFill>
                  <a:srgbClr val="C00000"/>
                </a:solidFill>
              </a:rPr>
              <a:t>Example: Transpose</a:t>
            </a:r>
            <a:endParaRPr lang="en-US" sz="4800" b="1" dirty="0">
              <a:solidFill>
                <a:srgbClr val="C00000"/>
              </a:solidFill>
            </a:endParaRPr>
          </a:p>
        </p:txBody>
      </p:sp>
      <p:sp>
        <p:nvSpPr>
          <p:cNvPr id="192515" name="Rectangle 3"/>
          <p:cNvSpPr>
            <a:spLocks noGrp="1" noChangeArrowheads="1"/>
          </p:cNvSpPr>
          <p:nvPr>
            <p:ph type="body" idx="1"/>
          </p:nvPr>
        </p:nvSpPr>
        <p:spPr>
          <a:xfrm>
            <a:off x="1676400" y="1129748"/>
            <a:ext cx="8839200" cy="5715000"/>
          </a:xfrm>
        </p:spPr>
        <p:txBody>
          <a:bodyPr>
            <a:normAutofit/>
          </a:bodyPr>
          <a:lstStyle/>
          <a:p>
            <a:pPr algn="just">
              <a:lnSpc>
                <a:spcPct val="90000"/>
              </a:lnSpc>
            </a:pPr>
            <a:r>
              <a:rPr lang="en-US" sz="3000" dirty="0"/>
              <a:t>Write a program that creates a matrix of 4x4 (4 rows, and 4 </a:t>
            </a:r>
            <a:r>
              <a:rPr lang="en-US" sz="3000" dirty="0" err="1"/>
              <a:t>coulmns</a:t>
            </a:r>
            <a:r>
              <a:rPr lang="en-US" sz="3000" dirty="0"/>
              <a:t>). Get input values from the user for the complete matrix. The program should calculate </a:t>
            </a:r>
            <a:r>
              <a:rPr lang="en-US" sz="3000" dirty="0" smtClean="0"/>
              <a:t>transpose of matrix and display it. </a:t>
            </a:r>
            <a:endParaRPr lang="en-US" sz="3000" dirty="0"/>
          </a:p>
        </p:txBody>
      </p:sp>
      <p:sp>
        <p:nvSpPr>
          <p:cNvPr id="6" name="Rectangle 5"/>
          <p:cNvSpPr/>
          <p:nvPr/>
        </p:nvSpPr>
        <p:spPr>
          <a:xfrm>
            <a:off x="1524000" y="91440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10070638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a:xfrm>
            <a:off x="1524000" y="-17711"/>
            <a:ext cx="9117496" cy="927169"/>
          </a:xfrm>
        </p:spPr>
        <p:txBody>
          <a:bodyPr>
            <a:normAutofit/>
          </a:bodyPr>
          <a:lstStyle/>
          <a:p>
            <a:pPr eaLnBrk="1" hangingPunct="1"/>
            <a:r>
              <a:rPr lang="en-US" b="1" dirty="0" smtClean="0">
                <a:solidFill>
                  <a:srgbClr val="B80000"/>
                </a:solidFill>
              </a:rPr>
              <a:t> (Nested Loops) – Example Program-3</a:t>
            </a:r>
          </a:p>
        </p:txBody>
      </p:sp>
      <p:sp>
        <p:nvSpPr>
          <p:cNvPr id="17413" name="Rectangle 3"/>
          <p:cNvSpPr>
            <a:spLocks noGrp="1" noChangeArrowheads="1"/>
          </p:cNvSpPr>
          <p:nvPr>
            <p:ph type="body" idx="1"/>
          </p:nvPr>
        </p:nvSpPr>
        <p:spPr>
          <a:xfrm>
            <a:off x="1524000" y="1066802"/>
            <a:ext cx="8894620" cy="5791199"/>
          </a:xfrm>
        </p:spPr>
        <p:txBody>
          <a:bodyPr>
            <a:normAutofit/>
          </a:bodyPr>
          <a:lstStyle/>
          <a:p>
            <a:pPr algn="just" eaLnBrk="1" hangingPunct="1">
              <a:buFontTx/>
              <a:buChar char="-"/>
            </a:pPr>
            <a:r>
              <a:rPr lang="en-US" dirty="0"/>
              <a:t>Write a program to that creates a matrix of size 10 by 10 (10 Columns, and 10 Rows). The program should ask the user to enter values in each matrix element. Then the program should display the left-diagonal elements of the matrix.</a:t>
            </a:r>
          </a:p>
          <a:p>
            <a:pPr algn="just" eaLnBrk="1" hangingPunct="1">
              <a:buNone/>
            </a:pPr>
            <a:r>
              <a:rPr lang="en-US" sz="2400" b="1" u="sng" dirty="0">
                <a:solidFill>
                  <a:srgbClr val="160C5C"/>
                </a:solidFill>
              </a:rPr>
              <a:t>Example (5 by 5 matrix):</a:t>
            </a:r>
          </a:p>
        </p:txBody>
      </p:sp>
      <p:sp>
        <p:nvSpPr>
          <p:cNvPr id="7" name="Rectangle 6"/>
          <p:cNvSpPr/>
          <p:nvPr/>
        </p:nvSpPr>
        <p:spPr>
          <a:xfrm>
            <a:off x="1600200" y="909460"/>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graphicFrame>
        <p:nvGraphicFramePr>
          <p:cNvPr id="5" name="Table 4"/>
          <p:cNvGraphicFramePr>
            <a:graphicFrameLocks noGrp="1"/>
          </p:cNvGraphicFramePr>
          <p:nvPr/>
        </p:nvGraphicFramePr>
        <p:xfrm>
          <a:off x="2438400" y="4191000"/>
          <a:ext cx="2057400" cy="1905000"/>
        </p:xfrm>
        <a:graphic>
          <a:graphicData uri="http://schemas.openxmlformats.org/drawingml/2006/table">
            <a:tbl>
              <a:tblPr firstRow="1" bandRow="1">
                <a:tableStyleId>{5940675A-B579-460E-94D1-54222C63F5DA}</a:tableStyleId>
              </a:tblPr>
              <a:tblGrid>
                <a:gridCol w="514350"/>
                <a:gridCol w="514350"/>
                <a:gridCol w="514350"/>
                <a:gridCol w="514350"/>
              </a:tblGrid>
              <a:tr h="476250">
                <a:tc>
                  <a:txBody>
                    <a:bodyPr/>
                    <a:lstStyle/>
                    <a:p>
                      <a:pPr algn="ctr"/>
                      <a:r>
                        <a:rPr lang="en-US" b="1" dirty="0" smtClean="0"/>
                        <a:t>1</a:t>
                      </a:r>
                      <a:endParaRPr lang="en-US" b="1" dirty="0"/>
                    </a:p>
                  </a:txBody>
                  <a:tcPr anchor="ctr">
                    <a:solidFill>
                      <a:schemeClr val="accent6">
                        <a:lumMod val="60000"/>
                        <a:lumOff val="40000"/>
                      </a:schemeClr>
                    </a:solidFill>
                  </a:tcPr>
                </a:tc>
                <a:tc>
                  <a:txBody>
                    <a:bodyPr/>
                    <a:lstStyle/>
                    <a:p>
                      <a:pPr algn="ctr"/>
                      <a:r>
                        <a:rPr lang="en-US" b="1" dirty="0" smtClean="0"/>
                        <a:t>2</a:t>
                      </a:r>
                      <a:endParaRPr lang="en-US" b="1" dirty="0"/>
                    </a:p>
                  </a:txBody>
                  <a:tcPr anchor="ctr"/>
                </a:tc>
                <a:tc>
                  <a:txBody>
                    <a:bodyPr/>
                    <a:lstStyle/>
                    <a:p>
                      <a:pPr algn="ctr"/>
                      <a:r>
                        <a:rPr lang="en-US" b="1" dirty="0" smtClean="0"/>
                        <a:t>3</a:t>
                      </a:r>
                      <a:endParaRPr lang="en-US" b="1" dirty="0"/>
                    </a:p>
                  </a:txBody>
                  <a:tcPr anchor="ctr"/>
                </a:tc>
                <a:tc>
                  <a:txBody>
                    <a:bodyPr/>
                    <a:lstStyle/>
                    <a:p>
                      <a:pPr algn="ctr"/>
                      <a:r>
                        <a:rPr lang="en-US" b="1" dirty="0" smtClean="0"/>
                        <a:t>4</a:t>
                      </a:r>
                      <a:endParaRPr lang="en-US" b="1" dirty="0"/>
                    </a:p>
                  </a:txBody>
                  <a:tcPr anchor="ctr"/>
                </a:tc>
              </a:tr>
              <a:tr h="476250">
                <a:tc>
                  <a:txBody>
                    <a:bodyPr/>
                    <a:lstStyle/>
                    <a:p>
                      <a:pPr algn="ctr"/>
                      <a:r>
                        <a:rPr lang="en-US" b="1" dirty="0" smtClean="0"/>
                        <a:t>5</a:t>
                      </a:r>
                      <a:endParaRPr lang="en-US" b="1" dirty="0"/>
                    </a:p>
                  </a:txBody>
                  <a:tcPr anchor="ctr"/>
                </a:tc>
                <a:tc>
                  <a:txBody>
                    <a:bodyPr/>
                    <a:lstStyle/>
                    <a:p>
                      <a:pPr algn="ctr"/>
                      <a:r>
                        <a:rPr lang="en-US" b="1" dirty="0" smtClean="0"/>
                        <a:t>6</a:t>
                      </a:r>
                      <a:endParaRPr lang="en-US" b="1" dirty="0"/>
                    </a:p>
                  </a:txBody>
                  <a:tcPr anchor="ctr">
                    <a:solidFill>
                      <a:schemeClr val="accent6">
                        <a:lumMod val="60000"/>
                        <a:lumOff val="40000"/>
                      </a:schemeClr>
                    </a:solidFill>
                  </a:tcPr>
                </a:tc>
                <a:tc>
                  <a:txBody>
                    <a:bodyPr/>
                    <a:lstStyle/>
                    <a:p>
                      <a:pPr algn="ctr"/>
                      <a:r>
                        <a:rPr lang="en-US" b="1" dirty="0" smtClean="0"/>
                        <a:t>7</a:t>
                      </a:r>
                      <a:endParaRPr lang="en-US" b="1" dirty="0"/>
                    </a:p>
                  </a:txBody>
                  <a:tcPr anchor="ctr"/>
                </a:tc>
                <a:tc>
                  <a:txBody>
                    <a:bodyPr/>
                    <a:lstStyle/>
                    <a:p>
                      <a:pPr algn="ctr"/>
                      <a:r>
                        <a:rPr lang="en-US" b="1" dirty="0" smtClean="0"/>
                        <a:t>8</a:t>
                      </a:r>
                      <a:endParaRPr lang="en-US" b="1" dirty="0"/>
                    </a:p>
                  </a:txBody>
                  <a:tcPr anchor="ctr"/>
                </a:tc>
              </a:tr>
              <a:tr h="476250">
                <a:tc>
                  <a:txBody>
                    <a:bodyPr/>
                    <a:lstStyle/>
                    <a:p>
                      <a:pPr algn="ctr"/>
                      <a:r>
                        <a:rPr lang="en-US" b="1" dirty="0" smtClean="0"/>
                        <a:t>9</a:t>
                      </a:r>
                      <a:endParaRPr lang="en-US" b="1" dirty="0"/>
                    </a:p>
                  </a:txBody>
                  <a:tcPr anchor="ctr"/>
                </a:tc>
                <a:tc>
                  <a:txBody>
                    <a:bodyPr/>
                    <a:lstStyle/>
                    <a:p>
                      <a:pPr algn="ctr"/>
                      <a:r>
                        <a:rPr lang="en-US" b="1" dirty="0" smtClean="0"/>
                        <a:t>10</a:t>
                      </a:r>
                      <a:endParaRPr lang="en-US" b="1" dirty="0"/>
                    </a:p>
                  </a:txBody>
                  <a:tcPr anchor="ctr"/>
                </a:tc>
                <a:tc>
                  <a:txBody>
                    <a:bodyPr/>
                    <a:lstStyle/>
                    <a:p>
                      <a:pPr algn="ctr"/>
                      <a:r>
                        <a:rPr lang="en-US" b="1" dirty="0" smtClean="0"/>
                        <a:t>11</a:t>
                      </a:r>
                      <a:endParaRPr lang="en-US" b="1" dirty="0"/>
                    </a:p>
                  </a:txBody>
                  <a:tcPr anchor="ctr">
                    <a:solidFill>
                      <a:schemeClr val="accent6">
                        <a:lumMod val="60000"/>
                        <a:lumOff val="40000"/>
                      </a:schemeClr>
                    </a:solidFill>
                  </a:tcPr>
                </a:tc>
                <a:tc>
                  <a:txBody>
                    <a:bodyPr/>
                    <a:lstStyle/>
                    <a:p>
                      <a:pPr algn="ctr"/>
                      <a:r>
                        <a:rPr lang="en-US" b="1" dirty="0" smtClean="0"/>
                        <a:t>12</a:t>
                      </a:r>
                      <a:endParaRPr lang="en-US" b="1" dirty="0"/>
                    </a:p>
                  </a:txBody>
                  <a:tcPr anchor="ctr"/>
                </a:tc>
              </a:tr>
              <a:tr h="476250">
                <a:tc>
                  <a:txBody>
                    <a:bodyPr/>
                    <a:lstStyle/>
                    <a:p>
                      <a:pPr algn="ctr"/>
                      <a:r>
                        <a:rPr lang="en-US" b="1" dirty="0" smtClean="0"/>
                        <a:t>13</a:t>
                      </a:r>
                      <a:endParaRPr lang="en-US" b="1" dirty="0"/>
                    </a:p>
                  </a:txBody>
                  <a:tcPr anchor="ctr"/>
                </a:tc>
                <a:tc>
                  <a:txBody>
                    <a:bodyPr/>
                    <a:lstStyle/>
                    <a:p>
                      <a:pPr algn="ctr"/>
                      <a:r>
                        <a:rPr lang="en-US" b="1" dirty="0" smtClean="0"/>
                        <a:t>14</a:t>
                      </a:r>
                      <a:endParaRPr lang="en-US" b="1" dirty="0"/>
                    </a:p>
                  </a:txBody>
                  <a:tcPr anchor="ctr"/>
                </a:tc>
                <a:tc>
                  <a:txBody>
                    <a:bodyPr/>
                    <a:lstStyle/>
                    <a:p>
                      <a:pPr algn="ctr"/>
                      <a:r>
                        <a:rPr lang="en-US" b="1" dirty="0" smtClean="0"/>
                        <a:t>15</a:t>
                      </a:r>
                      <a:endParaRPr lang="en-US" b="1" dirty="0"/>
                    </a:p>
                  </a:txBody>
                  <a:tcPr anchor="ctr"/>
                </a:tc>
                <a:tc>
                  <a:txBody>
                    <a:bodyPr/>
                    <a:lstStyle/>
                    <a:p>
                      <a:pPr algn="ctr"/>
                      <a:r>
                        <a:rPr lang="en-US" b="1" dirty="0" smtClean="0"/>
                        <a:t>16</a:t>
                      </a:r>
                      <a:endParaRPr lang="en-US" b="1" dirty="0"/>
                    </a:p>
                  </a:txBody>
                  <a:tcPr anchor="ctr">
                    <a:solidFill>
                      <a:schemeClr val="accent6">
                        <a:lumMod val="60000"/>
                        <a:lumOff val="40000"/>
                      </a:schemeClr>
                    </a:solidFill>
                  </a:tcPr>
                </a:tc>
              </a:tr>
            </a:tbl>
          </a:graphicData>
        </a:graphic>
      </p:graphicFrame>
      <p:sp>
        <p:nvSpPr>
          <p:cNvPr id="6" name="Right Arrow 5"/>
          <p:cNvSpPr/>
          <p:nvPr/>
        </p:nvSpPr>
        <p:spPr>
          <a:xfrm>
            <a:off x="5029200" y="4800600"/>
            <a:ext cx="21336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Output</a:t>
            </a:r>
          </a:p>
        </p:txBody>
      </p:sp>
      <p:graphicFrame>
        <p:nvGraphicFramePr>
          <p:cNvPr id="8" name="Table 7"/>
          <p:cNvGraphicFramePr>
            <a:graphicFrameLocks noGrp="1"/>
          </p:cNvGraphicFramePr>
          <p:nvPr/>
        </p:nvGraphicFramePr>
        <p:xfrm>
          <a:off x="7696200" y="4953000"/>
          <a:ext cx="2057400" cy="1463040"/>
        </p:xfrm>
        <a:graphic>
          <a:graphicData uri="http://schemas.openxmlformats.org/drawingml/2006/table">
            <a:tbl>
              <a:tblPr firstRow="1" bandRow="1">
                <a:tableStyleId>{5940675A-B579-460E-94D1-54222C63F5DA}</a:tableStyleId>
              </a:tblPr>
              <a:tblGrid>
                <a:gridCol w="514350"/>
                <a:gridCol w="514350"/>
                <a:gridCol w="514350"/>
                <a:gridCol w="514350"/>
              </a:tblGrid>
              <a:tr h="152400">
                <a:tc>
                  <a:txBody>
                    <a:bodyPr/>
                    <a:lstStyle/>
                    <a:p>
                      <a:pPr algn="ctr"/>
                      <a:r>
                        <a:rPr lang="en-US" b="1" dirty="0" smtClean="0"/>
                        <a:t>1,</a:t>
                      </a:r>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1" dirty="0" smtClean="0"/>
                        <a:t>6,</a:t>
                      </a:r>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1" dirty="0" smtClean="0"/>
                        <a:t>11,</a:t>
                      </a:r>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b="1" dirty="0" smtClean="0"/>
                        <a:t>16,</a:t>
                      </a:r>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152400">
                <a:tc>
                  <a:txBody>
                    <a:bodyPr/>
                    <a:lstStyle/>
                    <a:p>
                      <a:pPr algn="ctr"/>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152400">
                <a:tc>
                  <a:txBody>
                    <a:bodyPr/>
                    <a:lstStyle/>
                    <a:p>
                      <a:pPr algn="ctr"/>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152400">
                <a:tc>
                  <a:txBody>
                    <a:bodyPr/>
                    <a:lstStyle/>
                    <a:p>
                      <a:pPr algn="ctr"/>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endParaRPr lang="en-US" b="1" dirty="0"/>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5912094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xfrm>
            <a:off x="1517374" y="-1"/>
            <a:ext cx="9150626" cy="945385"/>
          </a:xfrm>
        </p:spPr>
        <p:txBody>
          <a:bodyPr>
            <a:normAutofit/>
          </a:bodyPr>
          <a:lstStyle/>
          <a:p>
            <a:r>
              <a:rPr lang="en-US" sz="4800" b="1" dirty="0">
                <a:solidFill>
                  <a:srgbClr val="C00000"/>
                </a:solidFill>
              </a:rPr>
              <a:t>Example-4: Zero Matrix</a:t>
            </a:r>
          </a:p>
        </p:txBody>
      </p:sp>
      <p:sp>
        <p:nvSpPr>
          <p:cNvPr id="192515" name="Rectangle 3"/>
          <p:cNvSpPr>
            <a:spLocks noGrp="1" noChangeArrowheads="1"/>
          </p:cNvSpPr>
          <p:nvPr>
            <p:ph type="body" idx="1"/>
          </p:nvPr>
        </p:nvSpPr>
        <p:spPr>
          <a:xfrm>
            <a:off x="1557130" y="1143000"/>
            <a:ext cx="9110870" cy="5715000"/>
          </a:xfrm>
        </p:spPr>
        <p:txBody>
          <a:bodyPr>
            <a:normAutofit/>
          </a:bodyPr>
          <a:lstStyle/>
          <a:p>
            <a:pPr algn="just">
              <a:lnSpc>
                <a:spcPct val="90000"/>
              </a:lnSpc>
            </a:pPr>
            <a:r>
              <a:rPr lang="en-US" sz="3000" dirty="0"/>
              <a:t>Write a program that creates a matrix of 3 by 3 (3 rows, and 3 </a:t>
            </a:r>
            <a:r>
              <a:rPr lang="en-US" sz="3000" dirty="0" err="1"/>
              <a:t>coulmns</a:t>
            </a:r>
            <a:r>
              <a:rPr lang="en-US" sz="3000" dirty="0"/>
              <a:t>). Get input values from the user for the complete matrix. Then, the program should determine whether the matrix is a “Zero” matrix (all elements are zero) or not. </a:t>
            </a:r>
          </a:p>
        </p:txBody>
      </p:sp>
      <p:sp>
        <p:nvSpPr>
          <p:cNvPr id="6" name="Rectangle 5"/>
          <p:cNvSpPr/>
          <p:nvPr/>
        </p:nvSpPr>
        <p:spPr>
          <a:xfrm>
            <a:off x="1517374" y="945386"/>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16304494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E5DC117-CB83-4C2D-A53D-2C444ABB2EC8}" type="datetime1">
              <a:rPr lang="en-US" smtClean="0"/>
              <a:t>10/31/2022</a:t>
            </a:fld>
            <a:endParaRPr lang="en-US"/>
          </a:p>
        </p:txBody>
      </p:sp>
      <p:sp>
        <p:nvSpPr>
          <p:cNvPr id="4" name="Footer Placeholder 3"/>
          <p:cNvSpPr>
            <a:spLocks noGrp="1"/>
          </p:cNvSpPr>
          <p:nvPr>
            <p:ph type="ftr" sz="quarter" idx="11"/>
          </p:nvPr>
        </p:nvSpPr>
        <p:spPr/>
        <p:txBody>
          <a:bodyPr/>
          <a:lstStyle/>
          <a:p>
            <a:r>
              <a:rPr lang="en-US" smtClean="0"/>
              <a:t>Presented by    Dr. AKHTAR JAMIL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
        <p:nvSpPr>
          <p:cNvPr id="6" name="Title 5"/>
          <p:cNvSpPr>
            <a:spLocks noGrp="1"/>
          </p:cNvSpPr>
          <p:nvPr>
            <p:ph type="title"/>
          </p:nvPr>
        </p:nvSpPr>
        <p:spPr>
          <a:xfrm>
            <a:off x="606380" y="3200400"/>
            <a:ext cx="10972800" cy="838200"/>
          </a:xfrm>
        </p:spPr>
        <p:txBody>
          <a:bodyPr/>
          <a:lstStyle/>
          <a:p>
            <a:r>
              <a:rPr lang="en-US" dirty="0" smtClean="0"/>
              <a:t>Previous Lecture</a:t>
            </a:r>
            <a:endParaRPr lang="en-US" dirty="0"/>
          </a:p>
        </p:txBody>
      </p:sp>
    </p:spTree>
    <p:extLst>
      <p:ext uri="{BB962C8B-B14F-4D97-AF65-F5344CB8AC3E}">
        <p14:creationId xmlns:p14="http://schemas.microsoft.com/office/powerpoint/2010/main" val="41924312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xfrm>
            <a:off x="1524001" y="-1"/>
            <a:ext cx="9147313" cy="960119"/>
          </a:xfrm>
        </p:spPr>
        <p:txBody>
          <a:bodyPr>
            <a:normAutofit/>
          </a:bodyPr>
          <a:lstStyle/>
          <a:p>
            <a:r>
              <a:rPr lang="en-US" sz="4800" b="1" dirty="0">
                <a:solidFill>
                  <a:srgbClr val="C00000"/>
                </a:solidFill>
              </a:rPr>
              <a:t>Example-5: </a:t>
            </a:r>
            <a:r>
              <a:rPr lang="en-US" sz="4800" b="1" dirty="0" err="1">
                <a:solidFill>
                  <a:srgbClr val="C00000"/>
                </a:solidFill>
              </a:rPr>
              <a:t>Coulmn</a:t>
            </a:r>
            <a:r>
              <a:rPr lang="en-US" sz="4800" b="1" dirty="0">
                <a:solidFill>
                  <a:srgbClr val="C00000"/>
                </a:solidFill>
              </a:rPr>
              <a:t> sum</a:t>
            </a:r>
          </a:p>
        </p:txBody>
      </p:sp>
      <p:sp>
        <p:nvSpPr>
          <p:cNvPr id="192515" name="Rectangle 3"/>
          <p:cNvSpPr>
            <a:spLocks noGrp="1" noChangeArrowheads="1"/>
          </p:cNvSpPr>
          <p:nvPr>
            <p:ph type="body" idx="1"/>
          </p:nvPr>
        </p:nvSpPr>
        <p:spPr>
          <a:xfrm>
            <a:off x="1676400" y="1129748"/>
            <a:ext cx="8839200" cy="5715000"/>
          </a:xfrm>
        </p:spPr>
        <p:txBody>
          <a:bodyPr>
            <a:normAutofit/>
          </a:bodyPr>
          <a:lstStyle/>
          <a:p>
            <a:pPr algn="just">
              <a:lnSpc>
                <a:spcPct val="90000"/>
              </a:lnSpc>
            </a:pPr>
            <a:r>
              <a:rPr lang="en-US" sz="3000" dirty="0"/>
              <a:t>Write a program that creates a matrix of 4x4 (4 rows, and 4 </a:t>
            </a:r>
            <a:r>
              <a:rPr lang="en-US" sz="3000" dirty="0" err="1"/>
              <a:t>coulmns</a:t>
            </a:r>
            <a:r>
              <a:rPr lang="en-US" sz="3000" dirty="0"/>
              <a:t>). Get input values from the user for the complete matrix. The program should calculate and print the sums of each individual </a:t>
            </a:r>
            <a:r>
              <a:rPr lang="en-US" sz="3000" dirty="0" err="1"/>
              <a:t>coulmn</a:t>
            </a:r>
            <a:r>
              <a:rPr lang="en-US" sz="3000" dirty="0"/>
              <a:t>. </a:t>
            </a:r>
          </a:p>
        </p:txBody>
      </p:sp>
      <p:sp>
        <p:nvSpPr>
          <p:cNvPr id="6" name="Rectangle 5"/>
          <p:cNvSpPr/>
          <p:nvPr/>
        </p:nvSpPr>
        <p:spPr>
          <a:xfrm>
            <a:off x="1524000" y="91440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42060250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xfrm>
            <a:off x="1563757" y="-1"/>
            <a:ext cx="9067800" cy="944881"/>
          </a:xfrm>
        </p:spPr>
        <p:txBody>
          <a:bodyPr>
            <a:normAutofit/>
          </a:bodyPr>
          <a:lstStyle/>
          <a:p>
            <a:r>
              <a:rPr lang="en-US" b="1" dirty="0" smtClean="0">
                <a:solidFill>
                  <a:srgbClr val="C00000"/>
                </a:solidFill>
              </a:rPr>
              <a:t>Example-6: Matrix Vector </a:t>
            </a:r>
            <a:endParaRPr lang="en-US" b="1" dirty="0">
              <a:solidFill>
                <a:srgbClr val="C00000"/>
              </a:solidFill>
            </a:endParaRPr>
          </a:p>
        </p:txBody>
      </p:sp>
      <p:sp>
        <p:nvSpPr>
          <p:cNvPr id="192515" name="Rectangle 3"/>
          <p:cNvSpPr>
            <a:spLocks noGrp="1" noChangeArrowheads="1"/>
          </p:cNvSpPr>
          <p:nvPr>
            <p:ph type="body" idx="1"/>
          </p:nvPr>
        </p:nvSpPr>
        <p:spPr>
          <a:xfrm>
            <a:off x="1600200" y="1066800"/>
            <a:ext cx="9029700" cy="5715000"/>
          </a:xfrm>
        </p:spPr>
        <p:txBody>
          <a:bodyPr>
            <a:normAutofit/>
          </a:bodyPr>
          <a:lstStyle/>
          <a:p>
            <a:pPr algn="just">
              <a:lnSpc>
                <a:spcPct val="90000"/>
              </a:lnSpc>
            </a:pPr>
            <a:r>
              <a:rPr lang="en-US" sz="3000" dirty="0"/>
              <a:t>Write a program that creates a matrix of 7 by 7 (7 rows and 7 </a:t>
            </a:r>
            <a:r>
              <a:rPr lang="en-US" sz="3000" dirty="0" err="1"/>
              <a:t>coulmns</a:t>
            </a:r>
            <a:r>
              <a:rPr lang="en-US" sz="3000" dirty="0"/>
              <a:t>). Create a 1D array having 6 elements. The program should multiply the matrix with the given vector and print the resultant matrix in proper format.</a:t>
            </a:r>
          </a:p>
          <a:p>
            <a:pPr algn="just">
              <a:lnSpc>
                <a:spcPct val="90000"/>
              </a:lnSpc>
            </a:pPr>
            <a:endParaRPr lang="en-US" sz="3000" dirty="0"/>
          </a:p>
        </p:txBody>
      </p:sp>
      <p:sp>
        <p:nvSpPr>
          <p:cNvPr id="6" name="Rectangle 5"/>
          <p:cNvSpPr/>
          <p:nvPr/>
        </p:nvSpPr>
        <p:spPr>
          <a:xfrm>
            <a:off x="1563757" y="944882"/>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pic>
        <p:nvPicPr>
          <p:cNvPr id="62466" name="Picture 2"/>
          <p:cNvPicPr>
            <a:picLocks noChangeAspect="1" noChangeArrowheads="1"/>
          </p:cNvPicPr>
          <p:nvPr/>
        </p:nvPicPr>
        <p:blipFill>
          <a:blip r:embed="rId2"/>
          <a:srcRect/>
          <a:stretch>
            <a:fillRect/>
          </a:stretch>
        </p:blipFill>
        <p:spPr bwMode="auto">
          <a:xfrm>
            <a:off x="2362200" y="3733801"/>
            <a:ext cx="7543800" cy="2181855"/>
          </a:xfrm>
          <a:prstGeom prst="rect">
            <a:avLst/>
          </a:prstGeom>
          <a:noFill/>
          <a:ln w="9525">
            <a:noFill/>
            <a:miter lim="800000"/>
            <a:headEnd/>
            <a:tailEnd/>
          </a:ln>
          <a:effectLst/>
        </p:spPr>
      </p:pic>
    </p:spTree>
    <p:extLst>
      <p:ext uri="{BB962C8B-B14F-4D97-AF65-F5344CB8AC3E}">
        <p14:creationId xmlns:p14="http://schemas.microsoft.com/office/powerpoint/2010/main" val="42655341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xfrm>
            <a:off x="1600200" y="1"/>
            <a:ext cx="8991600" cy="960118"/>
          </a:xfrm>
        </p:spPr>
        <p:txBody>
          <a:bodyPr>
            <a:normAutofit/>
          </a:bodyPr>
          <a:lstStyle/>
          <a:p>
            <a:r>
              <a:rPr lang="en-US" b="1" dirty="0" smtClean="0">
                <a:solidFill>
                  <a:srgbClr val="C00000"/>
                </a:solidFill>
              </a:rPr>
              <a:t>Example-6: Matrix Vector-code </a:t>
            </a:r>
            <a:endParaRPr lang="en-US" b="1" dirty="0">
              <a:solidFill>
                <a:srgbClr val="C00000"/>
              </a:solidFill>
            </a:endParaRPr>
          </a:p>
        </p:txBody>
      </p:sp>
      <p:sp>
        <p:nvSpPr>
          <p:cNvPr id="192515" name="Rectangle 3"/>
          <p:cNvSpPr>
            <a:spLocks noGrp="1" noChangeArrowheads="1"/>
          </p:cNvSpPr>
          <p:nvPr>
            <p:ph type="body" idx="1"/>
          </p:nvPr>
        </p:nvSpPr>
        <p:spPr>
          <a:xfrm>
            <a:off x="1600200" y="1600200"/>
            <a:ext cx="8305800" cy="4572000"/>
          </a:xfrm>
        </p:spPr>
        <p:txBody>
          <a:bodyPr>
            <a:normAutofit/>
          </a:bodyPr>
          <a:lstStyle/>
          <a:p>
            <a:pPr algn="just">
              <a:lnSpc>
                <a:spcPct val="90000"/>
              </a:lnSpc>
              <a:buNone/>
            </a:pPr>
            <a:r>
              <a:rPr lang="en-US" sz="2400" b="1" dirty="0" err="1">
                <a:latin typeface="Consolas" panose="020B0609020204030204" pitchFamily="49" charset="0"/>
                <a:cs typeface="Courier New" pitchFamily="49" charset="0"/>
              </a:rPr>
              <a:t>int</a:t>
            </a:r>
            <a:r>
              <a:rPr lang="en-US" sz="2400" b="1" dirty="0">
                <a:latin typeface="Consolas" panose="020B0609020204030204" pitchFamily="49" charset="0"/>
                <a:cs typeface="Courier New" pitchFamily="49" charset="0"/>
              </a:rPr>
              <a:t> A[4][4]; </a:t>
            </a:r>
          </a:p>
          <a:p>
            <a:pPr algn="just">
              <a:lnSpc>
                <a:spcPct val="90000"/>
              </a:lnSpc>
              <a:buNone/>
            </a:pPr>
            <a:r>
              <a:rPr lang="en-US" sz="2400" b="1" dirty="0" err="1">
                <a:latin typeface="Consolas" panose="020B0609020204030204" pitchFamily="49" charset="0"/>
                <a:cs typeface="Courier New" pitchFamily="49" charset="0"/>
              </a:rPr>
              <a:t>int</a:t>
            </a:r>
            <a:r>
              <a:rPr lang="en-US" sz="2400" b="1" dirty="0">
                <a:latin typeface="Consolas" panose="020B0609020204030204" pitchFamily="49" charset="0"/>
                <a:cs typeface="Courier New" pitchFamily="49" charset="0"/>
              </a:rPr>
              <a:t> B[4]; </a:t>
            </a:r>
            <a:r>
              <a:rPr lang="en-US" sz="2400" b="1" dirty="0" err="1">
                <a:latin typeface="Consolas" panose="020B0609020204030204" pitchFamily="49" charset="0"/>
                <a:cs typeface="Courier New" pitchFamily="49" charset="0"/>
              </a:rPr>
              <a:t>int</a:t>
            </a:r>
            <a:r>
              <a:rPr lang="en-US" sz="2400" b="1" dirty="0">
                <a:latin typeface="Consolas" panose="020B0609020204030204" pitchFamily="49" charset="0"/>
                <a:cs typeface="Courier New" pitchFamily="49" charset="0"/>
              </a:rPr>
              <a:t> C[4]; </a:t>
            </a:r>
            <a:r>
              <a:rPr lang="en-US" sz="2400" b="1" dirty="0" err="1">
                <a:latin typeface="Consolas" panose="020B0609020204030204" pitchFamily="49" charset="0"/>
                <a:cs typeface="Courier New" pitchFamily="49" charset="0"/>
              </a:rPr>
              <a:t>int</a:t>
            </a:r>
            <a:r>
              <a:rPr lang="en-US" sz="2400" b="1" dirty="0">
                <a:latin typeface="Consolas" panose="020B0609020204030204" pitchFamily="49" charset="0"/>
                <a:cs typeface="Courier New" pitchFamily="49" charset="0"/>
              </a:rPr>
              <a:t> r;</a:t>
            </a:r>
          </a:p>
          <a:p>
            <a:pPr algn="just">
              <a:lnSpc>
                <a:spcPct val="90000"/>
              </a:lnSpc>
              <a:buNone/>
            </a:pPr>
            <a:r>
              <a:rPr lang="en-US" sz="2400" b="1" dirty="0">
                <a:solidFill>
                  <a:srgbClr val="008000"/>
                </a:solidFill>
                <a:latin typeface="Consolas" panose="020B0609020204030204" pitchFamily="49" charset="0"/>
                <a:cs typeface="Courier New" pitchFamily="49" charset="0"/>
              </a:rPr>
              <a:t>// Get input in the “A” matrix and “B” array</a:t>
            </a:r>
          </a:p>
          <a:p>
            <a:pPr algn="just">
              <a:lnSpc>
                <a:spcPct val="90000"/>
              </a:lnSpc>
              <a:buNone/>
            </a:pPr>
            <a:r>
              <a:rPr lang="en-US" sz="2400" b="1" dirty="0">
                <a:latin typeface="Consolas" panose="020B0609020204030204" pitchFamily="49" charset="0"/>
                <a:cs typeface="Courier New" pitchFamily="49" charset="0"/>
              </a:rPr>
              <a:t>for(</a:t>
            </a:r>
            <a:r>
              <a:rPr lang="en-US" sz="2400" b="1" dirty="0" err="1">
                <a:latin typeface="Consolas" panose="020B0609020204030204" pitchFamily="49" charset="0"/>
                <a:cs typeface="Courier New" pitchFamily="49" charset="0"/>
              </a:rPr>
              <a:t>int</a:t>
            </a:r>
            <a:r>
              <a:rPr lang="en-US" sz="2400" b="1" dirty="0">
                <a:latin typeface="Consolas" panose="020B0609020204030204" pitchFamily="49" charset="0"/>
                <a:cs typeface="Courier New" pitchFamily="49" charset="0"/>
              </a:rPr>
              <a:t> </a:t>
            </a:r>
            <a:r>
              <a:rPr lang="en-US" sz="2400" b="1" dirty="0" err="1">
                <a:latin typeface="Consolas" panose="020B0609020204030204" pitchFamily="49" charset="0"/>
                <a:cs typeface="Courier New" pitchFamily="49" charset="0"/>
              </a:rPr>
              <a:t>i</a:t>
            </a:r>
            <a:r>
              <a:rPr lang="en-US" sz="2400" b="1" dirty="0">
                <a:latin typeface="Consolas" panose="020B0609020204030204" pitchFamily="49" charset="0"/>
                <a:cs typeface="Courier New" pitchFamily="49" charset="0"/>
              </a:rPr>
              <a:t>=0; </a:t>
            </a:r>
            <a:r>
              <a:rPr lang="en-US" sz="2400" b="1" dirty="0" err="1">
                <a:latin typeface="Consolas" panose="020B0609020204030204" pitchFamily="49" charset="0"/>
                <a:cs typeface="Courier New" pitchFamily="49" charset="0"/>
              </a:rPr>
              <a:t>i</a:t>
            </a:r>
            <a:r>
              <a:rPr lang="en-US" sz="2400" b="1" dirty="0">
                <a:latin typeface="Consolas" panose="020B0609020204030204" pitchFamily="49" charset="0"/>
                <a:cs typeface="Courier New" pitchFamily="49" charset="0"/>
              </a:rPr>
              <a:t>&lt;4; </a:t>
            </a:r>
            <a:r>
              <a:rPr lang="en-US" sz="2400" b="1" dirty="0" err="1">
                <a:latin typeface="Consolas" panose="020B0609020204030204" pitchFamily="49" charset="0"/>
                <a:cs typeface="Courier New" pitchFamily="49" charset="0"/>
              </a:rPr>
              <a:t>i</a:t>
            </a:r>
            <a:r>
              <a:rPr lang="en-US" sz="2400" b="1" dirty="0">
                <a:latin typeface="Consolas" panose="020B0609020204030204" pitchFamily="49" charset="0"/>
                <a:cs typeface="Courier New" pitchFamily="49" charset="0"/>
              </a:rPr>
              <a:t>++)</a:t>
            </a:r>
          </a:p>
          <a:p>
            <a:pPr algn="just">
              <a:lnSpc>
                <a:spcPct val="90000"/>
              </a:lnSpc>
              <a:buNone/>
            </a:pPr>
            <a:r>
              <a:rPr lang="en-US" sz="2400" b="1" dirty="0">
                <a:latin typeface="Consolas" panose="020B0609020204030204" pitchFamily="49" charset="0"/>
                <a:cs typeface="Courier New" pitchFamily="49" charset="0"/>
              </a:rPr>
              <a:t>{</a:t>
            </a:r>
          </a:p>
          <a:p>
            <a:pPr algn="just">
              <a:lnSpc>
                <a:spcPct val="90000"/>
              </a:lnSpc>
              <a:buNone/>
            </a:pPr>
            <a:r>
              <a:rPr lang="en-US" sz="2400" b="1" dirty="0">
                <a:latin typeface="Consolas" panose="020B0609020204030204" pitchFamily="49" charset="0"/>
                <a:cs typeface="Courier New" pitchFamily="49" charset="0"/>
              </a:rPr>
              <a:t>		r = 0;</a:t>
            </a:r>
          </a:p>
          <a:p>
            <a:pPr algn="just">
              <a:lnSpc>
                <a:spcPct val="90000"/>
              </a:lnSpc>
              <a:buNone/>
            </a:pPr>
            <a:r>
              <a:rPr lang="en-US" sz="2400" b="1" dirty="0">
                <a:latin typeface="Consolas" panose="020B0609020204030204" pitchFamily="49" charset="0"/>
                <a:cs typeface="Courier New" pitchFamily="49" charset="0"/>
              </a:rPr>
              <a:t>		for(</a:t>
            </a:r>
            <a:r>
              <a:rPr lang="en-US" sz="2400" b="1" dirty="0" err="1">
                <a:latin typeface="Consolas" panose="020B0609020204030204" pitchFamily="49" charset="0"/>
                <a:cs typeface="Courier New" pitchFamily="49" charset="0"/>
              </a:rPr>
              <a:t>int</a:t>
            </a:r>
            <a:r>
              <a:rPr lang="en-US" sz="2400" b="1" dirty="0">
                <a:latin typeface="Consolas" panose="020B0609020204030204" pitchFamily="49" charset="0"/>
                <a:cs typeface="Courier New" pitchFamily="49" charset="0"/>
              </a:rPr>
              <a:t> j=0;j&lt;4; j++)</a:t>
            </a:r>
          </a:p>
          <a:p>
            <a:pPr algn="just">
              <a:lnSpc>
                <a:spcPct val="90000"/>
              </a:lnSpc>
              <a:buNone/>
            </a:pPr>
            <a:r>
              <a:rPr lang="en-US" sz="2400" b="1" dirty="0">
                <a:latin typeface="Consolas" panose="020B0609020204030204" pitchFamily="49" charset="0"/>
                <a:cs typeface="Courier New" pitchFamily="49" charset="0"/>
              </a:rPr>
              <a:t>			r = r + A[</a:t>
            </a:r>
            <a:r>
              <a:rPr lang="en-US" sz="2400" b="1" dirty="0" err="1">
                <a:latin typeface="Consolas" panose="020B0609020204030204" pitchFamily="49" charset="0"/>
                <a:cs typeface="Courier New" pitchFamily="49" charset="0"/>
              </a:rPr>
              <a:t>i</a:t>
            </a:r>
            <a:r>
              <a:rPr lang="en-US" sz="2400" b="1" dirty="0">
                <a:latin typeface="Consolas" panose="020B0609020204030204" pitchFamily="49" charset="0"/>
                <a:cs typeface="Courier New" pitchFamily="49" charset="0"/>
              </a:rPr>
              <a:t>][j] * B[j];</a:t>
            </a:r>
          </a:p>
          <a:p>
            <a:pPr algn="just">
              <a:lnSpc>
                <a:spcPct val="90000"/>
              </a:lnSpc>
              <a:buNone/>
            </a:pPr>
            <a:endParaRPr lang="en-US" sz="2400" b="1" dirty="0">
              <a:latin typeface="Consolas" panose="020B0609020204030204" pitchFamily="49" charset="0"/>
              <a:cs typeface="Courier New" pitchFamily="49" charset="0"/>
            </a:endParaRPr>
          </a:p>
          <a:p>
            <a:pPr algn="just">
              <a:lnSpc>
                <a:spcPct val="90000"/>
              </a:lnSpc>
              <a:buNone/>
            </a:pPr>
            <a:r>
              <a:rPr lang="en-US" sz="2400" b="1" dirty="0">
                <a:latin typeface="Consolas" panose="020B0609020204030204" pitchFamily="49" charset="0"/>
                <a:cs typeface="Courier New" pitchFamily="49" charset="0"/>
              </a:rPr>
              <a:t>		C[</a:t>
            </a:r>
            <a:r>
              <a:rPr lang="en-US" sz="2400" b="1" dirty="0" err="1">
                <a:latin typeface="Consolas" panose="020B0609020204030204" pitchFamily="49" charset="0"/>
                <a:cs typeface="Courier New" pitchFamily="49" charset="0"/>
              </a:rPr>
              <a:t>i</a:t>
            </a:r>
            <a:r>
              <a:rPr lang="en-US" sz="2400" b="1" dirty="0">
                <a:latin typeface="Consolas" panose="020B0609020204030204" pitchFamily="49" charset="0"/>
                <a:cs typeface="Courier New" pitchFamily="49" charset="0"/>
              </a:rPr>
              <a:t>] = r;</a:t>
            </a:r>
          </a:p>
          <a:p>
            <a:pPr algn="just">
              <a:lnSpc>
                <a:spcPct val="90000"/>
              </a:lnSpc>
              <a:buNone/>
            </a:pPr>
            <a:r>
              <a:rPr lang="en-US" sz="2400" b="1" dirty="0">
                <a:latin typeface="Consolas" panose="020B0609020204030204" pitchFamily="49" charset="0"/>
                <a:cs typeface="Courier New" pitchFamily="49" charset="0"/>
              </a:rPr>
              <a:t>}</a:t>
            </a:r>
          </a:p>
        </p:txBody>
      </p:sp>
      <p:sp>
        <p:nvSpPr>
          <p:cNvPr id="6" name="Rectangle 5"/>
          <p:cNvSpPr/>
          <p:nvPr/>
        </p:nvSpPr>
        <p:spPr>
          <a:xfrm>
            <a:off x="1524000" y="91440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28450644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1152" y="2866672"/>
            <a:ext cx="7886700" cy="606423"/>
          </a:xfrm>
        </p:spPr>
        <p:txBody>
          <a:bodyPr>
            <a:noAutofit/>
          </a:bodyPr>
          <a:lstStyle/>
          <a:p>
            <a:pPr algn="ctr"/>
            <a:r>
              <a:rPr lang="en-US" sz="7200" dirty="0"/>
              <a:t>Thank You </a:t>
            </a:r>
            <a:r>
              <a:rPr lang="en-US" sz="7200" dirty="0">
                <a:sym typeface="Wingdings" panose="05000000000000000000" pitchFamily="2" charset="2"/>
              </a:rPr>
              <a:t> </a:t>
            </a:r>
            <a:endParaRPr lang="en-US" sz="7200" dirty="0"/>
          </a:p>
        </p:txBody>
      </p:sp>
      <p:sp>
        <p:nvSpPr>
          <p:cNvPr id="4" name="Rectangle 3"/>
          <p:cNvSpPr/>
          <p:nvPr/>
        </p:nvSpPr>
        <p:spPr>
          <a:xfrm>
            <a:off x="1726676" y="762000"/>
            <a:ext cx="8484124" cy="14045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p:cNvSpPr>
            <a:spLocks noGrp="1"/>
          </p:cNvSpPr>
          <p:nvPr>
            <p:ph type="sldNum" sz="quarter" idx="12"/>
          </p:nvPr>
        </p:nvSpPr>
        <p:spPr/>
        <p:txBody>
          <a:bodyPr/>
          <a:lstStyle/>
          <a:p>
            <a:fld id="{DDD12F37-302F-42F2-9029-E364DD370268}" type="slidenum">
              <a:rPr lang="en-US" smtClean="0"/>
              <a:t>33</a:t>
            </a:fld>
            <a:endParaRPr lang="en-US"/>
          </a:p>
        </p:txBody>
      </p:sp>
      <p:sp>
        <p:nvSpPr>
          <p:cNvPr id="5" name="Date Placeholder 4"/>
          <p:cNvSpPr>
            <a:spLocks noGrp="1"/>
          </p:cNvSpPr>
          <p:nvPr>
            <p:ph type="dt" sz="half" idx="10"/>
          </p:nvPr>
        </p:nvSpPr>
        <p:spPr/>
        <p:txBody>
          <a:bodyPr/>
          <a:lstStyle/>
          <a:p>
            <a:fld id="{580AE1EA-4152-409B-A8EB-D670F40A2A12}" type="datetime1">
              <a:rPr lang="en-US" smtClean="0"/>
              <a:t>10/31/2022</a:t>
            </a:fld>
            <a:endParaRPr lang="en-US"/>
          </a:p>
        </p:txBody>
      </p:sp>
      <p:sp>
        <p:nvSpPr>
          <p:cNvPr id="6" name="Footer Placeholder 5"/>
          <p:cNvSpPr>
            <a:spLocks noGrp="1"/>
          </p:cNvSpPr>
          <p:nvPr>
            <p:ph type="ftr" sz="quarter" idx="11"/>
          </p:nvPr>
        </p:nvSpPr>
        <p:spPr/>
        <p:txBody>
          <a:bodyPr/>
          <a:lstStyle/>
          <a:p>
            <a:r>
              <a:rPr lang="en-US"/>
              <a:t>Presented by    Dr. AKHTAR JAMIL </a:t>
            </a:r>
            <a:endParaRPr lang="en-US" dirty="0"/>
          </a:p>
        </p:txBody>
      </p:sp>
    </p:spTree>
    <p:extLst>
      <p:ext uri="{BB962C8B-B14F-4D97-AF65-F5344CB8AC3E}">
        <p14:creationId xmlns:p14="http://schemas.microsoft.com/office/powerpoint/2010/main" val="10203314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a:xfrm>
            <a:off x="1524000" y="-7303"/>
            <a:ext cx="9144000" cy="967421"/>
          </a:xfrm>
          <a:noFill/>
        </p:spPr>
        <p:txBody>
          <a:bodyPr vert="horz" lIns="92075" tIns="46038" rIns="92075" bIns="46038" rtlCol="0" anchor="ctr">
            <a:normAutofit/>
          </a:bodyPr>
          <a:lstStyle/>
          <a:p>
            <a:r>
              <a:rPr lang="en-US" b="1" dirty="0" smtClean="0">
                <a:solidFill>
                  <a:srgbClr val="C00000"/>
                </a:solidFill>
                <a:ea typeface="宋体" pitchFamily="2" charset="-122"/>
              </a:rPr>
              <a:t>Copying Arrays </a:t>
            </a:r>
          </a:p>
        </p:txBody>
      </p:sp>
      <p:sp>
        <p:nvSpPr>
          <p:cNvPr id="18435" name="Rectangle 3"/>
          <p:cNvSpPr>
            <a:spLocks noGrp="1" noChangeArrowheads="1"/>
          </p:cNvSpPr>
          <p:nvPr>
            <p:ph type="subTitle" idx="1"/>
          </p:nvPr>
        </p:nvSpPr>
        <p:spPr>
          <a:xfrm>
            <a:off x="1676400" y="1082702"/>
            <a:ext cx="8991600" cy="5410200"/>
          </a:xfrm>
        </p:spPr>
        <p:txBody>
          <a:bodyPr vert="horz" lIns="92075" tIns="46038" rIns="92075" bIns="46038" rtlCol="0">
            <a:normAutofit/>
          </a:bodyPr>
          <a:lstStyle/>
          <a:p>
            <a:pPr algn="l">
              <a:lnSpc>
                <a:spcPct val="90000"/>
              </a:lnSpc>
              <a:buFont typeface="Arial" pitchFamily="34" charset="0"/>
              <a:buChar char="•"/>
              <a:defRPr/>
            </a:pPr>
            <a:r>
              <a:rPr lang="en-US" sz="3000" dirty="0">
                <a:solidFill>
                  <a:srgbClr val="2F1BC7"/>
                </a:solidFill>
                <a:latin typeface="+mj-lt"/>
                <a:ea typeface="宋体" pitchFamily="2" charset="-122"/>
              </a:rPr>
              <a:t> Can you copy array using a syntax like this?</a:t>
            </a:r>
          </a:p>
          <a:p>
            <a:pPr algn="l">
              <a:lnSpc>
                <a:spcPct val="90000"/>
              </a:lnSpc>
              <a:defRPr/>
            </a:pPr>
            <a:r>
              <a:rPr lang="en-US" sz="3000" dirty="0">
                <a:solidFill>
                  <a:schemeClr val="tx1"/>
                </a:solidFill>
                <a:latin typeface="+mj-lt"/>
                <a:ea typeface="宋体" pitchFamily="2" charset="-122"/>
              </a:rPr>
              <a:t>	</a:t>
            </a:r>
            <a:r>
              <a:rPr lang="en-US" sz="3000" b="1" dirty="0">
                <a:solidFill>
                  <a:schemeClr val="tx1"/>
                </a:solidFill>
                <a:latin typeface="+mj-lt"/>
                <a:ea typeface="宋体" pitchFamily="2" charset="-122"/>
              </a:rPr>
              <a:t>	</a:t>
            </a:r>
            <a:r>
              <a:rPr lang="en-US" sz="2400" b="1" dirty="0" err="1">
                <a:solidFill>
                  <a:schemeClr val="tx1"/>
                </a:solidFill>
                <a:latin typeface="Consolas" panose="020B0609020204030204" pitchFamily="49" charset="0"/>
                <a:ea typeface="宋体" pitchFamily="2" charset="-122"/>
              </a:rPr>
              <a:t>int</a:t>
            </a:r>
            <a:r>
              <a:rPr lang="en-US" sz="2400" b="1" dirty="0">
                <a:solidFill>
                  <a:schemeClr val="tx1"/>
                </a:solidFill>
                <a:latin typeface="Consolas" panose="020B0609020204030204" pitchFamily="49" charset="0"/>
                <a:ea typeface="宋体" pitchFamily="2" charset="-122"/>
              </a:rPr>
              <a:t> list[3];</a:t>
            </a:r>
            <a:r>
              <a:rPr lang="en-US" sz="2400" b="1" dirty="0" err="1">
                <a:solidFill>
                  <a:schemeClr val="tx1"/>
                </a:solidFill>
                <a:latin typeface="Consolas" panose="020B0609020204030204" pitchFamily="49" charset="0"/>
                <a:ea typeface="宋体" pitchFamily="2" charset="-122"/>
              </a:rPr>
              <a:t>int</a:t>
            </a:r>
            <a:r>
              <a:rPr lang="en-US" sz="2400" b="1" dirty="0">
                <a:solidFill>
                  <a:schemeClr val="tx1"/>
                </a:solidFill>
                <a:latin typeface="Consolas" panose="020B0609020204030204" pitchFamily="49" charset="0"/>
                <a:ea typeface="宋体" pitchFamily="2" charset="-122"/>
              </a:rPr>
              <a:t> </a:t>
            </a:r>
            <a:r>
              <a:rPr lang="en-US" sz="2400" b="1" dirty="0" err="1">
                <a:solidFill>
                  <a:schemeClr val="tx1"/>
                </a:solidFill>
                <a:latin typeface="Consolas" panose="020B0609020204030204" pitchFamily="49" charset="0"/>
                <a:ea typeface="宋体" pitchFamily="2" charset="-122"/>
              </a:rPr>
              <a:t>myList</a:t>
            </a:r>
            <a:r>
              <a:rPr lang="en-US" sz="2400" b="1" dirty="0">
                <a:solidFill>
                  <a:schemeClr val="tx1"/>
                </a:solidFill>
                <a:latin typeface="Consolas" panose="020B0609020204030204" pitchFamily="49" charset="0"/>
                <a:ea typeface="宋体" pitchFamily="2" charset="-122"/>
              </a:rPr>
              <a:t>[3];</a:t>
            </a:r>
          </a:p>
          <a:p>
            <a:pPr algn="l">
              <a:lnSpc>
                <a:spcPct val="90000"/>
              </a:lnSpc>
              <a:defRPr/>
            </a:pPr>
            <a:r>
              <a:rPr lang="en-US" sz="2400" b="1" dirty="0">
                <a:solidFill>
                  <a:schemeClr val="tx1"/>
                </a:solidFill>
                <a:latin typeface="Consolas" panose="020B0609020204030204" pitchFamily="49" charset="0"/>
                <a:ea typeface="宋体" pitchFamily="2" charset="-122"/>
              </a:rPr>
              <a:t>		list = </a:t>
            </a:r>
            <a:r>
              <a:rPr lang="en-US" sz="2400" b="1" dirty="0" err="1">
                <a:solidFill>
                  <a:schemeClr val="tx1"/>
                </a:solidFill>
                <a:latin typeface="Consolas" panose="020B0609020204030204" pitchFamily="49" charset="0"/>
                <a:ea typeface="宋体" pitchFamily="2" charset="-122"/>
              </a:rPr>
              <a:t>myList</a:t>
            </a:r>
            <a:r>
              <a:rPr lang="en-US" sz="2400" b="1" dirty="0">
                <a:solidFill>
                  <a:schemeClr val="tx1"/>
                </a:solidFill>
                <a:latin typeface="Consolas" panose="020B0609020204030204" pitchFamily="49" charset="0"/>
                <a:ea typeface="宋体" pitchFamily="2" charset="-122"/>
              </a:rPr>
              <a:t>; </a:t>
            </a:r>
            <a:r>
              <a:rPr lang="en-US" sz="2400" b="1" dirty="0">
                <a:solidFill>
                  <a:srgbClr val="C00000"/>
                </a:solidFill>
                <a:latin typeface="Consolas" panose="020B0609020204030204" pitchFamily="49" charset="0"/>
                <a:ea typeface="宋体" pitchFamily="2" charset="-122"/>
              </a:rPr>
              <a:t> //Wrong</a:t>
            </a:r>
          </a:p>
          <a:p>
            <a:pPr algn="l">
              <a:lnSpc>
                <a:spcPct val="90000"/>
              </a:lnSpc>
              <a:defRPr/>
            </a:pPr>
            <a:endParaRPr lang="en-US" sz="2700" dirty="0">
              <a:solidFill>
                <a:schemeClr val="tx1"/>
              </a:solidFill>
              <a:latin typeface="+mj-lt"/>
              <a:ea typeface="宋体" pitchFamily="2" charset="-122"/>
            </a:endParaRPr>
          </a:p>
          <a:p>
            <a:pPr algn="l">
              <a:lnSpc>
                <a:spcPct val="90000"/>
              </a:lnSpc>
              <a:defRPr/>
            </a:pPr>
            <a:endParaRPr lang="en-US" sz="2700" dirty="0">
              <a:solidFill>
                <a:schemeClr val="tx1"/>
              </a:solidFill>
              <a:latin typeface="+mj-lt"/>
              <a:ea typeface="宋体" pitchFamily="2" charset="-122"/>
            </a:endParaRPr>
          </a:p>
          <a:p>
            <a:pPr algn="l">
              <a:lnSpc>
                <a:spcPct val="90000"/>
              </a:lnSpc>
              <a:buFont typeface="Arial" pitchFamily="34" charset="0"/>
              <a:buChar char="•"/>
              <a:defRPr/>
            </a:pPr>
            <a:r>
              <a:rPr lang="en-US" sz="2700" dirty="0">
                <a:solidFill>
                  <a:schemeClr val="tx1"/>
                </a:solidFill>
                <a:latin typeface="+mj-lt"/>
                <a:ea typeface="宋体" pitchFamily="2" charset="-122"/>
              </a:rPr>
              <a:t>Copy </a:t>
            </a:r>
            <a:r>
              <a:rPr lang="en-US" sz="2700" b="1" dirty="0">
                <a:solidFill>
                  <a:srgbClr val="2F1BC7"/>
                </a:solidFill>
                <a:latin typeface="+mj-lt"/>
                <a:ea typeface="宋体" pitchFamily="2" charset="-122"/>
              </a:rPr>
              <a:t>individual elements</a:t>
            </a:r>
            <a:r>
              <a:rPr lang="en-US" sz="2700" b="1" dirty="0">
                <a:solidFill>
                  <a:schemeClr val="tx1"/>
                </a:solidFill>
                <a:latin typeface="+mj-lt"/>
                <a:ea typeface="宋体" pitchFamily="2" charset="-122"/>
              </a:rPr>
              <a:t> </a:t>
            </a:r>
            <a:r>
              <a:rPr lang="en-US" sz="2700" dirty="0">
                <a:solidFill>
                  <a:schemeClr val="tx1"/>
                </a:solidFill>
                <a:latin typeface="+mj-lt"/>
                <a:ea typeface="宋体" pitchFamily="2" charset="-122"/>
              </a:rPr>
              <a:t>from </a:t>
            </a:r>
            <a:r>
              <a:rPr lang="en-US" sz="2700" b="1" u="sng" dirty="0">
                <a:solidFill>
                  <a:schemeClr val="tx1"/>
                </a:solidFill>
                <a:latin typeface="+mj-lt"/>
                <a:ea typeface="宋体" pitchFamily="2" charset="-122"/>
              </a:rPr>
              <a:t>one array to the other </a:t>
            </a:r>
            <a:r>
              <a:rPr lang="en-US" sz="2700" dirty="0">
                <a:solidFill>
                  <a:schemeClr val="tx1"/>
                </a:solidFill>
                <a:latin typeface="+mj-lt"/>
                <a:ea typeface="宋体" pitchFamily="2" charset="-122"/>
              </a:rPr>
              <a:t>as follows:</a:t>
            </a:r>
          </a:p>
          <a:p>
            <a:pPr algn="l">
              <a:lnSpc>
                <a:spcPct val="90000"/>
              </a:lnSpc>
              <a:defRPr/>
            </a:pPr>
            <a:endParaRPr lang="en-US" sz="2700" b="1" u="sng" dirty="0">
              <a:solidFill>
                <a:schemeClr val="tx1"/>
              </a:solidFill>
              <a:latin typeface="+mj-lt"/>
              <a:ea typeface="宋体" pitchFamily="2" charset="-122"/>
            </a:endParaRPr>
          </a:p>
          <a:p>
            <a:pPr algn="l">
              <a:lnSpc>
                <a:spcPct val="90000"/>
              </a:lnSpc>
              <a:defRPr/>
            </a:pPr>
            <a:r>
              <a:rPr lang="en-US" sz="2700" b="1" dirty="0">
                <a:solidFill>
                  <a:schemeClr val="tx1"/>
                </a:solidFill>
                <a:latin typeface="+mj-lt"/>
                <a:ea typeface="宋体" pitchFamily="2" charset="-122"/>
              </a:rPr>
              <a:t>	</a:t>
            </a:r>
            <a:r>
              <a:rPr lang="en-US" sz="2200" b="1" dirty="0">
                <a:solidFill>
                  <a:schemeClr val="tx1"/>
                </a:solidFill>
                <a:latin typeface="Consolas" panose="020B0609020204030204" pitchFamily="49" charset="0"/>
                <a:ea typeface="宋体" pitchFamily="2" charset="-122"/>
              </a:rPr>
              <a:t>for (</a:t>
            </a:r>
            <a:r>
              <a:rPr lang="en-US" sz="2200" b="1" dirty="0" err="1">
                <a:solidFill>
                  <a:schemeClr val="tx1"/>
                </a:solidFill>
                <a:latin typeface="Consolas" panose="020B0609020204030204" pitchFamily="49" charset="0"/>
                <a:ea typeface="宋体" pitchFamily="2" charset="-122"/>
              </a:rPr>
              <a:t>int</a:t>
            </a:r>
            <a:r>
              <a:rPr lang="en-US" sz="2200" b="1" dirty="0">
                <a:solidFill>
                  <a:schemeClr val="tx1"/>
                </a:solidFill>
                <a:latin typeface="Consolas" panose="020B0609020204030204" pitchFamily="49" charset="0"/>
                <a:ea typeface="宋体" pitchFamily="2" charset="-122"/>
              </a:rPr>
              <a:t> </a:t>
            </a:r>
            <a:r>
              <a:rPr lang="en-US" sz="2200" b="1" dirty="0" err="1">
                <a:solidFill>
                  <a:schemeClr val="tx1"/>
                </a:solidFill>
                <a:latin typeface="Consolas" panose="020B0609020204030204" pitchFamily="49" charset="0"/>
                <a:ea typeface="宋体" pitchFamily="2" charset="-122"/>
              </a:rPr>
              <a:t>i</a:t>
            </a:r>
            <a:r>
              <a:rPr lang="en-US" sz="2200" b="1" dirty="0">
                <a:solidFill>
                  <a:schemeClr val="tx1"/>
                </a:solidFill>
                <a:latin typeface="Consolas" panose="020B0609020204030204" pitchFamily="49" charset="0"/>
                <a:ea typeface="宋体" pitchFamily="2" charset="-122"/>
              </a:rPr>
              <a:t> = 0; </a:t>
            </a:r>
            <a:r>
              <a:rPr lang="en-US" sz="2200" b="1" dirty="0" err="1">
                <a:solidFill>
                  <a:schemeClr val="tx1"/>
                </a:solidFill>
                <a:latin typeface="Consolas" panose="020B0609020204030204" pitchFamily="49" charset="0"/>
                <a:ea typeface="宋体" pitchFamily="2" charset="-122"/>
              </a:rPr>
              <a:t>i</a:t>
            </a:r>
            <a:r>
              <a:rPr lang="en-US" sz="2200" b="1" dirty="0">
                <a:solidFill>
                  <a:schemeClr val="tx1"/>
                </a:solidFill>
                <a:latin typeface="Consolas" panose="020B0609020204030204" pitchFamily="49" charset="0"/>
                <a:ea typeface="宋体" pitchFamily="2" charset="-122"/>
              </a:rPr>
              <a:t> &lt; 3; </a:t>
            </a:r>
            <a:r>
              <a:rPr lang="en-US" sz="2200" b="1" dirty="0" err="1">
                <a:solidFill>
                  <a:schemeClr val="tx1"/>
                </a:solidFill>
                <a:latin typeface="Consolas" panose="020B0609020204030204" pitchFamily="49" charset="0"/>
                <a:ea typeface="宋体" pitchFamily="2" charset="-122"/>
              </a:rPr>
              <a:t>i</a:t>
            </a:r>
            <a:r>
              <a:rPr lang="en-US" sz="2200" b="1" dirty="0">
                <a:solidFill>
                  <a:schemeClr val="tx1"/>
                </a:solidFill>
                <a:latin typeface="Consolas" panose="020B0609020204030204" pitchFamily="49" charset="0"/>
                <a:ea typeface="宋体" pitchFamily="2" charset="-122"/>
              </a:rPr>
              <a:t>++) {</a:t>
            </a:r>
          </a:p>
          <a:p>
            <a:pPr algn="l">
              <a:lnSpc>
                <a:spcPct val="90000"/>
              </a:lnSpc>
              <a:defRPr/>
            </a:pPr>
            <a:r>
              <a:rPr lang="en-US" sz="2200" b="1" dirty="0">
                <a:solidFill>
                  <a:schemeClr val="tx1"/>
                </a:solidFill>
                <a:latin typeface="Consolas" panose="020B0609020204030204" pitchFamily="49" charset="0"/>
                <a:ea typeface="宋体" pitchFamily="2" charset="-122"/>
              </a:rPr>
              <a:t>    		 list[</a:t>
            </a:r>
            <a:r>
              <a:rPr lang="en-US" sz="2200" b="1" dirty="0" err="1">
                <a:solidFill>
                  <a:schemeClr val="tx1"/>
                </a:solidFill>
                <a:latin typeface="Consolas" panose="020B0609020204030204" pitchFamily="49" charset="0"/>
                <a:ea typeface="宋体" pitchFamily="2" charset="-122"/>
              </a:rPr>
              <a:t>i</a:t>
            </a:r>
            <a:r>
              <a:rPr lang="en-US" sz="2200" b="1" dirty="0">
                <a:solidFill>
                  <a:schemeClr val="tx1"/>
                </a:solidFill>
                <a:latin typeface="Consolas" panose="020B0609020204030204" pitchFamily="49" charset="0"/>
                <a:ea typeface="宋体" pitchFamily="2" charset="-122"/>
              </a:rPr>
              <a:t>] = </a:t>
            </a:r>
            <a:r>
              <a:rPr lang="en-US" sz="2200" b="1" dirty="0" err="1">
                <a:solidFill>
                  <a:schemeClr val="tx1"/>
                </a:solidFill>
                <a:latin typeface="Consolas" panose="020B0609020204030204" pitchFamily="49" charset="0"/>
                <a:ea typeface="宋体" pitchFamily="2" charset="-122"/>
              </a:rPr>
              <a:t>myList</a:t>
            </a:r>
            <a:r>
              <a:rPr lang="en-US" sz="2200" b="1" dirty="0">
                <a:solidFill>
                  <a:schemeClr val="tx1"/>
                </a:solidFill>
                <a:latin typeface="Consolas" panose="020B0609020204030204" pitchFamily="49" charset="0"/>
                <a:ea typeface="宋体" pitchFamily="2" charset="-122"/>
              </a:rPr>
              <a:t>[</a:t>
            </a:r>
            <a:r>
              <a:rPr lang="en-US" sz="2200" b="1" dirty="0" err="1">
                <a:solidFill>
                  <a:schemeClr val="tx1"/>
                </a:solidFill>
                <a:latin typeface="Consolas" panose="020B0609020204030204" pitchFamily="49" charset="0"/>
                <a:ea typeface="宋体" pitchFamily="2" charset="-122"/>
              </a:rPr>
              <a:t>i</a:t>
            </a:r>
            <a:r>
              <a:rPr lang="en-US" sz="2200" b="1" dirty="0">
                <a:solidFill>
                  <a:schemeClr val="tx1"/>
                </a:solidFill>
                <a:latin typeface="Consolas" panose="020B0609020204030204" pitchFamily="49" charset="0"/>
                <a:ea typeface="宋体" pitchFamily="2" charset="-122"/>
              </a:rPr>
              <a:t>]; </a:t>
            </a:r>
          </a:p>
          <a:p>
            <a:pPr algn="l">
              <a:lnSpc>
                <a:spcPct val="90000"/>
              </a:lnSpc>
              <a:defRPr/>
            </a:pPr>
            <a:r>
              <a:rPr lang="en-US" sz="2200" b="1" dirty="0">
                <a:solidFill>
                  <a:schemeClr val="tx1"/>
                </a:solidFill>
                <a:latin typeface="Consolas" panose="020B0609020204030204" pitchFamily="49" charset="0"/>
                <a:ea typeface="宋体" pitchFamily="2" charset="-122"/>
              </a:rPr>
              <a:t>	}</a:t>
            </a:r>
          </a:p>
        </p:txBody>
      </p:sp>
      <p:sp>
        <p:nvSpPr>
          <p:cNvPr id="34820" name="Rectangle 4"/>
          <p:cNvSpPr>
            <a:spLocks noChangeArrowheads="1"/>
          </p:cNvSpPr>
          <p:nvPr/>
        </p:nvSpPr>
        <p:spPr bwMode="auto">
          <a:xfrm>
            <a:off x="1524001" y="2977634"/>
            <a:ext cx="184731" cy="369332"/>
          </a:xfrm>
          <a:prstGeom prst="rect">
            <a:avLst/>
          </a:prstGeom>
          <a:noFill/>
          <a:ln w="12700">
            <a:noFill/>
            <a:miter lim="800000"/>
            <a:headEnd type="none" w="sm" len="sm"/>
            <a:tailEnd type="none" w="sm" len="sm"/>
          </a:ln>
        </p:spPr>
        <p:txBody>
          <a:bodyPr wrap="none" anchor="ctr">
            <a:spAutoFit/>
          </a:bodyPr>
          <a:lstStyle/>
          <a:p>
            <a:endParaRPr lang="en-US"/>
          </a:p>
        </p:txBody>
      </p:sp>
      <p:sp>
        <p:nvSpPr>
          <p:cNvPr id="5" name="Rectangle 4"/>
          <p:cNvSpPr/>
          <p:nvPr/>
        </p:nvSpPr>
        <p:spPr>
          <a:xfrm>
            <a:off x="1524000" y="91440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4198885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435">
                                            <p:txEl>
                                              <p:pRg st="5" end="5"/>
                                            </p:txEl>
                                          </p:spTgt>
                                        </p:tgtEl>
                                        <p:attrNameLst>
                                          <p:attrName>style.visibility</p:attrName>
                                        </p:attrNameLst>
                                      </p:cBhvr>
                                      <p:to>
                                        <p:strVal val="visible"/>
                                      </p:to>
                                    </p:set>
                                    <p:animEffect transition="in" filter="blinds(horizontal)">
                                      <p:cBhvr>
                                        <p:cTn id="7" dur="500"/>
                                        <p:tgtEl>
                                          <p:spTgt spid="18435">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8435">
                                            <p:txEl>
                                              <p:pRg st="7" end="7"/>
                                            </p:txEl>
                                          </p:spTgt>
                                        </p:tgtEl>
                                        <p:attrNameLst>
                                          <p:attrName>style.visibility</p:attrName>
                                        </p:attrNameLst>
                                      </p:cBhvr>
                                      <p:to>
                                        <p:strVal val="visible"/>
                                      </p:to>
                                    </p:set>
                                    <p:animEffect transition="in" filter="blinds(horizontal)">
                                      <p:cBhvr>
                                        <p:cTn id="10" dur="500"/>
                                        <p:tgtEl>
                                          <p:spTgt spid="18435">
                                            <p:txEl>
                                              <p:pRg st="7" end="7"/>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8435">
                                            <p:txEl>
                                              <p:pRg st="8" end="8"/>
                                            </p:txEl>
                                          </p:spTgt>
                                        </p:tgtEl>
                                        <p:attrNameLst>
                                          <p:attrName>style.visibility</p:attrName>
                                        </p:attrNameLst>
                                      </p:cBhvr>
                                      <p:to>
                                        <p:strVal val="visible"/>
                                      </p:to>
                                    </p:set>
                                    <p:animEffect transition="in" filter="blinds(horizontal)">
                                      <p:cBhvr>
                                        <p:cTn id="13" dur="500"/>
                                        <p:tgtEl>
                                          <p:spTgt spid="18435">
                                            <p:txEl>
                                              <p:pRg st="8" end="8"/>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8435">
                                            <p:txEl>
                                              <p:pRg st="9" end="9"/>
                                            </p:txEl>
                                          </p:spTgt>
                                        </p:tgtEl>
                                        <p:attrNameLst>
                                          <p:attrName>style.visibility</p:attrName>
                                        </p:attrNameLst>
                                      </p:cBhvr>
                                      <p:to>
                                        <p:strVal val="visible"/>
                                      </p:to>
                                    </p:set>
                                    <p:animEffect transition="in" filter="blinds(horizontal)">
                                      <p:cBhvr>
                                        <p:cTn id="16" dur="500"/>
                                        <p:tgtEl>
                                          <p:spTgt spid="1843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524001" y="-19878"/>
            <a:ext cx="9134061" cy="934278"/>
          </a:xfrm>
        </p:spPr>
        <p:txBody>
          <a:bodyPr/>
          <a:lstStyle/>
          <a:p>
            <a:r>
              <a:rPr lang="en-US" b="1" dirty="0">
                <a:solidFill>
                  <a:srgbClr val="C00000"/>
                </a:solidFill>
              </a:rPr>
              <a:t>C-Strings or Character Arrays</a:t>
            </a:r>
          </a:p>
        </p:txBody>
      </p:sp>
      <p:sp>
        <p:nvSpPr>
          <p:cNvPr id="34819" name="Rectangle 3"/>
          <p:cNvSpPr>
            <a:spLocks noGrp="1" noChangeArrowheads="1"/>
          </p:cNvSpPr>
          <p:nvPr>
            <p:ph type="body" idx="1"/>
          </p:nvPr>
        </p:nvSpPr>
        <p:spPr>
          <a:xfrm>
            <a:off x="1524000" y="1066800"/>
            <a:ext cx="9067800" cy="5638800"/>
          </a:xfrm>
        </p:spPr>
        <p:txBody>
          <a:bodyPr/>
          <a:lstStyle/>
          <a:p>
            <a:pPr>
              <a:lnSpc>
                <a:spcPct val="90000"/>
              </a:lnSpc>
            </a:pPr>
            <a:r>
              <a:rPr lang="en-US" dirty="0" smtClean="0"/>
              <a:t>The </a:t>
            </a:r>
            <a:r>
              <a:rPr lang="en-US" b="1" dirty="0">
                <a:solidFill>
                  <a:srgbClr val="2C14DE"/>
                </a:solidFill>
              </a:rPr>
              <a:t>elements</a:t>
            </a:r>
            <a:r>
              <a:rPr lang="en-US" dirty="0">
                <a:solidFill>
                  <a:srgbClr val="2C14DE"/>
                </a:solidFill>
              </a:rPr>
              <a:t> </a:t>
            </a:r>
            <a:r>
              <a:rPr lang="en-US" dirty="0"/>
              <a:t>of an </a:t>
            </a:r>
            <a:r>
              <a:rPr lang="en-US" b="1" dirty="0">
                <a:solidFill>
                  <a:srgbClr val="2C14DE"/>
                </a:solidFill>
              </a:rPr>
              <a:t>array</a:t>
            </a:r>
            <a:r>
              <a:rPr lang="en-US" dirty="0">
                <a:solidFill>
                  <a:srgbClr val="2C14DE"/>
                </a:solidFill>
              </a:rPr>
              <a:t> </a:t>
            </a:r>
            <a:r>
              <a:rPr lang="en-US" dirty="0"/>
              <a:t>can be just about </a:t>
            </a:r>
            <a:r>
              <a:rPr lang="en-US" b="1" dirty="0" smtClean="0">
                <a:solidFill>
                  <a:srgbClr val="2F1BC7"/>
                </a:solidFill>
              </a:rPr>
              <a:t>anything</a:t>
            </a:r>
            <a:r>
              <a:rPr lang="en-US" dirty="0" smtClean="0">
                <a:solidFill>
                  <a:srgbClr val="2F1BC7"/>
                </a:solidFill>
              </a:rPr>
              <a:t> </a:t>
            </a:r>
            <a:r>
              <a:rPr lang="en-US" dirty="0" smtClean="0"/>
              <a:t>(</a:t>
            </a:r>
            <a:r>
              <a:rPr lang="en-US" b="1" dirty="0" smtClean="0">
                <a:solidFill>
                  <a:srgbClr val="C00000"/>
                </a:solidFill>
              </a:rPr>
              <a:t>any-</a:t>
            </a:r>
            <a:r>
              <a:rPr lang="en-US" b="1" dirty="0" err="1" smtClean="0">
                <a:solidFill>
                  <a:srgbClr val="C00000"/>
                </a:solidFill>
              </a:rPr>
              <a:t>datatype</a:t>
            </a:r>
            <a:r>
              <a:rPr lang="en-US" dirty="0" smtClean="0"/>
              <a:t>)</a:t>
            </a:r>
          </a:p>
          <a:p>
            <a:pPr>
              <a:lnSpc>
                <a:spcPct val="90000"/>
              </a:lnSpc>
            </a:pPr>
            <a:endParaRPr lang="en-US" dirty="0"/>
          </a:p>
          <a:p>
            <a:pPr>
              <a:lnSpc>
                <a:spcPct val="90000"/>
              </a:lnSpc>
            </a:pPr>
            <a:r>
              <a:rPr lang="en-US" dirty="0"/>
              <a:t>Consider an array whose elements are </a:t>
            </a:r>
            <a:r>
              <a:rPr lang="en-US" b="1" dirty="0"/>
              <a:t>all</a:t>
            </a:r>
            <a:r>
              <a:rPr lang="en-US" dirty="0"/>
              <a:t> </a:t>
            </a:r>
            <a:r>
              <a:rPr lang="en-US" b="1" dirty="0" smtClean="0">
                <a:solidFill>
                  <a:srgbClr val="2F1BC7"/>
                </a:solidFill>
              </a:rPr>
              <a:t>characters </a:t>
            </a:r>
            <a:r>
              <a:rPr lang="en-US" dirty="0" smtClean="0"/>
              <a:t>(</a:t>
            </a:r>
            <a:r>
              <a:rPr lang="en-US" b="1" dirty="0" smtClean="0"/>
              <a:t>char type</a:t>
            </a:r>
            <a:r>
              <a:rPr lang="en-US" dirty="0" smtClean="0"/>
              <a:t>)</a:t>
            </a:r>
            <a:endParaRPr lang="en-US" dirty="0"/>
          </a:p>
          <a:p>
            <a:pPr lvl="1">
              <a:lnSpc>
                <a:spcPct val="90000"/>
              </a:lnSpc>
            </a:pPr>
            <a:r>
              <a:rPr lang="en-US" sz="3200" dirty="0"/>
              <a:t>Called a</a:t>
            </a:r>
            <a:r>
              <a:rPr lang="en-US" sz="3200" b="1" dirty="0">
                <a:solidFill>
                  <a:srgbClr val="2F1BC7"/>
                </a:solidFill>
              </a:rPr>
              <a:t> C-String</a:t>
            </a:r>
          </a:p>
          <a:p>
            <a:pPr lvl="1">
              <a:lnSpc>
                <a:spcPct val="90000"/>
              </a:lnSpc>
            </a:pPr>
            <a:r>
              <a:rPr lang="en-US" sz="3200" b="1" dirty="0">
                <a:solidFill>
                  <a:srgbClr val="2F1BC7"/>
                </a:solidFill>
              </a:rPr>
              <a:t>Treated differently</a:t>
            </a:r>
            <a:r>
              <a:rPr lang="en-US" sz="3200" b="1" dirty="0"/>
              <a:t> </a:t>
            </a:r>
            <a:r>
              <a:rPr lang="en-US" sz="3200" dirty="0"/>
              <a:t>for </a:t>
            </a:r>
            <a:r>
              <a:rPr lang="en-US" sz="3200" b="1" dirty="0">
                <a:solidFill>
                  <a:srgbClr val="2F1BC7"/>
                </a:solidFill>
              </a:rPr>
              <a:t>I/O</a:t>
            </a:r>
            <a:r>
              <a:rPr lang="en-US" sz="3200" dirty="0"/>
              <a:t> than </a:t>
            </a:r>
            <a:r>
              <a:rPr lang="en-US" sz="3200" b="1" dirty="0"/>
              <a:t>other types of arrays</a:t>
            </a:r>
          </a:p>
        </p:txBody>
      </p:sp>
      <p:sp>
        <p:nvSpPr>
          <p:cNvPr id="5" name="Rectangle 4"/>
          <p:cNvSpPr/>
          <p:nvPr/>
        </p:nvSpPr>
        <p:spPr>
          <a:xfrm>
            <a:off x="1524000" y="91440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20553437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524001" y="0"/>
            <a:ext cx="9160565" cy="914400"/>
          </a:xfrm>
        </p:spPr>
        <p:txBody>
          <a:bodyPr>
            <a:normAutofit/>
          </a:bodyPr>
          <a:lstStyle/>
          <a:p>
            <a:r>
              <a:rPr lang="en-US" sz="4800" b="1" dirty="0">
                <a:solidFill>
                  <a:srgbClr val="C00000"/>
                </a:solidFill>
              </a:rPr>
              <a:t>Declaration of C-Strings</a:t>
            </a:r>
          </a:p>
        </p:txBody>
      </p:sp>
      <p:sp>
        <p:nvSpPr>
          <p:cNvPr id="35843" name="Rectangle 3"/>
          <p:cNvSpPr>
            <a:spLocks noGrp="1" noChangeArrowheads="1"/>
          </p:cNvSpPr>
          <p:nvPr>
            <p:ph type="body" idx="1"/>
          </p:nvPr>
        </p:nvSpPr>
        <p:spPr>
          <a:xfrm>
            <a:off x="1676400" y="1066801"/>
            <a:ext cx="8763000" cy="4525963"/>
          </a:xfrm>
        </p:spPr>
        <p:txBody>
          <a:bodyPr>
            <a:normAutofit/>
          </a:bodyPr>
          <a:lstStyle/>
          <a:p>
            <a:r>
              <a:rPr lang="en-US" dirty="0"/>
              <a:t>Similar to declaration of any array:</a:t>
            </a:r>
          </a:p>
          <a:p>
            <a:pPr>
              <a:buNone/>
            </a:pPr>
            <a:r>
              <a:rPr lang="en-US" dirty="0"/>
              <a:t/>
            </a:r>
            <a:br>
              <a:rPr lang="en-US" dirty="0"/>
            </a:br>
            <a:r>
              <a:rPr lang="en-US" sz="2400" b="1" dirty="0">
                <a:latin typeface="Courier New" pitchFamily="49" charset="0"/>
              </a:rPr>
              <a:t>char  name[30]; </a:t>
            </a:r>
            <a:r>
              <a:rPr lang="en-US" sz="2400" b="1" dirty="0">
                <a:solidFill>
                  <a:srgbClr val="008000"/>
                </a:solidFill>
                <a:latin typeface="Courier New" pitchFamily="49" charset="0"/>
              </a:rPr>
              <a:t>// no initialization</a:t>
            </a:r>
          </a:p>
          <a:p>
            <a:pPr>
              <a:buNone/>
            </a:pPr>
            <a:r>
              <a:rPr lang="en-US" sz="2400" b="1" dirty="0">
                <a:latin typeface="Courier New" pitchFamily="49" charset="0"/>
              </a:rPr>
              <a:t/>
            </a:r>
            <a:br>
              <a:rPr lang="en-US" sz="2400" b="1" dirty="0">
                <a:latin typeface="Courier New" pitchFamily="49" charset="0"/>
              </a:rPr>
            </a:br>
            <a:r>
              <a:rPr lang="en-US" sz="2400" b="1" dirty="0">
                <a:latin typeface="Courier New" pitchFamily="49" charset="0"/>
              </a:rPr>
              <a:t>char  title[20] = “Hello World"; </a:t>
            </a:r>
          </a:p>
          <a:p>
            <a:pPr>
              <a:buNone/>
            </a:pPr>
            <a:r>
              <a:rPr lang="en-US" sz="2400" b="1" dirty="0">
                <a:latin typeface="Courier New" pitchFamily="49" charset="0"/>
              </a:rPr>
              <a:t>  </a:t>
            </a:r>
            <a:r>
              <a:rPr lang="en-US" sz="2400" b="1" dirty="0">
                <a:solidFill>
                  <a:srgbClr val="008000"/>
                </a:solidFill>
                <a:latin typeface="Courier New" pitchFamily="49" charset="0"/>
              </a:rPr>
              <a:t>//initialized at declaration with a string</a:t>
            </a:r>
          </a:p>
          <a:p>
            <a:pPr>
              <a:buNone/>
            </a:pPr>
            <a:r>
              <a:rPr lang="en-US" sz="2400" b="1" dirty="0">
                <a:latin typeface="Courier New" pitchFamily="49" charset="0"/>
              </a:rPr>
              <a:t/>
            </a:r>
            <a:br>
              <a:rPr lang="en-US" sz="2400" b="1" dirty="0">
                <a:latin typeface="Courier New" pitchFamily="49" charset="0"/>
              </a:rPr>
            </a:br>
            <a:r>
              <a:rPr lang="en-US" sz="2400" b="1" dirty="0">
                <a:latin typeface="Courier New" pitchFamily="49" charset="0"/>
              </a:rPr>
              <a:t>char </a:t>
            </a:r>
            <a:r>
              <a:rPr lang="en-US" sz="2400" b="1" dirty="0" err="1">
                <a:latin typeface="Courier New" pitchFamily="49" charset="0"/>
              </a:rPr>
              <a:t>chList</a:t>
            </a:r>
            <a:r>
              <a:rPr lang="en-US" sz="2400" b="1" dirty="0">
                <a:latin typeface="Courier New" pitchFamily="49" charset="0"/>
              </a:rPr>
              <a:t>[6] = {‘H', ‘e', ‘l', ‘l‘, ’o’};</a:t>
            </a:r>
            <a:br>
              <a:rPr lang="en-US" sz="2400" b="1" dirty="0">
                <a:latin typeface="Courier New" pitchFamily="49" charset="0"/>
              </a:rPr>
            </a:br>
            <a:r>
              <a:rPr lang="en-US" sz="2400" b="1" dirty="0">
                <a:solidFill>
                  <a:srgbClr val="008000"/>
                </a:solidFill>
                <a:latin typeface="Courier New" pitchFamily="49" charset="0"/>
              </a:rPr>
              <a:t>//initialized with list of char values</a:t>
            </a:r>
          </a:p>
        </p:txBody>
      </p:sp>
      <p:sp>
        <p:nvSpPr>
          <p:cNvPr id="5" name="Rectangle 4"/>
          <p:cNvSpPr/>
          <p:nvPr/>
        </p:nvSpPr>
        <p:spPr>
          <a:xfrm>
            <a:off x="1524000" y="91440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5685965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ctrTitle"/>
          </p:nvPr>
        </p:nvSpPr>
        <p:spPr>
          <a:xfrm>
            <a:off x="1676400" y="152401"/>
            <a:ext cx="7772400" cy="738187"/>
          </a:xfrm>
          <a:noFill/>
        </p:spPr>
        <p:txBody>
          <a:bodyPr vert="horz" lIns="92075" tIns="46038" rIns="92075" bIns="46038" rtlCol="0" anchor="ctr">
            <a:normAutofit/>
          </a:bodyPr>
          <a:lstStyle/>
          <a:p>
            <a:r>
              <a:rPr lang="en-US" dirty="0" smtClean="0">
                <a:solidFill>
                  <a:srgbClr val="C00000"/>
                </a:solidFill>
                <a:ea typeface="宋体" pitchFamily="2" charset="-122"/>
              </a:rPr>
              <a:t>Initializing Character Arrays </a:t>
            </a:r>
          </a:p>
        </p:txBody>
      </p:sp>
      <p:sp>
        <p:nvSpPr>
          <p:cNvPr id="38915" name="Rectangle 3"/>
          <p:cNvSpPr>
            <a:spLocks noGrp="1" noChangeArrowheads="1"/>
          </p:cNvSpPr>
          <p:nvPr>
            <p:ph type="subTitle" idx="1"/>
          </p:nvPr>
        </p:nvSpPr>
        <p:spPr>
          <a:xfrm>
            <a:off x="1600200" y="1066800"/>
            <a:ext cx="8915400" cy="4267200"/>
          </a:xfrm>
        </p:spPr>
        <p:txBody>
          <a:bodyPr vert="horz" lIns="92075" tIns="46038" rIns="92075" bIns="46038" rtlCol="0">
            <a:normAutofit/>
          </a:bodyPr>
          <a:lstStyle/>
          <a:p>
            <a:pPr algn="l">
              <a:lnSpc>
                <a:spcPct val="90000"/>
              </a:lnSpc>
              <a:defRPr/>
            </a:pPr>
            <a:r>
              <a:rPr lang="en-US" sz="3000" b="1" dirty="0">
                <a:solidFill>
                  <a:schemeClr val="tx1"/>
                </a:solidFill>
                <a:latin typeface="+mj-lt"/>
                <a:ea typeface="宋体" pitchFamily="2" charset="-122"/>
              </a:rPr>
              <a:t>   </a:t>
            </a:r>
            <a:r>
              <a:rPr lang="en-US" sz="3000" b="1" dirty="0">
                <a:solidFill>
                  <a:srgbClr val="2F1BC7"/>
                </a:solidFill>
                <a:latin typeface="+mj-lt"/>
                <a:ea typeface="宋体" pitchFamily="2" charset="-122"/>
              </a:rPr>
              <a:t>char</a:t>
            </a:r>
            <a:r>
              <a:rPr lang="en-US" sz="3000" dirty="0">
                <a:solidFill>
                  <a:schemeClr val="tx1"/>
                </a:solidFill>
                <a:latin typeface="+mj-lt"/>
                <a:ea typeface="宋体" pitchFamily="2" charset="-122"/>
              </a:rPr>
              <a:t> city[ ] =  “LAHORE";</a:t>
            </a:r>
          </a:p>
          <a:p>
            <a:pPr algn="l">
              <a:lnSpc>
                <a:spcPct val="90000"/>
              </a:lnSpc>
              <a:defRPr/>
            </a:pPr>
            <a:endParaRPr lang="en-US" sz="2800" dirty="0">
              <a:solidFill>
                <a:schemeClr val="tx1"/>
              </a:solidFill>
              <a:latin typeface="+mj-lt"/>
              <a:ea typeface="宋体" pitchFamily="2" charset="-122"/>
            </a:endParaRPr>
          </a:p>
        </p:txBody>
      </p:sp>
      <p:sp>
        <p:nvSpPr>
          <p:cNvPr id="18437" name="Rectangle 4"/>
          <p:cNvSpPr>
            <a:spLocks noChangeArrowheads="1"/>
          </p:cNvSpPr>
          <p:nvPr/>
        </p:nvSpPr>
        <p:spPr bwMode="auto">
          <a:xfrm>
            <a:off x="1524001" y="2977634"/>
            <a:ext cx="184731" cy="369332"/>
          </a:xfrm>
          <a:prstGeom prst="rect">
            <a:avLst/>
          </a:prstGeom>
          <a:noFill/>
          <a:ln w="12700">
            <a:noFill/>
            <a:miter lim="800000"/>
            <a:headEnd type="none" w="sm" len="sm"/>
            <a:tailEnd type="none" w="sm" len="sm"/>
          </a:ln>
        </p:spPr>
        <p:txBody>
          <a:bodyPr wrap="none" anchor="ctr">
            <a:spAutoFit/>
          </a:bodyPr>
          <a:lstStyle/>
          <a:p>
            <a:endParaRPr lang="en-US"/>
          </a:p>
        </p:txBody>
      </p:sp>
      <p:graphicFrame>
        <p:nvGraphicFramePr>
          <p:cNvPr id="18434" name="Object 5"/>
          <p:cNvGraphicFramePr>
            <a:graphicFrameLocks noChangeAspect="1"/>
          </p:cNvGraphicFramePr>
          <p:nvPr/>
        </p:nvGraphicFramePr>
        <p:xfrm>
          <a:off x="2057400" y="2057401"/>
          <a:ext cx="8077200" cy="1574749"/>
        </p:xfrm>
        <a:graphic>
          <a:graphicData uri="http://schemas.openxmlformats.org/presentationml/2006/ole">
            <mc:AlternateContent xmlns:mc="http://schemas.openxmlformats.org/markup-compatibility/2006">
              <mc:Choice xmlns:v="urn:schemas-microsoft-com:vml" Requires="v">
                <p:oleObj spid="_x0000_s1038" name="Picture" r:id="rId3" imgW="2743200" imgH="527538" progId="Word.Picture.8">
                  <p:embed/>
                </p:oleObj>
              </mc:Choice>
              <mc:Fallback>
                <p:oleObj name="Picture" r:id="rId3" imgW="2743200" imgH="527538"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2057401"/>
                        <a:ext cx="8077200" cy="1574749"/>
                      </a:xfrm>
                      <a:prstGeom prst="rect">
                        <a:avLst/>
                      </a:prstGeom>
                      <a:solidFill>
                        <a:schemeClr val="bg1"/>
                      </a:solidFill>
                      <a:ln w="28575">
                        <a:solidFill>
                          <a:srgbClr val="FF0000"/>
                        </a:solidFill>
                        <a:miter lim="800000"/>
                        <a:headEnd/>
                        <a:tailEnd/>
                      </a:ln>
                    </p:spPr>
                  </p:pic>
                </p:oleObj>
              </mc:Fallback>
            </mc:AlternateContent>
          </a:graphicData>
        </a:graphic>
      </p:graphicFrame>
      <p:sp>
        <p:nvSpPr>
          <p:cNvPr id="6" name="Rectangle 5"/>
          <p:cNvSpPr/>
          <p:nvPr/>
        </p:nvSpPr>
        <p:spPr>
          <a:xfrm>
            <a:off x="1524000" y="91440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24322935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ctrTitle"/>
          </p:nvPr>
        </p:nvSpPr>
        <p:spPr>
          <a:xfrm>
            <a:off x="1524001" y="0"/>
            <a:ext cx="9134061" cy="914400"/>
          </a:xfrm>
          <a:noFill/>
        </p:spPr>
        <p:txBody>
          <a:bodyPr vert="horz" lIns="92075" tIns="46038" rIns="92075" bIns="46038" rtlCol="0" anchor="ctr">
            <a:normAutofit/>
          </a:bodyPr>
          <a:lstStyle/>
          <a:p>
            <a:r>
              <a:rPr lang="en-US" sz="4800" b="1" dirty="0">
                <a:solidFill>
                  <a:srgbClr val="C00000"/>
                </a:solidFill>
                <a:ea typeface="宋体" pitchFamily="2" charset="-122"/>
              </a:rPr>
              <a:t>Printing Character Array </a:t>
            </a:r>
          </a:p>
        </p:txBody>
      </p:sp>
      <p:sp>
        <p:nvSpPr>
          <p:cNvPr id="39939" name="Rectangle 3"/>
          <p:cNvSpPr>
            <a:spLocks noGrp="1" noChangeArrowheads="1"/>
          </p:cNvSpPr>
          <p:nvPr>
            <p:ph type="subTitle" idx="1"/>
          </p:nvPr>
        </p:nvSpPr>
        <p:spPr>
          <a:xfrm>
            <a:off x="1600201" y="1066800"/>
            <a:ext cx="8991600" cy="5715000"/>
          </a:xfrm>
        </p:spPr>
        <p:txBody>
          <a:bodyPr vert="horz" lIns="92075" tIns="46038" rIns="92075" bIns="46038" rtlCol="0">
            <a:normAutofit/>
          </a:bodyPr>
          <a:lstStyle/>
          <a:p>
            <a:pPr algn="l">
              <a:lnSpc>
                <a:spcPct val="90000"/>
              </a:lnSpc>
              <a:buFont typeface="Arial" pitchFamily="34" charset="0"/>
              <a:buChar char="•"/>
              <a:defRPr/>
            </a:pPr>
            <a:r>
              <a:rPr lang="en-US" sz="2800" dirty="0">
                <a:solidFill>
                  <a:schemeClr val="tx1"/>
                </a:solidFill>
                <a:latin typeface="+mj-lt"/>
                <a:ea typeface="宋体" pitchFamily="2" charset="-122"/>
              </a:rPr>
              <a:t> For a </a:t>
            </a:r>
            <a:r>
              <a:rPr lang="en-US" sz="2800" b="1" dirty="0">
                <a:solidFill>
                  <a:srgbClr val="2F1BC7"/>
                </a:solidFill>
                <a:latin typeface="+mj-lt"/>
                <a:ea typeface="宋体" pitchFamily="2" charset="-122"/>
              </a:rPr>
              <a:t>character array</a:t>
            </a:r>
            <a:r>
              <a:rPr lang="en-US" sz="2800" dirty="0">
                <a:solidFill>
                  <a:schemeClr val="tx1"/>
                </a:solidFill>
                <a:latin typeface="+mj-lt"/>
                <a:ea typeface="宋体" pitchFamily="2" charset="-122"/>
              </a:rPr>
              <a:t>, it can be </a:t>
            </a:r>
            <a:r>
              <a:rPr lang="en-US" sz="2800" b="1" u="sng" dirty="0">
                <a:solidFill>
                  <a:schemeClr val="tx1"/>
                </a:solidFill>
                <a:latin typeface="+mj-lt"/>
                <a:ea typeface="宋体" pitchFamily="2" charset="-122"/>
              </a:rPr>
              <a:t>printed using one print statement</a:t>
            </a:r>
            <a:r>
              <a:rPr lang="en-US" sz="2800" dirty="0">
                <a:solidFill>
                  <a:schemeClr val="tx1"/>
                </a:solidFill>
                <a:latin typeface="+mj-lt"/>
                <a:ea typeface="宋体" pitchFamily="2" charset="-122"/>
              </a:rPr>
              <a:t>. </a:t>
            </a:r>
          </a:p>
          <a:p>
            <a:pPr algn="l">
              <a:lnSpc>
                <a:spcPct val="90000"/>
              </a:lnSpc>
              <a:buFont typeface="Arial" pitchFamily="34" charset="0"/>
              <a:buChar char="•"/>
              <a:defRPr/>
            </a:pPr>
            <a:endParaRPr lang="en-US" sz="2800" dirty="0">
              <a:solidFill>
                <a:schemeClr val="tx1"/>
              </a:solidFill>
              <a:latin typeface="+mj-lt"/>
              <a:ea typeface="宋体" pitchFamily="2" charset="-122"/>
            </a:endParaRPr>
          </a:p>
          <a:p>
            <a:pPr algn="l">
              <a:lnSpc>
                <a:spcPct val="90000"/>
              </a:lnSpc>
              <a:buFont typeface="Arial" pitchFamily="34" charset="0"/>
              <a:buChar char="•"/>
              <a:defRPr/>
            </a:pPr>
            <a:r>
              <a:rPr lang="en-US" sz="3000" dirty="0">
                <a:solidFill>
                  <a:srgbClr val="2C14DE"/>
                </a:solidFill>
              </a:rPr>
              <a:t> </a:t>
            </a:r>
            <a:r>
              <a:rPr lang="en-US" sz="3000" b="1" dirty="0">
                <a:solidFill>
                  <a:srgbClr val="2C14DE"/>
                </a:solidFill>
              </a:rPr>
              <a:t>Character arrays </a:t>
            </a:r>
            <a:r>
              <a:rPr lang="en-US" sz="3000" dirty="0">
                <a:solidFill>
                  <a:schemeClr val="tx1"/>
                </a:solidFill>
              </a:rPr>
              <a:t>are </a:t>
            </a:r>
            <a:r>
              <a:rPr lang="en-US" sz="3000" b="1" dirty="0">
                <a:solidFill>
                  <a:schemeClr val="tx1"/>
                </a:solidFill>
              </a:rPr>
              <a:t>handled</a:t>
            </a:r>
            <a:r>
              <a:rPr lang="en-US" sz="3000" dirty="0">
                <a:solidFill>
                  <a:schemeClr val="tx1"/>
                </a:solidFill>
              </a:rPr>
              <a:t> </a:t>
            </a:r>
            <a:r>
              <a:rPr lang="en-US" sz="3000" b="1" dirty="0">
                <a:solidFill>
                  <a:srgbClr val="2C14DE"/>
                </a:solidFill>
              </a:rPr>
              <a:t>differently</a:t>
            </a:r>
            <a:r>
              <a:rPr lang="en-US" sz="3000" dirty="0">
                <a:solidFill>
                  <a:srgbClr val="2C14DE"/>
                </a:solidFill>
              </a:rPr>
              <a:t> </a:t>
            </a:r>
            <a:r>
              <a:rPr lang="en-US" sz="3000" dirty="0">
                <a:solidFill>
                  <a:schemeClr val="tx1"/>
                </a:solidFill>
              </a:rPr>
              <a:t>than </a:t>
            </a:r>
            <a:r>
              <a:rPr lang="en-US" sz="3000" b="1" dirty="0">
                <a:solidFill>
                  <a:schemeClr val="tx1"/>
                </a:solidFill>
              </a:rPr>
              <a:t>other types of arrays</a:t>
            </a:r>
          </a:p>
          <a:p>
            <a:pPr algn="l">
              <a:lnSpc>
                <a:spcPct val="90000"/>
              </a:lnSpc>
              <a:buFont typeface="Arial" pitchFamily="34" charset="0"/>
              <a:buChar char="•"/>
              <a:defRPr/>
            </a:pPr>
            <a:endParaRPr lang="en-US" sz="2800" dirty="0">
              <a:solidFill>
                <a:schemeClr val="tx1"/>
              </a:solidFill>
              <a:latin typeface="+mj-lt"/>
              <a:ea typeface="宋体" pitchFamily="2" charset="-122"/>
            </a:endParaRPr>
          </a:p>
          <a:p>
            <a:pPr algn="l">
              <a:lnSpc>
                <a:spcPct val="90000"/>
              </a:lnSpc>
              <a:defRPr/>
            </a:pPr>
            <a:r>
              <a:rPr lang="en-US" sz="2800" dirty="0">
                <a:solidFill>
                  <a:schemeClr val="tx1"/>
                </a:solidFill>
                <a:latin typeface="+mj-lt"/>
                <a:ea typeface="宋体" pitchFamily="2" charset="-122"/>
              </a:rPr>
              <a:t>For example:</a:t>
            </a:r>
            <a:endParaRPr lang="en-US" sz="2800" b="1" u="sng" dirty="0">
              <a:solidFill>
                <a:schemeClr val="tx1"/>
              </a:solidFill>
              <a:latin typeface="+mj-lt"/>
              <a:ea typeface="宋体" pitchFamily="2" charset="-122"/>
            </a:endParaRPr>
          </a:p>
          <a:p>
            <a:pPr algn="l">
              <a:lnSpc>
                <a:spcPct val="90000"/>
              </a:lnSpc>
              <a:defRPr/>
            </a:pPr>
            <a:r>
              <a:rPr lang="en-US" sz="2800" b="1" dirty="0">
                <a:solidFill>
                  <a:schemeClr val="tx1"/>
                </a:solidFill>
                <a:latin typeface="+mj-lt"/>
                <a:ea typeface="宋体" pitchFamily="2" charset="-122"/>
              </a:rPr>
              <a:t>		  char city[ ] = “Lahore";</a:t>
            </a:r>
          </a:p>
          <a:p>
            <a:pPr algn="l">
              <a:lnSpc>
                <a:spcPct val="90000"/>
              </a:lnSpc>
              <a:defRPr/>
            </a:pPr>
            <a:r>
              <a:rPr lang="en-US" sz="2800" dirty="0">
                <a:solidFill>
                  <a:schemeClr val="tx1"/>
                </a:solidFill>
                <a:latin typeface="+mj-lt"/>
                <a:ea typeface="宋体" pitchFamily="2" charset="-122"/>
              </a:rPr>
              <a:t>		  </a:t>
            </a:r>
            <a:r>
              <a:rPr lang="en-US" sz="2800" dirty="0" err="1">
                <a:solidFill>
                  <a:schemeClr val="tx1"/>
                </a:solidFill>
                <a:latin typeface="+mj-lt"/>
                <a:ea typeface="宋体" pitchFamily="2" charset="-122"/>
              </a:rPr>
              <a:t>cout</a:t>
            </a:r>
            <a:r>
              <a:rPr lang="en-US" sz="2800" dirty="0">
                <a:solidFill>
                  <a:schemeClr val="tx1"/>
                </a:solidFill>
                <a:latin typeface="+mj-lt"/>
                <a:ea typeface="宋体" pitchFamily="2" charset="-122"/>
              </a:rPr>
              <a:t> &lt;&lt; city;  </a:t>
            </a:r>
            <a:r>
              <a:rPr lang="en-US" sz="2800" b="1" dirty="0">
                <a:solidFill>
                  <a:srgbClr val="008000"/>
                </a:solidFill>
                <a:latin typeface="+mj-lt"/>
                <a:ea typeface="宋体" pitchFamily="2" charset="-122"/>
              </a:rPr>
              <a:t>//Correct</a:t>
            </a:r>
          </a:p>
          <a:p>
            <a:pPr algn="l">
              <a:lnSpc>
                <a:spcPct val="90000"/>
              </a:lnSpc>
              <a:defRPr/>
            </a:pPr>
            <a:endParaRPr lang="en-US" sz="2800" b="1" dirty="0">
              <a:solidFill>
                <a:srgbClr val="008000"/>
              </a:solidFill>
              <a:latin typeface="+mj-lt"/>
              <a:ea typeface="宋体" pitchFamily="2" charset="-122"/>
            </a:endParaRPr>
          </a:p>
          <a:p>
            <a:pPr algn="l">
              <a:lnSpc>
                <a:spcPct val="90000"/>
              </a:lnSpc>
              <a:defRPr/>
            </a:pPr>
            <a:r>
              <a:rPr lang="en-US" sz="2800" b="1" dirty="0">
                <a:solidFill>
                  <a:schemeClr val="tx1"/>
                </a:solidFill>
                <a:ea typeface="宋体" pitchFamily="2" charset="-122"/>
              </a:rPr>
              <a:t>		  </a:t>
            </a:r>
            <a:r>
              <a:rPr lang="en-US" sz="2800" b="1" dirty="0" err="1">
                <a:solidFill>
                  <a:schemeClr val="tx1"/>
                </a:solidFill>
                <a:ea typeface="宋体" pitchFamily="2" charset="-122"/>
              </a:rPr>
              <a:t>int</a:t>
            </a:r>
            <a:r>
              <a:rPr lang="en-US" sz="2800" b="1" dirty="0">
                <a:solidFill>
                  <a:schemeClr val="tx1"/>
                </a:solidFill>
                <a:ea typeface="宋体" pitchFamily="2" charset="-122"/>
              </a:rPr>
              <a:t> marks [ ] = {20,65,30};</a:t>
            </a:r>
          </a:p>
          <a:p>
            <a:pPr algn="l">
              <a:lnSpc>
                <a:spcPct val="90000"/>
              </a:lnSpc>
              <a:defRPr/>
            </a:pPr>
            <a:r>
              <a:rPr lang="en-US" sz="2800" dirty="0">
                <a:solidFill>
                  <a:schemeClr val="tx1"/>
                </a:solidFill>
                <a:ea typeface="宋体" pitchFamily="2" charset="-122"/>
              </a:rPr>
              <a:t>		  </a:t>
            </a:r>
            <a:r>
              <a:rPr lang="en-US" sz="2800" dirty="0" err="1">
                <a:solidFill>
                  <a:schemeClr val="tx1"/>
                </a:solidFill>
                <a:ea typeface="宋体" pitchFamily="2" charset="-122"/>
              </a:rPr>
              <a:t>cout</a:t>
            </a:r>
            <a:r>
              <a:rPr lang="en-US" sz="2800" dirty="0">
                <a:solidFill>
                  <a:schemeClr val="tx1"/>
                </a:solidFill>
                <a:ea typeface="宋体" pitchFamily="2" charset="-122"/>
              </a:rPr>
              <a:t> &lt;&lt; marks;  </a:t>
            </a:r>
            <a:r>
              <a:rPr lang="en-US" sz="2800" b="1" dirty="0">
                <a:solidFill>
                  <a:srgbClr val="C00000"/>
                </a:solidFill>
                <a:ea typeface="宋体" pitchFamily="2" charset="-122"/>
              </a:rPr>
              <a:t>//Wrong</a:t>
            </a:r>
            <a:endParaRPr lang="en-US" sz="2800" b="1" dirty="0">
              <a:solidFill>
                <a:srgbClr val="C00000"/>
              </a:solidFill>
              <a:latin typeface="+mj-lt"/>
              <a:ea typeface="宋体" pitchFamily="2" charset="-122"/>
            </a:endParaRPr>
          </a:p>
        </p:txBody>
      </p:sp>
      <p:sp>
        <p:nvSpPr>
          <p:cNvPr id="38916" name="Rectangle 4"/>
          <p:cNvSpPr>
            <a:spLocks noChangeArrowheads="1"/>
          </p:cNvSpPr>
          <p:nvPr/>
        </p:nvSpPr>
        <p:spPr bwMode="auto">
          <a:xfrm>
            <a:off x="1524001" y="2977634"/>
            <a:ext cx="184731" cy="369332"/>
          </a:xfrm>
          <a:prstGeom prst="rect">
            <a:avLst/>
          </a:prstGeom>
          <a:noFill/>
          <a:ln w="12700">
            <a:noFill/>
            <a:miter lim="800000"/>
            <a:headEnd type="none" w="sm" len="sm"/>
            <a:tailEnd type="none" w="sm" len="sm"/>
          </a:ln>
        </p:spPr>
        <p:txBody>
          <a:bodyPr wrap="none" anchor="ctr">
            <a:spAutoFit/>
          </a:bodyPr>
          <a:lstStyle/>
          <a:p>
            <a:endParaRPr lang="en-US"/>
          </a:p>
        </p:txBody>
      </p:sp>
      <p:sp>
        <p:nvSpPr>
          <p:cNvPr id="5" name="Rectangle 4"/>
          <p:cNvSpPr/>
          <p:nvPr/>
        </p:nvSpPr>
        <p:spPr>
          <a:xfrm>
            <a:off x="1524000" y="91440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2763175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9939">
                                            <p:txEl>
                                              <p:pRg st="8" end="8"/>
                                            </p:txEl>
                                          </p:spTgt>
                                        </p:tgtEl>
                                        <p:attrNameLst>
                                          <p:attrName>style.visibility</p:attrName>
                                        </p:attrNameLst>
                                      </p:cBhvr>
                                      <p:to>
                                        <p:strVal val="visible"/>
                                      </p:to>
                                    </p:set>
                                    <p:animEffect transition="in" filter="blinds(horizontal)">
                                      <p:cBhvr>
                                        <p:cTn id="7" dur="500"/>
                                        <p:tgtEl>
                                          <p:spTgt spid="39939">
                                            <p:txEl>
                                              <p:pRg st="8" end="8"/>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9939">
                                            <p:txEl>
                                              <p:pRg st="9" end="9"/>
                                            </p:txEl>
                                          </p:spTgt>
                                        </p:tgtEl>
                                        <p:attrNameLst>
                                          <p:attrName>style.visibility</p:attrName>
                                        </p:attrNameLst>
                                      </p:cBhvr>
                                      <p:to>
                                        <p:strVal val="visible"/>
                                      </p:to>
                                    </p:set>
                                    <p:animEffect transition="in" filter="blinds(horizontal)">
                                      <p:cBhvr>
                                        <p:cTn id="10" dur="500"/>
                                        <p:tgtEl>
                                          <p:spTgt spid="3993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ABA2DBE-1AE8-4EB1-ADA0-A0A4DC3F5327}" type="datetime1">
              <a:rPr lang="en-US" smtClean="0"/>
              <a:t>10/31/2022</a:t>
            </a:fld>
            <a:endParaRPr lang="en-US"/>
          </a:p>
        </p:txBody>
      </p:sp>
      <p:sp>
        <p:nvSpPr>
          <p:cNvPr id="4" name="Footer Placeholder 3"/>
          <p:cNvSpPr>
            <a:spLocks noGrp="1"/>
          </p:cNvSpPr>
          <p:nvPr>
            <p:ph type="ftr" sz="quarter" idx="11"/>
          </p:nvPr>
        </p:nvSpPr>
        <p:spPr/>
        <p:txBody>
          <a:bodyPr/>
          <a:lstStyle/>
          <a:p>
            <a:r>
              <a:rPr lang="en-US" smtClean="0"/>
              <a:t>Presented by    Dr. AKHTAR JAMIL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
        <p:nvSpPr>
          <p:cNvPr id="6" name="Title 5"/>
          <p:cNvSpPr>
            <a:spLocks noGrp="1"/>
          </p:cNvSpPr>
          <p:nvPr>
            <p:ph type="title"/>
          </p:nvPr>
        </p:nvSpPr>
        <p:spPr>
          <a:xfrm>
            <a:off x="609600" y="3124200"/>
            <a:ext cx="10972800" cy="838200"/>
          </a:xfrm>
        </p:spPr>
        <p:txBody>
          <a:bodyPr/>
          <a:lstStyle/>
          <a:p>
            <a:r>
              <a:rPr lang="en-US" dirty="0" smtClean="0"/>
              <a:t>Today’s Lecture</a:t>
            </a:r>
            <a:endParaRPr lang="en-US" dirty="0"/>
          </a:p>
        </p:txBody>
      </p:sp>
    </p:spTree>
    <p:extLst>
      <p:ext uri="{BB962C8B-B14F-4D97-AF65-F5344CB8AC3E}">
        <p14:creationId xmlns:p14="http://schemas.microsoft.com/office/powerpoint/2010/main" val="35735273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19733</TotalTime>
  <Words>1194</Words>
  <Application>Microsoft Office PowerPoint</Application>
  <PresentationFormat>Widescreen</PresentationFormat>
  <Paragraphs>334</Paragraphs>
  <Slides>33</Slides>
  <Notes>7</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4" baseType="lpstr">
      <vt:lpstr>宋体</vt:lpstr>
      <vt:lpstr>Arial</vt:lpstr>
      <vt:lpstr>Arial</vt:lpstr>
      <vt:lpstr>Calibri</vt:lpstr>
      <vt:lpstr>Consolas</vt:lpstr>
      <vt:lpstr>Courier New</vt:lpstr>
      <vt:lpstr>Monotype Sorts</vt:lpstr>
      <vt:lpstr>Times New Roman</vt:lpstr>
      <vt:lpstr>Wingdings</vt:lpstr>
      <vt:lpstr>Office Theme</vt:lpstr>
      <vt:lpstr>Picture</vt:lpstr>
      <vt:lpstr>PowerPoint Presentation</vt:lpstr>
      <vt:lpstr>Goals</vt:lpstr>
      <vt:lpstr>Previous Lecture</vt:lpstr>
      <vt:lpstr>Copying Arrays </vt:lpstr>
      <vt:lpstr>C-Strings or Character Arrays</vt:lpstr>
      <vt:lpstr>Declaration of C-Strings</vt:lpstr>
      <vt:lpstr>Initializing Character Arrays </vt:lpstr>
      <vt:lpstr>Printing Character Array </vt:lpstr>
      <vt:lpstr>Today’s Lecture</vt:lpstr>
      <vt:lpstr>Two Dimensional Arrays</vt:lpstr>
      <vt:lpstr>Two Dimensional Arrays</vt:lpstr>
      <vt:lpstr>Declaration and Initialization</vt:lpstr>
      <vt:lpstr>2D Array - Example</vt:lpstr>
      <vt:lpstr>Declaring 2D Arrays</vt:lpstr>
      <vt:lpstr>2D Arrays in Memory</vt:lpstr>
      <vt:lpstr>Declaring and Initializing Arrays</vt:lpstr>
      <vt:lpstr>Initialization Examples</vt:lpstr>
      <vt:lpstr>Example: Input Using cin</vt:lpstr>
      <vt:lpstr>Example: Assignment</vt:lpstr>
      <vt:lpstr>Example: Computations</vt:lpstr>
      <vt:lpstr>2D Array Example-1</vt:lpstr>
      <vt:lpstr>Outputting 2D Arrays</vt:lpstr>
      <vt:lpstr>Higher-Dimensional Arrays</vt:lpstr>
      <vt:lpstr>Larger-Dimension Arrays</vt:lpstr>
      <vt:lpstr> (Nested Loops) – Example Program-1</vt:lpstr>
      <vt:lpstr> (Nested Loops) – Example Program-2</vt:lpstr>
      <vt:lpstr>Example: Transpose</vt:lpstr>
      <vt:lpstr> (Nested Loops) – Example Program-3</vt:lpstr>
      <vt:lpstr>Example-4: Zero Matrix</vt:lpstr>
      <vt:lpstr>Example-5: Coulmn sum</vt:lpstr>
      <vt:lpstr>Example-6: Matrix Vector </vt:lpstr>
      <vt:lpstr>Example-6: Matrix Vector-code </vt:lpstr>
      <vt:lpstr>Thank You 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AKHTAR JAMIL</dc:creator>
  <cp:lastModifiedBy>Cv</cp:lastModifiedBy>
  <cp:revision>1329</cp:revision>
  <dcterms:created xsi:type="dcterms:W3CDTF">2006-08-16T00:00:00Z</dcterms:created>
  <dcterms:modified xsi:type="dcterms:W3CDTF">2022-10-31T14:19:00Z</dcterms:modified>
</cp:coreProperties>
</file>