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1"/>
  </p:notesMasterIdLst>
  <p:sldIdLst>
    <p:sldId id="352" r:id="rId2"/>
    <p:sldId id="686" r:id="rId3"/>
    <p:sldId id="791" r:id="rId4"/>
    <p:sldId id="1034" r:id="rId5"/>
    <p:sldId id="1036" r:id="rId6"/>
    <p:sldId id="1037" r:id="rId7"/>
    <p:sldId id="1038" r:id="rId8"/>
    <p:sldId id="1039" r:id="rId9"/>
    <p:sldId id="1040" r:id="rId10"/>
    <p:sldId id="1041" r:id="rId11"/>
    <p:sldId id="1042" r:id="rId12"/>
    <p:sldId id="1046" r:id="rId13"/>
    <p:sldId id="1047" r:id="rId14"/>
    <p:sldId id="1069" r:id="rId15"/>
    <p:sldId id="1056" r:id="rId16"/>
    <p:sldId id="1057" r:id="rId17"/>
    <p:sldId id="1058" r:id="rId18"/>
    <p:sldId id="1059" r:id="rId19"/>
    <p:sldId id="1060" r:id="rId20"/>
    <p:sldId id="1061" r:id="rId21"/>
    <p:sldId id="1062" r:id="rId22"/>
    <p:sldId id="1063" r:id="rId23"/>
    <p:sldId id="1064" r:id="rId24"/>
    <p:sldId id="1065" r:id="rId25"/>
    <p:sldId id="1066" r:id="rId26"/>
    <p:sldId id="1067" r:id="rId27"/>
    <p:sldId id="1068" r:id="rId28"/>
    <p:sldId id="687" r:id="rId29"/>
    <p:sldId id="41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v" initials="C" lastIdx="1" clrIdx="0">
    <p:extLst>
      <p:ext uri="{19B8F6BF-5375-455C-9EA6-DF929625EA0E}">
        <p15:presenceInfo xmlns:p15="http://schemas.microsoft.com/office/powerpoint/2012/main" userId="C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661" autoAdjust="0"/>
  </p:normalViewPr>
  <p:slideViewPr>
    <p:cSldViewPr>
      <p:cViewPr varScale="1">
        <p:scale>
          <a:sx n="57" d="100"/>
          <a:sy n="57" d="100"/>
        </p:scale>
        <p:origin x="1218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F529B-63E9-4343-9DAF-8A964FF5B489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53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/>
            <a:fld id="{235282DC-73FD-4D0D-B949-D1BF327671B9}" type="slidenum">
              <a:rPr lang="en-US" sz="1000" i="1"/>
              <a:pPr algn="r" eaLnBrk="0" hangingPunct="0"/>
              <a:t>21</a:t>
            </a:fld>
            <a:endParaRPr lang="en-US" sz="1000" i="1"/>
          </a:p>
        </p:txBody>
      </p:sp>
      <p:sp>
        <p:nvSpPr>
          <p:cNvPr id="61443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/>
            <a:fld id="{9B305FE9-293D-4F28-AFA4-FDDAD234C63C}" type="slidenum">
              <a:rPr lang="en-US" sz="1000" i="1"/>
              <a:pPr algn="r" eaLnBrk="0" hangingPunct="0"/>
              <a:t>21</a:t>
            </a:fld>
            <a:endParaRPr lang="en-US" sz="1000" i="1"/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33635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/>
            <a:fld id="{F5FE46C6-DCC5-4B1C-AC31-82C41860C309}" type="slidenum">
              <a:rPr lang="en-US" sz="1000" i="1"/>
              <a:pPr algn="r" eaLnBrk="0" hangingPunct="0"/>
              <a:t>22</a:t>
            </a:fld>
            <a:endParaRPr lang="en-US" sz="1000" i="1"/>
          </a:p>
        </p:txBody>
      </p:sp>
      <p:sp>
        <p:nvSpPr>
          <p:cNvPr id="62467" name="Rectangle 5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eaLnBrk="0" hangingPunct="0"/>
            <a:fld id="{2465CD8B-FB8F-4576-A18A-2DD517100DCB}" type="slidenum">
              <a:rPr lang="en-US" sz="1000" i="1"/>
              <a:pPr algn="r" eaLnBrk="0" hangingPunct="0"/>
              <a:t>22</a:t>
            </a:fld>
            <a:endParaRPr lang="en-US" sz="1000" i="1"/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2409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78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40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54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96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3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13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94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42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3700" y="692150"/>
            <a:ext cx="6070600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2075" tIns="46038" rIns="92075" bIns="46038"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66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5EB44E-3862-4CA7-9CCD-4F1F4488AEA7}" type="slidenum">
              <a:rPr lang="en-US"/>
              <a:pPr/>
              <a:t>12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73100"/>
            <a:ext cx="3543300" cy="79629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7185" tIns="48592" rIns="97185" bIns="48592"/>
          <a:lstStyle/>
          <a:p>
            <a:endParaRPr lang="en-US" altLang="en-US"/>
          </a:p>
        </p:txBody>
      </p:sp>
      <p:sp>
        <p:nvSpPr>
          <p:cNvPr id="10243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38375" y="685800"/>
            <a:ext cx="6096000" cy="34290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25927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93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DF8910-A0A4-4BF0-B59D-DDBBAB7A09E1}" type="slidenum">
              <a:rPr lang="en-US"/>
              <a:pPr/>
              <a:t>17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5570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320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E970814-38E7-42F1-9982-237A5D2C0B63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4396-16A0-4DD8-84AA-B1D962551F65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F6E7-7164-4AB2-A713-5C354940ADA5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2117-FED2-45A1-9449-791CC7680CDF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75A1-8F76-47A2-B48C-10DC14416E32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F52E-6B72-422C-AB46-C3B0A0B6C0B9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64D0-C975-4656-921E-668F56D15D4D}" type="datetime1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50E8-B457-4B62-BD7B-2C9F18EC27F1}" type="datetime1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524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6F2F-F9C6-4A02-9BC0-9F9C8A7A2E2D}" type="datetime1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5A05-20D1-4741-B475-AA2A7E059645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9BC6-0584-4550-98C3-05F38C05E72E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E1D6CDA-11BC-4FB9-AD2D-41970D93B461}"/>
              </a:ext>
            </a:extLst>
          </p:cNvPr>
          <p:cNvSpPr/>
          <p:nvPr userDrawn="1"/>
        </p:nvSpPr>
        <p:spPr>
          <a:xfrm>
            <a:off x="14400" y="182564"/>
            <a:ext cx="12158400" cy="35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2A62CD5-F528-451C-835E-694EA3F748C7}" type="datetime1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CF24-566D-44EB-AF98-55CE665E51C3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   Dr. AKHTAR JAMIL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92867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99CC"/>
                </a:solidFill>
                <a:latin typeface="arial" panose="020B0604020202020204" pitchFamily="34" charset="0"/>
              </a:rPr>
              <a:t>The National University of Computer and Emerging Sciences</a:t>
            </a:r>
            <a:endParaRPr lang="en-US" sz="20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400301" y="2589242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bg1"/>
                </a:solidFill>
              </a:rPr>
              <a:t>Introduction to Arrays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2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 err="1">
                <a:solidFill>
                  <a:srgbClr val="002060"/>
                </a:solidFill>
                <a:latin typeface="Arial" charset="0"/>
              </a:rPr>
              <a:t>Dr.</a:t>
            </a: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 Akhtar Jamil</a:t>
            </a: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3842753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/>
              <a:t>CS 1002 Programming Fundamentals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xmlns="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60693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524000" y="23475"/>
            <a:ext cx="9100930" cy="93664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Example: Input Using </a:t>
            </a:r>
            <a:r>
              <a:rPr lang="en-US" b="1" i="1" dirty="0" err="1" smtClean="0">
                <a:solidFill>
                  <a:srgbClr val="2F1BC7"/>
                </a:solidFill>
              </a:rPr>
              <a:t>cin</a:t>
            </a:r>
            <a:endParaRPr lang="en-US" b="1" i="1" dirty="0" smtClean="0">
              <a:solidFill>
                <a:srgbClr val="2F1BC7"/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606826" y="1050945"/>
            <a:ext cx="8908774" cy="2301855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"/>
              </a:spcBef>
            </a:pPr>
            <a:r>
              <a:rPr lang="en-US" b="1" dirty="0" smtClean="0">
                <a:solidFill>
                  <a:srgbClr val="2F1BC7"/>
                </a:solidFill>
                <a:latin typeface="+mj-lt"/>
                <a:cs typeface="Courier New" pitchFamily="49" charset="0"/>
              </a:rPr>
              <a:t>Nested for loops </a:t>
            </a:r>
            <a:r>
              <a:rPr lang="en-US" dirty="0" smtClean="0">
                <a:latin typeface="+mj-lt"/>
                <a:cs typeface="Courier New" pitchFamily="49" charset="0"/>
              </a:rPr>
              <a:t>are often used when </a:t>
            </a:r>
            <a:r>
              <a:rPr lang="en-US" b="1" dirty="0" smtClean="0">
                <a:latin typeface="+mj-lt"/>
                <a:cs typeface="Courier New" pitchFamily="49" charset="0"/>
              </a:rPr>
              <a:t>inputting </a:t>
            </a:r>
            <a:r>
              <a:rPr lang="en-US" dirty="0" smtClean="0">
                <a:latin typeface="+mj-lt"/>
                <a:cs typeface="Courier New" pitchFamily="49" charset="0"/>
              </a:rPr>
              <a:t>and </a:t>
            </a:r>
            <a:r>
              <a:rPr lang="en-US" b="1" dirty="0" smtClean="0">
                <a:latin typeface="+mj-lt"/>
                <a:cs typeface="Courier New" pitchFamily="49" charset="0"/>
              </a:rPr>
              <a:t>assigning values </a:t>
            </a:r>
            <a:r>
              <a:rPr lang="en-US" dirty="0" smtClean="0">
                <a:latin typeface="+mj-lt"/>
                <a:cs typeface="Courier New" pitchFamily="49" charset="0"/>
              </a:rPr>
              <a:t>to a </a:t>
            </a:r>
            <a:r>
              <a:rPr lang="en-US" b="1" dirty="0" smtClean="0">
                <a:solidFill>
                  <a:srgbClr val="2F1BC7"/>
                </a:solidFill>
                <a:latin typeface="+mj-lt"/>
                <a:cs typeface="Courier New" pitchFamily="49" charset="0"/>
              </a:rPr>
              <a:t>two-dimensional array</a:t>
            </a:r>
            <a:endParaRPr lang="en-US" dirty="0" smtClean="0">
              <a:latin typeface="+mj-lt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endParaRPr lang="en-US" sz="2600" dirty="0"/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1663148" y="2743200"/>
            <a:ext cx="896178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</a:rPr>
              <a:t>//Declaration 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double </a:t>
            </a:r>
            <a:r>
              <a:rPr lang="en-US" sz="2600" dirty="0">
                <a:latin typeface="Consolas" panose="020B0609020204030204" pitchFamily="49" charset="0"/>
                <a:cs typeface="Courier New" pitchFamily="49" charset="0"/>
              </a:rPr>
              <a:t>table[10][10];</a:t>
            </a:r>
            <a:endParaRPr lang="en-US" sz="2600" dirty="0">
              <a:latin typeface="Consolas" panose="020B0609020204030204" pitchFamily="49" charset="0"/>
            </a:endParaRPr>
          </a:p>
          <a:p>
            <a:endParaRPr lang="en-US" sz="2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600" dirty="0">
                <a:latin typeface="Consolas" panose="020B0609020204030204" pitchFamily="49" charset="0"/>
              </a:rPr>
              <a:t> (</a:t>
            </a:r>
            <a:r>
              <a:rPr lang="en-US" sz="2600" dirty="0" err="1">
                <a:latin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i</a:t>
            </a:r>
            <a:r>
              <a:rPr lang="en-US" sz="2600" dirty="0">
                <a:latin typeface="Consolas" panose="020B0609020204030204" pitchFamily="49" charset="0"/>
              </a:rPr>
              <a:t>=0; </a:t>
            </a:r>
            <a:r>
              <a:rPr lang="en-US" sz="2600" dirty="0" err="1">
                <a:latin typeface="Consolas" panose="020B0609020204030204" pitchFamily="49" charset="0"/>
              </a:rPr>
              <a:t>i</a:t>
            </a:r>
            <a:r>
              <a:rPr lang="en-US" sz="2600" dirty="0">
                <a:latin typeface="Consolas" panose="020B0609020204030204" pitchFamily="49" charset="0"/>
              </a:rPr>
              <a:t>&lt;10; </a:t>
            </a:r>
            <a:r>
              <a:rPr lang="en-US" sz="2600" dirty="0" err="1">
                <a:latin typeface="Consolas" panose="020B0609020204030204" pitchFamily="49" charset="0"/>
              </a:rPr>
              <a:t>i</a:t>
            </a:r>
            <a:r>
              <a:rPr lang="en-US" sz="2600" dirty="0">
                <a:latin typeface="Consolas" panose="020B0609020204030204" pitchFamily="49" charset="0"/>
              </a:rPr>
              <a:t>++)	    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</a:rPr>
              <a:t>//every row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 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600" dirty="0">
                <a:latin typeface="Consolas" panose="020B0609020204030204" pitchFamily="49" charset="0"/>
              </a:rPr>
              <a:t> (</a:t>
            </a:r>
            <a:r>
              <a:rPr lang="en-US" sz="2600" dirty="0" err="1">
                <a:latin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</a:rPr>
              <a:t> j=0; j&lt;10</a:t>
            </a:r>
            <a:r>
              <a:rPr lang="en-US" sz="2600">
                <a:latin typeface="Consolas" panose="020B0609020204030204" pitchFamily="49" charset="0"/>
              </a:rPr>
              <a:t>; j++) 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</a:rPr>
              <a:t>//every col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      </a:t>
            </a:r>
            <a:r>
              <a:rPr lang="en-US" sz="2600" dirty="0" err="1">
                <a:latin typeface="Consolas" panose="020B0609020204030204" pitchFamily="49" charset="0"/>
              </a:rPr>
              <a:t>cin</a:t>
            </a:r>
            <a:r>
              <a:rPr lang="en-US" sz="2600" dirty="0">
                <a:latin typeface="Consolas" panose="020B0609020204030204" pitchFamily="49" charset="0"/>
              </a:rPr>
              <a:t> &gt;&gt; table[</a:t>
            </a:r>
            <a:r>
              <a:rPr lang="en-US" sz="2600" dirty="0" err="1">
                <a:latin typeface="Consolas" panose="020B0609020204030204" pitchFamily="49" charset="0"/>
              </a:rPr>
              <a:t>i</a:t>
            </a:r>
            <a:r>
              <a:rPr lang="en-US" sz="2600" dirty="0">
                <a:latin typeface="Consolas" panose="020B0609020204030204" pitchFamily="49" charset="0"/>
              </a:rPr>
              <a:t>][j];</a:t>
            </a:r>
          </a:p>
        </p:txBody>
      </p:sp>
      <p:sp>
        <p:nvSpPr>
          <p:cNvPr id="6" name="Rectangle 5"/>
          <p:cNvSpPr/>
          <p:nvPr/>
        </p:nvSpPr>
        <p:spPr>
          <a:xfrm>
            <a:off x="155713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9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91126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Example: </a:t>
            </a:r>
            <a:r>
              <a:rPr lang="en-US" sz="4800" b="1" i="1" dirty="0">
                <a:solidFill>
                  <a:srgbClr val="C00000"/>
                </a:solidFill>
              </a:rPr>
              <a:t>Assignment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704975" y="1121815"/>
            <a:ext cx="8629650" cy="359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</a:rPr>
              <a:t>//Declaration 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sz="2600" dirty="0">
                <a:solidFill>
                  <a:srgbClr val="2F1BC7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2600" dirty="0">
                <a:solidFill>
                  <a:srgbClr val="2F1BC7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 err="1">
                <a:solidFill>
                  <a:srgbClr val="2F1BC7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600" dirty="0">
                <a:solidFill>
                  <a:srgbClr val="2F1BC7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RSIZE=3;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sz="2600" dirty="0">
                <a:solidFill>
                  <a:srgbClr val="2F1BC7"/>
                </a:solidFill>
                <a:latin typeface="Consolas" panose="020B0609020204030204" pitchFamily="49" charset="0"/>
              </a:rPr>
              <a:t>Const </a:t>
            </a:r>
            <a:r>
              <a:rPr lang="en-US" sz="2600" dirty="0" err="1">
                <a:solidFill>
                  <a:srgbClr val="2F1BC7"/>
                </a:solidFill>
                <a:latin typeface="Consolas" panose="020B0609020204030204" pitchFamily="49" charset="0"/>
              </a:rPr>
              <a:t>int</a:t>
            </a:r>
            <a:r>
              <a:rPr lang="en-US" sz="2600" dirty="0">
                <a:solidFill>
                  <a:srgbClr val="2F1BC7"/>
                </a:solidFill>
                <a:latin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CSIZE=2;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sz="2600" dirty="0">
                <a:solidFill>
                  <a:srgbClr val="2F1BC7"/>
                </a:solidFill>
                <a:latin typeface="Consolas" panose="020B0609020204030204" pitchFamily="49" charset="0"/>
                <a:cs typeface="Courier New" pitchFamily="49" charset="0"/>
              </a:rPr>
              <a:t>double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  <a:cs typeface="Courier New" pitchFamily="49" charset="0"/>
              </a:rPr>
              <a:t>v[RSIZE][CSIZE];</a:t>
            </a:r>
            <a:endParaRPr lang="en-US" sz="2600" dirty="0">
              <a:latin typeface="Consolas" panose="020B0609020204030204" pitchFamily="49" charset="0"/>
            </a:endParaRPr>
          </a:p>
          <a:p>
            <a:endParaRPr lang="en-US" sz="2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sz="2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2F1BC7"/>
                </a:solidFill>
                <a:latin typeface="Consolas" panose="020B0609020204030204" pitchFamily="49" charset="0"/>
              </a:rPr>
              <a:t>for</a:t>
            </a:r>
            <a:r>
              <a:rPr lang="en-US" sz="2600" dirty="0">
                <a:latin typeface="Consolas" panose="020B0609020204030204" pitchFamily="49" charset="0"/>
              </a:rPr>
              <a:t> (</a:t>
            </a:r>
            <a:r>
              <a:rPr lang="en-US" sz="2600" dirty="0" err="1">
                <a:latin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</a:rPr>
              <a:t> </a:t>
            </a:r>
            <a:r>
              <a:rPr lang="en-US" sz="2600" dirty="0" err="1">
                <a:latin typeface="Consolas" panose="020B0609020204030204" pitchFamily="49" charset="0"/>
              </a:rPr>
              <a:t>i</a:t>
            </a:r>
            <a:r>
              <a:rPr lang="en-US" sz="2600" dirty="0">
                <a:latin typeface="Consolas" panose="020B0609020204030204" pitchFamily="49" charset="0"/>
              </a:rPr>
              <a:t>=0; </a:t>
            </a:r>
            <a:r>
              <a:rPr lang="en-US" sz="2600" dirty="0" err="1">
                <a:latin typeface="Consolas" panose="020B0609020204030204" pitchFamily="49" charset="0"/>
              </a:rPr>
              <a:t>i</a:t>
            </a:r>
            <a:r>
              <a:rPr lang="en-US" sz="2600" dirty="0">
                <a:latin typeface="Consolas" panose="020B0609020204030204" pitchFamily="49" charset="0"/>
              </a:rPr>
              <a:t>&lt;RSIZE; </a:t>
            </a:r>
            <a:r>
              <a:rPr lang="en-US" sz="2600" dirty="0" err="1">
                <a:latin typeface="Consolas" panose="020B0609020204030204" pitchFamily="49" charset="0"/>
              </a:rPr>
              <a:t>i</a:t>
            </a:r>
            <a:r>
              <a:rPr lang="en-US" sz="2600" dirty="0">
                <a:latin typeface="Consolas" panose="020B0609020204030204" pitchFamily="49" charset="0"/>
              </a:rPr>
              <a:t>++)	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</a:rPr>
              <a:t>//every row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</a:t>
            </a:r>
            <a:r>
              <a:rPr lang="en-US" sz="2600" dirty="0">
                <a:solidFill>
                  <a:srgbClr val="2F1BC7"/>
                </a:solidFill>
                <a:latin typeface="Consolas" panose="020B0609020204030204" pitchFamily="49" charset="0"/>
              </a:rPr>
              <a:t>for</a:t>
            </a:r>
            <a:r>
              <a:rPr lang="en-US" sz="2600" dirty="0">
                <a:latin typeface="Consolas" panose="020B0609020204030204" pitchFamily="49" charset="0"/>
              </a:rPr>
              <a:t> (</a:t>
            </a:r>
            <a:r>
              <a:rPr lang="en-US" sz="2600" dirty="0" err="1">
                <a:latin typeface="Consolas" panose="020B0609020204030204" pitchFamily="49" charset="0"/>
              </a:rPr>
              <a:t>int</a:t>
            </a:r>
            <a:r>
              <a:rPr lang="en-US" sz="2600" dirty="0">
                <a:latin typeface="Consolas" panose="020B0609020204030204" pitchFamily="49" charset="0"/>
              </a:rPr>
              <a:t> j=0; j&lt;CSIZE; j++ )</a:t>
            </a:r>
            <a:r>
              <a:rPr lang="en-US" sz="2600" dirty="0">
                <a:solidFill>
                  <a:srgbClr val="00B050"/>
                </a:solidFill>
                <a:latin typeface="Consolas" panose="020B0609020204030204" pitchFamily="49" charset="0"/>
              </a:rPr>
              <a:t>//every col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       v[</a:t>
            </a:r>
            <a:r>
              <a:rPr lang="en-US" sz="2600" dirty="0" err="1">
                <a:latin typeface="Consolas" panose="020B0609020204030204" pitchFamily="49" charset="0"/>
              </a:rPr>
              <a:t>i</a:t>
            </a:r>
            <a:r>
              <a:rPr lang="en-US" sz="2600" dirty="0">
                <a:latin typeface="Consolas" panose="020B0609020204030204" pitchFamily="49" charset="0"/>
              </a:rPr>
              <a:t>][j] = </a:t>
            </a:r>
            <a:r>
              <a:rPr lang="en-US" sz="2600" dirty="0" err="1">
                <a:latin typeface="Consolas" panose="020B0609020204030204" pitchFamily="49" charset="0"/>
              </a:rPr>
              <a:t>i+j</a:t>
            </a:r>
            <a:r>
              <a:rPr lang="en-US" sz="2600" dirty="0"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029200" y="5257801"/>
          <a:ext cx="2362200" cy="1138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0"/>
                <a:gridCol w="1181100"/>
              </a:tblGrid>
              <a:tr h="37941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 marT="45733" marB="45733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33" marB="45733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1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 marT="45733" marB="45733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 marT="45733" marB="45733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13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 marT="45733" marB="45733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 marT="45733" marB="45733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581400" y="5181600"/>
            <a:ext cx="457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</a:rPr>
              <a:t>V</a:t>
            </a:r>
            <a:endParaRPr lang="en-US" sz="2400" b="1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038600" y="5410200"/>
            <a:ext cx="914400" cy="1588"/>
          </a:xfrm>
          <a:prstGeom prst="straightConnector1">
            <a:avLst/>
          </a:prstGeom>
          <a:noFill/>
          <a:ln w="28575" cap="rnd" algn="ctr">
            <a:solidFill>
              <a:schemeClr val="tx1"/>
            </a:solidFill>
            <a:prstDash val="solid"/>
            <a:round/>
            <a:headEnd/>
            <a:tailEnd type="arrow" w="med" len="med"/>
          </a:ln>
        </p:spPr>
      </p:cxnSp>
      <p:sp>
        <p:nvSpPr>
          <p:cNvPr id="10" name="Rectangle 9"/>
          <p:cNvSpPr/>
          <p:nvPr/>
        </p:nvSpPr>
        <p:spPr>
          <a:xfrm>
            <a:off x="1524000" y="91126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19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181" y="34019"/>
            <a:ext cx="9175819" cy="877575"/>
          </a:xfrm>
          <a:noFill/>
          <a:ln/>
        </p:spPr>
        <p:txBody>
          <a:bodyPr vert="horz" wrap="none" lIns="18795" tIns="26625" rIns="18795" bIns="26625" rtlCol="0" anchor="ctr">
            <a:noAutofit/>
          </a:bodyPr>
          <a:lstStyle/>
          <a:p>
            <a:pPr>
              <a:lnSpc>
                <a:spcPts val="2800"/>
              </a:lnSpc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</a:tabLst>
            </a:pPr>
            <a:r>
              <a:rPr lang="en-US" altLang="en-US" b="1" dirty="0">
                <a:solidFill>
                  <a:srgbClr val="C00000"/>
                </a:solidFill>
              </a:rPr>
              <a:t>Higher-Dimensional Arrays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1981" y="1145968"/>
            <a:ext cx="7818438" cy="457200"/>
          </a:xfrm>
          <a:noFill/>
          <a:ln/>
        </p:spPr>
        <p:txBody>
          <a:bodyPr vert="horz" wrap="none" lIns="18795" tIns="26625" rIns="18795" bIns="26625" rtlCol="0">
            <a:noAutofit/>
          </a:bodyPr>
          <a:lstStyle/>
          <a:p>
            <a:pPr marL="0" indent="0">
              <a:lnSpc>
                <a:spcPts val="2100"/>
              </a:lnSpc>
              <a:spcBef>
                <a:spcPct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572000" algn="l"/>
                <a:tab pos="5486400" algn="l"/>
                <a:tab pos="6400800" algn="l"/>
              </a:tabLst>
            </a:pPr>
            <a:r>
              <a:rPr lang="en-US" altLang="en-US" sz="2600" dirty="0">
                <a:solidFill>
                  <a:srgbClr val="000000"/>
                </a:solidFill>
              </a:rPr>
              <a:t>- </a:t>
            </a:r>
            <a:r>
              <a:rPr lang="en-US" altLang="en-US" sz="2600" dirty="0">
                <a:solidFill>
                  <a:srgbClr val="2F1BC7"/>
                </a:solidFill>
              </a:rPr>
              <a:t>An array </a:t>
            </a:r>
            <a:r>
              <a:rPr lang="en-US" altLang="en-US" sz="2600" dirty="0">
                <a:solidFill>
                  <a:srgbClr val="000000"/>
                </a:solidFill>
              </a:rPr>
              <a:t>can be declared with </a:t>
            </a:r>
            <a:r>
              <a:rPr lang="en-US" altLang="en-US" sz="2600" dirty="0">
                <a:solidFill>
                  <a:srgbClr val="2F1BC7"/>
                </a:solidFill>
              </a:rPr>
              <a:t>multiple dimensions.</a:t>
            </a:r>
          </a:p>
          <a:p>
            <a:pPr marL="0" indent="0">
              <a:lnSpc>
                <a:spcPts val="2100"/>
              </a:lnSpc>
              <a:spcBef>
                <a:spcPct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572000" algn="l"/>
                <a:tab pos="5486400" algn="l"/>
                <a:tab pos="6400800" algn="l"/>
              </a:tabLst>
            </a:pPr>
            <a:endParaRPr lang="en-US" altLang="en-US" sz="2600" dirty="0">
              <a:solidFill>
                <a:srgbClr val="000000"/>
              </a:solidFill>
            </a:endParaRPr>
          </a:p>
          <a:p>
            <a:pPr marL="0" indent="0">
              <a:lnSpc>
                <a:spcPts val="2100"/>
              </a:lnSpc>
              <a:spcBef>
                <a:spcPct val="0"/>
              </a:spcBef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572000" algn="l"/>
                <a:tab pos="5486400" algn="l"/>
                <a:tab pos="6400800" algn="l"/>
              </a:tabLst>
            </a:pPr>
            <a:r>
              <a:rPr lang="en-US" altLang="en-US" sz="2600" dirty="0">
                <a:solidFill>
                  <a:srgbClr val="000000"/>
                </a:solidFill>
              </a:rPr>
              <a:t>	2 Dimensional			3 Dimensional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057400" y="4191001"/>
            <a:ext cx="77724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795" tIns="26625" rIns="18795" bIns="26625"/>
          <a:lstStyle/>
          <a:p>
            <a:pPr defTabSz="901700" eaLnBrk="0" hangingPunct="0">
              <a:lnSpc>
                <a:spcPts val="2075"/>
              </a:lnSpc>
              <a:spcBef>
                <a:spcPts val="588"/>
              </a:spcBef>
              <a:tabLst>
                <a:tab pos="450850" algn="l"/>
                <a:tab pos="901700" algn="l"/>
                <a:tab pos="1352550" algn="l"/>
              </a:tabLst>
            </a:pPr>
            <a:r>
              <a:rPr lang="en-US" altLang="en-US" sz="2400" b="1" dirty="0">
                <a:solidFill>
                  <a:srgbClr val="000000"/>
                </a:solidFill>
              </a:rPr>
              <a:t>- Multiple dimensions get difficult to visualize graphically. </a:t>
            </a:r>
            <a:br>
              <a:rPr lang="en-US" altLang="en-US" sz="2400" b="1" dirty="0">
                <a:solidFill>
                  <a:srgbClr val="000000"/>
                </a:solidFill>
              </a:rPr>
            </a:b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590801" y="5334001"/>
            <a:ext cx="500063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795" tIns="26625" rIns="18795" bIns="26625"/>
          <a:lstStyle/>
          <a:p>
            <a:pPr defTabSz="901700" eaLnBrk="0" hangingPunct="0">
              <a:lnSpc>
                <a:spcPts val="2075"/>
              </a:lnSpc>
              <a:tabLst>
                <a:tab pos="450850" algn="l"/>
                <a:tab pos="901700" algn="l"/>
                <a:tab pos="1352550" algn="l"/>
              </a:tabLst>
            </a:pPr>
            <a:r>
              <a:rPr lang="en-US" altLang="en-US" b="1" dirty="0">
                <a:solidFill>
                  <a:srgbClr val="000000"/>
                </a:solidFill>
              </a:rPr>
              <a:t>•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3886200" y="5486400"/>
            <a:ext cx="8778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6172200" y="5105401"/>
            <a:ext cx="762000" cy="72866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9224" name="Picture 8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05800" y="4876801"/>
            <a:ext cx="1227138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57" name="Rectangle 41" descr="Large grid"/>
          <p:cNvSpPr>
            <a:spLocks noChangeArrowheads="1"/>
          </p:cNvSpPr>
          <p:nvPr/>
        </p:nvSpPr>
        <p:spPr bwMode="auto">
          <a:xfrm>
            <a:off x="3015422" y="2196939"/>
            <a:ext cx="971550" cy="971550"/>
          </a:xfrm>
          <a:prstGeom prst="rect">
            <a:avLst/>
          </a:prstGeom>
          <a:pattFill prst="lgGrid">
            <a:fgClr>
              <a:schemeClr val="hlink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5781262" y="2139905"/>
            <a:ext cx="1292225" cy="1292225"/>
            <a:chOff x="3346450" y="2133600"/>
            <a:chExt cx="1292225" cy="1292225"/>
          </a:xfrm>
        </p:grpSpPr>
        <p:sp>
          <p:nvSpPr>
            <p:cNvPr id="9258" name="Rectangle 42" descr="Large grid"/>
            <p:cNvSpPr>
              <a:spLocks noChangeArrowheads="1"/>
            </p:cNvSpPr>
            <p:nvPr/>
          </p:nvSpPr>
          <p:spPr bwMode="auto">
            <a:xfrm>
              <a:off x="3657600" y="2133600"/>
              <a:ext cx="971550" cy="971550"/>
            </a:xfrm>
            <a:prstGeom prst="rect">
              <a:avLst/>
            </a:prstGeom>
            <a:pattFill prst="lgGrid">
              <a:fgClr>
                <a:schemeClr val="hlink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43"/>
            <p:cNvGrpSpPr>
              <a:grpSpLocks/>
            </p:cNvGrpSpPr>
            <p:nvPr/>
          </p:nvGrpSpPr>
          <p:grpSpPr bwMode="auto">
            <a:xfrm>
              <a:off x="3505200" y="2133600"/>
              <a:ext cx="1133475" cy="1123950"/>
              <a:chOff x="2208" y="1344"/>
              <a:chExt cx="714" cy="708"/>
            </a:xfrm>
          </p:grpSpPr>
          <p:sp>
            <p:nvSpPr>
              <p:cNvPr id="9260" name="Rectangle 44" descr="Large grid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612" cy="612"/>
              </a:xfrm>
              <a:prstGeom prst="rect">
                <a:avLst/>
              </a:prstGeom>
              <a:pattFill prst="lgGrid">
                <a:fgClr>
                  <a:schemeClr val="hlink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1" name="Line 45"/>
              <p:cNvSpPr>
                <a:spLocks noChangeShapeType="1"/>
              </p:cNvSpPr>
              <p:nvPr/>
            </p:nvSpPr>
            <p:spPr bwMode="auto">
              <a:xfrm flipH="1">
                <a:off x="2208" y="134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2" name="Line 46"/>
              <p:cNvSpPr>
                <a:spLocks noChangeShapeType="1"/>
              </p:cNvSpPr>
              <p:nvPr/>
            </p:nvSpPr>
            <p:spPr bwMode="auto">
              <a:xfrm flipH="1">
                <a:off x="2826" y="1360"/>
                <a:ext cx="73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3" name="Line 47"/>
              <p:cNvSpPr>
                <a:spLocks noChangeShapeType="1"/>
              </p:cNvSpPr>
              <p:nvPr/>
            </p:nvSpPr>
            <p:spPr bwMode="auto">
              <a:xfrm flipH="1">
                <a:off x="2826" y="1955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" name="Group 48"/>
            <p:cNvGrpSpPr>
              <a:grpSpLocks/>
            </p:cNvGrpSpPr>
            <p:nvPr/>
          </p:nvGrpSpPr>
          <p:grpSpPr bwMode="auto">
            <a:xfrm>
              <a:off x="3346450" y="2301875"/>
              <a:ext cx="1133475" cy="1123950"/>
              <a:chOff x="2208" y="1344"/>
              <a:chExt cx="714" cy="708"/>
            </a:xfrm>
          </p:grpSpPr>
          <p:sp>
            <p:nvSpPr>
              <p:cNvPr id="9265" name="Rectangle 49" descr="Large grid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612" cy="612"/>
              </a:xfrm>
              <a:prstGeom prst="rect">
                <a:avLst/>
              </a:prstGeom>
              <a:pattFill prst="lgGrid">
                <a:fgClr>
                  <a:schemeClr val="hlink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6" name="Line 50"/>
              <p:cNvSpPr>
                <a:spLocks noChangeShapeType="1"/>
              </p:cNvSpPr>
              <p:nvPr/>
            </p:nvSpPr>
            <p:spPr bwMode="auto">
              <a:xfrm flipH="1">
                <a:off x="2208" y="134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7" name="Line 51"/>
              <p:cNvSpPr>
                <a:spLocks noChangeShapeType="1"/>
              </p:cNvSpPr>
              <p:nvPr/>
            </p:nvSpPr>
            <p:spPr bwMode="auto">
              <a:xfrm flipH="1">
                <a:off x="2826" y="1360"/>
                <a:ext cx="73" cy="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68" name="Line 52"/>
              <p:cNvSpPr>
                <a:spLocks noChangeShapeType="1"/>
              </p:cNvSpPr>
              <p:nvPr/>
            </p:nvSpPr>
            <p:spPr bwMode="auto">
              <a:xfrm flipH="1">
                <a:off x="2826" y="1955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6934200" y="3200400"/>
            <a:ext cx="3886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double </a:t>
            </a:r>
            <a:r>
              <a:rPr lang="en-US" sz="1600" b="1" dirty="0" err="1">
                <a:latin typeface="Courier New" pitchFamily="49" charset="0"/>
              </a:rPr>
              <a:t>Coord</a:t>
            </a:r>
            <a:r>
              <a:rPr lang="en-US" sz="1600" b="1" dirty="0">
                <a:latin typeface="Courier New" pitchFamily="49" charset="0"/>
              </a:rPr>
              <a:t>[100][100][100];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00200" y="91159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6001" y="5791201"/>
            <a:ext cx="80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F1BC7"/>
                </a:solidFill>
              </a:rPr>
              <a:t>Single </a:t>
            </a:r>
          </a:p>
          <a:p>
            <a:r>
              <a:rPr lang="en-US" b="1" dirty="0">
                <a:solidFill>
                  <a:srgbClr val="2F1BC7"/>
                </a:solidFill>
              </a:rPr>
              <a:t>value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10000" y="5791200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F1BC7"/>
                </a:solidFill>
              </a:rPr>
              <a:t>1D Array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96000" y="6096000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F1BC7"/>
                </a:solidFill>
              </a:rPr>
              <a:t>2D Array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34400" y="6172200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F1BC7"/>
                </a:solidFill>
              </a:rPr>
              <a:t>3D Array </a:t>
            </a:r>
          </a:p>
        </p:txBody>
      </p:sp>
    </p:spTree>
    <p:extLst>
      <p:ext uri="{BB962C8B-B14F-4D97-AF65-F5344CB8AC3E}">
        <p14:creationId xmlns:p14="http://schemas.microsoft.com/office/powerpoint/2010/main" val="166232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-1"/>
            <a:ext cx="8763000" cy="90065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Larger-Dimension Arrays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152939"/>
            <a:ext cx="8763000" cy="5715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Arrays</a:t>
            </a:r>
            <a:r>
              <a:rPr lang="en-US" dirty="0"/>
              <a:t> with </a:t>
            </a:r>
            <a:r>
              <a:rPr lang="en-US" b="1" dirty="0">
                <a:solidFill>
                  <a:srgbClr val="2C14DE"/>
                </a:solidFill>
              </a:rPr>
              <a:t>more than two dimensions </a:t>
            </a:r>
            <a:r>
              <a:rPr lang="en-US" b="1" dirty="0"/>
              <a:t>allowed</a:t>
            </a:r>
            <a:r>
              <a:rPr lang="en-US" dirty="0"/>
              <a:t> in C</a:t>
            </a:r>
            <a:r>
              <a:rPr lang="en-US" b="1" dirty="0"/>
              <a:t>++</a:t>
            </a:r>
            <a:r>
              <a:rPr lang="en-US" dirty="0"/>
              <a:t> but </a:t>
            </a:r>
            <a:r>
              <a:rPr lang="en-US" b="1" u="sng" dirty="0">
                <a:solidFill>
                  <a:srgbClr val="FF0000"/>
                </a:solidFill>
              </a:rPr>
              <a:t>not commonly used</a:t>
            </a:r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dirty="0" smtClean="0"/>
              <a:t>	</a:t>
            </a:r>
            <a:r>
              <a:rPr lang="en-US" b="1" dirty="0">
                <a:latin typeface="Consolas" panose="020B0609020204030204" pitchFamily="49" charset="0"/>
              </a:rPr>
              <a:t>Example:   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ThreeD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[4][10][6];</a:t>
            </a:r>
          </a:p>
          <a:p>
            <a:pPr>
              <a:lnSpc>
                <a:spcPct val="90000"/>
              </a:lnSpc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lvl="4">
              <a:lnSpc>
                <a:spcPct val="90000"/>
              </a:lnSpc>
            </a:pP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</a:rPr>
              <a:t>First element: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ThreeD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[0][0][0]</a:t>
            </a:r>
          </a:p>
          <a:p>
            <a:pPr lvl="4">
              <a:lnSpc>
                <a:spcPct val="90000"/>
              </a:lnSpc>
            </a:pP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</a:rPr>
              <a:t>Last </a:t>
            </a:r>
            <a:r>
              <a:rPr lang="en-US" sz="2400" b="1" dirty="0" err="1">
                <a:solidFill>
                  <a:srgbClr val="2F1BC7"/>
                </a:solidFill>
                <a:latin typeface="Consolas" panose="020B0609020204030204" pitchFamily="49" charset="0"/>
              </a:rPr>
              <a:t>element: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ThreeD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[3][9][5]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90066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2DBE-1AE8-4EB1-ADA0-A0A4DC3F5327}" type="datetime1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124200"/>
            <a:ext cx="10972800" cy="838200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6011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Passing Arguments </a:t>
            </a:r>
            <a:r>
              <a:rPr lang="en-US" b="1" dirty="0">
                <a:solidFill>
                  <a:srgbClr val="C00000"/>
                </a:solidFill>
              </a:rPr>
              <a:t>to </a:t>
            </a:r>
            <a:r>
              <a:rPr lang="en-US" b="1" dirty="0" smtClean="0">
                <a:solidFill>
                  <a:srgbClr val="C00000"/>
                </a:solidFill>
              </a:rPr>
              <a:t>Functions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1150" y="1447800"/>
            <a:ext cx="8953500" cy="2743200"/>
          </a:xfrm>
        </p:spPr>
        <p:txBody>
          <a:bodyPr>
            <a:normAutofit/>
          </a:bodyPr>
          <a:lstStyle/>
          <a:p>
            <a:r>
              <a:rPr lang="en-US" sz="3000" b="1" u="sng" dirty="0"/>
              <a:t>Three ways </a:t>
            </a:r>
            <a:r>
              <a:rPr lang="en-US" sz="3000" dirty="0"/>
              <a:t>to pass arguments to function: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b="1" dirty="0">
                <a:solidFill>
                  <a:srgbClr val="008000"/>
                </a:solidFill>
              </a:rPr>
              <a:t>Pass-by-value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b="1" dirty="0">
                <a:solidFill>
                  <a:srgbClr val="FF0000"/>
                </a:solidFill>
              </a:rPr>
              <a:t>Pass-by-reference</a:t>
            </a:r>
            <a:r>
              <a:rPr lang="en-US" sz="3000" dirty="0">
                <a:solidFill>
                  <a:srgbClr val="FF0000"/>
                </a:solidFill>
              </a:rPr>
              <a:t> with </a:t>
            </a:r>
            <a:r>
              <a:rPr lang="en-US" sz="3000" b="1" dirty="0">
                <a:solidFill>
                  <a:srgbClr val="FF0000"/>
                </a:solidFill>
              </a:rPr>
              <a:t>reference arguments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b="1" dirty="0">
                <a:solidFill>
                  <a:srgbClr val="FFC000"/>
                </a:solidFill>
              </a:rPr>
              <a:t>Pass-by-reference</a:t>
            </a:r>
            <a:r>
              <a:rPr lang="en-US" sz="3000" dirty="0">
                <a:solidFill>
                  <a:srgbClr val="FFC000"/>
                </a:solidFill>
              </a:rPr>
              <a:t> with </a:t>
            </a:r>
            <a:r>
              <a:rPr lang="en-US" sz="3000" b="1" dirty="0">
                <a:solidFill>
                  <a:srgbClr val="FFC000"/>
                </a:solidFill>
              </a:rPr>
              <a:t>pointer arguments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600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57130" y="23192"/>
            <a:ext cx="9144000" cy="89120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1. Pass by value – 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752600" y="1143001"/>
          <a:ext cx="8776252" cy="5609259"/>
        </p:xfrm>
        <a:graphic>
          <a:graphicData uri="http://schemas.openxmlformats.org/drawingml/2006/table">
            <a:tbl>
              <a:tblPr/>
              <a:tblGrid>
                <a:gridCol w="8776252"/>
              </a:tblGrid>
              <a:tr h="5609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void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AddGraceMarks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marks)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cout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&lt;&lt;“\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nActual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marks:"&lt;&lt;marks&lt;&lt;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endl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   marks = marks + 10;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cout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&lt;&lt;“\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nMarks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Updated to:"&lt;&lt;marks&lt;&lt;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endl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main()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marks = 75;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AddGraceMarks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(marks);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cout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&lt;&lt;“You marks in PF are: ”&lt;&lt;marks&lt;&lt;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endl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return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9523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6664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2738"/>
            <a:ext cx="10452653" cy="89154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b="1" dirty="0">
                <a:solidFill>
                  <a:srgbClr val="C00000"/>
                </a:solidFill>
              </a:rPr>
              <a:t>Using Reference Variables with Functions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1" y="1066800"/>
            <a:ext cx="8991599" cy="6172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To create a </a:t>
            </a:r>
            <a:r>
              <a:rPr lang="en-US" b="1" dirty="0" smtClean="0">
                <a:solidFill>
                  <a:srgbClr val="2C14DE"/>
                </a:solidFill>
              </a:rPr>
              <a:t>second name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2C14DE"/>
                </a:solidFill>
              </a:rPr>
              <a:t>Alias</a:t>
            </a:r>
            <a:r>
              <a:rPr lang="en-US" b="1" dirty="0" smtClean="0"/>
              <a:t>) </a:t>
            </a:r>
            <a:r>
              <a:rPr lang="en-US" dirty="0" smtClean="0"/>
              <a:t>for a </a:t>
            </a:r>
            <a:r>
              <a:rPr lang="en-US" b="1" dirty="0" smtClean="0">
                <a:solidFill>
                  <a:srgbClr val="2F1BC7"/>
                </a:solidFill>
              </a:rPr>
              <a:t>variable</a:t>
            </a:r>
            <a:r>
              <a:rPr lang="en-US" dirty="0" smtClean="0"/>
              <a:t> in a program</a:t>
            </a:r>
            <a:endParaRPr lang="en-US" b="1" dirty="0" smtClean="0">
              <a:solidFill>
                <a:srgbClr val="2F1BC7"/>
              </a:solidFill>
            </a:endParaRPr>
          </a:p>
          <a:p>
            <a:pPr>
              <a:spcBef>
                <a:spcPts val="0"/>
              </a:spcBef>
            </a:pPr>
            <a:endParaRPr lang="en-US" b="1" dirty="0" smtClean="0">
              <a:solidFill>
                <a:srgbClr val="2F1BC7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2F1BC7"/>
                </a:solidFill>
              </a:rPr>
              <a:t>variable</a:t>
            </a:r>
            <a:r>
              <a:rPr lang="en-US" dirty="0" smtClean="0"/>
              <a:t> that acts as an </a:t>
            </a:r>
            <a:r>
              <a:rPr lang="en-US" b="1" dirty="0" smtClean="0">
                <a:solidFill>
                  <a:srgbClr val="2F1BC7"/>
                </a:solidFill>
              </a:rPr>
              <a:t>alias</a:t>
            </a:r>
            <a:r>
              <a:rPr lang="en-US" dirty="0" smtClean="0"/>
              <a:t> for another </a:t>
            </a:r>
            <a:r>
              <a:rPr lang="en-US" b="1" dirty="0" smtClean="0">
                <a:solidFill>
                  <a:srgbClr val="2F1BC7"/>
                </a:solidFill>
              </a:rPr>
              <a:t>variable</a:t>
            </a:r>
            <a:r>
              <a:rPr lang="en-US" dirty="0" smtClean="0"/>
              <a:t> is called a </a:t>
            </a:r>
            <a:r>
              <a:rPr lang="en-US" b="1" dirty="0" smtClean="0">
                <a:solidFill>
                  <a:srgbClr val="C00000"/>
                </a:solidFill>
              </a:rPr>
              <a:t>reference variable</a:t>
            </a:r>
            <a:r>
              <a:rPr lang="en-US" dirty="0" smtClean="0"/>
              <a:t>, or simply a </a:t>
            </a:r>
            <a:r>
              <a:rPr lang="en-US" b="1" u="sng" dirty="0" smtClean="0">
                <a:solidFill>
                  <a:srgbClr val="C00000"/>
                </a:solidFill>
              </a:rPr>
              <a:t>reference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US" b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b="1" dirty="0" smtClean="0">
                <a:solidFill>
                  <a:srgbClr val="2F1BC7"/>
                </a:solidFill>
              </a:rPr>
              <a:t>Arguments</a:t>
            </a:r>
            <a:r>
              <a:rPr lang="en-US" dirty="0" smtClean="0"/>
              <a:t> passed to </a:t>
            </a:r>
            <a:r>
              <a:rPr lang="en-US" b="1" dirty="0" smtClean="0">
                <a:solidFill>
                  <a:srgbClr val="2F1BC7"/>
                </a:solidFill>
              </a:rPr>
              <a:t>function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2F1BC7"/>
                </a:solidFill>
              </a:rPr>
              <a:t>using reference arguments</a:t>
            </a:r>
            <a:r>
              <a:rPr lang="en-US" dirty="0" smtClean="0">
                <a:solidFill>
                  <a:srgbClr val="2F1BC7"/>
                </a:solidFill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en-US" sz="3200" b="1" i="1" dirty="0">
                <a:solidFill>
                  <a:srgbClr val="008000"/>
                </a:solidFill>
              </a:rPr>
              <a:t>Modify original values of arguments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3635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8724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57130" y="23192"/>
            <a:ext cx="9144000" cy="89120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1. Pass by Reference– Example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752600" y="1143001"/>
          <a:ext cx="8776252" cy="5609259"/>
        </p:xfrm>
        <a:graphic>
          <a:graphicData uri="http://schemas.openxmlformats.org/drawingml/2006/table">
            <a:tbl>
              <a:tblPr/>
              <a:tblGrid>
                <a:gridCol w="8776252"/>
              </a:tblGrid>
              <a:tr h="56092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void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AddGraceMarks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&amp;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marks)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cout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&lt;&lt;“\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nActual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marks:"&lt;&lt;marks&lt;&lt;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endl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   marks = marks + 10;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cout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&lt;&lt;“\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nMarks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Updated to:"&lt;&lt;marks&lt;&lt;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endl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main()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marks = 75;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AddGraceMarks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(marks);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cout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&lt;&lt;“You marks in PF are: ”&lt;&lt;marks&lt;&lt;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endl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return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9523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208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Passing an Array to a Function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90600"/>
            <a:ext cx="9144000" cy="5943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>
                <a:latin typeface="+mj-lt"/>
              </a:rPr>
              <a:t>We </a:t>
            </a:r>
            <a:r>
              <a:rPr lang="en-US" b="1" dirty="0" smtClean="0">
                <a:solidFill>
                  <a:srgbClr val="2C14DE"/>
                </a:solidFill>
                <a:latin typeface="+mj-lt"/>
              </a:rPr>
              <a:t>need to tell the compiler</a:t>
            </a:r>
            <a:r>
              <a:rPr lang="en-US" dirty="0" smtClean="0">
                <a:solidFill>
                  <a:srgbClr val="2C14DE"/>
                </a:solidFill>
                <a:latin typeface="+mj-lt"/>
              </a:rPr>
              <a:t> </a:t>
            </a:r>
            <a:r>
              <a:rPr lang="en-US" dirty="0" smtClean="0">
                <a:latin typeface="+mj-lt"/>
              </a:rPr>
              <a:t>what the </a:t>
            </a:r>
            <a:r>
              <a:rPr lang="en-US" b="1" dirty="0" smtClean="0">
                <a:solidFill>
                  <a:srgbClr val="C00000"/>
                </a:solidFill>
                <a:latin typeface="+mj-lt"/>
              </a:rPr>
              <a:t>type of the array</a:t>
            </a:r>
            <a:r>
              <a:rPr lang="en-US" b="1" dirty="0" smtClean="0">
                <a:solidFill>
                  <a:srgbClr val="2F1BC7"/>
                </a:solidFill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and give it a </a:t>
            </a:r>
            <a:r>
              <a:rPr lang="en-US" b="1" dirty="0" smtClean="0">
                <a:solidFill>
                  <a:srgbClr val="2C14DE"/>
                </a:solidFill>
                <a:latin typeface="+mj-lt"/>
              </a:rPr>
              <a:t>variable name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(a </a:t>
            </a:r>
            <a:r>
              <a:rPr lang="en-US" b="1" dirty="0" smtClean="0">
                <a:solidFill>
                  <a:srgbClr val="2C14DE"/>
                </a:solidFill>
                <a:latin typeface="+mj-lt"/>
              </a:rPr>
              <a:t>reference</a:t>
            </a:r>
            <a:r>
              <a:rPr lang="en-US" dirty="0" smtClean="0">
                <a:latin typeface="+mj-lt"/>
              </a:rPr>
              <a:t>) </a:t>
            </a:r>
            <a:r>
              <a:rPr lang="en-US" b="1" dirty="0" smtClean="0">
                <a:solidFill>
                  <a:srgbClr val="3333CC"/>
                </a:solidFill>
                <a:latin typeface="+mj-lt"/>
              </a:rPr>
              <a:t>			            </a:t>
            </a:r>
            <a:r>
              <a:rPr lang="en-US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float a[ ]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  <a:buNone/>
            </a:pPr>
            <a:endParaRPr lang="en-US" b="1" dirty="0" smtClean="0">
              <a:solidFill>
                <a:srgbClr val="3333CC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>
                <a:latin typeface="+mj-lt"/>
              </a:rPr>
              <a:t>We </a:t>
            </a:r>
            <a:r>
              <a:rPr lang="en-US" b="1" dirty="0" smtClean="0">
                <a:solidFill>
                  <a:srgbClr val="2F1BC7"/>
                </a:solidFill>
                <a:latin typeface="+mj-lt"/>
              </a:rPr>
              <a:t>don’t want to specify the size </a:t>
            </a:r>
            <a:r>
              <a:rPr lang="en-US" dirty="0" smtClean="0">
                <a:latin typeface="+mj-lt"/>
              </a:rPr>
              <a:t>so function can work with </a:t>
            </a:r>
            <a:r>
              <a:rPr lang="en-US" b="1" dirty="0" smtClean="0">
                <a:solidFill>
                  <a:srgbClr val="2F1BC7"/>
                </a:solidFill>
                <a:latin typeface="+mj-lt"/>
              </a:rPr>
              <a:t>different sized arrays</a:t>
            </a: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b="1" dirty="0" smtClean="0">
                <a:solidFill>
                  <a:srgbClr val="2F1BC7"/>
                </a:solidFill>
                <a:latin typeface="+mj-lt"/>
              </a:rPr>
              <a:t>Size</a:t>
            </a:r>
            <a:r>
              <a:rPr lang="en-US" dirty="0" smtClean="0">
                <a:latin typeface="+mj-lt"/>
              </a:rPr>
              <a:t> may be provided as </a:t>
            </a:r>
            <a:r>
              <a:rPr lang="en-US" b="1" dirty="0" smtClean="0">
                <a:solidFill>
                  <a:srgbClr val="2F1BC7"/>
                </a:solidFill>
                <a:latin typeface="+mj-lt"/>
              </a:rPr>
              <a:t>second parameter</a:t>
            </a:r>
          </a:p>
          <a:p>
            <a:r>
              <a:rPr lang="en-US" b="1" dirty="0">
                <a:solidFill>
                  <a:srgbClr val="2C14DE"/>
                </a:solidFill>
              </a:rPr>
              <a:t>Arrays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/>
              <a:t>automatically</a:t>
            </a:r>
            <a:r>
              <a:rPr lang="en-US" dirty="0"/>
              <a:t> </a:t>
            </a:r>
            <a:r>
              <a:rPr lang="en-US" b="1" dirty="0">
                <a:solidFill>
                  <a:srgbClr val="2C14DE"/>
                </a:solidFill>
              </a:rPr>
              <a:t>passed by reference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rgbClr val="2C14DE"/>
                </a:solidFill>
              </a:rPr>
              <a:t>Do not use </a:t>
            </a:r>
            <a:r>
              <a:rPr lang="en-US" b="1" dirty="0">
                <a:solidFill>
                  <a:srgbClr val="C00000"/>
                </a:solidFill>
              </a:rPr>
              <a:t>&amp;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symbol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b="1" dirty="0" smtClean="0">
              <a:solidFill>
                <a:srgbClr val="2F1BC7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918378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276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60C5C"/>
                </a:solidFill>
              </a:rPr>
              <a:t>Review Of Previous Lecture</a:t>
            </a:r>
          </a:p>
          <a:p>
            <a:r>
              <a:rPr lang="en-US" dirty="0" smtClean="0"/>
              <a:t>Introduction to Arrays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ED64-A59E-4998-9C0B-1F4037C72E2E}" type="datetime1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2110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300" b="1" dirty="0">
                <a:solidFill>
                  <a:srgbClr val="B80000"/>
                </a:solidFill>
              </a:rPr>
              <a:t>Passing an Array to a Function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3818" y="991633"/>
            <a:ext cx="8961783" cy="581722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 Display(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 data[], 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 N) {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cout</a:t>
            </a:r>
            <a:r>
              <a:rPr lang="en-US" sz="2400" b="1" dirty="0">
                <a:latin typeface="Consolas" panose="020B0609020204030204" pitchFamily="49" charset="0"/>
              </a:rPr>
              <a:t>&lt;&lt;“Array contains”&lt;&lt;</a:t>
            </a:r>
            <a:r>
              <a:rPr lang="en-US" sz="2400" b="1" dirty="0" err="1">
                <a:latin typeface="Consolas" panose="020B0609020204030204" pitchFamily="49" charset="0"/>
              </a:rPr>
              <a:t>endl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	for (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 k=0; k&lt;N; k++)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		</a:t>
            </a:r>
            <a:r>
              <a:rPr lang="en-US" sz="2400" b="1" dirty="0" err="1">
                <a:latin typeface="Consolas" panose="020B0609020204030204" pitchFamily="49" charset="0"/>
              </a:rPr>
              <a:t>cout</a:t>
            </a:r>
            <a:r>
              <a:rPr lang="en-US" sz="2400" b="1" dirty="0">
                <a:latin typeface="Consolas" panose="020B0609020204030204" pitchFamily="49" charset="0"/>
              </a:rPr>
              <a:t>&lt;&lt;data[k]&lt;&lt;“ “;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 err="1">
                <a:latin typeface="Consolas" panose="020B0609020204030204" pitchFamily="49" charset="0"/>
              </a:rPr>
              <a:t>cout</a:t>
            </a:r>
            <a:r>
              <a:rPr lang="en-US" sz="2400" b="1" dirty="0">
                <a:latin typeface="Consolas" panose="020B0609020204030204" pitchFamily="49" charset="0"/>
              </a:rPr>
              <a:t>&lt;&lt;</a:t>
            </a:r>
            <a:r>
              <a:rPr lang="en-US" sz="2400" b="1" dirty="0" err="1">
                <a:latin typeface="Consolas" panose="020B0609020204030204" pitchFamily="49" charset="0"/>
              </a:rPr>
              <a:t>endl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 main( 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	 </a:t>
            </a: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 a[4] = {11, 33, 55, 77};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	 Display(a, 4);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	 return 0;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>
              <a:solidFill>
                <a:srgbClr val="3333CC"/>
              </a:solidFill>
              <a:latin typeface="Consolas" panose="020B0609020204030204" pitchFamily="49" charset="0"/>
            </a:endParaRP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6278880" y="776190"/>
            <a:ext cx="15392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solidFill>
                  <a:srgbClr val="0070C0"/>
                </a:solidFill>
              </a:rPr>
              <a:t>An </a:t>
            </a:r>
            <a:r>
              <a:rPr lang="en-US" sz="2200" b="1" dirty="0" err="1">
                <a:solidFill>
                  <a:srgbClr val="0070C0"/>
                </a:solidFill>
              </a:rPr>
              <a:t>int</a:t>
            </a:r>
            <a:r>
              <a:rPr lang="en-US" sz="2200" b="1" dirty="0">
                <a:solidFill>
                  <a:srgbClr val="0070C0"/>
                </a:solidFill>
              </a:rPr>
              <a:t> array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7894320" y="1227270"/>
            <a:ext cx="2743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0070C0"/>
                </a:solidFill>
              </a:rPr>
              <a:t>The size of the array</a:t>
            </a: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6278880" y="5721842"/>
            <a:ext cx="2641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The array argument, no [ ] or &amp; symbol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0" y="8382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3" name="Freeform 2"/>
          <p:cNvSpPr/>
          <p:nvPr/>
        </p:nvSpPr>
        <p:spPr>
          <a:xfrm>
            <a:off x="6471920" y="1018581"/>
            <a:ext cx="2448560" cy="848267"/>
          </a:xfrm>
          <a:custGeom>
            <a:avLst/>
            <a:gdLst>
              <a:gd name="connsiteX0" fmla="*/ 2448560 w 2448560"/>
              <a:gd name="connsiteY0" fmla="*/ 342860 h 848267"/>
              <a:gd name="connsiteX1" fmla="*/ 1412240 w 2448560"/>
              <a:gd name="connsiteY1" fmla="*/ 17740 h 848267"/>
              <a:gd name="connsiteX2" fmla="*/ 284480 w 2448560"/>
              <a:gd name="connsiteY2" fmla="*/ 820380 h 848267"/>
              <a:gd name="connsiteX3" fmla="*/ 0 w 2448560"/>
              <a:gd name="connsiteY3" fmla="*/ 586700 h 84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8560" h="848267">
                <a:moveTo>
                  <a:pt x="2448560" y="342860"/>
                </a:moveTo>
                <a:cubicBezTo>
                  <a:pt x="2110740" y="140506"/>
                  <a:pt x="1772920" y="-61847"/>
                  <a:pt x="1412240" y="17740"/>
                </a:cubicBezTo>
                <a:cubicBezTo>
                  <a:pt x="1051560" y="97327"/>
                  <a:pt x="519853" y="725553"/>
                  <a:pt x="284480" y="820380"/>
                </a:cubicBezTo>
                <a:cubicBezTo>
                  <a:pt x="49107" y="915207"/>
                  <a:pt x="24553" y="750953"/>
                  <a:pt x="0" y="586700"/>
                </a:cubicBezTo>
              </a:path>
            </a:pathLst>
          </a:custGeom>
          <a:noFill/>
          <a:ln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4754880" y="899034"/>
            <a:ext cx="2082800" cy="421766"/>
          </a:xfrm>
          <a:custGeom>
            <a:avLst/>
            <a:gdLst>
              <a:gd name="connsiteX0" fmla="*/ 2082800 w 2082800"/>
              <a:gd name="connsiteY0" fmla="*/ 188086 h 421766"/>
              <a:gd name="connsiteX1" fmla="*/ 1117600 w 2082800"/>
              <a:gd name="connsiteY1" fmla="*/ 188086 h 421766"/>
              <a:gd name="connsiteX2" fmla="*/ 304800 w 2082800"/>
              <a:gd name="connsiteY2" fmla="*/ 5206 h 421766"/>
              <a:gd name="connsiteX3" fmla="*/ 0 w 2082800"/>
              <a:gd name="connsiteY3" fmla="*/ 421766 h 42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2800" h="421766">
                <a:moveTo>
                  <a:pt x="2082800" y="188086"/>
                </a:moveTo>
                <a:cubicBezTo>
                  <a:pt x="1748366" y="203326"/>
                  <a:pt x="1413933" y="218566"/>
                  <a:pt x="1117600" y="188086"/>
                </a:cubicBezTo>
                <a:cubicBezTo>
                  <a:pt x="821267" y="157606"/>
                  <a:pt x="491067" y="-33741"/>
                  <a:pt x="304800" y="5206"/>
                </a:cubicBezTo>
                <a:cubicBezTo>
                  <a:pt x="118533" y="44153"/>
                  <a:pt x="59266" y="232959"/>
                  <a:pt x="0" y="421766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647440" y="5519644"/>
            <a:ext cx="3393440" cy="952281"/>
          </a:xfrm>
          <a:custGeom>
            <a:avLst/>
            <a:gdLst>
              <a:gd name="connsiteX0" fmla="*/ 3393440 w 3393440"/>
              <a:gd name="connsiteY0" fmla="*/ 332517 h 952281"/>
              <a:gd name="connsiteX1" fmla="*/ 2611120 w 3393440"/>
              <a:gd name="connsiteY1" fmla="*/ 27717 h 952281"/>
              <a:gd name="connsiteX2" fmla="*/ 1168400 w 3393440"/>
              <a:gd name="connsiteY2" fmla="*/ 952277 h 952281"/>
              <a:gd name="connsiteX3" fmla="*/ 0 w 3393440"/>
              <a:gd name="connsiteY3" fmla="*/ 37877 h 95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440" h="952281">
                <a:moveTo>
                  <a:pt x="3393440" y="332517"/>
                </a:moveTo>
                <a:cubicBezTo>
                  <a:pt x="3187700" y="128470"/>
                  <a:pt x="2981960" y="-75576"/>
                  <a:pt x="2611120" y="27717"/>
                </a:cubicBezTo>
                <a:cubicBezTo>
                  <a:pt x="2240280" y="131010"/>
                  <a:pt x="1603587" y="950584"/>
                  <a:pt x="1168400" y="952277"/>
                </a:cubicBezTo>
                <a:cubicBezTo>
                  <a:pt x="733213" y="953970"/>
                  <a:pt x="366606" y="495923"/>
                  <a:pt x="0" y="3787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1676401" y="1143001"/>
            <a:ext cx="9001539" cy="55030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65138" algn="l"/>
              </a:tabLst>
            </a:pPr>
            <a:r>
              <a:rPr lang="en-US" sz="2800" b="1" dirty="0">
                <a:solidFill>
                  <a:srgbClr val="2C14DE"/>
                </a:solidFill>
              </a:rPr>
              <a:t>One important difference </a:t>
            </a:r>
            <a:r>
              <a:rPr lang="en-US" sz="2800" b="1" dirty="0"/>
              <a:t>only: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65138" algn="l"/>
              </a:tabLst>
            </a:pPr>
            <a:r>
              <a:rPr lang="en-US" sz="2800" dirty="0"/>
              <a:t>Include </a:t>
            </a:r>
            <a:r>
              <a:rPr lang="en-US" sz="2800" b="1" dirty="0">
                <a:solidFill>
                  <a:srgbClr val="2C14DE"/>
                </a:solidFill>
              </a:rPr>
              <a:t>empty brackets </a:t>
            </a:r>
            <a:r>
              <a:rPr lang="en-US" sz="2800" dirty="0"/>
              <a:t>for the </a:t>
            </a:r>
            <a:r>
              <a:rPr lang="en-US" sz="2800" b="1" dirty="0">
                <a:solidFill>
                  <a:srgbClr val="2C14DE"/>
                </a:solidFill>
              </a:rPr>
              <a:t>leftmost index</a:t>
            </a:r>
            <a:r>
              <a:rPr lang="en-US" sz="2800" dirty="0"/>
              <a:t>, 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65138" algn="l"/>
              </a:tabLst>
            </a:pPr>
            <a:r>
              <a:rPr lang="en-US" sz="2800" dirty="0"/>
              <a:t>Use </a:t>
            </a:r>
            <a:r>
              <a:rPr lang="en-US" sz="2800" b="1" dirty="0">
                <a:solidFill>
                  <a:srgbClr val="2C14DE"/>
                </a:solidFill>
              </a:rPr>
              <a:t>specific dimensions </a:t>
            </a:r>
            <a:r>
              <a:rPr lang="en-US" sz="2800" dirty="0"/>
              <a:t>for all </a:t>
            </a:r>
            <a:r>
              <a:rPr lang="en-US" sz="2800" b="1" dirty="0">
                <a:solidFill>
                  <a:srgbClr val="2C14DE"/>
                </a:solidFill>
              </a:rPr>
              <a:t>other indices </a:t>
            </a:r>
            <a:r>
              <a:rPr lang="en-US" sz="2800" dirty="0"/>
              <a:t>(along with the type) </a:t>
            </a:r>
          </a:p>
          <a:p>
            <a:pPr marL="228600" indent="-228600">
              <a:spcAft>
                <a:spcPts val="600"/>
              </a:spcAft>
              <a:tabLst>
                <a:tab pos="465138" algn="l"/>
              </a:tabLst>
            </a:pPr>
            <a:r>
              <a:rPr lang="en-US" sz="2400" dirty="0">
                <a:latin typeface="Consolas" panose="020B0609020204030204" pitchFamily="49" charset="0"/>
              </a:rPr>
              <a:t>				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Max(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[][10],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228600" indent="-228600">
              <a:spcAft>
                <a:spcPts val="600"/>
              </a:spcAft>
              <a:tabLst>
                <a:tab pos="465138" algn="l"/>
              </a:tabLst>
            </a:pPr>
            <a:endParaRPr lang="en-US" sz="2400" b="1" dirty="0">
              <a:solidFill>
                <a:srgbClr val="2C14DE"/>
              </a:solidFill>
            </a:endParaRPr>
          </a:p>
          <a:p>
            <a:pPr marL="228600" indent="-228600">
              <a:spcAft>
                <a:spcPts val="600"/>
              </a:spcAft>
              <a:buFontTx/>
              <a:buChar char="•"/>
              <a:tabLst>
                <a:tab pos="465138" algn="l"/>
              </a:tabLst>
            </a:pPr>
            <a:r>
              <a:rPr lang="en-US" sz="2400" b="1" dirty="0">
                <a:solidFill>
                  <a:srgbClr val="2C14DE"/>
                </a:solidFill>
              </a:rPr>
              <a:t>Function definition:</a:t>
            </a:r>
          </a:p>
          <a:p>
            <a:pPr>
              <a:spcAft>
                <a:spcPts val="600"/>
              </a:spcAft>
              <a:tabLst>
                <a:tab pos="465138" algn="l"/>
              </a:tabLst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Max(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[][10],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sz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228600" indent="-228600">
              <a:spcAft>
                <a:spcPts val="600"/>
              </a:spcAft>
              <a:tabLst>
                <a:tab pos="465138" algn="l"/>
              </a:tabLst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			              { . . .  }</a:t>
            </a:r>
            <a:endParaRPr lang="en-US" sz="2400" dirty="0">
              <a:solidFill>
                <a:srgbClr val="FF0000"/>
              </a:solidFill>
            </a:endParaRPr>
          </a:p>
          <a:p>
            <a:pPr marL="228600" indent="-228600">
              <a:spcAft>
                <a:spcPts val="600"/>
              </a:spcAft>
              <a:buFontTx/>
              <a:buChar char="•"/>
              <a:tabLst>
                <a:tab pos="465138" algn="l"/>
              </a:tabLst>
            </a:pPr>
            <a:r>
              <a:rPr lang="en-US" sz="2400" b="1" dirty="0">
                <a:solidFill>
                  <a:srgbClr val="2C14DE"/>
                </a:solidFill>
              </a:rPr>
              <a:t>Function call: </a:t>
            </a:r>
          </a:p>
          <a:p>
            <a:pPr>
              <a:spcAft>
                <a:spcPts val="600"/>
              </a:spcAft>
              <a:tabLst>
                <a:tab pos="465138" algn="l"/>
              </a:tabLst>
            </a:pPr>
            <a:r>
              <a:rPr lang="en-US" sz="2400" dirty="0"/>
              <a:t>	    		  </a:t>
            </a:r>
            <a:r>
              <a:rPr lang="en-US" sz="2400" dirty="0">
                <a:solidFill>
                  <a:srgbClr val="FF0000"/>
                </a:solidFill>
              </a:rPr>
              <a:t>    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Display(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TDArr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, Size);</a:t>
            </a:r>
          </a:p>
          <a:p>
            <a:pPr marL="228600" indent="-228600">
              <a:lnSpc>
                <a:spcPct val="90000"/>
              </a:lnSpc>
              <a:tabLst>
                <a:tab pos="465138" algn="l"/>
              </a:tabLst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544099" y="93472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44099" y="1"/>
            <a:ext cx="9133840" cy="934720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Passing 2D Arrays to Functions</a:t>
            </a:r>
          </a:p>
        </p:txBody>
      </p:sp>
    </p:spTree>
    <p:extLst>
      <p:ext uri="{BB962C8B-B14F-4D97-AF65-F5344CB8AC3E}">
        <p14:creationId xmlns:p14="http://schemas.microsoft.com/office/powerpoint/2010/main" val="356761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70565" y="5562600"/>
            <a:ext cx="5334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600200" y="76200"/>
          <a:ext cx="8991600" cy="6705600"/>
        </p:xfrm>
        <a:graphic>
          <a:graphicData uri="http://schemas.openxmlformats.org/drawingml/2006/table">
            <a:tbl>
              <a:tblPr/>
              <a:tblGrid>
                <a:gridCol w="8991600"/>
              </a:tblGrid>
              <a:tr h="670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FindSum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Arr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[][4],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rows,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cols) {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sum=0;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cout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&lt;&lt; “\n Calculating sum…" &lt;&lt;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endl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  for (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= 0;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&lt; rows;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++)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      for (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j = 0; j &lt; cols; j++)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               sum+=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Arr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][j];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  return sum;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main()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  // initialize 2d array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int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TDArr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[3][4] = {{3,4,1,3},{9,5,2,1},{7,0,2,1}};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  // call the function, pass a 2d array as an argument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cout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&lt;&lt;“\n Sum is:”&lt;&lt;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FindSum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(TDArr,3,4);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marL="91445" marR="91445"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71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/>
          </p:cNvSpPr>
          <p:nvPr>
            <p:ph type="title"/>
          </p:nvPr>
        </p:nvSpPr>
        <p:spPr>
          <a:xfrm>
            <a:off x="2057400" y="2057400"/>
            <a:ext cx="8229600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6000" b="1" u="sng" dirty="0">
                <a:solidFill>
                  <a:srgbClr val="C00000"/>
                </a:solidFill>
              </a:rPr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20147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860"/>
            <a:ext cx="9144000" cy="89154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  <a:ea typeface="宋体" pitchFamily="2" charset="-122"/>
              </a:rPr>
              <a:t>Sorting An Array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1066800"/>
            <a:ext cx="8915400" cy="5791200"/>
          </a:xfrm>
        </p:spPr>
        <p:txBody>
          <a:bodyPr vert="horz" lIns="92075" tIns="46038" rIns="92075" bIns="46038" rtlCol="0">
            <a:normAutofit fontScale="92500" lnSpcReduction="10000"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sz="3400" b="1" dirty="0">
                <a:solidFill>
                  <a:srgbClr val="C00000"/>
                </a:solidFill>
                <a:ea typeface="宋体" pitchFamily="2" charset="-122"/>
              </a:rPr>
              <a:t>Sorting</a:t>
            </a:r>
            <a:r>
              <a:rPr lang="en-US" sz="3400" dirty="0">
                <a:solidFill>
                  <a:srgbClr val="C00000"/>
                </a:solidFill>
                <a:ea typeface="宋体" pitchFamily="2" charset="-122"/>
              </a:rPr>
              <a:t>: 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Arranging values of an array in </a:t>
            </a:r>
            <a:r>
              <a:rPr lang="en-US" sz="3400" i="1" dirty="0">
                <a:solidFill>
                  <a:srgbClr val="2F1BC7"/>
                </a:solidFill>
                <a:ea typeface="宋体" pitchFamily="2" charset="-122"/>
              </a:rPr>
              <a:t>Ascending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 or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Descending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 order.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 E.g.,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65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34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12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7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5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2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1</a:t>
            </a:r>
            <a:r>
              <a:rPr lang="en-US" sz="3400" dirty="0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sz="3400" i="1" dirty="0">
                <a:solidFill>
                  <a:srgbClr val="C00000"/>
                </a:solidFill>
                <a:ea typeface="宋体" pitchFamily="2" charset="-122"/>
              </a:rPr>
              <a:t>{Descending order}</a:t>
            </a:r>
          </a:p>
          <a:p>
            <a:pPr lvl="0" algn="just">
              <a:lnSpc>
                <a:spcPct val="90000"/>
              </a:lnSpc>
              <a:defRPr/>
            </a:pP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	3</a:t>
            </a:r>
            <a:r>
              <a:rPr lang="en-US" sz="3400" dirty="0">
                <a:solidFill>
                  <a:prstClr val="black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13</a:t>
            </a:r>
            <a:r>
              <a:rPr lang="en-US" sz="3400" dirty="0">
                <a:solidFill>
                  <a:prstClr val="black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23</a:t>
            </a:r>
            <a:r>
              <a:rPr lang="en-US" sz="3400" dirty="0">
                <a:solidFill>
                  <a:prstClr val="black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37</a:t>
            </a:r>
            <a:r>
              <a:rPr lang="en-US" sz="3400" dirty="0">
                <a:solidFill>
                  <a:prstClr val="black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49</a:t>
            </a:r>
            <a:r>
              <a:rPr lang="en-US" sz="3400" dirty="0">
                <a:solidFill>
                  <a:prstClr val="black"/>
                </a:solidFill>
                <a:ea typeface="宋体" pitchFamily="2" charset="-122"/>
              </a:rPr>
              <a:t>, </a:t>
            </a:r>
            <a:r>
              <a:rPr lang="en-US" sz="3400" dirty="0">
                <a:solidFill>
                  <a:srgbClr val="2F1BC7"/>
                </a:solidFill>
                <a:ea typeface="宋体" pitchFamily="2" charset="-122"/>
              </a:rPr>
              <a:t>87</a:t>
            </a:r>
            <a:r>
              <a:rPr lang="en-US" sz="3400" dirty="0">
                <a:solidFill>
                  <a:prstClr val="black"/>
                </a:solidFill>
                <a:ea typeface="宋体" pitchFamily="2" charset="-122"/>
              </a:rPr>
              <a:t>  </a:t>
            </a:r>
            <a:r>
              <a:rPr lang="en-US" sz="3400" i="1" dirty="0">
                <a:solidFill>
                  <a:srgbClr val="C00000"/>
                </a:solidFill>
                <a:ea typeface="宋体" pitchFamily="2" charset="-122"/>
              </a:rPr>
              <a:t>{Ascending order}</a:t>
            </a:r>
          </a:p>
          <a:p>
            <a:pPr algn="just">
              <a:lnSpc>
                <a:spcPct val="90000"/>
              </a:lnSpc>
              <a:defRPr/>
            </a:pPr>
            <a:endParaRPr 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just">
              <a:lnSpc>
                <a:spcPct val="90000"/>
              </a:lnSpc>
              <a:defRPr/>
            </a:pPr>
            <a:endParaRPr lang="en-US" sz="2800" dirty="0">
              <a:solidFill>
                <a:schemeClr val="tx1"/>
              </a:solidFill>
              <a:ea typeface="宋体" pitchFamily="2" charset="-122"/>
            </a:endParaRPr>
          </a:p>
          <a:p>
            <a:pPr algn="just">
              <a:lnSpc>
                <a:spcPct val="90000"/>
              </a:lnSpc>
              <a:defRPr/>
            </a:pPr>
            <a:r>
              <a:rPr lang="en-US" sz="3400" b="1" dirty="0">
                <a:solidFill>
                  <a:srgbClr val="C00000"/>
                </a:solidFill>
                <a:ea typeface="宋体" pitchFamily="2" charset="-122"/>
              </a:rPr>
              <a:t>Bubble Sort</a:t>
            </a:r>
          </a:p>
          <a:p>
            <a:pPr algn="l">
              <a:lnSpc>
                <a:spcPct val="90000"/>
              </a:lnSpc>
              <a:defRPr/>
            </a:pP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• </a:t>
            </a:r>
            <a:r>
              <a:rPr lang="en-US" dirty="0" smtClean="0">
                <a:solidFill>
                  <a:srgbClr val="2F1BC7"/>
                </a:solidFill>
                <a:ea typeface="宋体" pitchFamily="2" charset="-122"/>
              </a:rPr>
              <a:t>Repeatedly stepping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through the array to be sorted, comparing each </a:t>
            </a:r>
            <a:r>
              <a:rPr lang="en-US" dirty="0" smtClean="0">
                <a:solidFill>
                  <a:srgbClr val="2F1BC7"/>
                </a:solidFill>
                <a:ea typeface="宋体" pitchFamily="2" charset="-122"/>
              </a:rPr>
              <a:t>pair of adjacent items 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and </a:t>
            </a:r>
            <a:r>
              <a:rPr lang="en-US" dirty="0" smtClean="0">
                <a:solidFill>
                  <a:srgbClr val="2F1BC7"/>
                </a:solidFill>
                <a:ea typeface="宋体" pitchFamily="2" charset="-122"/>
              </a:rPr>
              <a:t>swapping </a:t>
            </a:r>
          </a:p>
          <a:p>
            <a:pPr algn="l">
              <a:lnSpc>
                <a:spcPct val="90000"/>
              </a:lnSpc>
              <a:defRPr/>
            </a:pPr>
            <a:r>
              <a:rPr lang="en-US" dirty="0" smtClean="0">
                <a:solidFill>
                  <a:srgbClr val="2F1BC7"/>
                </a:solidFill>
                <a:ea typeface="宋体" pitchFamily="2" charset="-122"/>
              </a:rPr>
              <a:t>them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i="1" dirty="0" smtClean="0">
                <a:solidFill>
                  <a:srgbClr val="C00000"/>
                </a:solidFill>
                <a:ea typeface="宋体" pitchFamily="2" charset="-122"/>
              </a:rPr>
              <a:t>if they are in the wrong order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. The </a:t>
            </a:r>
            <a:r>
              <a:rPr lang="en-US" dirty="0" smtClean="0">
                <a:solidFill>
                  <a:srgbClr val="2F1BC7"/>
                </a:solidFill>
                <a:ea typeface="宋体" pitchFamily="2" charset="-122"/>
              </a:rPr>
              <a:t>pass through the array 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is repeated </a:t>
            </a:r>
            <a:r>
              <a:rPr lang="en-US" dirty="0" smtClean="0">
                <a:solidFill>
                  <a:srgbClr val="2F1BC7"/>
                </a:solidFill>
                <a:ea typeface="宋体" pitchFamily="2" charset="-122"/>
              </a:rPr>
              <a:t>until no swaps are needed </a:t>
            </a:r>
            <a:r>
              <a:rPr lang="en-US" dirty="0" smtClean="0">
                <a:solidFill>
                  <a:schemeClr val="tx1"/>
                </a:solidFill>
                <a:ea typeface="宋体" pitchFamily="2" charset="-122"/>
              </a:rPr>
              <a:t>(which indicates that the list is sorted)</a:t>
            </a:r>
            <a:endParaRPr lang="en-US" b="1" i="1" u="sng" dirty="0" smtClean="0">
              <a:solidFill>
                <a:srgbClr val="2F1BC7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3162300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51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780"/>
            <a:ext cx="10210800" cy="81742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r>
              <a:rPr lang="en-US" b="1" dirty="0">
                <a:solidFill>
                  <a:srgbClr val="C00000"/>
                </a:solidFill>
                <a:ea typeface="宋体" pitchFamily="2" charset="-122"/>
              </a:rPr>
              <a:t>Sorting An Array(Ascending</a:t>
            </a:r>
            <a:r>
              <a:rPr lang="en-US" b="1" dirty="0" smtClean="0">
                <a:solidFill>
                  <a:srgbClr val="C00000"/>
                </a:solidFill>
                <a:ea typeface="宋体" pitchFamily="2" charset="-122"/>
              </a:rPr>
              <a:t>) (</a:t>
            </a:r>
            <a:r>
              <a:rPr lang="en-US" b="1" dirty="0">
                <a:solidFill>
                  <a:srgbClr val="C00000"/>
                </a:solidFill>
                <a:ea typeface="宋体" pitchFamily="2" charset="-122"/>
              </a:rPr>
              <a:t>bubble sort)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3162300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0565" y="990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7586" name="Picture 2" descr="File:Bubble-sort-example-300px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447800"/>
            <a:ext cx="6731000" cy="4038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32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859"/>
            <a:ext cx="9144000" cy="891541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宋体" pitchFamily="2" charset="-122"/>
              </a:rPr>
              <a:t>Sorting An Array(Ascending)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22991" y="1447800"/>
            <a:ext cx="8915400" cy="5334000"/>
          </a:xfrm>
        </p:spPr>
        <p:txBody>
          <a:bodyPr vert="horz" lIns="92075" tIns="46038" rIns="92075" bIns="46038" rtlCol="0">
            <a:no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a[10]={33,10,1,87,6,44,23,3,11,82};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i,j,temp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; 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N=10;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for (</a:t>
            </a:r>
            <a:r>
              <a:rPr lang="en-US" sz="2400" b="1" dirty="0" err="1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=0; </a:t>
            </a:r>
            <a:r>
              <a:rPr lang="en-US" sz="2400" b="1" dirty="0" err="1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&lt;N; </a:t>
            </a:r>
            <a:r>
              <a:rPr lang="en-US" sz="2400" b="1" dirty="0" err="1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++)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{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for (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j=0; j&lt;N-1-i; j++)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	if (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a[j] &gt; a[j+1]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	{	temp = a[j];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		a[j] = a[j+1];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		a[j+1] = temp;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	}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3162300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21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0780"/>
            <a:ext cx="8915400" cy="89362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ea typeface="宋体" pitchFamily="2" charset="-122"/>
              </a:rPr>
              <a:t>Sorting An Array(Descending)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6826" y="1295400"/>
            <a:ext cx="8915400" cy="5257800"/>
          </a:xfrm>
        </p:spPr>
        <p:txBody>
          <a:bodyPr vert="horz" lIns="92075" tIns="46038" rIns="92075" bIns="46038" rtlCol="0">
            <a:no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a[10]={33,10,1,87,6,44,23,3,11,82};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i,j,temp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; 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N=10;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for (</a:t>
            </a:r>
            <a:r>
              <a:rPr lang="en-US" sz="2400" b="1" dirty="0" err="1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=0; </a:t>
            </a:r>
            <a:r>
              <a:rPr lang="en-US" sz="2400" b="1" dirty="0" err="1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&lt;N; </a:t>
            </a:r>
            <a:r>
              <a:rPr lang="en-US" sz="2400" b="1" dirty="0" err="1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++)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{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for (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j=0; j&lt;N-1-i; j++)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	if (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a[j] &lt; a[j+1]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)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	{	temp = a[j];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		a[j] = a[j+1];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		a[j+1] = temp;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	}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}</a:t>
            </a:r>
          </a:p>
          <a:p>
            <a:pPr algn="just">
              <a:lnSpc>
                <a:spcPct val="90000"/>
              </a:lnSpc>
              <a:defRPr/>
            </a:pP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524001" y="3162300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02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95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goes to Dr</a:t>
            </a:r>
            <a:r>
              <a:rPr lang="en-US" dirty="0"/>
              <a:t>. Muhammad </a:t>
            </a:r>
            <a:r>
              <a:rPr lang="en-US" dirty="0" err="1" smtClean="0"/>
              <a:t>Aleem</a:t>
            </a:r>
            <a:r>
              <a:rPr lang="en-US" dirty="0" smtClean="0"/>
              <a:t> for preparation of slides</a:t>
            </a:r>
          </a:p>
          <a:p>
            <a:r>
              <a:rPr lang="en-US" dirty="0" smtClean="0"/>
              <a:t>Chapter 6, Starting out with </a:t>
            </a:r>
            <a:r>
              <a:rPr lang="en-US" dirty="0" err="1" smtClean="0"/>
              <a:t>c++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9574-3D93-4976-B523-4A155B34CF3E}" type="datetime1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152" y="2866672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1726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E1EA-4152-409B-A8EB-D670F40A2A12}" type="datetime1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C117-CB83-4C2D-A53D-2C444ABB2EC8}" type="datetime1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80" y="3200400"/>
            <a:ext cx="10972800" cy="838200"/>
          </a:xfrm>
        </p:spPr>
        <p:txBody>
          <a:bodyPr/>
          <a:lstStyle/>
          <a:p>
            <a:r>
              <a:rPr lang="en-US" dirty="0" smtClean="0"/>
              <a:t>Previous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520687" y="15557"/>
            <a:ext cx="9144000" cy="97504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Two Dimensional Arrays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586948" y="1219200"/>
            <a:ext cx="9077740" cy="49834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2F1BC7"/>
                </a:solidFill>
              </a:rPr>
              <a:t>two dimensional array </a:t>
            </a:r>
            <a:r>
              <a:rPr lang="en-US" b="1" dirty="0"/>
              <a:t>stores</a:t>
            </a:r>
            <a:r>
              <a:rPr lang="en-US" dirty="0"/>
              <a:t> </a:t>
            </a:r>
            <a:r>
              <a:rPr lang="en-US" b="1" dirty="0"/>
              <a:t>data</a:t>
            </a:r>
            <a:r>
              <a:rPr lang="en-US" dirty="0"/>
              <a:t> as a logical </a:t>
            </a:r>
            <a:r>
              <a:rPr lang="en-US" b="1" dirty="0"/>
              <a:t>collection</a:t>
            </a:r>
            <a:r>
              <a:rPr lang="en-US" dirty="0"/>
              <a:t> of </a:t>
            </a:r>
            <a:r>
              <a:rPr lang="en-US" b="1" dirty="0">
                <a:solidFill>
                  <a:srgbClr val="2F1BC7"/>
                </a:solidFill>
              </a:rPr>
              <a:t>rows</a:t>
            </a:r>
            <a:r>
              <a:rPr lang="en-US" dirty="0"/>
              <a:t> and </a:t>
            </a:r>
            <a:r>
              <a:rPr lang="en-US" b="1" dirty="0">
                <a:solidFill>
                  <a:srgbClr val="2F1BC7"/>
                </a:solidFill>
              </a:rPr>
              <a:t>columns</a:t>
            </a:r>
          </a:p>
          <a:p>
            <a:endParaRPr lang="en-US" dirty="0"/>
          </a:p>
          <a:p>
            <a:pPr algn="just"/>
            <a:r>
              <a:rPr lang="en-US" dirty="0"/>
              <a:t>Each </a:t>
            </a:r>
            <a:r>
              <a:rPr lang="en-US" b="1" dirty="0">
                <a:solidFill>
                  <a:srgbClr val="2F1BC7"/>
                </a:solidFill>
              </a:rPr>
              <a:t>element</a:t>
            </a:r>
            <a:r>
              <a:rPr lang="en-US" dirty="0"/>
              <a:t> of a </a:t>
            </a:r>
            <a:r>
              <a:rPr lang="en-US" b="1" dirty="0">
                <a:solidFill>
                  <a:srgbClr val="2F1BC7"/>
                </a:solidFill>
              </a:rPr>
              <a:t>two-dimensional array</a:t>
            </a:r>
            <a:r>
              <a:rPr lang="en-US" b="1" dirty="0"/>
              <a:t> </a:t>
            </a:r>
            <a:r>
              <a:rPr lang="en-US" dirty="0"/>
              <a:t>has a </a:t>
            </a:r>
            <a:r>
              <a:rPr lang="en-US" b="1" dirty="0">
                <a:solidFill>
                  <a:srgbClr val="2F1BC7"/>
                </a:solidFill>
              </a:rPr>
              <a:t>row position </a:t>
            </a:r>
            <a:r>
              <a:rPr lang="en-US" dirty="0"/>
              <a:t>and a </a:t>
            </a:r>
            <a:r>
              <a:rPr lang="en-US" b="1" dirty="0">
                <a:solidFill>
                  <a:srgbClr val="2F1BC7"/>
                </a:solidFill>
              </a:rPr>
              <a:t>column position </a:t>
            </a:r>
            <a:r>
              <a:rPr lang="en-US" dirty="0"/>
              <a:t>(indicated by </a:t>
            </a:r>
            <a:r>
              <a:rPr lang="en-US" b="1" i="1" dirty="0">
                <a:solidFill>
                  <a:srgbClr val="2F1BC7"/>
                </a:solidFill>
              </a:rPr>
              <a:t>two indexes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>
                <a:solidFill>
                  <a:srgbClr val="2F1BC7"/>
                </a:solidFill>
              </a:rPr>
              <a:t>To access </a:t>
            </a:r>
            <a:r>
              <a:rPr lang="en-US" dirty="0"/>
              <a:t>an element in a </a:t>
            </a:r>
            <a:r>
              <a:rPr lang="en-US" b="1" dirty="0"/>
              <a:t>two-dimensional array</a:t>
            </a:r>
            <a:r>
              <a:rPr lang="en-US" dirty="0"/>
              <a:t>, you must specify the </a:t>
            </a:r>
            <a:r>
              <a:rPr lang="en-US" b="1" dirty="0">
                <a:solidFill>
                  <a:srgbClr val="2F1BC7"/>
                </a:solidFill>
              </a:rPr>
              <a:t>name of the arra</a:t>
            </a:r>
            <a:r>
              <a:rPr lang="en-US" dirty="0">
                <a:solidFill>
                  <a:srgbClr val="2F1BC7"/>
                </a:solidFill>
              </a:rPr>
              <a:t>y </a:t>
            </a:r>
            <a:r>
              <a:rPr lang="en-US" dirty="0"/>
              <a:t>followed by: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2F1BC7"/>
                </a:solidFill>
              </a:rPr>
              <a:t>row index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>
                <a:solidFill>
                  <a:srgbClr val="2F1BC7"/>
                </a:solidFill>
              </a:rPr>
              <a:t>column index</a:t>
            </a:r>
            <a:endParaRPr lang="en-US" dirty="0" smtClean="0">
              <a:solidFill>
                <a:srgbClr val="2F1BC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57130" y="990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7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828800" y="-1"/>
            <a:ext cx="8839200" cy="903653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2D Array - Example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828800" y="1249680"/>
            <a:ext cx="8229600" cy="121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//Declaration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data[2][3];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graphicFrame>
        <p:nvGraphicFramePr>
          <p:cNvPr id="15" name="Group 42"/>
          <p:cNvGraphicFramePr>
            <a:graphicFrameLocks noGrp="1"/>
          </p:cNvGraphicFramePr>
          <p:nvPr>
            <p:extLst/>
          </p:nvPr>
        </p:nvGraphicFramePr>
        <p:xfrm>
          <a:off x="4191000" y="2971800"/>
          <a:ext cx="4114800" cy="950964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</a:tblGrid>
              <a:tr h="4754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4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?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83" name="Text Box 28"/>
          <p:cNvSpPr txBox="1">
            <a:spLocks noChangeArrowheads="1"/>
          </p:cNvSpPr>
          <p:nvPr/>
        </p:nvSpPr>
        <p:spPr bwMode="auto">
          <a:xfrm>
            <a:off x="3048000" y="3048000"/>
            <a:ext cx="1066800" cy="420688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row 0</a:t>
            </a:r>
          </a:p>
        </p:txBody>
      </p:sp>
      <p:sp>
        <p:nvSpPr>
          <p:cNvPr id="11284" name="Text Box 33"/>
          <p:cNvSpPr txBox="1">
            <a:spLocks noChangeArrowheads="1"/>
          </p:cNvSpPr>
          <p:nvPr/>
        </p:nvSpPr>
        <p:spPr bwMode="auto">
          <a:xfrm>
            <a:off x="3048000" y="3505200"/>
            <a:ext cx="1066800" cy="420688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row 1</a:t>
            </a:r>
          </a:p>
        </p:txBody>
      </p:sp>
      <p:sp>
        <p:nvSpPr>
          <p:cNvPr id="11285" name="Text Box 39"/>
          <p:cNvSpPr txBox="1">
            <a:spLocks noChangeArrowheads="1"/>
          </p:cNvSpPr>
          <p:nvPr/>
        </p:nvSpPr>
        <p:spPr bwMode="auto">
          <a:xfrm>
            <a:off x="4267200" y="2514600"/>
            <a:ext cx="1066800" cy="420688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col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0</a:t>
            </a:r>
          </a:p>
        </p:txBody>
      </p:sp>
      <p:sp>
        <p:nvSpPr>
          <p:cNvPr id="11286" name="Text Box 40"/>
          <p:cNvSpPr txBox="1">
            <a:spLocks noChangeArrowheads="1"/>
          </p:cNvSpPr>
          <p:nvPr/>
        </p:nvSpPr>
        <p:spPr bwMode="auto">
          <a:xfrm>
            <a:off x="5638800" y="2514600"/>
            <a:ext cx="1066800" cy="420688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col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1</a:t>
            </a:r>
          </a:p>
        </p:txBody>
      </p:sp>
      <p:sp>
        <p:nvSpPr>
          <p:cNvPr id="11287" name="Text Box 41"/>
          <p:cNvSpPr txBox="1">
            <a:spLocks noChangeArrowheads="1"/>
          </p:cNvSpPr>
          <p:nvPr/>
        </p:nvSpPr>
        <p:spPr bwMode="auto">
          <a:xfrm>
            <a:off x="7010400" y="2514600"/>
            <a:ext cx="1066800" cy="420688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col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0" y="90365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-1"/>
            <a:ext cx="9144000" cy="868681"/>
          </a:xfrm>
        </p:spPr>
        <p:txBody>
          <a:bodyPr vert="horz" lIns="92075" tIns="46038" rIns="92075" bIns="46038" rtlCol="0" anchor="ctr">
            <a:no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B80000"/>
                </a:solidFill>
                <a:ea typeface="宋体" pitchFamily="2" charset="-122"/>
              </a:rPr>
              <a:t>Declaring 2D Arrays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63725" y="1447800"/>
            <a:ext cx="8458200" cy="1828800"/>
          </a:xfrm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600" b="1" dirty="0">
                <a:solidFill>
                  <a:srgbClr val="B80000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B80000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datatype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arrayName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[</a:t>
            </a: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rowSize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][</a:t>
            </a: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coulmnSize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];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Example: 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   double 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myList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[2][4];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911350" y="2339009"/>
            <a:ext cx="86804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2400" dirty="0">
                <a:latin typeface="+mj-lt"/>
              </a:rPr>
              <a:t>	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</a:pPr>
            <a:endParaRPr lang="en-US" sz="2400" b="1" dirty="0">
              <a:solidFill>
                <a:srgbClr val="C00000"/>
              </a:solidFill>
              <a:latin typeface="+mj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2400" b="1" dirty="0">
                <a:solidFill>
                  <a:srgbClr val="C00000"/>
                </a:solidFill>
                <a:latin typeface="+mj-lt"/>
              </a:rPr>
              <a:t>	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2400" b="1" dirty="0">
                <a:solidFill>
                  <a:srgbClr val="C00000"/>
                </a:solidFill>
                <a:latin typeface="+mj-lt"/>
              </a:rPr>
              <a:t>	     </a:t>
            </a:r>
            <a:r>
              <a:rPr lang="en-US" sz="2400" b="1" dirty="0" err="1">
                <a:solidFill>
                  <a:srgbClr val="C00000"/>
                </a:solidFill>
                <a:latin typeface="+mj-lt"/>
              </a:rPr>
              <a:t>rowSize</a:t>
            </a:r>
            <a:r>
              <a:rPr lang="en-US" sz="2400" b="1" dirty="0">
                <a:solidFill>
                  <a:srgbClr val="C00000"/>
                </a:solidFill>
                <a:latin typeface="+mj-lt"/>
              </a:rPr>
              <a:t>, and </a:t>
            </a:r>
            <a:r>
              <a:rPr lang="en-US" sz="2400" b="1" dirty="0" err="1">
                <a:solidFill>
                  <a:srgbClr val="C00000"/>
                </a:solidFill>
                <a:latin typeface="+mj-lt"/>
              </a:rPr>
              <a:t>coulmnSize</a:t>
            </a:r>
            <a:r>
              <a:rPr lang="en-US" sz="2400" b="1" dirty="0">
                <a:solidFill>
                  <a:srgbClr val="C00000"/>
                </a:solidFill>
                <a:latin typeface="+mj-lt"/>
              </a:rPr>
              <a:t>: </a:t>
            </a:r>
            <a:r>
              <a:rPr lang="en-US" sz="2400" b="1" dirty="0">
                <a:solidFill>
                  <a:srgbClr val="2F1BC7"/>
                </a:solidFill>
                <a:latin typeface="+mj-lt"/>
              </a:rPr>
              <a:t>MUST BE constant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2400" b="1" dirty="0">
                <a:solidFill>
                  <a:srgbClr val="2F1BC7"/>
                </a:solidFill>
                <a:latin typeface="+mj-lt"/>
              </a:rPr>
              <a:t>          - constant literal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2400" b="1" dirty="0">
                <a:solidFill>
                  <a:srgbClr val="2F1BC7"/>
                </a:solidFill>
                <a:latin typeface="+mj-lt"/>
              </a:rPr>
              <a:t>          - constant  identifier</a:t>
            </a:r>
            <a:endParaRPr lang="en-US" sz="2400" b="1" u="sng" dirty="0">
              <a:solidFill>
                <a:srgbClr val="2F1BC7"/>
              </a:solidFill>
              <a:latin typeface="+mj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</a:pPr>
            <a:endParaRPr lang="en-US" sz="2400" b="1" dirty="0">
              <a:latin typeface="+mj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</a:pPr>
            <a:endParaRPr lang="en-US" sz="2400" dirty="0">
              <a:solidFill>
                <a:srgbClr val="008000"/>
              </a:solidFill>
              <a:latin typeface="+mj-lt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</a:pPr>
            <a:endParaRPr lang="en-US" sz="24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73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-1"/>
            <a:ext cx="9144000" cy="899163"/>
          </a:xfrm>
        </p:spPr>
        <p:txBody>
          <a:bodyPr vert="horz" lIns="92075" tIns="46038" rIns="92075" bIns="46038" rtlCol="0" anchor="ctr">
            <a:no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B80000"/>
                </a:solidFill>
                <a:ea typeface="宋体" pitchFamily="2" charset="-122"/>
              </a:rPr>
              <a:t>2D Arrays in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899163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https://craftofcoding.files.wordpress.com/2017/02/rowcolumnarray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5" t="9399" r="5555" b="9245"/>
          <a:stretch/>
        </p:blipFill>
        <p:spPr bwMode="auto">
          <a:xfrm>
            <a:off x="2895601" y="3190367"/>
            <a:ext cx="6248399" cy="323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490870" y="6642556"/>
            <a:ext cx="71628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https://craftofcoding.files.wordpress.com/2017/02/rowcolumnarrays.jpg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87240" y="1066801"/>
            <a:ext cx="890456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+mj-lt"/>
              </a:rPr>
              <a:t>Two Possibilities: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Row-major order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j-lt"/>
              </a:rPr>
              <a:t>Column-major order</a:t>
            </a:r>
          </a:p>
          <a:p>
            <a:pPr algn="l"/>
            <a:r>
              <a:rPr lang="en-US" sz="2800" b="1" dirty="0">
                <a:solidFill>
                  <a:srgbClr val="2C14DE"/>
                </a:solidFill>
                <a:latin typeface="+mj-lt"/>
              </a:rPr>
              <a:t>		      </a:t>
            </a:r>
            <a:r>
              <a:rPr lang="en-US" sz="2800" b="1" u="sng" dirty="0">
                <a:solidFill>
                  <a:srgbClr val="2C14DE"/>
                </a:solidFill>
                <a:latin typeface="+mj-lt"/>
              </a:rPr>
              <a:t>C/C++ follows row-major order</a:t>
            </a:r>
            <a:endParaRPr lang="en-US" sz="2800" u="sng" dirty="0">
              <a:solidFill>
                <a:srgbClr val="2C14D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940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"/>
            <a:ext cx="9144000" cy="929641"/>
          </a:xfrm>
        </p:spPr>
        <p:txBody>
          <a:bodyPr vert="horz" lIns="92075" tIns="46038" rIns="92075" bIns="46038" rtlCol="0" anchor="ctr">
            <a:no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B80000"/>
                </a:solidFill>
                <a:ea typeface="宋体" pitchFamily="2" charset="-122"/>
              </a:rPr>
              <a:t>Declaring and Initializing Arrays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990601"/>
            <a:ext cx="8915400" cy="1885891"/>
          </a:xfrm>
        </p:spPr>
        <p:txBody>
          <a:bodyPr vert="horz" lIns="92075" tIns="46038" rIns="92075" bIns="46038" rtlCol="0">
            <a:noAutofit/>
          </a:bodyPr>
          <a:lstStyle/>
          <a:p>
            <a:pPr algn="l">
              <a:lnSpc>
                <a:spcPct val="80000"/>
              </a:lnSpc>
              <a:defRPr/>
            </a:pPr>
            <a:endParaRPr lang="en-US" sz="2400" b="1" dirty="0">
              <a:solidFill>
                <a:schemeClr val="tx1"/>
              </a:solidFill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myList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[3][2]={</a:t>
            </a: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{22,33}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{44,55}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{66,77}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};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algn="l">
              <a:lnSpc>
                <a:spcPct val="80000"/>
              </a:lnSpc>
              <a:defRPr/>
            </a:pPr>
            <a:endParaRPr lang="en-US" sz="2400" b="1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2400" b="1" dirty="0" err="1">
                <a:solidFill>
                  <a:srgbClr val="2F1BC7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myList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has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3 Rows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and 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2 </a:t>
            </a:r>
            <a:r>
              <a:rPr lang="en-US" sz="2400" b="1" dirty="0" err="1">
                <a:solidFill>
                  <a:srgbClr val="008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coulmns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 each row:</a:t>
            </a:r>
          </a:p>
          <a:p>
            <a:pPr algn="l">
              <a:lnSpc>
                <a:spcPct val="80000"/>
              </a:lnSpc>
              <a:defRPr/>
            </a:pPr>
            <a:endParaRPr lang="en-US" sz="2400" b="1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  <a:p>
            <a:pPr algn="l">
              <a:lnSpc>
                <a:spcPct val="8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宋体" pitchFamily="2" charset="-122"/>
                <a:cs typeface="Courier New" pitchFamily="49" charset="0"/>
                <a:sym typeface="Wingdings" pitchFamily="2" charset="2"/>
              </a:rPr>
              <a:t>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92964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53000" y="4267200"/>
          <a:ext cx="27432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22</a:t>
                      </a:r>
                      <a:endParaRPr lang="en-US" sz="2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33</a:t>
                      </a:r>
                      <a:endParaRPr lang="en-US" sz="2600" b="1" dirty="0"/>
                    </a:p>
                  </a:txBody>
                  <a:tcPr anchor="ctr"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44</a:t>
                      </a:r>
                      <a:endParaRPr lang="en-US" sz="2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55</a:t>
                      </a:r>
                      <a:endParaRPr lang="en-US" sz="2600" b="1" dirty="0"/>
                    </a:p>
                  </a:txBody>
                  <a:tcPr anchor="ctr"/>
                </a:tc>
              </a:tr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66</a:t>
                      </a:r>
                      <a:endParaRPr lang="en-US" sz="2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77</a:t>
                      </a:r>
                      <a:endParaRPr lang="en-US" sz="26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0" y="4260270"/>
            <a:ext cx="301686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0"/>
              </a:spcBef>
            </a:pPr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  <a:p>
            <a:pPr>
              <a:spcBef>
                <a:spcPts val="2000"/>
              </a:spcBef>
            </a:pPr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  <a:p>
            <a:pPr>
              <a:spcBef>
                <a:spcPts val="2000"/>
              </a:spcBef>
            </a:pPr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10200" y="3810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0"/>
              </a:spcBef>
            </a:pPr>
            <a:r>
              <a:rPr lang="en-US" sz="2000" b="1" dirty="0">
                <a:solidFill>
                  <a:srgbClr val="C00000"/>
                </a:solidFill>
              </a:rPr>
              <a:t>0                         1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711688" y="3107780"/>
            <a:ext cx="1700017" cy="930821"/>
            <a:chOff x="4187687" y="3107779"/>
            <a:chExt cx="1700017" cy="930821"/>
          </a:xfrm>
        </p:grpSpPr>
        <p:cxnSp>
          <p:nvCxnSpPr>
            <p:cNvPr id="11" name="Straight Arrow Connector 10"/>
            <p:cNvCxnSpPr/>
            <p:nvPr/>
          </p:nvCxnSpPr>
          <p:spPr>
            <a:xfrm flipH="1">
              <a:off x="4191000" y="3429000"/>
              <a:ext cx="685800" cy="60960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53000" y="3505200"/>
              <a:ext cx="533400" cy="53340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187687" y="3107779"/>
              <a:ext cx="1700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2F1BC7"/>
                  </a:solidFill>
                </a:rPr>
                <a:t>Coulmn</a:t>
              </a:r>
              <a:r>
                <a:rPr lang="en-US" b="1" dirty="0">
                  <a:solidFill>
                    <a:srgbClr val="2F1BC7"/>
                  </a:solidFill>
                </a:rPr>
                <a:t> Indexes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33600" y="4495800"/>
            <a:ext cx="2514600" cy="1066800"/>
            <a:chOff x="609600" y="4495800"/>
            <a:chExt cx="2514600" cy="106680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1981200" y="4495800"/>
              <a:ext cx="1143000" cy="60960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981200" y="4953000"/>
              <a:ext cx="1143000" cy="15240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981200" y="5105400"/>
              <a:ext cx="1143000" cy="45720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9600" y="4876800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2F1BC7"/>
                  </a:solidFill>
                </a:rPr>
                <a:t>Row Indexes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541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43878" y="0"/>
            <a:ext cx="9124122" cy="914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Initialization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2662" y="1371600"/>
            <a:ext cx="8849139" cy="44196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fr-FR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latin typeface="Consolas" panose="020B0609020204030204" pitchFamily="49" charset="0"/>
              </a:rPr>
              <a:t> </a:t>
            </a:r>
            <a:r>
              <a:rPr lang="fr-FR" sz="2400" b="1" dirty="0" err="1">
                <a:latin typeface="Consolas" panose="020B0609020204030204" pitchFamily="49" charset="0"/>
              </a:rPr>
              <a:t>temp</a:t>
            </a:r>
            <a:r>
              <a:rPr lang="fr-FR" sz="2400" b="1" dirty="0">
                <a:latin typeface="Consolas" panose="020B0609020204030204" pitchFamily="49" charset="0"/>
              </a:rPr>
              <a:t>[4][3] </a:t>
            </a:r>
            <a:r>
              <a:rPr lang="fr-FR" sz="2400" dirty="0">
                <a:latin typeface="Consolas" panose="020B0609020204030204" pitchFamily="49" charset="0"/>
              </a:rPr>
              <a:t>= {{50, 70, 60}, {48, 75, 62}, </a:t>
            </a:r>
            <a:br>
              <a:rPr lang="fr-FR" sz="2400" dirty="0">
                <a:latin typeface="Consolas" panose="020B0609020204030204" pitchFamily="49" charset="0"/>
              </a:rPr>
            </a:br>
            <a:r>
              <a:rPr lang="fr-FR" sz="2400" dirty="0">
                <a:latin typeface="Consolas" panose="020B0609020204030204" pitchFamily="49" charset="0"/>
              </a:rPr>
              <a:t>                  </a:t>
            </a:r>
            <a:r>
              <a:rPr lang="en-US" sz="2400" dirty="0">
                <a:latin typeface="Consolas" panose="020B0609020204030204" pitchFamily="49" charset="0"/>
              </a:rPr>
              <a:t>{51, 69, 60}, {52, 78, 63}};</a:t>
            </a:r>
          </a:p>
          <a:p>
            <a:pPr marL="0" indent="0">
              <a:buNone/>
              <a:defRPr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fr-FR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latin typeface="Consolas" panose="020B0609020204030204" pitchFamily="49" charset="0"/>
              </a:rPr>
              <a:t> t2[7][4]   </a:t>
            </a:r>
            <a:r>
              <a:rPr lang="fr-FR" sz="2400" dirty="0">
                <a:latin typeface="Consolas" panose="020B0609020204030204" pitchFamily="49" charset="0"/>
              </a:rPr>
              <a:t>=  {{50, 70, 60}, {48, 75, 62},</a:t>
            </a:r>
            <a:br>
              <a:rPr lang="fr-FR" sz="2400" dirty="0">
                <a:latin typeface="Consolas" panose="020B0609020204030204" pitchFamily="49" charset="0"/>
              </a:rPr>
            </a:br>
            <a:r>
              <a:rPr lang="fr-FR" sz="2400" dirty="0">
                <a:latin typeface="Consolas" panose="020B0609020204030204" pitchFamily="49" charset="0"/>
              </a:rPr>
              <a:t>              	   </a:t>
            </a:r>
            <a:r>
              <a:rPr lang="en-US" sz="2400" dirty="0">
                <a:latin typeface="Consolas" panose="020B0609020204030204" pitchFamily="49" charset="0"/>
              </a:rPr>
              <a:t>{51, 69, 60}, {52, 78, 63}};</a:t>
            </a:r>
          </a:p>
          <a:p>
            <a:pPr marL="0" indent="0">
              <a:buNone/>
              <a:defRPr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temp[][3]  </a:t>
            </a:r>
            <a:r>
              <a:rPr lang="en-US" sz="2400" dirty="0">
                <a:latin typeface="Consolas" panose="020B0609020204030204" pitchFamily="49" charset="0"/>
              </a:rPr>
              <a:t>= {{50, 70, 60}, {48, 75, 62}, 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              {51, 69, 60}, {52, 78, 63}};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9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19298</TotalTime>
  <Words>954</Words>
  <Application>Microsoft Office PowerPoint</Application>
  <PresentationFormat>Widescreen</PresentationFormat>
  <Paragraphs>302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宋体</vt:lpstr>
      <vt:lpstr>arial</vt:lpstr>
      <vt:lpstr>arial</vt:lpstr>
      <vt:lpstr>Calibri</vt:lpstr>
      <vt:lpstr>Consolas</vt:lpstr>
      <vt:lpstr>Courier New</vt:lpstr>
      <vt:lpstr>Monotype Sorts</vt:lpstr>
      <vt:lpstr>Times New Roman</vt:lpstr>
      <vt:lpstr>Wingdings</vt:lpstr>
      <vt:lpstr>Office Theme</vt:lpstr>
      <vt:lpstr>PowerPoint Presentation</vt:lpstr>
      <vt:lpstr>Goals</vt:lpstr>
      <vt:lpstr>Previous Lecture</vt:lpstr>
      <vt:lpstr>Two Dimensional Arrays</vt:lpstr>
      <vt:lpstr>2D Array - Example</vt:lpstr>
      <vt:lpstr>Declaring 2D Arrays</vt:lpstr>
      <vt:lpstr>2D Arrays in Memory</vt:lpstr>
      <vt:lpstr>Declaring and Initializing Arrays</vt:lpstr>
      <vt:lpstr>Initialization Examples</vt:lpstr>
      <vt:lpstr>Example: Input Using cin</vt:lpstr>
      <vt:lpstr>Example: Assignment</vt:lpstr>
      <vt:lpstr>Higher-Dimensional Arrays</vt:lpstr>
      <vt:lpstr>Larger-Dimension Arrays</vt:lpstr>
      <vt:lpstr>Today’s Lecture</vt:lpstr>
      <vt:lpstr>Passing Arguments to Functions</vt:lpstr>
      <vt:lpstr>1. Pass by value – Example</vt:lpstr>
      <vt:lpstr>Using Reference Variables with Functions</vt:lpstr>
      <vt:lpstr>1. Pass by Reference– Example</vt:lpstr>
      <vt:lpstr>Passing an Array to a Function</vt:lpstr>
      <vt:lpstr>Passing an Array to a Function</vt:lpstr>
      <vt:lpstr>PowerPoint Presentation</vt:lpstr>
      <vt:lpstr>PowerPoint Presentation</vt:lpstr>
      <vt:lpstr>Sorting</vt:lpstr>
      <vt:lpstr>Sorting An Array</vt:lpstr>
      <vt:lpstr>Sorting An Array(Ascending) (bubble sort)</vt:lpstr>
      <vt:lpstr>Sorting An Array(Ascending)</vt:lpstr>
      <vt:lpstr>Sorting An Array(Descending)</vt:lpstr>
      <vt:lpstr>References</vt:lpstr>
      <vt:lpstr>Thank You 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Cv</cp:lastModifiedBy>
  <cp:revision>1328</cp:revision>
  <dcterms:created xsi:type="dcterms:W3CDTF">2006-08-16T00:00:00Z</dcterms:created>
  <dcterms:modified xsi:type="dcterms:W3CDTF">2022-11-14T06:19:53Z</dcterms:modified>
</cp:coreProperties>
</file>