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352" r:id="rId2"/>
    <p:sldId id="686" r:id="rId3"/>
    <p:sldId id="791" r:id="rId4"/>
    <p:sldId id="1056" r:id="rId5"/>
    <p:sldId id="1058" r:id="rId6"/>
    <p:sldId id="1059" r:id="rId7"/>
    <p:sldId id="1061" r:id="rId8"/>
    <p:sldId id="1069" r:id="rId9"/>
    <p:sldId id="1065" r:id="rId10"/>
    <p:sldId id="1066" r:id="rId11"/>
    <p:sldId id="1067" r:id="rId12"/>
    <p:sldId id="1068" r:id="rId13"/>
    <p:sldId id="1114" r:id="rId14"/>
    <p:sldId id="1113" r:id="rId15"/>
    <p:sldId id="1070" r:id="rId16"/>
    <p:sldId id="1110" r:id="rId17"/>
    <p:sldId id="1111" r:id="rId18"/>
    <p:sldId id="1116" r:id="rId19"/>
    <p:sldId id="1115" r:id="rId20"/>
    <p:sldId id="1109" r:id="rId21"/>
    <p:sldId id="1071" r:id="rId22"/>
    <p:sldId id="1107" r:id="rId23"/>
    <p:sldId id="1072" r:id="rId24"/>
    <p:sldId id="1117" r:id="rId25"/>
    <p:sldId id="1118" r:id="rId26"/>
    <p:sldId id="1119" r:id="rId27"/>
    <p:sldId id="1073" r:id="rId28"/>
    <p:sldId id="1074" r:id="rId29"/>
    <p:sldId id="1075" r:id="rId30"/>
    <p:sldId id="1076" r:id="rId31"/>
    <p:sldId id="1077" r:id="rId32"/>
    <p:sldId id="687" r:id="rId33"/>
    <p:sldId id="4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0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F33ED6-0565-474F-898D-1C48F0D7C0B6}" type="slidenum">
              <a:rPr lang="en-US" sz="1200" baseline="0"/>
              <a:pPr eaLnBrk="1" hangingPunct="1"/>
              <a:t>31</a:t>
            </a:fld>
            <a:endParaRPr 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See pr14-03.cpp</a:t>
            </a:r>
          </a:p>
        </p:txBody>
      </p:sp>
    </p:spTree>
    <p:extLst>
      <p:ext uri="{BB962C8B-B14F-4D97-AF65-F5344CB8AC3E}">
        <p14:creationId xmlns:p14="http://schemas.microsoft.com/office/powerpoint/2010/main" val="287568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F8910-A0A4-4BF0-B59D-DDBBAB7A09E1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55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20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A9360AF-DA95-4908-84B1-E477925A647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4BDE-54E0-4A9C-BCED-57BE43F6D3CF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533-4D25-475C-86E3-155EB7E670B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12A8-D782-486B-B688-6AFF0EBE3206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100D-A716-4A98-9532-EBAB6237D9F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E4B-FF7F-4D3D-9A92-A948800D1A74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4978-72E1-4BC9-877C-26191C8B22A3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6D3E-9F75-468A-9D12-4CAE98F90D30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F21F-0828-4921-82E8-54BA1C8582A9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F6F-9766-4D69-BAFD-966B9DB6C878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115F-85CA-4C6B-99F9-3E7D92ED48B2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74D9141-7AF6-4D68-A78C-29C4C9A5F5F3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bogotobogo.com/cplusplus/memoryallocation.php#local_variables_memo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2EA0-B352-4E65-BDD8-81A0A6A276D3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Sorting Arrays, Recursion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780"/>
            <a:ext cx="10210800" cy="81742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ea typeface="宋体" pitchFamily="2" charset="-122"/>
              </a:rPr>
              <a:t>Sorting An Array(Ascending</a:t>
            </a:r>
            <a:r>
              <a:rPr lang="en-US" b="1" dirty="0" smtClean="0">
                <a:solidFill>
                  <a:srgbClr val="C00000"/>
                </a:solidFill>
                <a:ea typeface="宋体" pitchFamily="2" charset="-122"/>
              </a:rPr>
              <a:t>) (</a:t>
            </a:r>
            <a:r>
              <a:rPr lang="en-US" b="1" dirty="0">
                <a:solidFill>
                  <a:srgbClr val="C00000"/>
                </a:solidFill>
                <a:ea typeface="宋体" pitchFamily="2" charset="-122"/>
              </a:rPr>
              <a:t>bubble sort)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0565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7586" name="Picture 2" descr="File:Bubble-sort-example-300px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447800"/>
            <a:ext cx="6731000" cy="40386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DC2A-8515-4502-98C5-0C027E5B9A89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59"/>
            <a:ext cx="9144000" cy="891541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宋体" pitchFamily="2" charset="-122"/>
              </a:rPr>
              <a:t>Sorting An Array(Ascending)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2991" y="1447800"/>
            <a:ext cx="8915400" cy="5334000"/>
          </a:xfrm>
        </p:spPr>
        <p:txBody>
          <a:bodyPr vert="horz" lIns="92075" tIns="46038" rIns="92075" bIns="46038" rtlCol="0"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a[10]={33,10,1,87,6,44,23,3,11,82};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i,j,temp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N=10;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&lt;N;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j=0; j&lt;N-1-i; j++)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a[j] &gt; a[j+1]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{	temp = a[j];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a[j] = a[j+1];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a[j+1] = temp;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1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362B-E957-4845-9FCF-8D640EBEE370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780"/>
            <a:ext cx="8915400" cy="89362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宋体" pitchFamily="2" charset="-122"/>
              </a:rPr>
              <a:t>Sorting An Array(Descending)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6826" y="1295400"/>
            <a:ext cx="8915400" cy="5257800"/>
          </a:xfrm>
        </p:spPr>
        <p:txBody>
          <a:bodyPr vert="horz" lIns="92075" tIns="46038" rIns="92075" bIns="46038" rtlCol="0"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a[10]={33,10,1,87,6,44,23,3,11,82};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i,j,temp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N=10;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&lt;N;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j=0; j&lt;N-1-i; j++)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a[j] &lt; a[j+1]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{	temp = a[j];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a[j] = a[j+1];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a[j+1] = temp;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defRPr/>
            </a:pP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EA63-BB4D-4B2A-B189-21BD1959BAD0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8991600" cy="16224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160C5C"/>
                </a:solidFill>
              </a:rPr>
              <a:t>Memory </a:t>
            </a:r>
            <a:r>
              <a:rPr lang="en-US" sz="4800" b="1" dirty="0" err="1" smtClean="0">
                <a:solidFill>
                  <a:srgbClr val="160C5C"/>
                </a:solidFill>
              </a:rPr>
              <a:t>Mayout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217A-5968-4B86-AB3D-21622D1E9C5F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56ED-9588-4CD9-B228-83EB22EA4F95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17011"/>
              </p:ext>
            </p:extLst>
          </p:nvPr>
        </p:nvGraphicFramePr>
        <p:xfrm>
          <a:off x="3048000" y="159847"/>
          <a:ext cx="4397375" cy="636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3" imgW="2495569" imgH="3610089" progId="Excel.Sheet.12">
                  <p:embed/>
                </p:oleObj>
              </mc:Choice>
              <mc:Fallback>
                <p:oleObj name="Worksheet" r:id="rId3" imgW="2495569" imgH="36100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59847"/>
                        <a:ext cx="4397375" cy="636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Left Arrow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90525"/>
            <a:ext cx="1428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6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8991600" cy="16224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160C5C"/>
                </a:solidFill>
              </a:rPr>
              <a:t>Call Stack</a:t>
            </a:r>
            <a:endParaRPr lang="en-US" sz="2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9C60-D0DB-4CBC-A49C-A9AB70526EE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Stacks</a:t>
            </a:r>
            <a:r>
              <a:rPr lang="en-US" sz="3600" dirty="0"/>
              <a:t> are last-in, first-out (LIFO) data </a:t>
            </a:r>
            <a:r>
              <a:rPr lang="en-US" sz="3600" dirty="0" smtClean="0"/>
              <a:t>structures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last item pushed (inserted) on the stack is the first item popped (removed) from it. </a:t>
            </a:r>
            <a:endParaRPr lang="en-US" sz="3200" dirty="0" smtClean="0"/>
          </a:p>
          <a:p>
            <a:r>
              <a:rPr lang="en-US" sz="3600" dirty="0" smtClean="0"/>
              <a:t>Important for </a:t>
            </a:r>
            <a:r>
              <a:rPr lang="en-US" sz="3600" dirty="0" smtClean="0">
                <a:solidFill>
                  <a:srgbClr val="92D050"/>
                </a:solidFill>
              </a:rPr>
              <a:t>C</a:t>
            </a:r>
            <a:r>
              <a:rPr lang="en-US" sz="3600" dirty="0">
                <a:solidFill>
                  <a:srgbClr val="92D050"/>
                </a:solidFill>
              </a:rPr>
              <a:t>++ </a:t>
            </a:r>
            <a:r>
              <a:rPr lang="en-US" sz="3600" dirty="0" smtClean="0">
                <a:solidFill>
                  <a:srgbClr val="92D050"/>
                </a:solidFill>
              </a:rPr>
              <a:t>`programs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/>
              <a:t>S</a:t>
            </a:r>
            <a:r>
              <a:rPr lang="en-US" sz="3200" dirty="0" smtClean="0"/>
              <a:t>upports </a:t>
            </a:r>
            <a:r>
              <a:rPr lang="en-US" sz="3200" dirty="0"/>
              <a:t>the function </a:t>
            </a:r>
            <a:r>
              <a:rPr lang="en-US" sz="3200" dirty="0">
                <a:solidFill>
                  <a:srgbClr val="0070C0"/>
                </a:solidFill>
              </a:rPr>
              <a:t>call/return </a:t>
            </a:r>
            <a:r>
              <a:rPr lang="en-US" sz="3200" dirty="0" smtClean="0">
                <a:solidFill>
                  <a:srgbClr val="0070C0"/>
                </a:solidFill>
              </a:rPr>
              <a:t>mechanism</a:t>
            </a:r>
          </a:p>
          <a:p>
            <a:pPr lvl="1"/>
            <a:r>
              <a:rPr lang="en-US" sz="3200" dirty="0" smtClean="0"/>
              <a:t>Creation</a:t>
            </a:r>
            <a:r>
              <a:rPr lang="en-US" sz="3200" dirty="0"/>
              <a:t>, maintenance and </a:t>
            </a:r>
            <a:r>
              <a:rPr lang="en-US" sz="3200" dirty="0" smtClean="0"/>
              <a:t>destruction </a:t>
            </a:r>
            <a:r>
              <a:rPr lang="en-US" sz="3200" dirty="0"/>
              <a:t>of each called function's </a:t>
            </a:r>
            <a:r>
              <a:rPr lang="en-US" sz="3200" dirty="0">
                <a:solidFill>
                  <a:srgbClr val="FF0000"/>
                </a:solidFill>
              </a:rPr>
              <a:t>automatic variables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CDEE-1000-4DAF-A18D-19ABCA523296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time a function is called, an entry is pushed onto the </a:t>
            </a:r>
            <a:r>
              <a:rPr lang="en-US" sz="3200" dirty="0" smtClean="0"/>
              <a:t>stack.</a:t>
            </a:r>
          </a:p>
          <a:p>
            <a:pPr lvl="1"/>
            <a:r>
              <a:rPr lang="en-US" sz="2800" b="1" dirty="0" smtClean="0"/>
              <a:t>Stack frame</a:t>
            </a:r>
          </a:p>
          <a:p>
            <a:r>
              <a:rPr lang="en-US" sz="3200" b="1" dirty="0" smtClean="0"/>
              <a:t>Stack Frame </a:t>
            </a:r>
            <a:r>
              <a:rPr lang="en-US" sz="3200" dirty="0" smtClean="0"/>
              <a:t>stores</a:t>
            </a:r>
            <a:endParaRPr lang="en-US" sz="3200" b="1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return address 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2"/>
              </a:rPr>
              <a:t>Automatic </a:t>
            </a:r>
            <a:r>
              <a:rPr lang="en-US" sz="2800" dirty="0">
                <a:hlinkClick r:id="rId2"/>
              </a:rPr>
              <a:t>(local)</a:t>
            </a:r>
            <a:r>
              <a:rPr lang="en-US" sz="2800" dirty="0"/>
              <a:t> variables.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DBD9-26A2-42A7-8DE9-2861AE3CF660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pic>
        <p:nvPicPr>
          <p:cNvPr id="5122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37044"/>
            <a:ext cx="39719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EF4-DD19-437C-A3E3-7F6CBDCC01E3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54" y="274822"/>
            <a:ext cx="4075545" cy="60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0E2-3721-4697-AD3F-BE4230A5BFCD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135995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r>
              <a:rPr lang="en-US" dirty="0" smtClean="0"/>
              <a:t>Sorting Arrays</a:t>
            </a:r>
          </a:p>
          <a:p>
            <a:r>
              <a:rPr lang="en-US" dirty="0" smtClean="0"/>
              <a:t>Recursion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D01-3CDC-4B14-BE28-92FA7D5A0AB4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8991600" cy="16224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160C5C"/>
                </a:solidFill>
              </a:rPr>
              <a:t>Recursion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4CC-AD03-44EC-B506-8D21A269D5AF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8229600" cy="944881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solidFill>
                  <a:srgbClr val="B80000"/>
                </a:solidFill>
              </a:rPr>
              <a:t>Introduction to Recursion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150084"/>
            <a:ext cx="8763000" cy="685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B80000"/>
                </a:solidFill>
              </a:rPr>
              <a:t>recursive function </a:t>
            </a:r>
            <a:r>
              <a:rPr lang="en-US" altLang="en-US" dirty="0" smtClean="0"/>
              <a:t>is one that </a:t>
            </a:r>
            <a:r>
              <a:rPr lang="en-US" altLang="en-US" b="1" dirty="0" smtClean="0">
                <a:solidFill>
                  <a:srgbClr val="2C14DE"/>
                </a:solidFill>
              </a:rPr>
              <a:t>calls itself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81200" y="1898815"/>
            <a:ext cx="77472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Message(void)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Message();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828800" y="4267201"/>
            <a:ext cx="8458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above </a:t>
            </a:r>
            <a:r>
              <a:rPr lang="en-US" altLang="en-US" sz="2400" b="1" dirty="0">
                <a:cs typeface="Times New Roman" panose="02020603050405020304" pitchFamily="18" charset="0"/>
              </a:rPr>
              <a:t>function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displays</a:t>
            </a:r>
            <a:r>
              <a:rPr lang="en-US" altLang="en-US" sz="2400" dirty="0"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cs typeface="Times New Roman" panose="02020603050405020304" pitchFamily="18" charset="0"/>
              </a:rPr>
              <a:t>string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rgbClr val="008000"/>
                </a:solidFill>
                <a:cs typeface="Times New Roman" panose="02020603050405020304" pitchFamily="18" charset="0"/>
              </a:rPr>
              <a:t>This is a recursive function.\n</a:t>
            </a:r>
            <a:r>
              <a:rPr lang="en-US" altLang="en-US" sz="2400" dirty="0">
                <a:cs typeface="Times New Roman" panose="02020603050405020304" pitchFamily="18" charset="0"/>
              </a:rPr>
              <a:t>", and then </a:t>
            </a:r>
            <a:r>
              <a:rPr lang="en-US" altLang="en-US" sz="2400" b="1" u="sng" dirty="0">
                <a:solidFill>
                  <a:srgbClr val="008000"/>
                </a:solidFill>
                <a:cs typeface="Times New Roman" panose="02020603050405020304" pitchFamily="18" charset="0"/>
              </a:rPr>
              <a:t>calls itself</a:t>
            </a:r>
            <a:r>
              <a:rPr lang="en-US" altLang="en-US" sz="2400" dirty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B80000"/>
                </a:solidFill>
                <a:cs typeface="Times New Roman" panose="02020603050405020304" pitchFamily="18" charset="0"/>
              </a:rPr>
              <a:t>Can you see a problem with this function?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F894-54F2-40E3-BDD5-EC98A116E91F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ED8-6561-4774-A7FF-B57D83AA5EBA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80000"/>
                </a:solidFill>
              </a:rPr>
              <a:t>Introduction to Recursion</a:t>
            </a:r>
            <a:endParaRPr lang="en-US" dirty="0"/>
          </a:p>
        </p:txBody>
      </p:sp>
      <p:pic>
        <p:nvPicPr>
          <p:cNvPr id="1026" name="Picture 2" descr="Working of C++ recurs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90264"/>
            <a:ext cx="6527943" cy="448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156" y="1"/>
            <a:ext cx="8153400" cy="944881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143000"/>
            <a:ext cx="8955156" cy="5638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dirty="0">
                <a:cs typeface="Times New Roman" panose="02020603050405020304" pitchFamily="18" charset="0"/>
              </a:rPr>
              <a:t>The </a:t>
            </a:r>
            <a:r>
              <a:rPr lang="en-US" altLang="en-US" sz="3000" b="1" dirty="0">
                <a:solidFill>
                  <a:srgbClr val="B80000"/>
                </a:solidFill>
                <a:cs typeface="Times New Roman" panose="02020603050405020304" pitchFamily="18" charset="0"/>
              </a:rPr>
              <a:t>function</a:t>
            </a:r>
            <a:r>
              <a:rPr lang="en-US" altLang="en-US" sz="3000" dirty="0">
                <a:solidFill>
                  <a:srgbClr val="B8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cs typeface="Times New Roman" panose="02020603050405020304" pitchFamily="18" charset="0"/>
              </a:rPr>
              <a:t>is </a:t>
            </a:r>
            <a:r>
              <a:rPr lang="en-US" altLang="en-US" sz="3000" b="1" dirty="0">
                <a:cs typeface="Times New Roman" panose="02020603050405020304" pitchFamily="18" charset="0"/>
              </a:rPr>
              <a:t>like an </a:t>
            </a:r>
            <a:r>
              <a:rPr lang="en-US" altLang="en-US" sz="3000" b="1" dirty="0">
                <a:solidFill>
                  <a:srgbClr val="2C14DE"/>
                </a:solidFill>
                <a:cs typeface="Times New Roman" panose="02020603050405020304" pitchFamily="18" charset="0"/>
              </a:rPr>
              <a:t>infinite loop </a:t>
            </a:r>
            <a:r>
              <a:rPr lang="en-US" altLang="en-US" sz="3000" dirty="0">
                <a:cs typeface="Times New Roman" panose="02020603050405020304" pitchFamily="18" charset="0"/>
              </a:rPr>
              <a:t>because </a:t>
            </a:r>
            <a:r>
              <a:rPr lang="en-US" altLang="en-US" sz="3000" b="1" dirty="0">
                <a:solidFill>
                  <a:srgbClr val="2C14DE"/>
                </a:solidFill>
                <a:cs typeface="Times New Roman" panose="02020603050405020304" pitchFamily="18" charset="0"/>
              </a:rPr>
              <a:t>there is no code to stop it </a:t>
            </a:r>
            <a:r>
              <a:rPr lang="en-US" altLang="en-US" sz="3000" dirty="0">
                <a:cs typeface="Times New Roman" panose="02020603050405020304" pitchFamily="18" charset="0"/>
              </a:rPr>
              <a:t>from </a:t>
            </a:r>
            <a:r>
              <a:rPr lang="en-US" altLang="en-US" sz="3000" b="1" u="sng" dirty="0">
                <a:solidFill>
                  <a:srgbClr val="2C14DE"/>
                </a:solidFill>
                <a:cs typeface="Times New Roman" panose="02020603050405020304" pitchFamily="18" charset="0"/>
              </a:rPr>
              <a:t>repeating</a:t>
            </a:r>
            <a:r>
              <a:rPr lang="en-US" altLang="en-US" sz="3000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3000" dirty="0">
              <a:cs typeface="Times New Roman" panose="02020603050405020304" pitchFamily="18" charset="0"/>
            </a:endParaRPr>
          </a:p>
          <a:p>
            <a:pPr algn="just"/>
            <a:endParaRPr lang="en-US" altLang="en-US" sz="30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3000" b="1" dirty="0">
                <a:solidFill>
                  <a:srgbClr val="2C14DE"/>
                </a:solidFill>
                <a:cs typeface="Times New Roman" panose="02020603050405020304" pitchFamily="18" charset="0"/>
              </a:rPr>
              <a:t>Like a loop</a:t>
            </a:r>
            <a:r>
              <a:rPr lang="en-US" altLang="en-US" sz="3000" dirty="0">
                <a:cs typeface="Times New Roman" panose="02020603050405020304" pitchFamily="18" charset="0"/>
              </a:rPr>
              <a:t>, a </a:t>
            </a:r>
            <a:r>
              <a:rPr lang="en-US" altLang="en-US" sz="3000" b="1" u="sng" dirty="0">
                <a:cs typeface="Times New Roman" panose="02020603050405020304" pitchFamily="18" charset="0"/>
              </a:rPr>
              <a:t>recursive function</a:t>
            </a:r>
            <a:r>
              <a:rPr lang="en-US" altLang="en-US" sz="3000" u="sng" dirty="0">
                <a:cs typeface="Times New Roman" panose="02020603050405020304" pitchFamily="18" charset="0"/>
              </a:rPr>
              <a:t> </a:t>
            </a:r>
            <a:r>
              <a:rPr lang="en-US" altLang="en-US" sz="3000" b="1" u="sng" dirty="0">
                <a:cs typeface="Times New Roman" panose="02020603050405020304" pitchFamily="18" charset="0"/>
              </a:rPr>
              <a:t>must have </a:t>
            </a:r>
            <a:r>
              <a:rPr lang="en-US" altLang="en-US" sz="3000" b="1" dirty="0">
                <a:cs typeface="Times New Roman" panose="02020603050405020304" pitchFamily="18" charset="0"/>
              </a:rPr>
              <a:t>some algorithm to </a:t>
            </a:r>
            <a:r>
              <a:rPr lang="en-US" altLang="en-US" sz="3000" b="1" dirty="0">
                <a:solidFill>
                  <a:srgbClr val="2C14DE"/>
                </a:solidFill>
                <a:cs typeface="Times New Roman" panose="02020603050405020304" pitchFamily="18" charset="0"/>
              </a:rPr>
              <a:t>control</a:t>
            </a:r>
            <a:r>
              <a:rPr lang="en-US" altLang="en-US" sz="3000" dirty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cs typeface="Times New Roman" panose="02020603050405020304" pitchFamily="18" charset="0"/>
              </a:rPr>
              <a:t>the </a:t>
            </a:r>
            <a:r>
              <a:rPr lang="en-US" altLang="en-US" sz="3000" b="1" dirty="0">
                <a:cs typeface="Times New Roman" panose="02020603050405020304" pitchFamily="18" charset="0"/>
              </a:rPr>
              <a:t>number of </a:t>
            </a:r>
            <a:r>
              <a:rPr lang="en-US" altLang="en-US" sz="3000" b="1" dirty="0">
                <a:solidFill>
                  <a:srgbClr val="2C14DE"/>
                </a:solidFill>
                <a:cs typeface="Times New Roman" panose="02020603050405020304" pitchFamily="18" charset="0"/>
              </a:rPr>
              <a:t>times</a:t>
            </a:r>
            <a:r>
              <a:rPr lang="en-US" altLang="en-US" sz="3000" b="1" dirty="0">
                <a:cs typeface="Times New Roman" panose="02020603050405020304" pitchFamily="18" charset="0"/>
              </a:rPr>
              <a:t> it </a:t>
            </a:r>
            <a:r>
              <a:rPr lang="en-US" altLang="en-US" sz="3000" b="1" dirty="0">
                <a:solidFill>
                  <a:srgbClr val="2C14DE"/>
                </a:solidFill>
                <a:cs typeface="Times New Roman" panose="02020603050405020304" pitchFamily="18" charset="0"/>
              </a:rPr>
              <a:t>repeats</a:t>
            </a:r>
            <a:r>
              <a:rPr lang="en-US" altLang="en-US" sz="3000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20F5-ABA4-4EC3-B28D-9B17EE90880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990600" y="1"/>
            <a:ext cx="9677400" cy="946785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Example: Sum numbers using Recursion</a:t>
            </a:r>
            <a:endParaRPr lang="fr-FR" b="1" dirty="0" smtClean="0">
              <a:solidFill>
                <a:srgbClr val="B80000"/>
              </a:solidFill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1600200" y="1066800"/>
            <a:ext cx="8915400" cy="5638800"/>
          </a:xfrm>
        </p:spPr>
        <p:txBody>
          <a:bodyPr/>
          <a:lstStyle/>
          <a:p>
            <a:r>
              <a:rPr lang="fr-FR" dirty="0" err="1" smtClean="0"/>
              <a:t>sum</a:t>
            </a:r>
            <a:r>
              <a:rPr lang="fr-FR" dirty="0" smtClean="0"/>
              <a:t>(10) = 10+9+…2+1 = 55</a:t>
            </a:r>
          </a:p>
        </p:txBody>
      </p:sp>
      <p:pic>
        <p:nvPicPr>
          <p:cNvPr id="11268" name="Picture 4" descr="https://pencilprogrammer.com/wp-content/uploads/2018/11/Recursion-in-C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55" y="2209800"/>
            <a:ext cx="5943600" cy="3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63755" y="90106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02E5-516D-4288-8BB2-DCDC88B1E407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2514600" y="0"/>
            <a:ext cx="8153400" cy="901066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B80000"/>
                </a:solidFill>
              </a:rPr>
              <a:t>Creating</a:t>
            </a:r>
            <a:r>
              <a:rPr lang="fr-FR" b="1" dirty="0" smtClean="0">
                <a:solidFill>
                  <a:srgbClr val="B80000"/>
                </a:solidFill>
              </a:rPr>
              <a:t> a </a:t>
            </a:r>
            <a:r>
              <a:rPr lang="fr-FR" b="1" dirty="0" err="1" smtClean="0">
                <a:solidFill>
                  <a:srgbClr val="B80000"/>
                </a:solidFill>
              </a:rPr>
              <a:t>Sum</a:t>
            </a:r>
            <a:r>
              <a:rPr lang="fr-FR" b="1" dirty="0" smtClean="0">
                <a:solidFill>
                  <a:srgbClr val="B80000"/>
                </a:solidFill>
              </a:rPr>
              <a:t> </a:t>
            </a:r>
            <a:r>
              <a:rPr lang="fr-FR" b="1" dirty="0" err="1" smtClean="0">
                <a:solidFill>
                  <a:srgbClr val="B80000"/>
                </a:solidFill>
              </a:rPr>
              <a:t>function</a:t>
            </a:r>
            <a:r>
              <a:rPr lang="fr-FR" b="1" dirty="0" smtClean="0">
                <a:solidFill>
                  <a:srgbClr val="B80000"/>
                </a:solidFill>
              </a:rPr>
              <a:t> (</a:t>
            </a:r>
            <a:r>
              <a:rPr lang="fr-FR" b="1" dirty="0" err="1" smtClean="0">
                <a:solidFill>
                  <a:srgbClr val="B80000"/>
                </a:solidFill>
              </a:rPr>
              <a:t>Iterative</a:t>
            </a:r>
            <a:r>
              <a:rPr lang="fr-FR" b="1" dirty="0" smtClean="0">
                <a:solidFill>
                  <a:srgbClr val="B80000"/>
                </a:solidFill>
              </a:rPr>
              <a:t>)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143000"/>
            <a:ext cx="89154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//Our initial total is zero</a:t>
            </a:r>
          </a:p>
          <a:p>
            <a:pPr marL="0" indent="0">
              <a:buNone/>
            </a:pPr>
            <a:r>
              <a:rPr 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endParaRPr lang="fr-F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//We want the sum from 1 + 2 + ... + 9 + 10</a:t>
            </a:r>
          </a:p>
          <a:p>
            <a:pPr marL="0" indent="0">
              <a:buNone/>
            </a:pPr>
            <a:r>
              <a:rPr lang="da-D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 marL="0" indent="0">
              <a:buNone/>
            </a:pPr>
            <a:endParaRPr lang="fr-F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following for loop will calculate the summation from 1 – n */</a:t>
            </a:r>
          </a:p>
          <a:p>
            <a:pPr marL="0" indent="0">
              <a:buNone/>
            </a:pPr>
            <a:r>
              <a:rPr lang="da-D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int i = 1; i &lt;= n; i++ ) {</a:t>
            </a:r>
          </a:p>
          <a:p>
            <a:pPr marL="0" indent="0">
              <a:buNone/>
            </a:pPr>
            <a:r>
              <a:rPr lang="cs-CZ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 = total + i;</a:t>
            </a:r>
          </a:p>
          <a:p>
            <a:pPr marL="0" indent="0">
              <a:buNone/>
            </a:pPr>
            <a:r>
              <a:rPr 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5" y="90106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20C7-5B96-4318-A576-1AE3232D8D70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>
          <a:xfrm>
            <a:off x="1676400" y="0"/>
            <a:ext cx="8991600" cy="9010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Example: Sum numbers using Recursion</a:t>
            </a:r>
            <a:endParaRPr lang="fr-FR" b="1" dirty="0" smtClean="0">
              <a:solidFill>
                <a:srgbClr val="B80000"/>
              </a:solidFill>
            </a:endParaRP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2999"/>
            <a:ext cx="7696200" cy="2971800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  <a:b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//Return 0 when n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 n ==1 )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hu-HU" sz="20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return n + sum(n-1);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5" y="90106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2" name="Picture 2" descr="https://martintrojer.github.io/assets/images/tailcalls/recu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57152"/>
            <a:ext cx="4459701" cy="26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4251-FB0A-41C2-8A27-6E2E8EFF5F15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8193156" cy="9144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 : Using Control Condition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752600" y="1183839"/>
            <a:ext cx="7772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if (times &gt; 0)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{			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Message(times ‑ 1);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16156" y="4114800"/>
            <a:ext cx="8763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function contains an </a:t>
            </a:r>
            <a:r>
              <a:rPr lang="en-US" altLang="en-US" sz="2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 sz="2800" b="1" dirty="0">
                <a:solidFill>
                  <a:srgbClr val="2C14DE"/>
                </a:solidFill>
                <a:cs typeface="Times New Roman" panose="02020603050405020304" pitchFamily="18" charset="0"/>
              </a:rPr>
              <a:t> statement </a:t>
            </a:r>
            <a:r>
              <a:rPr lang="en-US" altLang="en-US" sz="2800" dirty="0">
                <a:cs typeface="Times New Roman" panose="02020603050405020304" pitchFamily="18" charset="0"/>
              </a:rPr>
              <a:t>that </a:t>
            </a:r>
            <a:r>
              <a:rPr lang="en-US" altLang="en-US" sz="2800" b="1" dirty="0">
                <a:solidFill>
                  <a:srgbClr val="2C14DE"/>
                </a:solidFill>
                <a:cs typeface="Times New Roman" panose="02020603050405020304" pitchFamily="18" charset="0"/>
              </a:rPr>
              <a:t>controls</a:t>
            </a:r>
            <a:r>
              <a:rPr lang="en-US" altLang="en-US" sz="2800" dirty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rgbClr val="2C14DE"/>
                </a:solidFill>
                <a:cs typeface="Times New Roman" panose="02020603050405020304" pitchFamily="18" charset="0"/>
              </a:rPr>
              <a:t>repetition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r>
              <a:rPr lang="en-US" altLang="en-US" sz="2800" dirty="0"/>
              <a:t>For example, if we call the function: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Message(5);</a:t>
            </a:r>
            <a:endParaRPr lang="en-US" altLang="en-US" sz="2800" b="1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   The </a:t>
            </a:r>
            <a:r>
              <a:rPr lang="en-US" altLang="en-US" sz="2800" b="1" dirty="0">
                <a:cs typeface="Courier New" panose="02070309020205020404" pitchFamily="49" charset="0"/>
              </a:rPr>
              <a:t>argument, 5</a:t>
            </a:r>
            <a:r>
              <a:rPr lang="en-US" altLang="en-US" sz="2800" dirty="0">
                <a:cs typeface="Courier New" panose="02070309020205020404" pitchFamily="49" charset="0"/>
              </a:rPr>
              <a:t>, will cause the function </a:t>
            </a:r>
            <a:r>
              <a:rPr lang="en-US" altLang="en-US" sz="2800" b="1" dirty="0">
                <a:cs typeface="Courier New" panose="02070309020205020404" pitchFamily="49" charset="0"/>
              </a:rPr>
              <a:t>to </a:t>
            </a:r>
            <a:r>
              <a:rPr lang="en-US" altLang="en-US" sz="2800" b="1" dirty="0">
                <a:solidFill>
                  <a:srgbClr val="008000"/>
                </a:solidFill>
                <a:cs typeface="Courier New" panose="02070309020205020404" pitchFamily="49" charset="0"/>
              </a:rPr>
              <a:t>call</a:t>
            </a:r>
            <a:r>
              <a:rPr lang="en-US" altLang="en-US" sz="2800" b="1" dirty="0">
                <a:cs typeface="Courier New" panose="02070309020205020404" pitchFamily="49" charset="0"/>
              </a:rPr>
              <a:t> itself </a:t>
            </a:r>
            <a:r>
              <a:rPr lang="en-US" altLang="en-US" sz="2800" b="1" dirty="0">
                <a:solidFill>
                  <a:srgbClr val="008000"/>
                </a:solidFill>
                <a:cs typeface="Courier New" panose="02070309020205020404" pitchFamily="49" charset="0"/>
              </a:rPr>
              <a:t>6 times</a:t>
            </a:r>
            <a:r>
              <a:rPr lang="en-US" altLang="en-US" sz="2800" dirty="0">
                <a:cs typeface="Courier New" panose="02070309020205020404" pitchFamily="49" charset="0"/>
              </a:rPr>
              <a:t>.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B933-244C-4D01-ADC3-759812F65255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8193156" cy="9144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 : Using Control Condition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752600" y="1143001"/>
            <a:ext cx="8001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if (times &gt; 0) </a:t>
            </a:r>
            <a:r>
              <a:rPr lang="en-US" alt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Base case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{			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Message(times ‑ 1);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752600" y="4114801"/>
            <a:ext cx="8763000" cy="243839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With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recursive call</a:t>
            </a:r>
            <a:r>
              <a:rPr lang="en-US" dirty="0"/>
              <a:t>, the </a:t>
            </a:r>
            <a:r>
              <a:rPr lang="en-US" b="1" dirty="0">
                <a:solidFill>
                  <a:srgbClr val="2C14DE"/>
                </a:solidFill>
              </a:rPr>
              <a:t>parameter controlling the recursion</a:t>
            </a:r>
            <a:r>
              <a:rPr lang="en-US" dirty="0"/>
              <a:t> should </a:t>
            </a:r>
            <a:r>
              <a:rPr lang="en-US" b="1" dirty="0">
                <a:solidFill>
                  <a:srgbClr val="2C14DE"/>
                </a:solidFill>
              </a:rPr>
              <a:t>move  closer </a:t>
            </a:r>
            <a:r>
              <a:rPr lang="en-US" dirty="0"/>
              <a:t>to the </a:t>
            </a:r>
            <a:r>
              <a:rPr lang="en-US" b="1" u="sng" dirty="0">
                <a:solidFill>
                  <a:srgbClr val="B80000"/>
                </a:solidFill>
              </a:rPr>
              <a:t>base case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Eventually, the </a:t>
            </a:r>
            <a:r>
              <a:rPr lang="en-US" b="1" dirty="0">
                <a:solidFill>
                  <a:srgbClr val="2C14DE"/>
                </a:solidFill>
              </a:rPr>
              <a:t>parameter reaches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B80000"/>
                </a:solidFill>
              </a:rPr>
              <a:t>base case </a:t>
            </a:r>
            <a:r>
              <a:rPr lang="en-US" dirty="0"/>
              <a:t>and the chain of </a:t>
            </a:r>
            <a:r>
              <a:rPr lang="en-US" b="1" dirty="0">
                <a:solidFill>
                  <a:srgbClr val="2C14DE"/>
                </a:solidFill>
              </a:rPr>
              <a:t>recursive calls terminates</a:t>
            </a:r>
            <a:endParaRPr lang="en-US" b="1" dirty="0">
              <a:solidFill>
                <a:srgbClr val="2C14DE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F421-8516-4178-AB28-EA1A3070A68E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3"/>
          <p:cNvGrpSpPr>
            <a:grpSpLocks/>
          </p:cNvGrpSpPr>
          <p:nvPr/>
        </p:nvGrpSpPr>
        <p:grpSpPr bwMode="auto">
          <a:xfrm>
            <a:off x="1794753" y="1023026"/>
            <a:ext cx="7467600" cy="5334000"/>
            <a:chOff x="457200" y="1066800"/>
            <a:chExt cx="7467600" cy="5334000"/>
          </a:xfrm>
        </p:grpSpPr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457200" y="1066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 b="1"/>
            </a:p>
          </p:txBody>
        </p:sp>
        <p:sp>
          <p:nvSpPr>
            <p:cNvPr id="13319" name="Line 4"/>
            <p:cNvSpPr>
              <a:spLocks noChangeShapeType="1"/>
            </p:cNvSpPr>
            <p:nvPr/>
          </p:nvSpPr>
          <p:spPr bwMode="auto">
            <a:xfrm>
              <a:off x="457200" y="1447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497597" y="1066800"/>
              <a:ext cx="20868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1</a:t>
              </a:r>
              <a:r>
                <a:rPr lang="en-US" altLang="en-US" sz="1400" b="1" baseline="30000" dirty="0"/>
                <a:t>st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5</a:t>
              </a:r>
            </a:p>
          </p:txBody>
        </p:sp>
        <p:grpSp>
          <p:nvGrpSpPr>
            <p:cNvPr id="13322" name="Group 13"/>
            <p:cNvGrpSpPr>
              <a:grpSpLocks/>
            </p:cNvGrpSpPr>
            <p:nvPr/>
          </p:nvGrpSpPr>
          <p:grpSpPr bwMode="auto">
            <a:xfrm>
              <a:off x="762000" y="1828800"/>
              <a:ext cx="762000" cy="304800"/>
              <a:chOff x="1200" y="2640"/>
              <a:chExt cx="480" cy="192"/>
            </a:xfrm>
          </p:grpSpPr>
          <p:sp>
            <p:nvSpPr>
              <p:cNvPr id="13355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6" name="Line 12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1524000" y="19812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24" name="Line 15"/>
            <p:cNvSpPr>
              <a:spLocks noChangeShapeType="1"/>
            </p:cNvSpPr>
            <p:nvPr/>
          </p:nvSpPr>
          <p:spPr bwMode="auto">
            <a:xfrm>
              <a:off x="1524000" y="236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5" name="Text Box 16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2</a:t>
              </a:r>
              <a:r>
                <a:rPr lang="en-US" altLang="en-US" sz="1400" b="1" baseline="30000" dirty="0"/>
                <a:t>nd</a:t>
              </a:r>
              <a:r>
                <a:rPr lang="en-US" altLang="en-US" sz="1400" b="1" dirty="0"/>
                <a:t>  call of the function</a:t>
              </a:r>
            </a:p>
          </p:txBody>
        </p:sp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1752600" y="23622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4</a:t>
              </a:r>
            </a:p>
          </p:txBody>
        </p:sp>
        <p:sp>
          <p:nvSpPr>
            <p:cNvPr id="13327" name="Rectangle 18"/>
            <p:cNvSpPr>
              <a:spLocks noChangeArrowheads="1"/>
            </p:cNvSpPr>
            <p:nvPr/>
          </p:nvSpPr>
          <p:spPr bwMode="auto">
            <a:xfrm>
              <a:off x="2590800" y="28956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>
              <a:off x="2590800" y="32766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9" name="Text Box 20"/>
            <p:cNvSpPr txBox="1">
              <a:spLocks noChangeArrowheads="1"/>
            </p:cNvSpPr>
            <p:nvPr/>
          </p:nvSpPr>
          <p:spPr bwMode="auto">
            <a:xfrm>
              <a:off x="2590800" y="28956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3</a:t>
              </a:r>
              <a:r>
                <a:rPr lang="en-US" altLang="en-US" sz="1400" b="1" baseline="30000" dirty="0"/>
                <a:t>rd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3330" name="Text Box 21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3</a:t>
              </a:r>
            </a:p>
          </p:txBody>
        </p:sp>
        <p:grpSp>
          <p:nvGrpSpPr>
            <p:cNvPr id="13331" name="Group 22"/>
            <p:cNvGrpSpPr>
              <a:grpSpLocks/>
            </p:cNvGrpSpPr>
            <p:nvPr/>
          </p:nvGrpSpPr>
          <p:grpSpPr bwMode="auto">
            <a:xfrm>
              <a:off x="1828800" y="2743200"/>
              <a:ext cx="762000" cy="304800"/>
              <a:chOff x="1200" y="2640"/>
              <a:chExt cx="480" cy="192"/>
            </a:xfrm>
          </p:grpSpPr>
          <p:sp>
            <p:nvSpPr>
              <p:cNvPr id="13353" name="Line 2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4" name="Line 24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32" name="Rectangle 25"/>
            <p:cNvSpPr>
              <a:spLocks noChangeArrowheads="1"/>
            </p:cNvSpPr>
            <p:nvPr/>
          </p:nvSpPr>
          <p:spPr bwMode="auto">
            <a:xfrm>
              <a:off x="3657600" y="38100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33" name="Line 26"/>
            <p:cNvSpPr>
              <a:spLocks noChangeShapeType="1"/>
            </p:cNvSpPr>
            <p:nvPr/>
          </p:nvSpPr>
          <p:spPr bwMode="auto">
            <a:xfrm>
              <a:off x="3657600" y="41910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34" name="Text Box 27"/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4th call of the function</a:t>
              </a:r>
            </a:p>
          </p:txBody>
        </p:sp>
        <p:sp>
          <p:nvSpPr>
            <p:cNvPr id="13335" name="Text Box 28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2</a:t>
              </a:r>
            </a:p>
          </p:txBody>
        </p:sp>
        <p:grpSp>
          <p:nvGrpSpPr>
            <p:cNvPr id="13336" name="Group 29"/>
            <p:cNvGrpSpPr>
              <a:grpSpLocks/>
            </p:cNvGrpSpPr>
            <p:nvPr/>
          </p:nvGrpSpPr>
          <p:grpSpPr bwMode="auto">
            <a:xfrm>
              <a:off x="2895600" y="3657600"/>
              <a:ext cx="762000" cy="304800"/>
              <a:chOff x="1200" y="2640"/>
              <a:chExt cx="480" cy="192"/>
            </a:xfrm>
          </p:grpSpPr>
          <p:sp>
            <p:nvSpPr>
              <p:cNvPr id="13351" name="Line 3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2" name="Line 31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4724400" y="47244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38" name="Line 33"/>
            <p:cNvSpPr>
              <a:spLocks noChangeShapeType="1"/>
            </p:cNvSpPr>
            <p:nvPr/>
          </p:nvSpPr>
          <p:spPr bwMode="auto">
            <a:xfrm>
              <a:off x="4724400" y="5105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39" name="Text Box 34"/>
            <p:cNvSpPr txBox="1">
              <a:spLocks noChangeArrowheads="1"/>
            </p:cNvSpPr>
            <p:nvPr/>
          </p:nvSpPr>
          <p:spPr bwMode="auto">
            <a:xfrm>
              <a:off x="4724400" y="47244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5th call of the function</a:t>
              </a:r>
            </a:p>
          </p:txBody>
        </p:sp>
        <p:sp>
          <p:nvSpPr>
            <p:cNvPr id="13340" name="Text Box 35"/>
            <p:cNvSpPr txBox="1">
              <a:spLocks noChangeArrowheads="1"/>
            </p:cNvSpPr>
            <p:nvPr/>
          </p:nvSpPr>
          <p:spPr bwMode="auto">
            <a:xfrm>
              <a:off x="4953000" y="51054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1</a:t>
              </a:r>
            </a:p>
          </p:txBody>
        </p:sp>
        <p:grpSp>
          <p:nvGrpSpPr>
            <p:cNvPr id="13341" name="Group 36"/>
            <p:cNvGrpSpPr>
              <a:grpSpLocks/>
            </p:cNvGrpSpPr>
            <p:nvPr/>
          </p:nvGrpSpPr>
          <p:grpSpPr bwMode="auto">
            <a:xfrm>
              <a:off x="3962400" y="4572000"/>
              <a:ext cx="762000" cy="304800"/>
              <a:chOff x="1200" y="2640"/>
              <a:chExt cx="480" cy="192"/>
            </a:xfrm>
          </p:grpSpPr>
          <p:sp>
            <p:nvSpPr>
              <p:cNvPr id="13349" name="Line 3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0" name="Line 38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42" name="Rectangle 39"/>
            <p:cNvSpPr>
              <a:spLocks noChangeArrowheads="1"/>
            </p:cNvSpPr>
            <p:nvPr/>
          </p:nvSpPr>
          <p:spPr bwMode="auto">
            <a:xfrm>
              <a:off x="5791200" y="5638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>
              <a:off x="5791200" y="6019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44" name="Text Box 41"/>
            <p:cNvSpPr txBox="1">
              <a:spLocks noChangeArrowheads="1"/>
            </p:cNvSpPr>
            <p:nvPr/>
          </p:nvSpPr>
          <p:spPr bwMode="auto">
            <a:xfrm>
              <a:off x="5791200" y="56388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6th call of the function</a:t>
              </a:r>
            </a:p>
          </p:txBody>
        </p:sp>
        <p:sp>
          <p:nvSpPr>
            <p:cNvPr id="13345" name="Text Box 42"/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0</a:t>
              </a:r>
            </a:p>
          </p:txBody>
        </p:sp>
        <p:grpSp>
          <p:nvGrpSpPr>
            <p:cNvPr id="13346" name="Group 43"/>
            <p:cNvGrpSpPr>
              <a:grpSpLocks/>
            </p:cNvGrpSpPr>
            <p:nvPr/>
          </p:nvGrpSpPr>
          <p:grpSpPr bwMode="auto">
            <a:xfrm>
              <a:off x="5029200" y="5486400"/>
              <a:ext cx="762000" cy="304800"/>
              <a:chOff x="1200" y="2640"/>
              <a:chExt cx="480" cy="192"/>
            </a:xfrm>
          </p:grpSpPr>
          <p:sp>
            <p:nvSpPr>
              <p:cNvPr id="13347" name="Line 4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48" name="Line 45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828801" y="4705351"/>
            <a:ext cx="29626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This </a:t>
            </a:r>
            <a:r>
              <a:rPr lang="en-US" altLang="en-US" sz="2000" b="1" dirty="0">
                <a:solidFill>
                  <a:srgbClr val="2C14DE"/>
                </a:solidFill>
              </a:rPr>
              <a:t>cycle repeats </a:t>
            </a:r>
            <a:r>
              <a:rPr lang="en-US" altLang="en-US" sz="2000" dirty="0"/>
              <a:t>itself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2C14DE"/>
                </a:solidFill>
              </a:rPr>
              <a:t>until 0 </a:t>
            </a:r>
            <a:r>
              <a:rPr lang="en-US" altLang="en-US" sz="2000" dirty="0"/>
              <a:t>is passed to the</a:t>
            </a:r>
            <a:br>
              <a:rPr lang="en-US" altLang="en-US" sz="2000" dirty="0"/>
            </a:br>
            <a:r>
              <a:rPr lang="en-US" altLang="en-US" sz="2000" dirty="0"/>
              <a:t>function.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1835151" y="5924550"/>
            <a:ext cx="276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80000"/>
                </a:solidFill>
              </a:rPr>
              <a:t>Depth of recursion: </a:t>
            </a:r>
            <a:r>
              <a:rPr lang="en-US" altLang="en-US" sz="2000" b="1" dirty="0">
                <a:solidFill>
                  <a:srgbClr val="2C14DE"/>
                </a:solidFill>
              </a:rPr>
              <a:t>6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5080879" y="191112"/>
            <a:ext cx="5586920" cy="2431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if (times &gt; 0)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{			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Message(times ‑ 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return;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Freeform 1"/>
          <p:cNvSpPr/>
          <p:nvPr/>
        </p:nvSpPr>
        <p:spPr>
          <a:xfrm>
            <a:off x="8205457" y="5106049"/>
            <a:ext cx="1950322" cy="1173428"/>
          </a:xfrm>
          <a:custGeom>
            <a:avLst/>
            <a:gdLst>
              <a:gd name="connsiteX0" fmla="*/ 1086416 w 1950322"/>
              <a:gd name="connsiteY0" fmla="*/ 1168002 h 1173428"/>
              <a:gd name="connsiteX1" fmla="*/ 1937442 w 1950322"/>
              <a:gd name="connsiteY1" fmla="*/ 1005040 h 1173428"/>
              <a:gd name="connsiteX2" fmla="*/ 1484769 w 1950322"/>
              <a:gd name="connsiteY2" fmla="*/ 54426 h 1173428"/>
              <a:gd name="connsiteX3" fmla="*/ 0 w 1950322"/>
              <a:gd name="connsiteY3" fmla="*/ 199282 h 117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322" h="1173428">
                <a:moveTo>
                  <a:pt x="1086416" y="1168002"/>
                </a:moveTo>
                <a:cubicBezTo>
                  <a:pt x="1478733" y="1179319"/>
                  <a:pt x="1871050" y="1190636"/>
                  <a:pt x="1937442" y="1005040"/>
                </a:cubicBezTo>
                <a:cubicBezTo>
                  <a:pt x="2003834" y="819444"/>
                  <a:pt x="1807676" y="188719"/>
                  <a:pt x="1484769" y="54426"/>
                </a:cubicBezTo>
                <a:cubicBezTo>
                  <a:pt x="1161862" y="-79867"/>
                  <a:pt x="580931" y="59707"/>
                  <a:pt x="0" y="19928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109989" y="4345664"/>
            <a:ext cx="2160553" cy="1068309"/>
          </a:xfrm>
          <a:custGeom>
            <a:avLst/>
            <a:gdLst>
              <a:gd name="connsiteX0" fmla="*/ 1095469 w 2160553"/>
              <a:gd name="connsiteY0" fmla="*/ 1068309 h 1068309"/>
              <a:gd name="connsiteX1" fmla="*/ 2127564 w 2160553"/>
              <a:gd name="connsiteY1" fmla="*/ 172016 h 1068309"/>
              <a:gd name="connsiteX2" fmla="*/ 0 w 2160553"/>
              <a:gd name="connsiteY2" fmla="*/ 0 h 106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553" h="1068309">
                <a:moveTo>
                  <a:pt x="1095469" y="1068309"/>
                </a:moveTo>
                <a:cubicBezTo>
                  <a:pt x="1702805" y="709188"/>
                  <a:pt x="2310142" y="350067"/>
                  <a:pt x="2127564" y="172016"/>
                </a:cubicBezTo>
                <a:cubicBezTo>
                  <a:pt x="1944986" y="-6035"/>
                  <a:pt x="312344" y="37723"/>
                  <a:pt x="0" y="0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59786" y="3267659"/>
            <a:ext cx="2535112" cy="1222860"/>
          </a:xfrm>
          <a:custGeom>
            <a:avLst/>
            <a:gdLst>
              <a:gd name="connsiteX0" fmla="*/ 1086416 w 2535112"/>
              <a:gd name="connsiteY0" fmla="*/ 1222860 h 1222860"/>
              <a:gd name="connsiteX1" fmla="*/ 2534970 w 2535112"/>
              <a:gd name="connsiteY1" fmla="*/ 254139 h 1222860"/>
              <a:gd name="connsiteX2" fmla="*/ 1167897 w 2535112"/>
              <a:gd name="connsiteY2" fmla="*/ 642 h 1222860"/>
              <a:gd name="connsiteX3" fmla="*/ 0 w 2535112"/>
              <a:gd name="connsiteY3" fmla="*/ 299406 h 122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112" h="1222860">
                <a:moveTo>
                  <a:pt x="1086416" y="1222860"/>
                </a:moveTo>
                <a:cubicBezTo>
                  <a:pt x="1803903" y="840351"/>
                  <a:pt x="2521390" y="457842"/>
                  <a:pt x="2534970" y="254139"/>
                </a:cubicBezTo>
                <a:cubicBezTo>
                  <a:pt x="2548550" y="50436"/>
                  <a:pt x="1590392" y="-6903"/>
                  <a:pt x="1167897" y="642"/>
                </a:cubicBezTo>
                <a:cubicBezTo>
                  <a:pt x="745402" y="8186"/>
                  <a:pt x="98079" y="285826"/>
                  <a:pt x="0" y="299406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09585" y="2333815"/>
            <a:ext cx="1756489" cy="1309218"/>
          </a:xfrm>
          <a:custGeom>
            <a:avLst/>
            <a:gdLst>
              <a:gd name="connsiteX0" fmla="*/ 1050202 w 1756489"/>
              <a:gd name="connsiteY0" fmla="*/ 1269464 h 1309218"/>
              <a:gd name="connsiteX1" fmla="*/ 1756372 w 1756489"/>
              <a:gd name="connsiteY1" fmla="*/ 1160823 h 1309218"/>
              <a:gd name="connsiteX2" fmla="*/ 1004935 w 1756489"/>
              <a:gd name="connsiteY2" fmla="*/ 65353 h 1309218"/>
              <a:gd name="connsiteX3" fmla="*/ 0 w 1756489"/>
              <a:gd name="connsiteY3" fmla="*/ 219262 h 1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489" h="1309218">
                <a:moveTo>
                  <a:pt x="1050202" y="1269464"/>
                </a:moveTo>
                <a:cubicBezTo>
                  <a:pt x="1407059" y="1315486"/>
                  <a:pt x="1763917" y="1361508"/>
                  <a:pt x="1756372" y="1160823"/>
                </a:cubicBezTo>
                <a:cubicBezTo>
                  <a:pt x="1748828" y="960138"/>
                  <a:pt x="1297664" y="222280"/>
                  <a:pt x="1004935" y="65353"/>
                </a:cubicBezTo>
                <a:cubicBezTo>
                  <a:pt x="712206" y="-91574"/>
                  <a:pt x="356103" y="63844"/>
                  <a:pt x="0" y="21926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41275" y="1623989"/>
            <a:ext cx="1579962" cy="992463"/>
          </a:xfrm>
          <a:custGeom>
            <a:avLst/>
            <a:gdLst>
              <a:gd name="connsiteX0" fmla="*/ 1059256 w 1579962"/>
              <a:gd name="connsiteY0" fmla="*/ 992463 h 992463"/>
              <a:gd name="connsiteX1" fmla="*/ 1530036 w 1579962"/>
              <a:gd name="connsiteY1" fmla="*/ 87117 h 992463"/>
              <a:gd name="connsiteX2" fmla="*/ 0 w 1579962"/>
              <a:gd name="connsiteY2" fmla="*/ 87117 h 99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962" h="992463">
                <a:moveTo>
                  <a:pt x="1059256" y="992463"/>
                </a:moveTo>
                <a:cubicBezTo>
                  <a:pt x="1382917" y="615235"/>
                  <a:pt x="1706579" y="238008"/>
                  <a:pt x="1530036" y="87117"/>
                </a:cubicBezTo>
                <a:cubicBezTo>
                  <a:pt x="1353493" y="-63774"/>
                  <a:pt x="676746" y="11671"/>
                  <a:pt x="0" y="87117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EE5-4D14-4E8E-A7DA-037054B99428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6" grpId="0"/>
      <p:bldP spid="10287" grpId="0"/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5930-724B-4C30-865F-C086DAF2739A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1752600" y="1143000"/>
            <a:ext cx="8763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Program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 </a:t>
            </a: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D2E-A25A-410B-8A57-B3B30CD46D0B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What Happens When Called?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620078" y="1066800"/>
            <a:ext cx="8955156" cy="5715000"/>
          </a:xfrm>
        </p:spPr>
        <p:txBody>
          <a:bodyPr/>
          <a:lstStyle/>
          <a:p>
            <a:pPr marL="533400" indent="-533400" algn="just">
              <a:spcBef>
                <a:spcPct val="50000"/>
              </a:spcBef>
            </a:pPr>
            <a:r>
              <a:rPr lang="en-US" dirty="0"/>
              <a:t>Each time a </a:t>
            </a:r>
            <a:r>
              <a:rPr lang="en-US" b="1" dirty="0">
                <a:solidFill>
                  <a:srgbClr val="B80000"/>
                </a:solidFill>
              </a:rPr>
              <a:t>recursive function </a:t>
            </a:r>
            <a:r>
              <a:rPr lang="en-US" dirty="0"/>
              <a:t>is </a:t>
            </a:r>
            <a:r>
              <a:rPr lang="en-US" b="1" dirty="0">
                <a:solidFill>
                  <a:srgbClr val="2C14DE"/>
                </a:solidFill>
              </a:rPr>
              <a:t>called</a:t>
            </a:r>
            <a:r>
              <a:rPr lang="en-US" dirty="0"/>
              <a:t>, a </a:t>
            </a:r>
            <a:r>
              <a:rPr lang="en-US" b="1" dirty="0">
                <a:solidFill>
                  <a:srgbClr val="008000"/>
                </a:solidFill>
              </a:rPr>
              <a:t>new copy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008000"/>
                </a:solidFill>
              </a:rPr>
              <a:t>function runs</a:t>
            </a:r>
            <a:r>
              <a:rPr lang="en-US" dirty="0"/>
              <a:t>, with </a:t>
            </a:r>
            <a:r>
              <a:rPr lang="en-US" b="1" dirty="0">
                <a:solidFill>
                  <a:srgbClr val="2F1BC7"/>
                </a:solidFill>
              </a:rPr>
              <a:t>new instances </a:t>
            </a:r>
            <a:r>
              <a:rPr lang="en-US" b="1" dirty="0"/>
              <a:t>of</a:t>
            </a:r>
            <a:r>
              <a:rPr lang="en-US" b="1" dirty="0">
                <a:solidFill>
                  <a:srgbClr val="2F1BC7"/>
                </a:solidFill>
              </a:rPr>
              <a:t> parameters </a:t>
            </a:r>
            <a:r>
              <a:rPr lang="en-US" dirty="0"/>
              <a:t>and </a:t>
            </a:r>
            <a:r>
              <a:rPr lang="en-US" b="1" dirty="0">
                <a:solidFill>
                  <a:srgbClr val="2F1BC7"/>
                </a:solidFill>
              </a:rPr>
              <a:t>local variable</a:t>
            </a:r>
            <a:r>
              <a:rPr lang="en-US" dirty="0"/>
              <a:t>s being </a:t>
            </a:r>
            <a:r>
              <a:rPr lang="en-US" b="1" dirty="0">
                <a:solidFill>
                  <a:srgbClr val="2F1BC7"/>
                </a:solidFill>
              </a:rPr>
              <a:t>created</a:t>
            </a:r>
          </a:p>
          <a:p>
            <a:pPr marL="533400" indent="-533400" algn="just">
              <a:spcBef>
                <a:spcPct val="50000"/>
              </a:spcBef>
            </a:pPr>
            <a:endParaRPr lang="en-US" dirty="0"/>
          </a:p>
          <a:p>
            <a:pPr marL="533400" indent="-533400" algn="just">
              <a:spcBef>
                <a:spcPct val="50000"/>
              </a:spcBef>
            </a:pPr>
            <a:r>
              <a:rPr lang="en-US" dirty="0"/>
              <a:t>As </a:t>
            </a:r>
            <a:r>
              <a:rPr lang="en-US" b="1" dirty="0"/>
              <a:t>each </a:t>
            </a:r>
            <a:r>
              <a:rPr lang="en-US" b="1" dirty="0">
                <a:solidFill>
                  <a:srgbClr val="2F1BC7"/>
                </a:solidFill>
              </a:rPr>
              <a:t>copy finishes </a:t>
            </a:r>
            <a:r>
              <a:rPr lang="en-US" b="1" dirty="0"/>
              <a:t>executing</a:t>
            </a:r>
            <a:r>
              <a:rPr lang="en-US" dirty="0"/>
              <a:t>, it </a:t>
            </a:r>
            <a:r>
              <a:rPr lang="en-US" b="1" dirty="0">
                <a:solidFill>
                  <a:srgbClr val="2F1BC7"/>
                </a:solidFill>
              </a:rPr>
              <a:t>returns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to the copy of the </a:t>
            </a:r>
            <a:r>
              <a:rPr lang="en-US" b="1" dirty="0">
                <a:solidFill>
                  <a:srgbClr val="2F1BC7"/>
                </a:solidFill>
              </a:rPr>
              <a:t>function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that </a:t>
            </a:r>
            <a:r>
              <a:rPr lang="en-US" b="1" u="sng" dirty="0">
                <a:solidFill>
                  <a:srgbClr val="2F1BC7"/>
                </a:solidFill>
              </a:rPr>
              <a:t>called it</a:t>
            </a:r>
          </a:p>
          <a:p>
            <a:pPr marL="533400" indent="-533400" algn="just">
              <a:spcBef>
                <a:spcPct val="50000"/>
              </a:spcBef>
            </a:pPr>
            <a:endParaRPr lang="en-US" dirty="0"/>
          </a:p>
          <a:p>
            <a:pPr marL="533400" indent="-533400" algn="just">
              <a:spcBef>
                <a:spcPct val="50000"/>
              </a:spcBef>
            </a:pPr>
            <a:r>
              <a:rPr lang="en-US" dirty="0"/>
              <a:t>When the </a:t>
            </a:r>
            <a:r>
              <a:rPr lang="en-US" b="1" dirty="0">
                <a:solidFill>
                  <a:srgbClr val="2F1BC7"/>
                </a:solidFill>
              </a:rPr>
              <a:t>initial copy finishes executing</a:t>
            </a:r>
            <a:r>
              <a:rPr lang="en-US" dirty="0"/>
              <a:t>, it returns to the </a:t>
            </a:r>
            <a:r>
              <a:rPr lang="en-US" b="1" dirty="0"/>
              <a:t>part of the program </a:t>
            </a:r>
            <a:r>
              <a:rPr lang="en-US" dirty="0"/>
              <a:t>that </a:t>
            </a:r>
            <a:r>
              <a:rPr lang="en-US" b="1" dirty="0">
                <a:solidFill>
                  <a:srgbClr val="2F1BC7"/>
                </a:solidFill>
              </a:rPr>
              <a:t>made the initial call </a:t>
            </a:r>
            <a:r>
              <a:rPr lang="en-US" dirty="0"/>
              <a:t>to the </a:t>
            </a:r>
            <a:r>
              <a:rPr lang="en-US" b="1" dirty="0">
                <a:solidFill>
                  <a:srgbClr val="2F1BC7"/>
                </a:solidFill>
              </a:rPr>
              <a:t>function</a:t>
            </a:r>
            <a:endParaRPr lang="en-US" b="1" dirty="0">
              <a:solidFill>
                <a:srgbClr val="2F1BC7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5BB9153-EE77-412A-8304-CAD4567C8A1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31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268D-8570-4E4F-B98E-934F50A459DD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20,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6BF-EE83-4772-8517-E7688A3CD256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A73-27DD-4A0F-A5E2-CEF048EEB6FC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Passing Arguments </a:t>
            </a:r>
            <a:r>
              <a:rPr lang="en-US" b="1" dirty="0">
                <a:solidFill>
                  <a:srgbClr val="C00000"/>
                </a:solidFill>
              </a:rPr>
              <a:t>to </a:t>
            </a:r>
            <a:r>
              <a:rPr lang="en-US" b="1" dirty="0" smtClean="0">
                <a:solidFill>
                  <a:srgbClr val="C00000"/>
                </a:solidFill>
              </a:rPr>
              <a:t>Functions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1150" y="1447800"/>
            <a:ext cx="8953500" cy="274320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Three ways </a:t>
            </a:r>
            <a:r>
              <a:rPr lang="en-US" sz="3000" dirty="0"/>
              <a:t>to pass arguments to function: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008000"/>
                </a:solidFill>
              </a:rPr>
              <a:t>Pass-by-value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FF0000"/>
                </a:solidFill>
              </a:rPr>
              <a:t>Pass-by-reference</a:t>
            </a:r>
            <a:r>
              <a:rPr lang="en-US" sz="3000" dirty="0">
                <a:solidFill>
                  <a:srgbClr val="FF0000"/>
                </a:solidFill>
              </a:rPr>
              <a:t> with </a:t>
            </a:r>
            <a:r>
              <a:rPr lang="en-US" sz="3000" b="1" dirty="0">
                <a:solidFill>
                  <a:srgbClr val="FF0000"/>
                </a:solidFill>
              </a:rPr>
              <a:t>reference 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FFC000"/>
                </a:solidFill>
              </a:rPr>
              <a:t>Pass-by-reference</a:t>
            </a:r>
            <a:r>
              <a:rPr lang="en-US" sz="3000" dirty="0">
                <a:solidFill>
                  <a:srgbClr val="FFC000"/>
                </a:solidFill>
              </a:rPr>
              <a:t> with </a:t>
            </a:r>
            <a:r>
              <a:rPr lang="en-US" sz="3000" b="1" dirty="0">
                <a:solidFill>
                  <a:srgbClr val="FFC000"/>
                </a:solidFill>
              </a:rPr>
              <a:t>pointer arguments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778-50BE-44F4-9B65-F91F8076455A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2738"/>
            <a:ext cx="10452653" cy="89154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C00000"/>
                </a:solidFill>
              </a:rPr>
              <a:t>Using Reference Variables with Functions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1" y="1066800"/>
            <a:ext cx="8991599" cy="6172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To create a </a:t>
            </a:r>
            <a:r>
              <a:rPr lang="en-US" b="1" dirty="0" smtClean="0">
                <a:solidFill>
                  <a:srgbClr val="2C14DE"/>
                </a:solidFill>
              </a:rPr>
              <a:t>second name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2C14DE"/>
                </a:solidFill>
              </a:rPr>
              <a:t>Alias</a:t>
            </a:r>
            <a:r>
              <a:rPr lang="en-US" b="1" dirty="0" smtClean="0"/>
              <a:t>) </a:t>
            </a:r>
            <a:r>
              <a:rPr lang="en-US" dirty="0" smtClean="0"/>
              <a:t>for 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 in a program</a:t>
            </a:r>
            <a:endParaRPr lang="en-US" b="1" dirty="0" smtClean="0">
              <a:solidFill>
                <a:srgbClr val="2F1BC7"/>
              </a:solidFill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rgbClr val="2F1BC7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 that acts as an </a:t>
            </a:r>
            <a:r>
              <a:rPr lang="en-US" b="1" dirty="0" smtClean="0">
                <a:solidFill>
                  <a:srgbClr val="2F1BC7"/>
                </a:solidFill>
              </a:rPr>
              <a:t>alias</a:t>
            </a:r>
            <a:r>
              <a:rPr lang="en-US" dirty="0" smtClean="0"/>
              <a:t> for another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 is called a </a:t>
            </a:r>
            <a:r>
              <a:rPr lang="en-US" b="1" dirty="0" smtClean="0">
                <a:solidFill>
                  <a:srgbClr val="C00000"/>
                </a:solidFill>
              </a:rPr>
              <a:t>reference variable</a:t>
            </a:r>
            <a:r>
              <a:rPr lang="en-US" dirty="0" smtClean="0"/>
              <a:t>, or simply a </a:t>
            </a:r>
            <a:r>
              <a:rPr lang="en-US" b="1" u="sng" dirty="0" smtClean="0">
                <a:solidFill>
                  <a:srgbClr val="C00000"/>
                </a:solidFill>
              </a:rPr>
              <a:t>reference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2F1BC7"/>
                </a:solidFill>
              </a:rPr>
              <a:t>Arguments</a:t>
            </a:r>
            <a:r>
              <a:rPr lang="en-US" dirty="0" smtClean="0"/>
              <a:t> passed to </a:t>
            </a:r>
            <a:r>
              <a:rPr lang="en-US" b="1" dirty="0" smtClean="0">
                <a:solidFill>
                  <a:srgbClr val="2F1BC7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using reference arguments</a:t>
            </a:r>
            <a:r>
              <a:rPr lang="en-US" dirty="0" smtClean="0">
                <a:solidFill>
                  <a:srgbClr val="2F1BC7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3200" b="1" i="1" dirty="0">
                <a:solidFill>
                  <a:srgbClr val="008000"/>
                </a:solidFill>
              </a:rPr>
              <a:t>Modify original values of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363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028A-2FF5-4A7A-A731-44B3B4007F5E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7130" y="23192"/>
            <a:ext cx="9144000" cy="8912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1. Pass by Reference–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65646"/>
              </p:ext>
            </p:extLst>
          </p:nvPr>
        </p:nvGraphicFramePr>
        <p:xfrm>
          <a:off x="1752600" y="1143001"/>
          <a:ext cx="8776252" cy="4724399"/>
        </p:xfrm>
        <a:graphic>
          <a:graphicData uri="http://schemas.openxmlformats.org/drawingml/2006/table">
            <a:tbl>
              <a:tblPr/>
              <a:tblGrid>
                <a:gridCol w="8776252"/>
              </a:tblGrid>
              <a:tr h="4724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AddGraceMarks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&amp;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marks)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nActual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marks:"&lt;&lt;marks&lt;&lt;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marks = marks + 10;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nMarks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Updated to:"&lt;&lt;marks&lt;&lt;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main()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 = 75;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AddGraceMarks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(marks);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&lt;&lt;“You marks in PF are: ”&lt;&lt;marks&lt;&lt;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23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C055-6681-4E26-973F-D36C06431A00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211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300" b="1" dirty="0">
                <a:solidFill>
                  <a:srgbClr val="B80000"/>
                </a:solidFill>
              </a:rPr>
              <a:t>Passing an Array to a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3818" y="991633"/>
            <a:ext cx="8961783" cy="581722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Display(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data[],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N) 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&lt;&lt;“Array contains”&lt;&lt;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for 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k=0; k&lt;N; k++)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&lt;&lt;data[k]&lt;&lt;“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main(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a[4] = {11, 33, 55, 77};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 Display(a, 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 return 0;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3333CC"/>
              </a:solidFill>
              <a:latin typeface="Consolas" panose="020B0609020204030204" pitchFamily="49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278880" y="776190"/>
            <a:ext cx="15392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rgbClr val="0070C0"/>
                </a:solidFill>
              </a:rPr>
              <a:t>An </a:t>
            </a:r>
            <a:r>
              <a:rPr lang="en-US" sz="2200" b="1" dirty="0" err="1">
                <a:solidFill>
                  <a:srgbClr val="0070C0"/>
                </a:solidFill>
              </a:rPr>
              <a:t>int</a:t>
            </a:r>
            <a:r>
              <a:rPr lang="en-US" sz="2200" b="1" dirty="0">
                <a:solidFill>
                  <a:srgbClr val="0070C0"/>
                </a:solidFill>
              </a:rPr>
              <a:t> array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894320" y="1227270"/>
            <a:ext cx="274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The size of the array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278880" y="5721842"/>
            <a:ext cx="2641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The array argument, no [ ] or &amp; symbol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3" name="Freeform 2"/>
          <p:cNvSpPr/>
          <p:nvPr/>
        </p:nvSpPr>
        <p:spPr>
          <a:xfrm>
            <a:off x="6471920" y="1018581"/>
            <a:ext cx="2448560" cy="848267"/>
          </a:xfrm>
          <a:custGeom>
            <a:avLst/>
            <a:gdLst>
              <a:gd name="connsiteX0" fmla="*/ 2448560 w 2448560"/>
              <a:gd name="connsiteY0" fmla="*/ 342860 h 848267"/>
              <a:gd name="connsiteX1" fmla="*/ 1412240 w 2448560"/>
              <a:gd name="connsiteY1" fmla="*/ 17740 h 848267"/>
              <a:gd name="connsiteX2" fmla="*/ 284480 w 2448560"/>
              <a:gd name="connsiteY2" fmla="*/ 820380 h 848267"/>
              <a:gd name="connsiteX3" fmla="*/ 0 w 2448560"/>
              <a:gd name="connsiteY3" fmla="*/ 586700 h 84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560" h="848267">
                <a:moveTo>
                  <a:pt x="2448560" y="342860"/>
                </a:moveTo>
                <a:cubicBezTo>
                  <a:pt x="2110740" y="140506"/>
                  <a:pt x="1772920" y="-61847"/>
                  <a:pt x="1412240" y="17740"/>
                </a:cubicBezTo>
                <a:cubicBezTo>
                  <a:pt x="1051560" y="97327"/>
                  <a:pt x="519853" y="725553"/>
                  <a:pt x="284480" y="820380"/>
                </a:cubicBezTo>
                <a:cubicBezTo>
                  <a:pt x="49107" y="915207"/>
                  <a:pt x="24553" y="750953"/>
                  <a:pt x="0" y="586700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754880" y="899034"/>
            <a:ext cx="2082800" cy="421766"/>
          </a:xfrm>
          <a:custGeom>
            <a:avLst/>
            <a:gdLst>
              <a:gd name="connsiteX0" fmla="*/ 2082800 w 2082800"/>
              <a:gd name="connsiteY0" fmla="*/ 188086 h 421766"/>
              <a:gd name="connsiteX1" fmla="*/ 1117600 w 2082800"/>
              <a:gd name="connsiteY1" fmla="*/ 188086 h 421766"/>
              <a:gd name="connsiteX2" fmla="*/ 304800 w 2082800"/>
              <a:gd name="connsiteY2" fmla="*/ 5206 h 421766"/>
              <a:gd name="connsiteX3" fmla="*/ 0 w 2082800"/>
              <a:gd name="connsiteY3" fmla="*/ 421766 h 42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421766">
                <a:moveTo>
                  <a:pt x="2082800" y="188086"/>
                </a:moveTo>
                <a:cubicBezTo>
                  <a:pt x="1748366" y="203326"/>
                  <a:pt x="1413933" y="218566"/>
                  <a:pt x="1117600" y="188086"/>
                </a:cubicBezTo>
                <a:cubicBezTo>
                  <a:pt x="821267" y="157606"/>
                  <a:pt x="491067" y="-33741"/>
                  <a:pt x="304800" y="5206"/>
                </a:cubicBezTo>
                <a:cubicBezTo>
                  <a:pt x="118533" y="44153"/>
                  <a:pt x="59266" y="232959"/>
                  <a:pt x="0" y="421766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47440" y="5519644"/>
            <a:ext cx="3393440" cy="952281"/>
          </a:xfrm>
          <a:custGeom>
            <a:avLst/>
            <a:gdLst>
              <a:gd name="connsiteX0" fmla="*/ 3393440 w 3393440"/>
              <a:gd name="connsiteY0" fmla="*/ 332517 h 952281"/>
              <a:gd name="connsiteX1" fmla="*/ 2611120 w 3393440"/>
              <a:gd name="connsiteY1" fmla="*/ 27717 h 952281"/>
              <a:gd name="connsiteX2" fmla="*/ 1168400 w 3393440"/>
              <a:gd name="connsiteY2" fmla="*/ 952277 h 952281"/>
              <a:gd name="connsiteX3" fmla="*/ 0 w 3393440"/>
              <a:gd name="connsiteY3" fmla="*/ 37877 h 95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440" h="952281">
                <a:moveTo>
                  <a:pt x="3393440" y="332517"/>
                </a:moveTo>
                <a:cubicBezTo>
                  <a:pt x="3187700" y="128470"/>
                  <a:pt x="2981960" y="-75576"/>
                  <a:pt x="2611120" y="27717"/>
                </a:cubicBezTo>
                <a:cubicBezTo>
                  <a:pt x="2240280" y="131010"/>
                  <a:pt x="1603587" y="950584"/>
                  <a:pt x="1168400" y="952277"/>
                </a:cubicBezTo>
                <a:cubicBezTo>
                  <a:pt x="733213" y="953970"/>
                  <a:pt x="366606" y="495923"/>
                  <a:pt x="0" y="378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C72D-3509-49E0-A394-4AD7410E1AE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684-8C3A-4ACB-9F3D-0BEFF8B4F39F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60"/>
            <a:ext cx="9144000" cy="89154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a typeface="宋体" pitchFamily="2" charset="-122"/>
              </a:rPr>
              <a:t>Sorting An Array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066800"/>
            <a:ext cx="8915400" cy="5791200"/>
          </a:xfrm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3400" b="1" dirty="0">
                <a:solidFill>
                  <a:srgbClr val="C00000"/>
                </a:solidFill>
                <a:ea typeface="宋体" pitchFamily="2" charset="-122"/>
              </a:rPr>
              <a:t>Sorting</a:t>
            </a:r>
            <a:r>
              <a:rPr lang="en-US" sz="3400" dirty="0">
                <a:solidFill>
                  <a:srgbClr val="C00000"/>
                </a:solidFill>
                <a:ea typeface="宋体" pitchFamily="2" charset="-122"/>
              </a:rPr>
              <a:t>: 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Arranging values of an array in </a:t>
            </a:r>
            <a:r>
              <a:rPr lang="en-US" sz="3400" i="1" dirty="0">
                <a:solidFill>
                  <a:srgbClr val="2F1BC7"/>
                </a:solidFill>
                <a:ea typeface="宋体" pitchFamily="2" charset="-122"/>
              </a:rPr>
              <a:t>Ascending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or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Descending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order.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E.g.,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65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34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12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7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5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2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sz="3400" i="1" dirty="0">
                <a:solidFill>
                  <a:srgbClr val="C00000"/>
                </a:solidFill>
                <a:ea typeface="宋体" pitchFamily="2" charset="-122"/>
              </a:rPr>
              <a:t>{Descending order}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	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23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37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49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87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  </a:t>
            </a:r>
            <a:r>
              <a:rPr lang="en-US" sz="3400" i="1" dirty="0">
                <a:solidFill>
                  <a:srgbClr val="C00000"/>
                </a:solidFill>
                <a:ea typeface="宋体" pitchFamily="2" charset="-122"/>
              </a:rPr>
              <a:t>{Ascending order}</a:t>
            </a:r>
          </a:p>
          <a:p>
            <a:pPr algn="just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3400" b="1" dirty="0">
                <a:solidFill>
                  <a:srgbClr val="C00000"/>
                </a:solidFill>
                <a:ea typeface="宋体" pitchFamily="2" charset="-122"/>
              </a:rPr>
              <a:t>Bubble Sort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•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Repeatedly stepping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through the array to be sorted, comparing each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pair of adjacent items 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and 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swapping 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them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i="1" dirty="0" smtClean="0">
                <a:solidFill>
                  <a:srgbClr val="C00000"/>
                </a:solidFill>
                <a:ea typeface="宋体" pitchFamily="2" charset="-122"/>
              </a:rPr>
              <a:t>if they are in the wrong order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. The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pass through the array 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is repeated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until no swaps are needed 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(which indicates that the list is sorted)</a:t>
            </a:r>
            <a:endParaRPr lang="en-US" b="1" i="1" u="sng" dirty="0" smtClean="0">
              <a:solidFill>
                <a:srgbClr val="2F1BC7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AE9A-2D46-48BA-8696-9A5577A94249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19713</TotalTime>
  <Words>1071</Words>
  <Application>Microsoft Office PowerPoint</Application>
  <PresentationFormat>Widescreen</PresentationFormat>
  <Paragraphs>300</Paragraphs>
  <Slides>33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宋体</vt:lpstr>
      <vt:lpstr>arial</vt:lpstr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Worksheet</vt:lpstr>
      <vt:lpstr>PowerPoint Presentation</vt:lpstr>
      <vt:lpstr>Goals</vt:lpstr>
      <vt:lpstr>Previous Lecture</vt:lpstr>
      <vt:lpstr>Passing Arguments to Functions</vt:lpstr>
      <vt:lpstr>Using Reference Variables with Functions</vt:lpstr>
      <vt:lpstr>1. Pass by Reference– Example</vt:lpstr>
      <vt:lpstr>Passing an Array to a Function</vt:lpstr>
      <vt:lpstr>Today’s Lecture</vt:lpstr>
      <vt:lpstr>Sorting An Array</vt:lpstr>
      <vt:lpstr>Sorting An Array(Ascending) (bubble sort)</vt:lpstr>
      <vt:lpstr>Sorting An Array(Ascending)</vt:lpstr>
      <vt:lpstr>Sorting An Array(Descending)</vt:lpstr>
      <vt:lpstr>Memory Mayout</vt:lpstr>
      <vt:lpstr>PowerPoint Presentation</vt:lpstr>
      <vt:lpstr>Call Stack</vt:lpstr>
      <vt:lpstr>Call Stack</vt:lpstr>
      <vt:lpstr>Call Stack</vt:lpstr>
      <vt:lpstr>PowerPoint Presentation</vt:lpstr>
      <vt:lpstr>PowerPoint Presentation</vt:lpstr>
      <vt:lpstr>Recursion</vt:lpstr>
      <vt:lpstr>Introduction to Recursion</vt:lpstr>
      <vt:lpstr>Introduction to Recursion</vt:lpstr>
      <vt:lpstr>Recursion</vt:lpstr>
      <vt:lpstr>Example: Sum numbers using Recursion</vt:lpstr>
      <vt:lpstr>Creating a Sum function (Iterative)</vt:lpstr>
      <vt:lpstr>Example: Sum numbers using Recursion</vt:lpstr>
      <vt:lpstr>Recursion : Using Control Condition</vt:lpstr>
      <vt:lpstr>Recursion : Using Control Condition</vt:lpstr>
      <vt:lpstr>PowerPoint Presentation</vt:lpstr>
      <vt:lpstr>PowerPoint Presentation</vt:lpstr>
      <vt:lpstr>What Happens When Called?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1359</cp:revision>
  <dcterms:created xsi:type="dcterms:W3CDTF">2006-08-16T00:00:00Z</dcterms:created>
  <dcterms:modified xsi:type="dcterms:W3CDTF">2022-11-21T06:33:52Z</dcterms:modified>
</cp:coreProperties>
</file>