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1"/>
  </p:notesMasterIdLst>
  <p:sldIdLst>
    <p:sldId id="352" r:id="rId2"/>
    <p:sldId id="686" r:id="rId3"/>
    <p:sldId id="791" r:id="rId4"/>
    <p:sldId id="1078" r:id="rId5"/>
    <p:sldId id="1080" r:id="rId6"/>
    <p:sldId id="1092" r:id="rId7"/>
    <p:sldId id="1106" r:id="rId8"/>
    <p:sldId id="1107" r:id="rId9"/>
    <p:sldId id="1109" r:id="rId10"/>
    <p:sldId id="1110" r:id="rId11"/>
    <p:sldId id="1111" r:id="rId12"/>
    <p:sldId id="1112" r:id="rId13"/>
    <p:sldId id="1118" r:id="rId14"/>
    <p:sldId id="1119" r:id="rId15"/>
    <p:sldId id="1120" r:id="rId16"/>
    <p:sldId id="1121" r:id="rId17"/>
    <p:sldId id="1122" r:id="rId18"/>
    <p:sldId id="1123" r:id="rId19"/>
    <p:sldId id="1124" r:id="rId20"/>
    <p:sldId id="1125" r:id="rId21"/>
    <p:sldId id="1126" r:id="rId22"/>
    <p:sldId id="1127" r:id="rId23"/>
    <p:sldId id="1128" r:id="rId24"/>
    <p:sldId id="1129" r:id="rId25"/>
    <p:sldId id="1130" r:id="rId26"/>
    <p:sldId id="1131" r:id="rId27"/>
    <p:sldId id="1132" r:id="rId28"/>
    <p:sldId id="687" r:id="rId29"/>
    <p:sldId id="41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101" autoAdjust="0"/>
  </p:normalViewPr>
  <p:slideViewPr>
    <p:cSldViewPr>
      <p:cViewPr varScale="1">
        <p:scale>
          <a:sx n="68" d="100"/>
          <a:sy n="68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13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9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ED6DEF1-B44F-4737-B020-04F6FFC4493A}" type="slidenum">
              <a:rPr lang="en-US" sz="1200" baseline="0"/>
              <a:pPr eaLnBrk="1" hangingPunct="1"/>
              <a:t>4</a:t>
            </a:fld>
            <a:endParaRPr lang="en-US" sz="1200" baseline="0"/>
          </a:p>
        </p:txBody>
      </p:sp>
      <p:sp>
        <p:nvSpPr>
          <p:cNvPr id="614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29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C1DD52A-33A2-4741-950B-702EC9F35C15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613" y="731838"/>
            <a:ext cx="6088062" cy="3425825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681538"/>
            <a:ext cx="5357812" cy="344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Give me some examples</a:t>
            </a:r>
          </a:p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How many? (more than…)</a:t>
            </a:r>
          </a:p>
        </p:txBody>
      </p:sp>
    </p:spTree>
    <p:extLst>
      <p:ext uri="{BB962C8B-B14F-4D97-AF65-F5344CB8AC3E}">
        <p14:creationId xmlns:p14="http://schemas.microsoft.com/office/powerpoint/2010/main" val="435346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5FAA340-B44C-4D7B-87B5-25A72C4A6636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613" y="731838"/>
            <a:ext cx="6088062" cy="3425825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681538"/>
            <a:ext cx="5357812" cy="3448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Give me some examples</a:t>
            </a:r>
          </a:p>
          <a:p>
            <a:r>
              <a:rPr lang="en-US" smtClean="0">
                <a:latin typeface="Arial" panose="020B0604020202020204" pitchFamily="34" charset="0"/>
                <a:ea typeface="ＭＳ Ｐゴシック" panose="020B0600070205080204" pitchFamily="34" charset="-128"/>
              </a:rPr>
              <a:t>* How many? (more than…)</a:t>
            </a:r>
          </a:p>
        </p:txBody>
      </p:sp>
    </p:spTree>
    <p:extLst>
      <p:ext uri="{BB962C8B-B14F-4D97-AF65-F5344CB8AC3E}">
        <p14:creationId xmlns:p14="http://schemas.microsoft.com/office/powerpoint/2010/main" val="196946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9D04D6F-6C4B-4253-8DF5-ABA29B2AB10E}" type="slidenum">
              <a:rPr lang="en-US" sz="1200" baseline="0"/>
              <a:pPr eaLnBrk="1" hangingPunct="1"/>
              <a:t>7</a:t>
            </a:fld>
            <a:endParaRPr lang="en-US" sz="1200" baseline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10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* p1;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v1=99;</a:t>
            </a:r>
          </a:p>
          <a:p>
            <a:pPr lvl="1">
              <a:buNone/>
            </a:pPr>
            <a:r>
              <a:rPr lang="en-US" b="1" dirty="0" smtClean="0"/>
              <a:t>p1 = </a:t>
            </a:r>
            <a:r>
              <a:rPr lang="en-US" b="1" dirty="0" smtClean="0">
                <a:solidFill>
                  <a:schemeClr val="hlink"/>
                </a:solidFill>
              </a:rPr>
              <a:t>&amp;</a:t>
            </a:r>
            <a:r>
              <a:rPr lang="en-US" b="1" dirty="0" smtClean="0"/>
              <a:t>v1;</a:t>
            </a:r>
            <a:endParaRPr lang="en-US" b="0" dirty="0" smtClean="0"/>
          </a:p>
          <a:p>
            <a:pPr lvl="1">
              <a:buNone/>
            </a:pPr>
            <a:r>
              <a:rPr lang="en-US" sz="3000" dirty="0" smtClean="0"/>
              <a:t>Now </a:t>
            </a:r>
            <a:r>
              <a:rPr lang="en-US" sz="3000" b="1" dirty="0" smtClean="0">
                <a:solidFill>
                  <a:srgbClr val="2F1BC7"/>
                </a:solidFill>
              </a:rPr>
              <a:t>p1</a:t>
            </a:r>
            <a:r>
              <a:rPr lang="en-US" sz="3000" dirty="0" smtClean="0"/>
              <a:t> points to the </a:t>
            </a:r>
            <a:r>
              <a:rPr lang="en-US" sz="3000" dirty="0" smtClean="0">
                <a:solidFill>
                  <a:srgbClr val="2F1BC7"/>
                </a:solidFill>
              </a:rPr>
              <a:t>memory location, </a:t>
            </a:r>
          </a:p>
          <a:p>
            <a:pPr lvl="1">
              <a:buNone/>
            </a:pPr>
            <a:r>
              <a:rPr lang="en-US" sz="3000" dirty="0" smtClean="0"/>
              <a:t>where </a:t>
            </a:r>
            <a:r>
              <a:rPr lang="en-US" sz="3000" dirty="0" smtClean="0">
                <a:solidFill>
                  <a:srgbClr val="2F1BC7"/>
                </a:solidFill>
              </a:rPr>
              <a:t>v1</a:t>
            </a:r>
            <a:r>
              <a:rPr lang="en-US" sz="3000" dirty="0" smtClean="0"/>
              <a:t> is stored.</a:t>
            </a:r>
          </a:p>
          <a:p>
            <a:pPr lvl="1">
              <a:buNone/>
            </a:pPr>
            <a:r>
              <a:rPr lang="en-US" sz="3000" dirty="0" smtClean="0"/>
              <a:t>- </a:t>
            </a:r>
            <a:r>
              <a:rPr lang="en-US" sz="3000" dirty="0" smtClean="0">
                <a:solidFill>
                  <a:srgbClr val="2F1BC7"/>
                </a:solidFill>
              </a:rPr>
              <a:t>v1</a:t>
            </a:r>
            <a:r>
              <a:rPr lang="en-US" sz="3000" dirty="0" smtClean="0"/>
              <a:t> is an integer variable</a:t>
            </a:r>
          </a:p>
          <a:p>
            <a:pPr lvl="1">
              <a:buNone/>
            </a:pPr>
            <a:r>
              <a:rPr lang="en-US" sz="3000" dirty="0" smtClean="0"/>
              <a:t>- </a:t>
            </a:r>
            <a:r>
              <a:rPr lang="en-US" sz="3000" dirty="0" smtClean="0">
                <a:solidFill>
                  <a:srgbClr val="2F1BC7"/>
                </a:solidFill>
              </a:rPr>
              <a:t>P1</a:t>
            </a:r>
            <a:r>
              <a:rPr lang="en-US" sz="3000" dirty="0" smtClean="0"/>
              <a:t> is a integer pointer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5FC15-40B4-45E5-86AE-2E64D22F0C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7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3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009D8C4-04B0-4329-9F11-47CCB5037A5D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3EF3-B282-49DC-AF36-24F431BAAE87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D0477-B621-4230-8821-7D1B8A145426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81CDE-C75E-4115-8226-42C75C316427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6964-EEA8-4808-AB69-7D8479E7930A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7015F-2B03-4699-B2F7-1DF1AE1E54E8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FB1F-DDEC-4187-A26B-F6AD4D56D426}" type="datetime1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00FEC-8A3F-473A-8932-DF73481DA9D8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F99B-EF9B-44FC-A2EE-E984C531C3D5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B4F08-2F26-4096-BB88-54CF3732DDF6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C0E17-91E8-40AD-85A1-784A9CD8D098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991A0DF-12FF-49C2-91CA-DBA7111F7175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0719-4D50-44C0-8135-8D0F51E97DAA}" type="datetime1">
              <a:rPr lang="en-US" smtClean="0"/>
              <a:t>11/28/2022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Introduction to Pointers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=""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C++ Memory Models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6060" y="948396"/>
            <a:ext cx="8985740" cy="5867400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2C14DE"/>
                </a:solidFill>
              </a:rPr>
              <a:t>C++ </a:t>
            </a:r>
            <a:r>
              <a:rPr lang="en-US" sz="3000" b="1" dirty="0"/>
              <a:t>leaves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memory management </a:t>
            </a:r>
            <a:r>
              <a:rPr lang="en-US" sz="3000" dirty="0"/>
              <a:t>mostly </a:t>
            </a:r>
            <a:r>
              <a:rPr lang="en-US" sz="3000" b="1" dirty="0"/>
              <a:t>up to the programmer:</a:t>
            </a:r>
          </a:p>
          <a:p>
            <a:pPr marL="457200" lvl="1" indent="0" algn="just">
              <a:buNone/>
            </a:pPr>
            <a:r>
              <a:rPr lang="en-US" sz="3000" b="1" dirty="0" err="1">
                <a:solidFill>
                  <a:srgbClr val="008000"/>
                </a:solidFill>
              </a:rPr>
              <a:t>ve</a:t>
            </a:r>
            <a:r>
              <a:rPr lang="en-US" sz="3000" b="1" dirty="0">
                <a:solidFill>
                  <a:srgbClr val="008000"/>
                </a:solidFill>
              </a:rPr>
              <a:t>++: </a:t>
            </a:r>
            <a:r>
              <a:rPr lang="en-US" sz="3000" dirty="0"/>
              <a:t>write </a:t>
            </a:r>
            <a:r>
              <a:rPr lang="en-US" sz="3000" b="1" dirty="0"/>
              <a:t>programs</a:t>
            </a:r>
            <a:r>
              <a:rPr lang="en-US" sz="3000" b="1" dirty="0">
                <a:solidFill>
                  <a:srgbClr val="008000"/>
                </a:solidFill>
              </a:rPr>
              <a:t> </a:t>
            </a:r>
            <a:r>
              <a:rPr lang="en-US" sz="3000" dirty="0"/>
              <a:t>that </a:t>
            </a:r>
            <a:r>
              <a:rPr lang="en-US" sz="3000" b="1" dirty="0">
                <a:solidFill>
                  <a:srgbClr val="2C14DE"/>
                </a:solidFill>
              </a:rPr>
              <a:t>use memory </a:t>
            </a:r>
            <a:r>
              <a:rPr lang="en-US" sz="3000" b="1" dirty="0">
                <a:solidFill>
                  <a:srgbClr val="008000"/>
                </a:solidFill>
              </a:rPr>
              <a:t>very efficiently</a:t>
            </a:r>
          </a:p>
          <a:p>
            <a:pPr marL="457200" lvl="1" indent="0" algn="just">
              <a:buNone/>
            </a:pPr>
            <a:r>
              <a:rPr lang="en-US" sz="3000" b="1" dirty="0" err="1">
                <a:solidFill>
                  <a:srgbClr val="B80000"/>
                </a:solidFill>
              </a:rPr>
              <a:t>Ve</a:t>
            </a:r>
            <a:r>
              <a:rPr lang="en-US" sz="3000" b="1" dirty="0">
                <a:solidFill>
                  <a:srgbClr val="B80000"/>
                </a:solidFill>
              </a:rPr>
              <a:t>--: </a:t>
            </a:r>
            <a:r>
              <a:rPr lang="en-US" sz="3000" dirty="0"/>
              <a:t>write </a:t>
            </a:r>
            <a:r>
              <a:rPr lang="en-US" sz="3000" b="1" dirty="0"/>
              <a:t>programs</a:t>
            </a:r>
            <a:r>
              <a:rPr lang="en-US" sz="3000" dirty="0"/>
              <a:t> that </a:t>
            </a:r>
            <a:r>
              <a:rPr lang="en-US" sz="3000" b="1" dirty="0">
                <a:solidFill>
                  <a:srgbClr val="B80000"/>
                </a:solidFill>
              </a:rPr>
              <a:t>waste memory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rgbClr val="B80000"/>
                </a:solidFill>
              </a:rPr>
              <a:t>do not work at all</a:t>
            </a:r>
          </a:p>
          <a:p>
            <a:pPr lvl="1" algn="just"/>
            <a:endParaRPr lang="en-US" dirty="0"/>
          </a:p>
          <a:p>
            <a:pPr algn="just"/>
            <a:r>
              <a:rPr lang="en-US" b="1" u="sng" dirty="0" smtClean="0">
                <a:solidFill>
                  <a:srgbClr val="008000"/>
                </a:solidFill>
              </a:rPr>
              <a:t>For efficient program working</a:t>
            </a:r>
            <a:r>
              <a:rPr lang="en-US" dirty="0" smtClean="0"/>
              <a:t>, we need </a:t>
            </a:r>
            <a:r>
              <a:rPr lang="en-US" b="1" dirty="0" smtClean="0">
                <a:solidFill>
                  <a:srgbClr val="2C14DE"/>
                </a:solidFill>
              </a:rPr>
              <a:t>good understanding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2C14DE"/>
                </a:solidFill>
              </a:rPr>
              <a:t>memory models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4FEC-668D-41EF-9F4E-C7A2F02183F9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3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0034"/>
            <a:ext cx="9067800" cy="788647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C++ Memory Models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6060" y="948396"/>
            <a:ext cx="9019736" cy="58674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</a:rPr>
              <a:t>Common errors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caused by </a:t>
            </a:r>
            <a:r>
              <a:rPr lang="en-US" b="1" dirty="0">
                <a:solidFill>
                  <a:srgbClr val="C00000"/>
                </a:solidFill>
              </a:rPr>
              <a:t>poor memory management</a:t>
            </a:r>
            <a:r>
              <a:rPr lang="en-US" dirty="0"/>
              <a:t>: 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Using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2C14DE"/>
                </a:solidFill>
              </a:rPr>
              <a:t>variable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before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it has been </a:t>
            </a:r>
            <a:r>
              <a:rPr lang="en-US" b="1" dirty="0" smtClean="0">
                <a:solidFill>
                  <a:srgbClr val="2C14DE"/>
                </a:solidFill>
              </a:rPr>
              <a:t>initialized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Allocating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b="1" dirty="0">
                <a:solidFill>
                  <a:srgbClr val="2C14DE"/>
                </a:solidFill>
              </a:rPr>
              <a:t>memory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for storage and </a:t>
            </a:r>
            <a:r>
              <a:rPr lang="en-US" b="1" dirty="0">
                <a:solidFill>
                  <a:srgbClr val="2C14DE"/>
                </a:solidFill>
              </a:rPr>
              <a:t>not deleting it </a:t>
            </a:r>
          </a:p>
          <a:p>
            <a:pPr lvl="1"/>
            <a:r>
              <a:rPr lang="en-US" b="1" dirty="0" smtClean="0">
                <a:solidFill>
                  <a:srgbClr val="2C14DE"/>
                </a:solidFill>
              </a:rPr>
              <a:t>Using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2C14DE"/>
                </a:solidFill>
              </a:rPr>
              <a:t>value</a:t>
            </a:r>
            <a:r>
              <a:rPr lang="en-US" dirty="0">
                <a:solidFill>
                  <a:srgbClr val="2C14DE"/>
                </a:solidFill>
              </a:rPr>
              <a:t> </a:t>
            </a:r>
            <a:r>
              <a:rPr lang="en-US" dirty="0"/>
              <a:t>after it </a:t>
            </a:r>
            <a:r>
              <a:rPr lang="en-US" b="1" dirty="0">
                <a:solidFill>
                  <a:srgbClr val="2C14DE"/>
                </a:solidFill>
              </a:rPr>
              <a:t>has been </a:t>
            </a:r>
            <a:r>
              <a:rPr lang="en-US" b="1" dirty="0" smtClean="0">
                <a:solidFill>
                  <a:srgbClr val="2C14DE"/>
                </a:solidFill>
              </a:rPr>
              <a:t>deleted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b="1" dirty="0" smtClean="0"/>
              <a:t>What are the solutions?</a:t>
            </a:r>
          </a:p>
          <a:p>
            <a:pPr lvl="1"/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1FD51-7A85-40BC-8501-8C4379853A96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Main Memory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55705"/>
            <a:ext cx="9144000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19400" y="1728874"/>
            <a:ext cx="5410200" cy="3634597"/>
            <a:chOff x="1981200" y="1843087"/>
            <a:chExt cx="5410200" cy="3634597"/>
          </a:xfrm>
        </p:grpSpPr>
        <p:sp>
          <p:nvSpPr>
            <p:cNvPr id="145412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981200" y="2681287"/>
              <a:ext cx="1371600" cy="762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CPU</a:t>
              </a:r>
            </a:p>
          </p:txBody>
        </p:sp>
        <p:sp>
          <p:nvSpPr>
            <p:cNvPr id="145413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981200" y="3824287"/>
              <a:ext cx="1371600" cy="762000"/>
            </a:xfrm>
            <a:prstGeom prst="rect">
              <a:avLst/>
            </a:prstGeom>
            <a:solidFill>
              <a:srgbClr val="FF9966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Memory</a:t>
              </a:r>
            </a:p>
          </p:txBody>
        </p:sp>
        <p:sp>
          <p:nvSpPr>
            <p:cNvPr id="145414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6200" y="35194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Disk</a:t>
              </a:r>
            </a:p>
          </p:txBody>
        </p:sp>
        <p:sp>
          <p:nvSpPr>
            <p:cNvPr id="145415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2667000" y="3443287"/>
              <a:ext cx="0" cy="381000"/>
            </a:xfrm>
            <a:prstGeom prst="line">
              <a:avLst/>
            </a:prstGeom>
            <a:noFill/>
            <a:ln w="349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3352800" y="3048000"/>
              <a:ext cx="37338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886200" y="18430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Network</a:t>
              </a:r>
            </a:p>
          </p:txBody>
        </p:sp>
        <p:sp>
          <p:nvSpPr>
            <p:cNvPr id="145418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562600" y="35194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/>
                <a:t>Video</a:t>
              </a:r>
            </a:p>
          </p:txBody>
        </p:sp>
        <p:sp>
          <p:nvSpPr>
            <p:cNvPr id="145419" name="Rectangle 11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562600" y="1843087"/>
              <a:ext cx="1371600" cy="762000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/>
                <a:t>Audio</a:t>
              </a:r>
            </a:p>
          </p:txBody>
        </p:sp>
        <p:sp>
          <p:nvSpPr>
            <p:cNvPr id="145420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586288" y="2605087"/>
              <a:ext cx="0" cy="914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6248400" y="2605087"/>
              <a:ext cx="0" cy="914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2" name="Text Box 14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485139" y="2651125"/>
              <a:ext cx="101008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solidFill>
                    <a:schemeClr val="hlink"/>
                  </a:solidFill>
                </a:rPr>
                <a:t>Data Bus</a:t>
              </a:r>
            </a:p>
          </p:txBody>
        </p:sp>
        <p:sp>
          <p:nvSpPr>
            <p:cNvPr id="145424" name="Text Box 16"/>
            <p:cNvSpPr txBox="1">
              <a:spLocks noChangeArrowheads="1"/>
            </p:cNvSpPr>
            <p:nvPr/>
          </p:nvSpPr>
          <p:spPr bwMode="auto">
            <a:xfrm>
              <a:off x="3733800" y="5077574"/>
              <a:ext cx="3657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/>
                <a:t>shared by all </a:t>
              </a:r>
              <a:r>
                <a:rPr lang="en-US" altLang="zh-CN" sz="2000" b="1" i="1" dirty="0">
                  <a:solidFill>
                    <a:srgbClr val="C00000"/>
                  </a:solidFill>
                </a:rPr>
                <a:t>processes</a:t>
              </a:r>
            </a:p>
          </p:txBody>
        </p:sp>
        <p:sp>
          <p:nvSpPr>
            <p:cNvPr id="145425" name="Line 17"/>
            <p:cNvSpPr>
              <a:spLocks noChangeShapeType="1"/>
            </p:cNvSpPr>
            <p:nvPr/>
          </p:nvSpPr>
          <p:spPr bwMode="auto">
            <a:xfrm flipH="1" flipV="1">
              <a:off x="3429000" y="4510087"/>
              <a:ext cx="609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501877" y="1415853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6400" y="5396576"/>
            <a:ext cx="8839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</a:rPr>
              <a:t>What is a process?</a:t>
            </a:r>
          </a:p>
          <a:p>
            <a:r>
              <a:rPr lang="en-US" sz="2600" b="1" i="1" dirty="0"/>
              <a:t>An executing program (loaded in memory) is called process</a:t>
            </a:r>
            <a:r>
              <a:rPr lang="en-US" sz="2600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65C1-6707-48AA-A16A-F3AB32793C49}" type="datetime1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"/>
            <a:ext cx="10287000" cy="1066799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Summary: Process Address Space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3382" y="1311623"/>
            <a:ext cx="6379368" cy="499675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>
                <a:solidFill>
                  <a:srgbClr val="B80000"/>
                </a:solidFill>
              </a:rPr>
              <a:t>text</a:t>
            </a:r>
            <a:r>
              <a:rPr lang="en-US" altLang="zh-CN" b="1" dirty="0"/>
              <a:t>: </a:t>
            </a:r>
            <a:r>
              <a:rPr lang="en-US" altLang="zh-CN" b="1" dirty="0">
                <a:solidFill>
                  <a:srgbClr val="2C14DE"/>
                </a:solidFill>
              </a:rPr>
              <a:t>program text/code </a:t>
            </a:r>
            <a:r>
              <a:rPr lang="en-US" altLang="zh-CN" b="1" dirty="0"/>
              <a:t>and</a:t>
            </a:r>
            <a:r>
              <a:rPr lang="en-US" altLang="zh-CN" b="1" dirty="0">
                <a:solidFill>
                  <a:srgbClr val="2C14DE"/>
                </a:solidFill>
              </a:rPr>
              <a:t> constants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B80000"/>
                </a:solidFill>
              </a:rPr>
              <a:t>data</a:t>
            </a:r>
            <a:r>
              <a:rPr lang="en-US" altLang="zh-CN" b="1" dirty="0"/>
              <a:t>: </a:t>
            </a:r>
            <a:r>
              <a:rPr lang="en-US" altLang="zh-CN" b="1" dirty="0">
                <a:solidFill>
                  <a:srgbClr val="2C14DE"/>
                </a:solidFill>
              </a:rPr>
              <a:t>initialized global</a:t>
            </a:r>
            <a:r>
              <a:rPr lang="en-US" altLang="zh-CN" b="1" dirty="0"/>
              <a:t> &amp; </a:t>
            </a:r>
            <a:r>
              <a:rPr lang="en-US" altLang="zh-CN" b="1" dirty="0">
                <a:solidFill>
                  <a:srgbClr val="2C14DE"/>
                </a:solidFill>
              </a:rPr>
              <a:t>static data</a:t>
            </a:r>
          </a:p>
          <a:p>
            <a:endParaRPr lang="en-US" altLang="zh-CN" b="1" dirty="0"/>
          </a:p>
          <a:p>
            <a:r>
              <a:rPr lang="en-US" altLang="zh-CN" b="1" dirty="0" err="1">
                <a:solidFill>
                  <a:srgbClr val="B80000"/>
                </a:solidFill>
              </a:rPr>
              <a:t>b</a:t>
            </a:r>
            <a:r>
              <a:rPr lang="en-US" altLang="zh-CN" b="1" dirty="0" err="1" smtClean="0">
                <a:solidFill>
                  <a:srgbClr val="B80000"/>
                </a:solidFill>
              </a:rPr>
              <a:t>ss</a:t>
            </a:r>
            <a:r>
              <a:rPr lang="en-US" altLang="zh-CN" b="1" dirty="0">
                <a:solidFill>
                  <a:srgbClr val="B80000"/>
                </a:solidFill>
              </a:rPr>
              <a:t> (block starting symbol)</a:t>
            </a:r>
            <a:r>
              <a:rPr lang="en-US" altLang="zh-CN" b="1" dirty="0" smtClean="0"/>
              <a:t>: </a:t>
            </a:r>
            <a:r>
              <a:rPr lang="en-US" altLang="zh-CN" b="1" dirty="0">
                <a:solidFill>
                  <a:srgbClr val="2C14DE"/>
                </a:solidFill>
              </a:rPr>
              <a:t>un-initialized global </a:t>
            </a:r>
            <a:r>
              <a:rPr lang="en-US" altLang="zh-CN" b="1" dirty="0"/>
              <a:t>&amp; </a:t>
            </a:r>
            <a:r>
              <a:rPr lang="en-US" altLang="zh-CN" b="1" dirty="0">
                <a:solidFill>
                  <a:srgbClr val="2C14DE"/>
                </a:solidFill>
              </a:rPr>
              <a:t>static data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B80000"/>
                </a:solidFill>
              </a:rPr>
              <a:t>heap</a:t>
            </a:r>
            <a:r>
              <a:rPr lang="en-US" altLang="zh-CN" b="1" dirty="0"/>
              <a:t>: </a:t>
            </a:r>
            <a:r>
              <a:rPr lang="en-US" altLang="zh-CN" b="1" dirty="0">
                <a:solidFill>
                  <a:srgbClr val="2C14DE"/>
                </a:solidFill>
              </a:rPr>
              <a:t>dynamically managed memory</a:t>
            </a:r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B80000"/>
                </a:solidFill>
              </a:rPr>
              <a:t>stack</a:t>
            </a:r>
            <a:r>
              <a:rPr lang="en-US" altLang="zh-CN" b="1" dirty="0"/>
              <a:t>: </a:t>
            </a:r>
            <a:r>
              <a:rPr lang="en-US" altLang="zh-CN" b="1" dirty="0">
                <a:solidFill>
                  <a:srgbClr val="2C14DE"/>
                </a:solidFill>
              </a:rPr>
              <a:t>function’s local variables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86600" y="1905000"/>
            <a:ext cx="3429000" cy="3838020"/>
            <a:chOff x="5562600" y="1941512"/>
            <a:chExt cx="3429000" cy="3838020"/>
          </a:xfrm>
        </p:grpSpPr>
        <p:sp>
          <p:nvSpPr>
            <p:cNvPr id="154628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239000" y="2017712"/>
              <a:ext cx="1752600" cy="3657600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54629" name="Text 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562600" y="5410200"/>
              <a:ext cx="1563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0xffffffff</a:t>
              </a:r>
            </a:p>
          </p:txBody>
        </p:sp>
        <p:sp>
          <p:nvSpPr>
            <p:cNvPr id="154630" name="Text Box 6"/>
            <p:cNvSpPr txBox="1">
              <a:spLocks noChangeArrowheads="1"/>
            </p:cNvSpPr>
            <p:nvPr/>
          </p:nvSpPr>
          <p:spPr bwMode="auto">
            <a:xfrm>
              <a:off x="6934200" y="1941512"/>
              <a:ext cx="381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54631" name="Line 7"/>
            <p:cNvSpPr>
              <a:spLocks noChangeShapeType="1"/>
            </p:cNvSpPr>
            <p:nvPr/>
          </p:nvSpPr>
          <p:spPr bwMode="auto">
            <a:xfrm>
              <a:off x="7239000" y="26273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2" name="Text Box 8"/>
            <p:cNvSpPr txBox="1">
              <a:spLocks noChangeArrowheads="1"/>
            </p:cNvSpPr>
            <p:nvPr/>
          </p:nvSpPr>
          <p:spPr bwMode="auto">
            <a:xfrm>
              <a:off x="7696200" y="2170112"/>
              <a:ext cx="1066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text</a:t>
              </a:r>
            </a:p>
          </p:txBody>
        </p:sp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7696200" y="2627312"/>
              <a:ext cx="1066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54634" name="Line 10"/>
            <p:cNvSpPr>
              <a:spLocks noChangeShapeType="1"/>
            </p:cNvSpPr>
            <p:nvPr/>
          </p:nvSpPr>
          <p:spPr bwMode="auto">
            <a:xfrm>
              <a:off x="7239000" y="30845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5" name="Line 11"/>
            <p:cNvSpPr>
              <a:spLocks noChangeShapeType="1"/>
            </p:cNvSpPr>
            <p:nvPr/>
          </p:nvSpPr>
          <p:spPr bwMode="auto">
            <a:xfrm>
              <a:off x="7239000" y="35417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7772400" y="3084512"/>
              <a:ext cx="762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bss</a:t>
              </a:r>
            </a:p>
          </p:txBody>
        </p:sp>
        <p:sp>
          <p:nvSpPr>
            <p:cNvPr id="154637" name="Line 13"/>
            <p:cNvSpPr>
              <a:spLocks noChangeShapeType="1"/>
            </p:cNvSpPr>
            <p:nvPr/>
          </p:nvSpPr>
          <p:spPr bwMode="auto">
            <a:xfrm>
              <a:off x="7239000" y="41513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7696200" y="3694112"/>
              <a:ext cx="1143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heap</a:t>
              </a:r>
            </a:p>
          </p:txBody>
        </p:sp>
        <p:sp>
          <p:nvSpPr>
            <p:cNvPr id="154639" name="Line 15"/>
            <p:cNvSpPr>
              <a:spLocks noChangeShapeType="1"/>
            </p:cNvSpPr>
            <p:nvPr/>
          </p:nvSpPr>
          <p:spPr bwMode="auto">
            <a:xfrm>
              <a:off x="8077200" y="4151312"/>
              <a:ext cx="0" cy="3810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0" name="Text Box 16"/>
            <p:cNvSpPr txBox="1">
              <a:spLocks noChangeArrowheads="1"/>
            </p:cNvSpPr>
            <p:nvPr/>
          </p:nvSpPr>
          <p:spPr bwMode="auto">
            <a:xfrm>
              <a:off x="7696200" y="5294312"/>
              <a:ext cx="12192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stack</a:t>
              </a:r>
            </a:p>
          </p:txBody>
        </p:sp>
        <p:sp>
          <p:nvSpPr>
            <p:cNvPr id="154641" name="Line 17"/>
            <p:cNvSpPr>
              <a:spLocks noChangeShapeType="1"/>
            </p:cNvSpPr>
            <p:nvPr/>
          </p:nvSpPr>
          <p:spPr bwMode="auto">
            <a:xfrm>
              <a:off x="7239000" y="5294312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642" name="Line 18"/>
            <p:cNvSpPr>
              <a:spLocks noChangeShapeType="1"/>
            </p:cNvSpPr>
            <p:nvPr/>
          </p:nvSpPr>
          <p:spPr bwMode="auto">
            <a:xfrm flipV="1">
              <a:off x="8077200" y="4989512"/>
              <a:ext cx="0" cy="3048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EF02D-7509-42F0-93F5-2981ED4791B3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"/>
            <a:ext cx="8229600" cy="86868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6060" y="948396"/>
            <a:ext cx="9019736" cy="58674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When we </a:t>
            </a:r>
            <a:r>
              <a:rPr lang="en-US" b="1" dirty="0">
                <a:solidFill>
                  <a:srgbClr val="2F1BC7"/>
                </a:solidFill>
              </a:rPr>
              <a:t>declare</a:t>
            </a:r>
            <a:r>
              <a:rPr lang="en-US" dirty="0"/>
              <a:t> a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>
                <a:solidFill>
                  <a:srgbClr val="2F1BC7"/>
                </a:solidFill>
              </a:rPr>
              <a:t>,</a:t>
            </a:r>
            <a:r>
              <a:rPr lang="en-US" dirty="0" smtClean="0"/>
              <a:t> </a:t>
            </a:r>
            <a:r>
              <a:rPr lang="en-US" dirty="0"/>
              <a:t>some </a:t>
            </a:r>
            <a:r>
              <a:rPr lang="en-US" b="1" dirty="0">
                <a:solidFill>
                  <a:srgbClr val="2F1BC7"/>
                </a:solidFill>
              </a:rPr>
              <a:t>memory</a:t>
            </a:r>
            <a:r>
              <a:rPr lang="en-US" dirty="0"/>
              <a:t> is </a:t>
            </a:r>
            <a:r>
              <a:rPr lang="en-US" b="1" dirty="0">
                <a:solidFill>
                  <a:srgbClr val="2F1BC7"/>
                </a:solidFill>
              </a:rPr>
              <a:t>allocated</a:t>
            </a:r>
            <a:r>
              <a:rPr lang="en-US" dirty="0"/>
              <a:t> for it.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Thus, we have </a:t>
            </a:r>
            <a:r>
              <a:rPr lang="en-US" b="1" dirty="0" smtClean="0">
                <a:solidFill>
                  <a:srgbClr val="2F1BC7"/>
                </a:solidFill>
              </a:rPr>
              <a:t>two properties</a:t>
            </a:r>
            <a:r>
              <a:rPr lang="en-US" b="1" dirty="0" smtClean="0"/>
              <a:t> </a:t>
            </a:r>
            <a:r>
              <a:rPr lang="en-US" dirty="0" smtClean="0"/>
              <a:t>for any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  <a:r>
              <a:rPr lang="en-US" dirty="0" smtClean="0"/>
              <a:t>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Its </a:t>
            </a:r>
            <a:r>
              <a:rPr lang="en-US" sz="3200" b="1" u="sng" dirty="0">
                <a:solidFill>
                  <a:srgbClr val="FF0000"/>
                </a:solidFill>
              </a:rPr>
              <a:t>Address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and its </a:t>
            </a:r>
            <a:r>
              <a:rPr lang="en-US" sz="3200" b="1" u="sng" dirty="0">
                <a:solidFill>
                  <a:srgbClr val="FF0000"/>
                </a:solidFill>
              </a:rPr>
              <a:t>Data value</a:t>
            </a:r>
          </a:p>
          <a:p>
            <a:pPr marL="971550" lvl="1" indent="-514350">
              <a:buNone/>
            </a:pPr>
            <a:endParaRPr lang="en-US" sz="3200" dirty="0"/>
          </a:p>
          <a:p>
            <a:pPr marL="971550" lvl="1" indent="-514350">
              <a:buNone/>
            </a:pPr>
            <a:r>
              <a:rPr lang="en-US" sz="3200" dirty="0"/>
              <a:t>E.g.,     char ch = ‘A’;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77064" y="5410200"/>
            <a:ext cx="2776537" cy="914400"/>
            <a:chOff x="5228167" y="5105400"/>
            <a:chExt cx="2468033" cy="914400"/>
          </a:xfrm>
        </p:grpSpPr>
        <p:sp>
          <p:nvSpPr>
            <p:cNvPr id="7" name="Rectangle 6"/>
            <p:cNvSpPr/>
            <p:nvPr/>
          </p:nvSpPr>
          <p:spPr>
            <a:xfrm>
              <a:off x="5943600" y="5562600"/>
              <a:ext cx="1752600" cy="457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>
                  <a:solidFill>
                    <a:schemeClr val="tx1"/>
                  </a:solidFill>
                </a:rPr>
                <a:t>65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28167" y="5562600"/>
              <a:ext cx="762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/>
                <a:t>1011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0892" y="5105400"/>
              <a:ext cx="424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ch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467788" y="4495800"/>
            <a:ext cx="926541" cy="1502898"/>
            <a:chOff x="7867587" y="4419600"/>
            <a:chExt cx="926541" cy="1502898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7867587" y="4800600"/>
              <a:ext cx="514413" cy="11218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077200" y="4419600"/>
              <a:ext cx="7169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</a:rPr>
                <a:t>Value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53200" y="4572000"/>
            <a:ext cx="1821396" cy="1295400"/>
            <a:chOff x="5029200" y="4572000"/>
            <a:chExt cx="1821396" cy="1295400"/>
          </a:xfrm>
        </p:grpSpPr>
        <p:cxnSp>
          <p:nvCxnSpPr>
            <p:cNvPr id="14" name="Straight Arrow Connector 13"/>
            <p:cNvCxnSpPr>
              <a:endCxn id="8" idx="0"/>
            </p:cNvCxnSpPr>
            <p:nvPr/>
          </p:nvCxnSpPr>
          <p:spPr>
            <a:xfrm>
              <a:off x="5867400" y="4953000"/>
              <a:ext cx="14288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9200" y="4572000"/>
              <a:ext cx="1821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C00000"/>
                  </a:solidFill>
                </a:rPr>
                <a:t>Memory Address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1E01-6DCC-4ED2-8442-D80268DEB73B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5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0110"/>
            <a:ext cx="9144000" cy="94001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Introduction to Pointers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43000"/>
            <a:ext cx="9144000" cy="5562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C00000"/>
                </a:solidFill>
              </a:rPr>
              <a:t>How to get</a:t>
            </a:r>
            <a:r>
              <a:rPr lang="en-US" b="1" dirty="0" smtClean="0"/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memory-address</a:t>
            </a:r>
            <a:r>
              <a:rPr lang="en-US" dirty="0" smtClean="0"/>
              <a:t> of a </a:t>
            </a:r>
            <a:r>
              <a:rPr lang="en-US" b="1" dirty="0" smtClean="0">
                <a:solidFill>
                  <a:srgbClr val="C00000"/>
                </a:solidFill>
              </a:rPr>
              <a:t>variable</a:t>
            </a:r>
            <a:r>
              <a:rPr lang="en-US" dirty="0" smtClean="0"/>
              <a:t>?</a:t>
            </a:r>
          </a:p>
          <a:p>
            <a:pPr>
              <a:spcBef>
                <a:spcPts val="1200"/>
              </a:spcBef>
            </a:pP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2F1BC7"/>
                </a:solidFill>
              </a:rPr>
              <a:t>Address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a </a:t>
            </a:r>
            <a:r>
              <a:rPr lang="en-US" b="1" dirty="0">
                <a:solidFill>
                  <a:srgbClr val="2F1BC7"/>
                </a:solidFill>
              </a:rPr>
              <a:t>variable</a:t>
            </a:r>
            <a:r>
              <a:rPr lang="en-US" dirty="0"/>
              <a:t> can be </a:t>
            </a:r>
            <a:r>
              <a:rPr lang="en-US" b="1" dirty="0">
                <a:solidFill>
                  <a:srgbClr val="2F1BC7"/>
                </a:solidFill>
              </a:rPr>
              <a:t>accessed</a:t>
            </a:r>
            <a:r>
              <a:rPr lang="en-US" dirty="0"/>
              <a:t> through the </a:t>
            </a:r>
            <a:r>
              <a:rPr lang="en-US" b="1" dirty="0">
                <a:solidFill>
                  <a:srgbClr val="2F1BC7"/>
                </a:solidFill>
              </a:rPr>
              <a:t>referencing operator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C00000"/>
                </a:solidFill>
              </a:rPr>
              <a:t>&amp;</a:t>
            </a:r>
            <a:r>
              <a:rPr lang="en-US" dirty="0" smtClean="0"/>
              <a:t>” </a:t>
            </a:r>
          </a:p>
          <a:p>
            <a:pPr lvl="1">
              <a:spcBef>
                <a:spcPts val="1200"/>
              </a:spcBef>
            </a:pPr>
            <a:r>
              <a:rPr lang="en-US" sz="3200" dirty="0"/>
              <a:t>Example: </a:t>
            </a:r>
            <a:r>
              <a:rPr lang="en-US" sz="3200" b="1" dirty="0">
                <a:solidFill>
                  <a:srgbClr val="C00000"/>
                </a:solidFill>
              </a:rPr>
              <a:t>&amp;</a:t>
            </a:r>
            <a:r>
              <a:rPr lang="en-US" sz="3200" b="1" dirty="0" err="1">
                <a:solidFill>
                  <a:srgbClr val="2F1BC7"/>
                </a:solidFill>
              </a:rPr>
              <a:t>i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ym typeface="Wingdings" pitchFamily="2" charset="2"/>
              </a:rPr>
              <a:t> will </a:t>
            </a:r>
            <a:r>
              <a:rPr lang="en-US" sz="3200" dirty="0"/>
              <a:t>return </a:t>
            </a:r>
            <a:r>
              <a:rPr lang="en-US" sz="3200" b="1" dirty="0">
                <a:solidFill>
                  <a:srgbClr val="B80000"/>
                </a:solidFill>
              </a:rPr>
              <a:t>memory location </a:t>
            </a:r>
            <a:r>
              <a:rPr lang="en-US" sz="3200" dirty="0"/>
              <a:t>where the </a:t>
            </a:r>
            <a:r>
              <a:rPr lang="en-US" sz="3200" b="1" dirty="0">
                <a:solidFill>
                  <a:srgbClr val="2F1BC7"/>
                </a:solidFill>
              </a:rPr>
              <a:t>data value</a:t>
            </a:r>
            <a:r>
              <a:rPr lang="en-US" sz="3200" b="1" dirty="0"/>
              <a:t> </a:t>
            </a:r>
            <a:r>
              <a:rPr lang="en-US" sz="3200" dirty="0"/>
              <a:t>for “</a:t>
            </a:r>
            <a:r>
              <a:rPr lang="en-US" sz="3200" b="1" dirty="0" err="1">
                <a:solidFill>
                  <a:srgbClr val="2F1BC7"/>
                </a:solidFill>
              </a:rPr>
              <a:t>i</a:t>
            </a:r>
            <a:r>
              <a:rPr lang="en-US" sz="3200" dirty="0"/>
              <a:t>” is stored.</a:t>
            </a: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u="sng" dirty="0"/>
              <a:t>A </a:t>
            </a:r>
            <a:r>
              <a:rPr lang="en-US" b="1" u="sng" dirty="0">
                <a:solidFill>
                  <a:srgbClr val="B80000"/>
                </a:solidFill>
              </a:rPr>
              <a:t>pointer </a:t>
            </a:r>
            <a:r>
              <a:rPr lang="en-US" b="1" u="sng" dirty="0" smtClean="0">
                <a:solidFill>
                  <a:srgbClr val="B80000"/>
                </a:solidFill>
              </a:rPr>
              <a:t>is a variable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rgbClr val="B80000"/>
                </a:solidFill>
              </a:rPr>
              <a:t>Pointer stores only </a:t>
            </a:r>
            <a:r>
              <a:rPr lang="en-US" b="1" dirty="0" smtClean="0">
                <a:solidFill>
                  <a:srgbClr val="2F1BC7"/>
                </a:solidFill>
              </a:rPr>
              <a:t>address </a:t>
            </a:r>
            <a:endParaRPr lang="en-US" b="1" dirty="0">
              <a:solidFill>
                <a:srgbClr val="2F1BC7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96012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FE08-CD1E-433C-8360-9E0E17309C88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8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-1"/>
            <a:ext cx="8229600" cy="96774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Creating a Pointer Variable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6570" y="1021079"/>
            <a:ext cx="8979031" cy="5684522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sz="3200" b="1" dirty="0"/>
          </a:p>
          <a:p>
            <a:pPr lvl="1">
              <a:buNone/>
            </a:pPr>
            <a:r>
              <a:rPr lang="en-US" sz="3200" b="1" dirty="0"/>
              <a:t>			   </a:t>
            </a:r>
            <a:r>
              <a:rPr lang="en-US" sz="3200" b="1" dirty="0">
                <a:solidFill>
                  <a:srgbClr val="008000"/>
                </a:solidFill>
              </a:rPr>
              <a:t>Type</a:t>
            </a:r>
            <a:r>
              <a:rPr lang="en-US" sz="3200" b="1" dirty="0">
                <a:solidFill>
                  <a:srgbClr val="B80000"/>
                </a:solidFill>
              </a:rPr>
              <a:t>*</a:t>
            </a:r>
            <a:r>
              <a:rPr lang="en-US" sz="3200" b="1" dirty="0"/>
              <a:t> &lt;</a:t>
            </a:r>
            <a:r>
              <a:rPr lang="en-US" sz="3200" b="1" dirty="0">
                <a:solidFill>
                  <a:srgbClr val="2F1BC7"/>
                </a:solidFill>
              </a:rPr>
              <a:t>variable Name</a:t>
            </a:r>
            <a:r>
              <a:rPr lang="en-US" sz="3200" b="1" dirty="0"/>
              <a:t>&gt;;</a:t>
            </a:r>
          </a:p>
          <a:p>
            <a:pPr lvl="1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u="sng" dirty="0"/>
              <a:t>Example:</a:t>
            </a:r>
          </a:p>
          <a:p>
            <a:pPr lvl="2">
              <a:buNone/>
            </a:pPr>
            <a:r>
              <a:rPr lang="en-US" sz="2800" b="1" dirty="0">
                <a:latin typeface="Consolas" panose="020B0609020204030204" pitchFamily="49" charset="0"/>
              </a:rPr>
              <a:t>			</a:t>
            </a:r>
            <a:r>
              <a:rPr lang="en-US" sz="2800" b="1" dirty="0" err="1">
                <a:latin typeface="Consolas" panose="020B0609020204030204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</a:rPr>
              <a:t>* P;</a:t>
            </a:r>
          </a:p>
          <a:p>
            <a:pPr lvl="2">
              <a:buNone/>
            </a:pPr>
            <a:r>
              <a:rPr lang="en-US" sz="2800" b="1" dirty="0">
                <a:latin typeface="Consolas" panose="020B0609020204030204" pitchFamily="49" charset="0"/>
              </a:rPr>
              <a:t>			float* P2;</a:t>
            </a:r>
          </a:p>
          <a:p>
            <a:pPr lvl="2">
              <a:buNone/>
            </a:pPr>
            <a:r>
              <a:rPr lang="en-US" sz="3200" dirty="0"/>
              <a:t>	</a:t>
            </a:r>
            <a:r>
              <a:rPr lang="en-US" sz="3200" dirty="0">
                <a:sym typeface="Wingdings" pitchFamily="2" charset="2"/>
              </a:rPr>
              <a:t>	</a:t>
            </a:r>
          </a:p>
          <a:p>
            <a:pPr marL="263525" lvl="2" indent="-179388" algn="just">
              <a:buNone/>
            </a:pPr>
            <a:r>
              <a:rPr lang="en-US" sz="3200" dirty="0">
                <a:sym typeface="Wingdings" pitchFamily="2" charset="2"/>
              </a:rPr>
              <a:t>- </a:t>
            </a:r>
            <a:r>
              <a:rPr lang="en-US" sz="3200" dirty="0"/>
              <a:t>creates a </a:t>
            </a:r>
            <a:r>
              <a:rPr lang="en-US" sz="3200" b="1" i="1" dirty="0">
                <a:solidFill>
                  <a:srgbClr val="2F1BC7"/>
                </a:solidFill>
              </a:rPr>
              <a:t>pointer variable </a:t>
            </a:r>
            <a:r>
              <a:rPr lang="en-US" sz="3200" dirty="0"/>
              <a:t>named </a:t>
            </a:r>
            <a:r>
              <a:rPr lang="en-US" sz="3200" dirty="0">
                <a:solidFill>
                  <a:srgbClr val="2F1BC7"/>
                </a:solidFill>
              </a:rPr>
              <a:t>“</a:t>
            </a:r>
            <a:r>
              <a:rPr lang="en-US" sz="3200" b="1" dirty="0">
                <a:solidFill>
                  <a:srgbClr val="2F1BC7"/>
                </a:solidFill>
              </a:rPr>
              <a:t>P</a:t>
            </a:r>
            <a:r>
              <a:rPr lang="en-US" sz="3200" dirty="0">
                <a:solidFill>
                  <a:srgbClr val="2F1BC7"/>
                </a:solidFill>
              </a:rPr>
              <a:t>”</a:t>
            </a:r>
            <a:r>
              <a:rPr lang="en-US" sz="3200" dirty="0"/>
              <a:t>, that will </a:t>
            </a:r>
            <a:r>
              <a:rPr lang="en-US" sz="3200" b="1" i="1" dirty="0">
                <a:solidFill>
                  <a:srgbClr val="2F1BC7"/>
                </a:solidFill>
              </a:rPr>
              <a:t>store address </a:t>
            </a:r>
            <a:r>
              <a:rPr lang="en-US" sz="3200" dirty="0"/>
              <a:t>(memory location) of some </a:t>
            </a:r>
            <a:r>
              <a:rPr lang="en-US" sz="3200" b="1" dirty="0" err="1">
                <a:solidFill>
                  <a:srgbClr val="2F1BC7"/>
                </a:solidFill>
              </a:rPr>
              <a:t>int</a:t>
            </a:r>
            <a:r>
              <a:rPr lang="en-US" sz="3200" b="1" dirty="0">
                <a:solidFill>
                  <a:srgbClr val="2F1BC7"/>
                </a:solidFill>
              </a:rPr>
              <a:t> type </a:t>
            </a:r>
            <a:r>
              <a:rPr lang="en-US" sz="3200" dirty="0"/>
              <a:t>variable.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36569" y="92202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B975C-036B-401B-94E8-FE5F90B2ECF0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0"/>
            <a:ext cx="9113067" cy="94488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The address of Operator &amp; 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36" y="1066800"/>
            <a:ext cx="8991600" cy="49530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b="1" dirty="0">
                <a:solidFill>
                  <a:srgbClr val="2F1BC7"/>
                </a:solidFill>
              </a:rPr>
              <a:t>&amp;</a:t>
            </a:r>
            <a:r>
              <a:rPr lang="en-US" dirty="0"/>
              <a:t> operator can be used to </a:t>
            </a:r>
            <a:r>
              <a:rPr lang="en-US" b="1" dirty="0"/>
              <a:t>determine</a:t>
            </a:r>
            <a:r>
              <a:rPr lang="en-US" dirty="0"/>
              <a:t> the </a:t>
            </a:r>
            <a:br>
              <a:rPr lang="en-US" dirty="0"/>
            </a:br>
            <a:r>
              <a:rPr lang="en-US" b="1" dirty="0">
                <a:solidFill>
                  <a:srgbClr val="2F1BC7"/>
                </a:solidFill>
              </a:rPr>
              <a:t>address of</a:t>
            </a:r>
            <a:r>
              <a:rPr lang="en-US" dirty="0">
                <a:solidFill>
                  <a:srgbClr val="2F1BC7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 smtClean="0"/>
              <a:t>variable</a:t>
            </a:r>
            <a:r>
              <a:rPr lang="en-US" dirty="0" smtClean="0"/>
              <a:t>, </a:t>
            </a:r>
            <a:r>
              <a:rPr lang="en-US" dirty="0"/>
              <a:t>which can be </a:t>
            </a:r>
            <a:r>
              <a:rPr lang="en-US" b="1" dirty="0"/>
              <a:t>assigned to </a:t>
            </a:r>
            <a:r>
              <a:rPr lang="en-US" dirty="0"/>
              <a:t>a </a:t>
            </a:r>
            <a:br>
              <a:rPr lang="en-US" dirty="0"/>
            </a:br>
            <a:r>
              <a:rPr lang="en-US" b="1" dirty="0">
                <a:solidFill>
                  <a:srgbClr val="2F1BC7"/>
                </a:solidFill>
              </a:rPr>
              <a:t>pointer </a:t>
            </a:r>
            <a:r>
              <a:rPr lang="en-US" b="1" dirty="0" smtClean="0">
                <a:solidFill>
                  <a:srgbClr val="2F1BC7"/>
                </a:solidFill>
              </a:rPr>
              <a:t>variable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2F1BC7"/>
                </a:solidFill>
              </a:rPr>
              <a:t>   </a:t>
            </a:r>
          </a:p>
          <a:p>
            <a:pPr marL="0" indent="0" algn="just">
              <a:buNone/>
            </a:pPr>
            <a:r>
              <a:rPr lang="en-US" u="sng" dirty="0" smtClean="0"/>
              <a:t>Examples: </a:t>
            </a:r>
          </a:p>
          <a:p>
            <a:pPr lvl="2">
              <a:buNone/>
            </a:pP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nsolas" panose="020B0609020204030204" pitchFamily="49" charset="0"/>
                <a:cs typeface="Courier New" pitchFamily="49" charset="0"/>
              </a:rPr>
              <a:t>v=99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lvl="2">
              <a:buNone/>
            </a:pP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* p= &amp;</a:t>
            </a:r>
            <a:r>
              <a:rPr lang="en-US" sz="2600" b="1" dirty="0" smtClean="0">
                <a:latin typeface="Consolas" panose="020B0609020204030204" pitchFamily="49" charset="0"/>
                <a:cs typeface="Courier New" pitchFamily="49" charset="0"/>
              </a:rPr>
              <a:t>v;</a:t>
            </a:r>
            <a:endParaRPr lang="en-US" sz="2600" b="1" dirty="0">
              <a:latin typeface="Consolas" panose="020B0609020204030204" pitchFamily="49" charset="0"/>
              <a:cs typeface="Courier New" pitchFamily="49" charset="0"/>
            </a:endParaRPr>
          </a:p>
          <a:p>
            <a:pPr marL="0" indent="0" algn="just">
              <a:buNone/>
            </a:pPr>
            <a:r>
              <a:rPr lang="en-US" u="sng" dirty="0" smtClean="0"/>
              <a:t>           </a:t>
            </a:r>
          </a:p>
          <a:p>
            <a:pPr lvl="1">
              <a:buNone/>
            </a:pPr>
            <a:r>
              <a:rPr lang="en-US" dirty="0" smtClean="0"/>
              <a:t>				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1552136" y="94488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014A3-07FE-48FB-99C5-ADD779E65B8A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4488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Dereferencing Operator *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2404" y="1066800"/>
            <a:ext cx="8915400" cy="5638800"/>
          </a:xfrm>
        </p:spPr>
        <p:txBody>
          <a:bodyPr/>
          <a:lstStyle/>
          <a:p>
            <a:r>
              <a:rPr lang="en-US" b="1" dirty="0"/>
              <a:t>C++ uses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* </a:t>
            </a:r>
            <a:r>
              <a:rPr lang="en-US" b="1" dirty="0">
                <a:solidFill>
                  <a:srgbClr val="C00000"/>
                </a:solidFill>
              </a:rPr>
              <a:t>operator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yet </a:t>
            </a:r>
            <a:r>
              <a:rPr lang="en-US" b="1" u="sng" dirty="0"/>
              <a:t>another way with</a:t>
            </a:r>
            <a:br>
              <a:rPr lang="en-US" b="1" u="sng" dirty="0"/>
            </a:br>
            <a:r>
              <a:rPr lang="en-US" b="1" u="sng" dirty="0"/>
              <a:t>pointers</a:t>
            </a:r>
          </a:p>
          <a:p>
            <a:pPr lvl="1"/>
            <a:r>
              <a:rPr lang="en-US" sz="3200" dirty="0"/>
              <a:t>"The </a:t>
            </a:r>
            <a:r>
              <a:rPr lang="en-US" sz="3200" b="1" dirty="0"/>
              <a:t>variable</a:t>
            </a:r>
            <a:r>
              <a:rPr lang="en-US" sz="3200" dirty="0"/>
              <a:t> </a:t>
            </a:r>
            <a:r>
              <a:rPr lang="en-US" sz="3200" b="1" dirty="0"/>
              <a:t>values</a:t>
            </a:r>
            <a:r>
              <a:rPr lang="en-US" sz="3200" dirty="0"/>
              <a:t> </a:t>
            </a:r>
            <a:r>
              <a:rPr lang="en-US" sz="3200" b="1" dirty="0"/>
              <a:t>pointed to by p</a:t>
            </a:r>
            <a:r>
              <a:rPr lang="en-US" sz="3200" dirty="0"/>
              <a:t>"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b="1" dirty="0">
                <a:solidFill>
                  <a:schemeClr val="hlink"/>
                </a:solidFill>
              </a:rPr>
              <a:t>*p</a:t>
            </a:r>
          </a:p>
          <a:p>
            <a:pPr lvl="1"/>
            <a:r>
              <a:rPr lang="en-US" sz="3200" dirty="0"/>
              <a:t>Here the </a:t>
            </a:r>
            <a:r>
              <a:rPr lang="en-US" sz="3200" b="1" dirty="0">
                <a:solidFill>
                  <a:srgbClr val="2F1BC7"/>
                </a:solidFill>
              </a:rPr>
              <a:t>*</a:t>
            </a:r>
            <a:r>
              <a:rPr lang="en-US" sz="3200" dirty="0"/>
              <a:t> is the </a:t>
            </a:r>
            <a:r>
              <a:rPr lang="en-US" sz="3200" b="1" dirty="0">
                <a:solidFill>
                  <a:srgbClr val="2F1BC7"/>
                </a:solidFill>
              </a:rPr>
              <a:t>dereferencing operator</a:t>
            </a:r>
          </a:p>
          <a:p>
            <a:pPr marL="914400" lvl="2" indent="0">
              <a:buNone/>
            </a:pPr>
            <a:r>
              <a:rPr lang="en-US" sz="3200" b="1" dirty="0">
                <a:solidFill>
                  <a:srgbClr val="2F1BC7"/>
                </a:solidFill>
              </a:rPr>
              <a:t>p</a:t>
            </a:r>
            <a:r>
              <a:rPr lang="en-US" sz="3200" dirty="0"/>
              <a:t> is said to be </a:t>
            </a:r>
            <a:r>
              <a:rPr lang="en-US" sz="3200" b="1" u="sng" dirty="0"/>
              <a:t>dereferenced</a:t>
            </a:r>
          </a:p>
          <a:p>
            <a:pPr lvl="2"/>
            <a:endParaRPr lang="en-US" dirty="0" smtClean="0"/>
          </a:p>
          <a:p>
            <a:pPr lvl="2">
              <a:buNone/>
            </a:pP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v1=99;</a:t>
            </a:r>
          </a:p>
          <a:p>
            <a:pPr lvl="2">
              <a:buNone/>
            </a:pP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* p= &amp;v1;</a:t>
            </a:r>
          </a:p>
          <a:p>
            <a:pPr lvl="2">
              <a:buNone/>
            </a:pP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&lt;&lt;“ P points to the value: “&lt;&lt;</a:t>
            </a:r>
            <a:r>
              <a:rPr lang="en-US" sz="2600" b="1" dirty="0">
                <a:solidFill>
                  <a:srgbClr val="2F1BC7"/>
                </a:solidFill>
                <a:latin typeface="Consolas" panose="020B0609020204030204" pitchFamily="49" charset="0"/>
                <a:cs typeface="Courier New" pitchFamily="49" charset="0"/>
              </a:rPr>
              <a:t>*p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C424-9AB3-4F21-832F-3AB84948BE4C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-10687"/>
            <a:ext cx="9144000" cy="95513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Dereferencing Pointer Example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143000"/>
            <a:ext cx="8001000" cy="25146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38138" indent="0"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v1 = 0;</a:t>
            </a:r>
            <a:br>
              <a:rPr lang="en-US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* p1 = &amp;v1;</a:t>
            </a:r>
            <a:br>
              <a:rPr lang="en-US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*p1 = 42;</a:t>
            </a:r>
            <a:br>
              <a:rPr lang="en-US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&lt;&lt; v1 &lt;&lt;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&lt;&lt; *p1 &lt;&lt;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562600" y="1524001"/>
            <a:ext cx="4267200" cy="646331"/>
            <a:chOff x="4572000" y="1524000"/>
            <a:chExt cx="4267200" cy="646331"/>
          </a:xfrm>
        </p:grpSpPr>
        <p:sp>
          <p:nvSpPr>
            <p:cNvPr id="881668" name="Text Box 4"/>
            <p:cNvSpPr txBox="1">
              <a:spLocks noChangeArrowheads="1"/>
            </p:cNvSpPr>
            <p:nvPr/>
          </p:nvSpPr>
          <p:spPr bwMode="auto">
            <a:xfrm>
              <a:off x="6382656" y="1524000"/>
              <a:ext cx="245654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algn="ctr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v1 and *p1 now refer to </a:t>
              </a:r>
              <a:br>
                <a:rPr lang="en-US" b="1" dirty="0"/>
              </a:br>
              <a:r>
                <a:rPr lang="en-US" b="1" dirty="0"/>
                <a:t>the same variable</a:t>
              </a:r>
            </a:p>
          </p:txBody>
        </p:sp>
        <p:sp>
          <p:nvSpPr>
            <p:cNvPr id="881670" name="Line 6"/>
            <p:cNvSpPr>
              <a:spLocks noChangeShapeType="1"/>
            </p:cNvSpPr>
            <p:nvPr/>
          </p:nvSpPr>
          <p:spPr bwMode="auto">
            <a:xfrm flipH="1">
              <a:off x="4572000" y="1828800"/>
              <a:ext cx="1797050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1524000" y="94444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057400" y="4114800"/>
            <a:ext cx="8077200" cy="1905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>
              <a:spcBef>
                <a:spcPct val="20000"/>
              </a:spcBef>
              <a:defRPr/>
            </a:pPr>
            <a:r>
              <a:rPr lang="en-US" sz="2800" b="1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42</a:t>
            </a: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	42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2B43-5FBF-4B75-8727-C03654CE1697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160C5C"/>
                </a:solidFill>
              </a:rPr>
              <a:t>Review Of Previous Lecture</a:t>
            </a:r>
          </a:p>
          <a:p>
            <a:pPr lvl="1"/>
            <a:r>
              <a:rPr lang="en-US" dirty="0" smtClean="0"/>
              <a:t>Recursion</a:t>
            </a:r>
          </a:p>
          <a:p>
            <a:r>
              <a:rPr lang="en-US" dirty="0">
                <a:solidFill>
                  <a:srgbClr val="FF0000"/>
                </a:solidFill>
              </a:rPr>
              <a:t>Introduction to Pointers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9253-F3F6-4C00-8FD2-EABA03E432F2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Pointer Assignment and Dereferencing 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839200" cy="5715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2F1BC7"/>
                </a:solidFill>
              </a:rPr>
              <a:t>Assignment </a:t>
            </a:r>
            <a:r>
              <a:rPr lang="en-US" b="1" dirty="0">
                <a:solidFill>
                  <a:srgbClr val="2F1BC7"/>
                </a:solidFill>
              </a:rPr>
              <a:t>operator</a:t>
            </a:r>
            <a:r>
              <a:rPr lang="en-US" b="1" dirty="0"/>
              <a:t> </a:t>
            </a:r>
            <a:r>
              <a:rPr lang="en-US" dirty="0" smtClean="0"/>
              <a:t>( </a:t>
            </a:r>
            <a:r>
              <a:rPr lang="en-US" b="1" dirty="0" smtClean="0">
                <a:solidFill>
                  <a:srgbClr val="2F1BC7"/>
                </a:solidFill>
              </a:rPr>
              <a:t>=</a:t>
            </a:r>
            <a:r>
              <a:rPr lang="en-US" dirty="0" smtClean="0"/>
              <a:t> ) is </a:t>
            </a:r>
            <a:r>
              <a:rPr lang="en-US" dirty="0"/>
              <a:t>used to assign </a:t>
            </a:r>
            <a:r>
              <a:rPr lang="en-US" dirty="0" smtClean="0"/>
              <a:t>value </a:t>
            </a:r>
            <a:r>
              <a:rPr lang="en-US" dirty="0"/>
              <a:t>of one </a:t>
            </a:r>
            <a:r>
              <a:rPr lang="en-US" b="1" dirty="0">
                <a:solidFill>
                  <a:srgbClr val="2F1BC7"/>
                </a:solidFill>
              </a:rPr>
              <a:t>pointer</a:t>
            </a:r>
            <a:r>
              <a:rPr lang="en-US" dirty="0"/>
              <a:t> to </a:t>
            </a:r>
            <a:r>
              <a:rPr lang="en-US" dirty="0" smtClean="0"/>
              <a:t>another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2F1BC7"/>
                </a:solidFill>
              </a:rPr>
              <a:t>Pointer stores addresses</a:t>
            </a:r>
            <a:r>
              <a:rPr lang="en-US" b="1" dirty="0" smtClean="0"/>
              <a:t> </a:t>
            </a:r>
            <a:r>
              <a:rPr lang="en-US" dirty="0" smtClean="0"/>
              <a:t>so </a:t>
            </a:r>
            <a:r>
              <a:rPr lang="en-US" b="1" dirty="0" smtClean="0">
                <a:solidFill>
                  <a:srgbClr val="C00000"/>
                </a:solidFill>
              </a:rPr>
              <a:t>p1=p2</a:t>
            </a:r>
            <a:r>
              <a:rPr lang="en-US" dirty="0" smtClean="0"/>
              <a:t> copies </a:t>
            </a:r>
            <a:r>
              <a:rPr lang="en-US" b="1" dirty="0" smtClean="0">
                <a:solidFill>
                  <a:srgbClr val="2F1BC7"/>
                </a:solidFill>
              </a:rPr>
              <a:t>an address value</a:t>
            </a:r>
            <a:r>
              <a:rPr lang="en-US" dirty="0" smtClean="0"/>
              <a:t> into another pointer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92964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676400" y="3581400"/>
            <a:ext cx="4953000" cy="289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>
              <a:spcBef>
                <a:spcPct val="20000"/>
              </a:spcBef>
              <a:defRPr/>
            </a:pP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v1 = 55;</a:t>
            </a:r>
            <a:b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* p1 = &amp;v1;</a:t>
            </a:r>
            <a:b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* p2;</a:t>
            </a: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p2=p1;</a:t>
            </a:r>
            <a:b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&lt;&lt; *p1 &lt;&lt;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&lt;&lt; *p2 &lt;&lt;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984609" y="3563815"/>
            <a:ext cx="3505200" cy="289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338138">
              <a:spcBef>
                <a:spcPct val="20000"/>
              </a:spcBef>
              <a:defRPr/>
            </a:pPr>
            <a:r>
              <a:rPr lang="en-US" sz="2800" b="1" u="sng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marL="338138">
              <a:spcBef>
                <a:spcPct val="20000"/>
              </a:spcBef>
              <a:defRPr/>
            </a:pPr>
            <a:endParaRPr lang="en-US" sz="2800" b="1" u="sng" dirty="0">
              <a:latin typeface="Courier New" pitchFamily="49" charset="0"/>
              <a:cs typeface="Courier New" pitchFamily="49" charset="0"/>
            </a:endParaRP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55</a:t>
            </a:r>
          </a:p>
          <a:p>
            <a:pPr marL="338138">
              <a:spcBef>
                <a:spcPct val="20000"/>
              </a:spcBef>
              <a:defRPr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55</a:t>
            </a:r>
            <a:endParaRPr lang="en-US" sz="3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F1EF-DF57-4BF4-8950-DFCD7267A810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"/>
            <a:ext cx="10210800" cy="920433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Storage and Data Allocation of C++ Program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017713"/>
            <a:ext cx="5562600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*string = “hello”;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const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=8;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char* f(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char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	p = new char[</a:t>
            </a:r>
            <a:r>
              <a:rPr lang="en-US" altLang="zh-CN" sz="20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667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667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81800" y="5678488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6679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6685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8915400" y="39624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6687" name="Line 15"/>
          <p:cNvSpPr>
            <a:spLocks noChangeShapeType="1"/>
          </p:cNvSpPr>
          <p:nvPr/>
        </p:nvSpPr>
        <p:spPr bwMode="auto">
          <a:xfrm>
            <a:off x="9296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88" name="Text Box 16"/>
          <p:cNvSpPr txBox="1">
            <a:spLocks noChangeArrowheads="1"/>
          </p:cNvSpPr>
          <p:nvPr/>
        </p:nvSpPr>
        <p:spPr bwMode="auto">
          <a:xfrm>
            <a:off x="8915400" y="5562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6689" name="Line 17"/>
          <p:cNvSpPr>
            <a:spLocks noChangeShapeType="1"/>
          </p:cNvSpPr>
          <p:nvPr/>
        </p:nvSpPr>
        <p:spPr bwMode="auto">
          <a:xfrm>
            <a:off x="8458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V="1">
            <a:off x="9296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6696" name="Group 24"/>
          <p:cNvGrpSpPr>
            <a:grpSpLocks/>
          </p:cNvGrpSpPr>
          <p:nvPr/>
        </p:nvGrpSpPr>
        <p:grpSpPr bwMode="auto">
          <a:xfrm>
            <a:off x="4343400" y="2209800"/>
            <a:ext cx="4114800" cy="3429000"/>
            <a:chOff x="1776" y="1392"/>
            <a:chExt cx="2592" cy="2160"/>
          </a:xfrm>
        </p:grpSpPr>
        <p:sp>
          <p:nvSpPr>
            <p:cNvPr id="156691" name="Line 19"/>
            <p:cNvSpPr>
              <a:spLocks noChangeShapeType="1"/>
            </p:cNvSpPr>
            <p:nvPr/>
          </p:nvSpPr>
          <p:spPr bwMode="auto">
            <a:xfrm>
              <a:off x="3024" y="1392"/>
              <a:ext cx="1344" cy="528"/>
            </a:xfrm>
            <a:prstGeom prst="lin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2" name="Line 20"/>
            <p:cNvSpPr>
              <a:spLocks noChangeShapeType="1"/>
            </p:cNvSpPr>
            <p:nvPr/>
          </p:nvSpPr>
          <p:spPr bwMode="auto">
            <a:xfrm flipV="1">
              <a:off x="2496" y="1670"/>
              <a:ext cx="1872" cy="58"/>
            </a:xfrm>
            <a:prstGeom prst="lin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3" name="Line 21"/>
            <p:cNvSpPr>
              <a:spLocks noChangeShapeType="1"/>
            </p:cNvSpPr>
            <p:nvPr/>
          </p:nvSpPr>
          <p:spPr bwMode="auto">
            <a:xfrm>
              <a:off x="1776" y="2438"/>
              <a:ext cx="2592" cy="1114"/>
            </a:xfrm>
            <a:prstGeom prst="lin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4" name="Line 22"/>
            <p:cNvSpPr>
              <a:spLocks noChangeShapeType="1"/>
            </p:cNvSpPr>
            <p:nvPr/>
          </p:nvSpPr>
          <p:spPr bwMode="auto">
            <a:xfrm flipV="1">
              <a:off x="2832" y="2544"/>
              <a:ext cx="1536" cy="192"/>
            </a:xfrm>
            <a:prstGeom prst="lin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5" name="Line 23"/>
            <p:cNvSpPr>
              <a:spLocks noChangeShapeType="1"/>
            </p:cNvSpPr>
            <p:nvPr/>
          </p:nvSpPr>
          <p:spPr bwMode="auto">
            <a:xfrm>
              <a:off x="2064" y="2112"/>
              <a:ext cx="2304" cy="1392"/>
            </a:xfrm>
            <a:prstGeom prst="lin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97182" y="87471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D0462-5062-4078-9A3F-1B4C1EDE1C3C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897616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Variables’ Lifetime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2750" y="869699"/>
            <a:ext cx="6813550" cy="56809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B80000"/>
                </a:solidFill>
              </a:rPr>
              <a:t>text: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program</a:t>
            </a:r>
            <a:r>
              <a:rPr lang="en-US" altLang="zh-CN" b="1" dirty="0"/>
              <a:t> startup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program</a:t>
            </a:r>
            <a:r>
              <a:rPr lang="en-US" altLang="zh-CN" b="1" dirty="0"/>
              <a:t> finish</a:t>
            </a:r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B80000"/>
                </a:solidFill>
              </a:rPr>
              <a:t>data</a:t>
            </a:r>
            <a:r>
              <a:rPr lang="en-US" altLang="zh-CN" dirty="0"/>
              <a:t>, </a:t>
            </a:r>
            <a:r>
              <a:rPr lang="en-US" altLang="zh-CN" b="1" dirty="0" err="1">
                <a:solidFill>
                  <a:srgbClr val="B80000"/>
                </a:solidFill>
              </a:rPr>
              <a:t>bss</a:t>
            </a:r>
            <a:r>
              <a:rPr lang="en-US" altLang="zh-CN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program</a:t>
            </a:r>
            <a:r>
              <a:rPr lang="en-US" altLang="zh-CN" b="1" dirty="0"/>
              <a:t> startup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program</a:t>
            </a:r>
            <a:r>
              <a:rPr lang="en-US" altLang="zh-CN" b="1" dirty="0"/>
              <a:t> finish </a:t>
            </a:r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B80000"/>
                </a:solidFill>
              </a:rPr>
              <a:t>heap: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dynamically</a:t>
            </a:r>
            <a:r>
              <a:rPr lang="en-US" altLang="zh-CN" b="1" dirty="0"/>
              <a:t> allocated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de-allocated</a:t>
            </a:r>
            <a:r>
              <a:rPr lang="en-US" altLang="zh-CN" b="1" dirty="0"/>
              <a:t> (free)</a:t>
            </a:r>
          </a:p>
          <a:p>
            <a:pPr lvl="1">
              <a:lnSpc>
                <a:spcPct val="80000"/>
              </a:lnSpc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B80000"/>
                </a:solidFill>
              </a:rPr>
              <a:t>stack: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function call</a:t>
            </a:r>
          </a:p>
          <a:p>
            <a:pPr lvl="1">
              <a:lnSpc>
                <a:spcPct val="80000"/>
              </a:lnSpc>
            </a:pPr>
            <a:r>
              <a:rPr lang="en-US" altLang="zh-CN" b="1" dirty="0">
                <a:solidFill>
                  <a:srgbClr val="2C14DE"/>
                </a:solidFill>
              </a:rPr>
              <a:t>function return</a:t>
            </a:r>
          </a:p>
        </p:txBody>
      </p:sp>
      <p:sp>
        <p:nvSpPr>
          <p:cNvPr id="15974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8200" y="22860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5974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81800" y="5678488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8153400" y="22098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8458200" y="2895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8915400" y="2438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59753" name="Text Box 9"/>
          <p:cNvSpPr txBox="1">
            <a:spLocks noChangeArrowheads="1"/>
          </p:cNvSpPr>
          <p:nvPr/>
        </p:nvSpPr>
        <p:spPr bwMode="auto">
          <a:xfrm>
            <a:off x="8915400" y="2895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8458200" y="3352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8458200" y="3810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8991600" y="33528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8458200" y="4419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8915400" y="39624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9296400" y="44196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0" name="Text Box 16"/>
          <p:cNvSpPr txBox="1">
            <a:spLocks noChangeArrowheads="1"/>
          </p:cNvSpPr>
          <p:nvPr/>
        </p:nvSpPr>
        <p:spPr bwMode="auto">
          <a:xfrm>
            <a:off x="8915400" y="5562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8458200" y="55626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 flipV="1">
            <a:off x="9296400" y="52578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51160" y="89761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B5BFF-CF95-4F37-BA94-36989122AAAF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"/>
            <a:ext cx="9144000" cy="947898"/>
          </a:xfrm>
        </p:spPr>
        <p:txBody>
          <a:bodyPr>
            <a:normAutofit/>
          </a:bodyPr>
          <a:lstStyle/>
          <a:p>
            <a:r>
              <a:rPr lang="en-US" altLang="zh-CN" sz="5400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5446712" cy="4114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*string = “hello”;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Courier New" panose="02070309020205020404" pitchFamily="49" charset="0"/>
              </a:rPr>
              <a:t>const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latin typeface="Courier New" panose="02070309020205020404" pitchFamily="49" charset="0"/>
              </a:rPr>
              <a:t>=8;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char *f 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</a:t>
            </a:r>
            <a:r>
              <a:rPr lang="en-US" altLang="zh-CN" sz="2000" b="1" dirty="0">
                <a:latin typeface="Courier New" panose="02070309020205020404" pitchFamily="49" charset="0"/>
              </a:rPr>
              <a:t>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char *p;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p = new char[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iSize</a:t>
            </a:r>
            <a:r>
              <a:rPr lang="en-US" altLang="zh-CN" sz="2000" b="1" dirty="0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67562" y="1905004"/>
            <a:ext cx="3232150" cy="3736419"/>
            <a:chOff x="5643562" y="1905003"/>
            <a:chExt cx="3232150" cy="3736419"/>
          </a:xfrm>
        </p:grpSpPr>
        <p:sp>
          <p:nvSpPr>
            <p:cNvPr id="156676" name="Rectangle 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7123112" y="1981203"/>
              <a:ext cx="1752600" cy="3657600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accent2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56677" name="Text Box 5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643562" y="5272090"/>
              <a:ext cx="156324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chemeClr val="tx2"/>
                  </a:solidFill>
                  <a:latin typeface="Courier New" panose="02070309020205020404" pitchFamily="49" charset="0"/>
                </a:rPr>
                <a:t>0xffffffff</a:t>
              </a:r>
            </a:p>
          </p:txBody>
        </p:sp>
        <p:sp>
          <p:nvSpPr>
            <p:cNvPr id="156678" name="Text Box 6"/>
            <p:cNvSpPr txBox="1">
              <a:spLocks noChangeArrowheads="1"/>
            </p:cNvSpPr>
            <p:nvPr/>
          </p:nvSpPr>
          <p:spPr bwMode="auto">
            <a:xfrm>
              <a:off x="6818312" y="1905003"/>
              <a:ext cx="381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tx2"/>
                  </a:solidFill>
                  <a:latin typeface="Courier New" panose="02070309020205020404" pitchFamily="49" charset="0"/>
                </a:rPr>
                <a:t>0</a:t>
              </a:r>
            </a:p>
          </p:txBody>
        </p:sp>
        <p:sp>
          <p:nvSpPr>
            <p:cNvPr id="156679" name="Line 7"/>
            <p:cNvSpPr>
              <a:spLocks noChangeShapeType="1"/>
            </p:cNvSpPr>
            <p:nvPr/>
          </p:nvSpPr>
          <p:spPr bwMode="auto">
            <a:xfrm>
              <a:off x="7123112" y="2590803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0" name="Text Box 8"/>
            <p:cNvSpPr txBox="1">
              <a:spLocks noChangeArrowheads="1"/>
            </p:cNvSpPr>
            <p:nvPr/>
          </p:nvSpPr>
          <p:spPr bwMode="auto">
            <a:xfrm>
              <a:off x="7580312" y="2133603"/>
              <a:ext cx="1066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Courier New" panose="02070309020205020404" pitchFamily="49" charset="0"/>
                </a:rPr>
                <a:t>text</a:t>
              </a:r>
            </a:p>
          </p:txBody>
        </p:sp>
        <p:sp>
          <p:nvSpPr>
            <p:cNvPr id="156681" name="Text Box 9"/>
            <p:cNvSpPr txBox="1">
              <a:spLocks noChangeArrowheads="1"/>
            </p:cNvSpPr>
            <p:nvPr/>
          </p:nvSpPr>
          <p:spPr bwMode="auto">
            <a:xfrm>
              <a:off x="7580312" y="2590803"/>
              <a:ext cx="1143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Courier New" panose="02070309020205020404" pitchFamily="49" charset="0"/>
                </a:rPr>
                <a:t>data</a:t>
              </a:r>
            </a:p>
          </p:txBody>
        </p:sp>
        <p:sp>
          <p:nvSpPr>
            <p:cNvPr id="156682" name="Line 10"/>
            <p:cNvSpPr>
              <a:spLocks noChangeShapeType="1"/>
            </p:cNvSpPr>
            <p:nvPr/>
          </p:nvSpPr>
          <p:spPr bwMode="auto">
            <a:xfrm>
              <a:off x="7123112" y="3048003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3" name="Line 11"/>
            <p:cNvSpPr>
              <a:spLocks noChangeShapeType="1"/>
            </p:cNvSpPr>
            <p:nvPr/>
          </p:nvSpPr>
          <p:spPr bwMode="auto">
            <a:xfrm>
              <a:off x="7123112" y="3505203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4" name="Text Box 12"/>
            <p:cNvSpPr txBox="1">
              <a:spLocks noChangeArrowheads="1"/>
            </p:cNvSpPr>
            <p:nvPr/>
          </p:nvSpPr>
          <p:spPr bwMode="auto">
            <a:xfrm>
              <a:off x="7656512" y="3048003"/>
              <a:ext cx="762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 err="1">
                  <a:latin typeface="Courier New" panose="02070309020205020404" pitchFamily="49" charset="0"/>
                </a:rPr>
                <a:t>bss</a:t>
              </a:r>
              <a:endParaRPr lang="en-US" altLang="zh-CN" b="1" dirty="0">
                <a:latin typeface="Courier New" panose="02070309020205020404" pitchFamily="49" charset="0"/>
              </a:endParaRPr>
            </a:p>
          </p:txBody>
        </p:sp>
        <p:sp>
          <p:nvSpPr>
            <p:cNvPr id="156685" name="Line 13"/>
            <p:cNvSpPr>
              <a:spLocks noChangeShapeType="1"/>
            </p:cNvSpPr>
            <p:nvPr/>
          </p:nvSpPr>
          <p:spPr bwMode="auto">
            <a:xfrm>
              <a:off x="7123112" y="4114803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6" name="Text Box 14"/>
            <p:cNvSpPr txBox="1">
              <a:spLocks noChangeArrowheads="1"/>
            </p:cNvSpPr>
            <p:nvPr/>
          </p:nvSpPr>
          <p:spPr bwMode="auto">
            <a:xfrm>
              <a:off x="7580312" y="3657603"/>
              <a:ext cx="1066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Courier New" panose="02070309020205020404" pitchFamily="49" charset="0"/>
                </a:rPr>
                <a:t>heap</a:t>
              </a:r>
            </a:p>
          </p:txBody>
        </p:sp>
        <p:sp>
          <p:nvSpPr>
            <p:cNvPr id="156687" name="Line 15"/>
            <p:cNvSpPr>
              <a:spLocks noChangeShapeType="1"/>
            </p:cNvSpPr>
            <p:nvPr/>
          </p:nvSpPr>
          <p:spPr bwMode="auto">
            <a:xfrm>
              <a:off x="7961312" y="4114803"/>
              <a:ext cx="0" cy="3810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88" name="Text Box 16"/>
            <p:cNvSpPr txBox="1">
              <a:spLocks noChangeArrowheads="1"/>
            </p:cNvSpPr>
            <p:nvPr/>
          </p:nvSpPr>
          <p:spPr bwMode="auto">
            <a:xfrm>
              <a:off x="7580312" y="5257803"/>
              <a:ext cx="11430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Courier New" panose="02070309020205020404" pitchFamily="49" charset="0"/>
                </a:rPr>
                <a:t>stack</a:t>
              </a:r>
            </a:p>
          </p:txBody>
        </p:sp>
        <p:sp>
          <p:nvSpPr>
            <p:cNvPr id="156689" name="Line 17"/>
            <p:cNvSpPr>
              <a:spLocks noChangeShapeType="1"/>
            </p:cNvSpPr>
            <p:nvPr/>
          </p:nvSpPr>
          <p:spPr bwMode="auto">
            <a:xfrm>
              <a:off x="7123112" y="5257803"/>
              <a:ext cx="1752600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90" name="Line 18"/>
            <p:cNvSpPr>
              <a:spLocks noChangeShapeType="1"/>
            </p:cNvSpPr>
            <p:nvPr/>
          </p:nvSpPr>
          <p:spPr bwMode="auto">
            <a:xfrm flipV="1">
              <a:off x="7961312" y="4953003"/>
              <a:ext cx="0" cy="30480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62100" y="94790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38"/>
          <p:cNvGrpSpPr>
            <a:grpSpLocks/>
          </p:cNvGrpSpPr>
          <p:nvPr/>
        </p:nvGrpSpPr>
        <p:grpSpPr bwMode="auto">
          <a:xfrm>
            <a:off x="3810000" y="4495801"/>
            <a:ext cx="2514600" cy="1476375"/>
            <a:chOff x="1536" y="3029"/>
            <a:chExt cx="1584" cy="930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1536" y="3552"/>
              <a:ext cx="158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B80000"/>
                  </a:solidFill>
                </a:rPr>
                <a:t>Live after allocation</a:t>
              </a:r>
              <a:r>
                <a:rPr lang="en-US" altLang="zh-CN" b="1" dirty="0">
                  <a:solidFill>
                    <a:schemeClr val="hlink"/>
                  </a:solidFill>
                </a:rPr>
                <a:t>; till </a:t>
              </a:r>
              <a:r>
                <a:rPr lang="en-US" altLang="zh-CN" b="1" i="1" dirty="0">
                  <a:solidFill>
                    <a:srgbClr val="B80000"/>
                  </a:solidFill>
                </a:rPr>
                <a:t>delete</a:t>
              </a:r>
              <a:r>
                <a:rPr lang="en-US" altLang="zh-CN" b="1" dirty="0">
                  <a:solidFill>
                    <a:srgbClr val="B80000"/>
                  </a:solidFill>
                </a:rPr>
                <a:t> </a:t>
              </a:r>
              <a:r>
                <a:rPr lang="en-US" altLang="zh-CN" b="1" dirty="0">
                  <a:solidFill>
                    <a:schemeClr val="hlink"/>
                  </a:solidFill>
                </a:rPr>
                <a:t>or </a:t>
              </a:r>
              <a:r>
                <a:rPr lang="en-US" altLang="zh-CN" b="1" dirty="0">
                  <a:solidFill>
                    <a:srgbClr val="B80000"/>
                  </a:solidFill>
                </a:rPr>
                <a:t>program finish</a:t>
              </a: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 flipH="1" flipV="1">
              <a:off x="2160" y="3029"/>
              <a:ext cx="432" cy="57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4419600" y="3581404"/>
            <a:ext cx="3352800" cy="646113"/>
            <a:chOff x="1920" y="2256"/>
            <a:chExt cx="2112" cy="407"/>
          </a:xfrm>
        </p:grpSpPr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216" y="2256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</a:rPr>
                <a:t>when f() is called</a:t>
              </a: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 flipH="1">
              <a:off x="1920" y="2400"/>
              <a:ext cx="1248" cy="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27"/>
          <p:cNvGrpSpPr>
            <a:grpSpLocks/>
          </p:cNvGrpSpPr>
          <p:nvPr/>
        </p:nvGrpSpPr>
        <p:grpSpPr bwMode="auto">
          <a:xfrm>
            <a:off x="5334000" y="2133603"/>
            <a:ext cx="2743200" cy="646113"/>
            <a:chOff x="2400" y="1344"/>
            <a:chExt cx="1728" cy="407"/>
          </a:xfrm>
        </p:grpSpPr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312" y="1344"/>
              <a:ext cx="8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hlink"/>
                  </a:solidFill>
                </a:rPr>
                <a:t>program startup</a:t>
              </a:r>
            </a:p>
          </p:txBody>
        </p:sp>
        <p:sp>
          <p:nvSpPr>
            <p:cNvPr id="35" name="Line 25"/>
            <p:cNvSpPr>
              <a:spLocks noChangeShapeType="1"/>
            </p:cNvSpPr>
            <p:nvPr/>
          </p:nvSpPr>
          <p:spPr bwMode="auto">
            <a:xfrm flipH="1" flipV="1">
              <a:off x="2976" y="1440"/>
              <a:ext cx="384" cy="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 flipH="1">
              <a:off x="2400" y="1536"/>
              <a:ext cx="96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Line 32"/>
          <p:cNvSpPr>
            <a:spLocks noChangeShapeType="1"/>
          </p:cNvSpPr>
          <p:nvPr/>
        </p:nvSpPr>
        <p:spPr bwMode="auto">
          <a:xfrm flipH="1" flipV="1">
            <a:off x="4876800" y="3389316"/>
            <a:ext cx="1562100" cy="340516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5C92C-71B9-4ACB-854E-B167404734CE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56898" y="15876"/>
            <a:ext cx="9111102" cy="924402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solidFill>
                  <a:srgbClr val="B80000"/>
                </a:solidFill>
              </a:rPr>
              <a:t>Variables’ Initialization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6088" y="1295401"/>
            <a:ext cx="6665912" cy="528796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2C14DE"/>
                </a:solidFill>
              </a:rPr>
              <a:t>text: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Read-only (once; e.g., constants)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2C14DE"/>
                </a:solidFill>
              </a:rPr>
              <a:t>data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on program startup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b="1" dirty="0" err="1">
                <a:solidFill>
                  <a:srgbClr val="2C14DE"/>
                </a:solidFill>
              </a:rPr>
              <a:t>bss</a:t>
            </a:r>
            <a:r>
              <a:rPr lang="en-US" altLang="zh-CN" sz="2400" b="1" dirty="0">
                <a:solidFill>
                  <a:srgbClr val="2C14DE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un-initialized</a:t>
            </a:r>
            <a:r>
              <a:rPr lang="en-US" altLang="zh-CN" sz="2000" dirty="0"/>
              <a:t> (though some systems initialize with 0)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2C14DE"/>
                </a:solidFill>
              </a:rPr>
              <a:t>heap: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un-initialized</a:t>
            </a:r>
          </a:p>
          <a:p>
            <a:pPr lvl="1"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2C14DE"/>
                </a:solidFill>
              </a:rPr>
              <a:t>stack: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 dirty="0"/>
              <a:t>un-initialized</a:t>
            </a:r>
          </a:p>
        </p:txBody>
      </p:sp>
      <p:sp>
        <p:nvSpPr>
          <p:cNvPr id="16179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10600" y="1981200"/>
            <a:ext cx="1752600" cy="3657600"/>
          </a:xfrm>
          <a:prstGeom prst="rect">
            <a:avLst/>
          </a:prstGeom>
          <a:solidFill>
            <a:srgbClr val="F8F8F8"/>
          </a:solidFill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34200" y="5373688"/>
            <a:ext cx="1563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8305800" y="1905000"/>
            <a:ext cx="38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8610600" y="2590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0" name="Text Box 8"/>
          <p:cNvSpPr txBox="1">
            <a:spLocks noChangeArrowheads="1"/>
          </p:cNvSpPr>
          <p:nvPr/>
        </p:nvSpPr>
        <p:spPr bwMode="auto">
          <a:xfrm>
            <a:off x="9067800" y="2133600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text</a:t>
            </a:r>
          </a:p>
        </p:txBody>
      </p:sp>
      <p:sp>
        <p:nvSpPr>
          <p:cNvPr id="161801" name="Text Box 9"/>
          <p:cNvSpPr txBox="1">
            <a:spLocks noChangeArrowheads="1"/>
          </p:cNvSpPr>
          <p:nvPr/>
        </p:nvSpPr>
        <p:spPr bwMode="auto">
          <a:xfrm>
            <a:off x="9067800" y="25908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data</a:t>
            </a:r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>
            <a:off x="8610600" y="30480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3" name="Line 11"/>
          <p:cNvSpPr>
            <a:spLocks noChangeShapeType="1"/>
          </p:cNvSpPr>
          <p:nvPr/>
        </p:nvSpPr>
        <p:spPr bwMode="auto">
          <a:xfrm>
            <a:off x="8610600" y="35052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9144000" y="3048000"/>
            <a:ext cx="76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bss</a:t>
            </a:r>
          </a:p>
        </p:txBody>
      </p:sp>
      <p:sp>
        <p:nvSpPr>
          <p:cNvPr id="161805" name="Line 13"/>
          <p:cNvSpPr>
            <a:spLocks noChangeShapeType="1"/>
          </p:cNvSpPr>
          <p:nvPr/>
        </p:nvSpPr>
        <p:spPr bwMode="auto">
          <a:xfrm>
            <a:off x="8610600" y="4114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9067800" y="36576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heap</a:t>
            </a:r>
          </a:p>
        </p:txBody>
      </p:sp>
      <p:sp>
        <p:nvSpPr>
          <p:cNvPr id="161807" name="Line 15"/>
          <p:cNvSpPr>
            <a:spLocks noChangeShapeType="1"/>
          </p:cNvSpPr>
          <p:nvPr/>
        </p:nvSpPr>
        <p:spPr bwMode="auto">
          <a:xfrm>
            <a:off x="9448800" y="4114800"/>
            <a:ext cx="0" cy="3810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9067800" y="5257800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Courier New" panose="02070309020205020404" pitchFamily="49" charset="0"/>
              </a:rPr>
              <a:t>stack</a:t>
            </a:r>
          </a:p>
        </p:txBody>
      </p:sp>
      <p:sp>
        <p:nvSpPr>
          <p:cNvPr id="161809" name="Line 17"/>
          <p:cNvSpPr>
            <a:spLocks noChangeShapeType="1"/>
          </p:cNvSpPr>
          <p:nvPr/>
        </p:nvSpPr>
        <p:spPr bwMode="auto">
          <a:xfrm>
            <a:off x="8610600" y="5257800"/>
            <a:ext cx="17526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 flipV="1">
            <a:off x="9448800" y="4953000"/>
            <a:ext cx="0" cy="304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56898" y="940279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02B4-2782-4242-8CCA-78CCEAA6959C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1574"/>
            <a:ext cx="9829800" cy="838200"/>
          </a:xfrm>
        </p:spPr>
        <p:txBody>
          <a:bodyPr/>
          <a:lstStyle/>
          <a:p>
            <a:r>
              <a:rPr lang="en-US" sz="4800" b="1" dirty="0">
                <a:solidFill>
                  <a:srgbClr val="C00000"/>
                </a:solidFill>
              </a:rPr>
              <a:t>Pointer Assignments (Aliasing)</a:t>
            </a: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2136" y="1066800"/>
            <a:ext cx="8963464" cy="3733800"/>
          </a:xfrm>
        </p:spPr>
        <p:txBody>
          <a:bodyPr/>
          <a:lstStyle/>
          <a:p>
            <a:pPr algn="just"/>
            <a:r>
              <a:rPr lang="en-US" dirty="0"/>
              <a:t>Some </a:t>
            </a:r>
            <a:r>
              <a:rPr lang="en-US" b="1" dirty="0"/>
              <a:t>care is required </a:t>
            </a:r>
            <a:r>
              <a:rPr lang="en-US" dirty="0"/>
              <a:t>making </a:t>
            </a:r>
            <a:r>
              <a:rPr lang="en-US" b="1" dirty="0"/>
              <a:t>assignments to </a:t>
            </a:r>
            <a:br>
              <a:rPr lang="en-US" b="1" dirty="0"/>
            </a:br>
            <a:r>
              <a:rPr lang="en-US" b="1" dirty="0"/>
              <a:t>pointer</a:t>
            </a:r>
            <a:r>
              <a:rPr lang="en-US" dirty="0"/>
              <a:t> </a:t>
            </a:r>
            <a:r>
              <a:rPr lang="en-US" dirty="0" smtClean="0"/>
              <a:t>variables: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*p1, *p2;</a:t>
            </a: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p1 = p2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 smtClean="0"/>
              <a:t>        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changes the location that p1 "points" to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*p1 = *p2</a:t>
            </a:r>
            <a:r>
              <a:rPr lang="en-US" dirty="0" smtClean="0">
                <a:latin typeface="Consolas" panose="020B0609020204030204" pitchFamily="49" charset="0"/>
              </a:rPr>
              <a:t>; </a:t>
            </a:r>
            <a:r>
              <a:rPr lang="en-US" dirty="0" smtClean="0">
                <a:solidFill>
                  <a:srgbClr val="008000"/>
                </a:solidFill>
              </a:rPr>
              <a:t>// changes the value at location that</a:t>
            </a:r>
            <a:br>
              <a:rPr lang="en-US" dirty="0" smtClean="0">
                <a:solidFill>
                  <a:srgbClr val="008000"/>
                </a:solidFill>
              </a:rPr>
            </a:br>
            <a:r>
              <a:rPr lang="en-US" dirty="0" smtClean="0">
                <a:solidFill>
                  <a:srgbClr val="008000"/>
                </a:solidFill>
              </a:rPr>
              <a:t>                          // p1 "points" to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80F2A-1532-4A1D-835D-22E34DCE1597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8229600" cy="868362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Another Pointer Example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84608" y="1018736"/>
            <a:ext cx="8748932" cy="3920196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 vert="horz" lIns="92075" tIns="46038" rIns="92075" bIns="46038" rtlCol="0">
            <a:noAutofit/>
          </a:bodyPr>
          <a:lstStyle/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 = 1;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</a:rPr>
              <a:t> j = 2;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</a:rPr>
              <a:t>* </a:t>
            </a: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;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&amp;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; </a:t>
            </a:r>
            <a:r>
              <a:rPr lang="en-US" sz="2600" b="1" i="1" dirty="0">
                <a:latin typeface="Courier New" pitchFamily="49" charset="0"/>
              </a:rPr>
              <a:t>// </a:t>
            </a:r>
            <a:r>
              <a:rPr lang="en-US" sz="2600" b="1" i="1" dirty="0" err="1">
                <a:latin typeface="Courier New" pitchFamily="49" charset="0"/>
              </a:rPr>
              <a:t>ptr</a:t>
            </a:r>
            <a:r>
              <a:rPr lang="en-US" sz="2600" b="1" i="1" dirty="0">
                <a:latin typeface="Courier New" pitchFamily="49" charset="0"/>
              </a:rPr>
              <a:t> points to location of </a:t>
            </a:r>
            <a:r>
              <a:rPr lang="en-US" sz="2600" b="1" i="1" dirty="0" err="1">
                <a:latin typeface="Courier New" pitchFamily="49" charset="0"/>
              </a:rPr>
              <a:t>i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</a:rPr>
              <a:t>*</a:t>
            </a: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3; </a:t>
            </a:r>
            <a:r>
              <a:rPr lang="en-US" sz="2600" b="1" i="1" dirty="0">
                <a:latin typeface="Courier New" pitchFamily="49" charset="0"/>
              </a:rPr>
              <a:t>// contents of </a:t>
            </a:r>
            <a:r>
              <a:rPr lang="en-US" sz="2600" b="1" i="1" dirty="0" err="1">
                <a:latin typeface="Courier New" pitchFamily="49" charset="0"/>
              </a:rPr>
              <a:t>i</a:t>
            </a:r>
            <a:r>
              <a:rPr lang="en-US" sz="2600" b="1" i="1" dirty="0">
                <a:latin typeface="Courier New" pitchFamily="49" charset="0"/>
              </a:rPr>
              <a:t> are updated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&amp;j; /</a:t>
            </a:r>
            <a:r>
              <a:rPr lang="en-US" sz="2600" b="1" i="1" dirty="0">
                <a:latin typeface="Courier New" pitchFamily="49" charset="0"/>
              </a:rPr>
              <a:t>/ </a:t>
            </a:r>
            <a:r>
              <a:rPr lang="en-US" sz="2600" b="1" i="1" dirty="0" err="1">
                <a:latin typeface="Courier New" pitchFamily="49" charset="0"/>
              </a:rPr>
              <a:t>ptr</a:t>
            </a:r>
            <a:r>
              <a:rPr lang="en-US" sz="2600" b="1" i="1" dirty="0">
                <a:latin typeface="Courier New" pitchFamily="49" charset="0"/>
              </a:rPr>
              <a:t> points to location of j</a:t>
            </a:r>
          </a:p>
          <a:p>
            <a:pPr lvl="1">
              <a:buFont typeface="Wingdings" pitchFamily="2" charset="2"/>
              <a:buNone/>
            </a:pPr>
            <a:r>
              <a:rPr lang="en-US" sz="2600" b="1" dirty="0">
                <a:latin typeface="Courier New" pitchFamily="49" charset="0"/>
              </a:rPr>
              <a:t>*</a:t>
            </a:r>
            <a:r>
              <a:rPr lang="en-US" sz="2600" b="1" dirty="0" err="1">
                <a:latin typeface="Courier New" pitchFamily="49" charset="0"/>
              </a:rPr>
              <a:t>ptr</a:t>
            </a:r>
            <a:r>
              <a:rPr lang="en-US" sz="2600" b="1" dirty="0">
                <a:latin typeface="Courier New" pitchFamily="49" charset="0"/>
              </a:rPr>
              <a:t> = 4; </a:t>
            </a:r>
            <a:r>
              <a:rPr lang="en-US" sz="2600" b="1" i="1" dirty="0">
                <a:latin typeface="Courier New" pitchFamily="49" charset="0"/>
              </a:rPr>
              <a:t>// contents of j are updated</a:t>
            </a:r>
            <a:endParaRPr lang="en-US" sz="2600" b="1" dirty="0">
              <a:latin typeface="Courier New" pitchFamily="49" charset="0"/>
            </a:endParaRPr>
          </a:p>
          <a:p>
            <a:pPr lvl="1">
              <a:buFont typeface="Wingdings" pitchFamily="2" charset="2"/>
              <a:buNone/>
            </a:pPr>
            <a:r>
              <a:rPr lang="en-US" sz="2600" b="1" dirty="0" err="1">
                <a:latin typeface="Courier New" pitchFamily="49" charset="0"/>
              </a:rPr>
              <a:t>cout</a:t>
            </a:r>
            <a:r>
              <a:rPr lang="en-US" sz="2600" b="1" dirty="0">
                <a:latin typeface="Courier New" pitchFamily="49" charset="0"/>
              </a:rPr>
              <a:t> &lt;&lt; </a:t>
            </a:r>
            <a:r>
              <a:rPr lang="en-US" sz="2600" b="1" dirty="0" err="1">
                <a:latin typeface="Courier New" pitchFamily="49" charset="0"/>
              </a:rPr>
              <a:t>i</a:t>
            </a:r>
            <a:r>
              <a:rPr lang="en-US" sz="2600" b="1" dirty="0">
                <a:latin typeface="Courier New" pitchFamily="49" charset="0"/>
              </a:rPr>
              <a:t> &lt;&lt; " " &lt;&lt; j &lt;&lt; </a:t>
            </a:r>
            <a:r>
              <a:rPr lang="en-US" sz="2600" b="1" dirty="0" err="1">
                <a:latin typeface="Courier New" pitchFamily="49" charset="0"/>
              </a:rPr>
              <a:t>endl</a:t>
            </a:r>
            <a:r>
              <a:rPr lang="en-US" sz="2600" b="1" dirty="0">
                <a:latin typeface="Courier New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8686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658820" y="5026852"/>
            <a:ext cx="8774720" cy="14501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txBody>
          <a:bodyPr vert="horz" lIns="92075" tIns="46038" rIns="92075" bIns="46038" rtlCol="0">
            <a:noAutofit/>
          </a:bodyPr>
          <a:lstStyle/>
          <a:p>
            <a:pPr marL="742950" lvl="1" indent="-285750">
              <a:spcBef>
                <a:spcPct val="20000"/>
              </a:spcBef>
              <a:defRPr/>
            </a:pPr>
            <a:r>
              <a:rPr lang="en-US" sz="2600" b="1" dirty="0">
                <a:latin typeface="Courier New" pitchFamily="49" charset="0"/>
              </a:rPr>
              <a:t>Output: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600" b="1" dirty="0">
                <a:latin typeface="Courier New" pitchFamily="49" charset="0"/>
              </a:rPr>
              <a:t>			3  4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lang="en-US" sz="2600" b="1" dirty="0">
                <a:latin typeface="Courier New" pitchFamily="49" charset="0"/>
              </a:rPr>
              <a:t>		</a:t>
            </a:r>
            <a:r>
              <a:rPr lang="en-US" sz="2600" b="1">
                <a:latin typeface="Courier New" pitchFamily="49" charset="0"/>
              </a:rPr>
              <a:t>	</a:t>
            </a:r>
            <a:endParaRPr lang="en-US" sz="2600" b="1" dirty="0">
              <a:latin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B73B-E545-4E3F-9974-902DDB550015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8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-26164"/>
            <a:ext cx="8229600" cy="792162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Swapping variables using Pointers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3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74055" y="990600"/>
            <a:ext cx="8915400" cy="5280076"/>
          </a:xfrm>
          <a:solidFill>
            <a:schemeClr val="accent5">
              <a:lumMod val="20000"/>
              <a:lumOff val="80000"/>
            </a:schemeClr>
          </a:solidFill>
          <a:ln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void main()  {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a = ‘A';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b = ‘Z';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*Ptr1= &amp;a;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*Ptr2= &amp;b;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char temp = *Ptr1;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*Ptr1 = *Ptr2;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*Ptr2 = temp;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b="1" dirty="0" smtClean="0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 err="1" smtClean="0">
                <a:latin typeface="Courier New" pitchFamily="49" charset="0"/>
              </a:rPr>
              <a:t>cout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&lt;&lt; a &lt;&lt; b &lt;&lt; </a:t>
            </a:r>
            <a:r>
              <a:rPr lang="en-US" b="1" dirty="0" err="1">
                <a:latin typeface="Courier New" pitchFamily="49" charset="0"/>
              </a:rPr>
              <a:t>endl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7620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BA3-3DEA-4608-9502-73EB36293975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r>
              <a:rPr lang="en-US" dirty="0" smtClean="0"/>
              <a:t>Chapter 20, Starting out with </a:t>
            </a:r>
            <a:r>
              <a:rPr lang="en-US" dirty="0" err="1" smtClean="0"/>
              <a:t>c++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F8185-E882-4239-ABF3-1265D7F87757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DFEEA-EBB4-4DA7-A056-DD943FB9AF99}" type="datetime1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60DF-56D8-4236-9F64-2EAB78560BB5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Previous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8153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Types of Recursion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066800"/>
            <a:ext cx="8991600" cy="5638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B80000"/>
                </a:solidFill>
              </a:rPr>
              <a:t>Direct recursion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2F1BC7"/>
                </a:solidFill>
              </a:rPr>
              <a:t>function calls itself</a:t>
            </a:r>
          </a:p>
          <a:p>
            <a:pPr lvl="1" eaLnBrk="1" hangingPunct="1">
              <a:buClr>
                <a:schemeClr val="tx1"/>
              </a:buClr>
            </a:pPr>
            <a:endParaRPr lang="en-US" dirty="0" smtClean="0"/>
          </a:p>
          <a:p>
            <a:pPr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B80000"/>
                </a:solidFill>
              </a:rPr>
              <a:t>Indirect recursion</a:t>
            </a:r>
          </a:p>
          <a:p>
            <a:pPr lvl="1"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2F1BC7"/>
                </a:solidFill>
              </a:rPr>
              <a:t>function A </a:t>
            </a:r>
            <a:r>
              <a:rPr lang="en-US" b="1" dirty="0" smtClean="0"/>
              <a:t>calls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function B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2F1BC7"/>
                </a:solidFill>
              </a:rPr>
              <a:t>function B</a:t>
            </a:r>
            <a:r>
              <a:rPr lang="en-US" dirty="0" smtClean="0"/>
              <a:t> </a:t>
            </a:r>
            <a:r>
              <a:rPr lang="en-US" b="1" dirty="0" smtClean="0"/>
              <a:t>calls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function A</a:t>
            </a:r>
            <a:r>
              <a:rPr lang="en-US" dirty="0" smtClean="0"/>
              <a:t>.  Or,</a:t>
            </a:r>
            <a:br>
              <a:rPr lang="en-US" dirty="0" smtClean="0"/>
            </a:br>
            <a:endParaRPr lang="en-US" dirty="0" smtClean="0"/>
          </a:p>
          <a:p>
            <a:pPr lvl="1" eaLnBrk="1" hangingPunct="1">
              <a:buClr>
                <a:schemeClr val="tx1"/>
              </a:buClr>
            </a:pPr>
            <a:r>
              <a:rPr lang="en-US" b="1" dirty="0" smtClean="0">
                <a:solidFill>
                  <a:srgbClr val="2F1BC7"/>
                </a:solidFill>
              </a:rPr>
              <a:t>function A </a:t>
            </a:r>
            <a:r>
              <a:rPr lang="en-US" b="1" dirty="0" smtClean="0"/>
              <a:t>calls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F1BC7"/>
                </a:solidFill>
              </a:rPr>
              <a:t>function B</a:t>
            </a:r>
            <a:r>
              <a:rPr lang="en-US" dirty="0" smtClean="0"/>
              <a:t>, which calls …, which calls </a:t>
            </a:r>
            <a:r>
              <a:rPr lang="en-US" b="1" dirty="0" smtClean="0">
                <a:solidFill>
                  <a:srgbClr val="2F1BC7"/>
                </a:solidFill>
              </a:rPr>
              <a:t>function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7641AA12-9375-4858-AD99-95EE3246666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4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BFDB-111E-4F0F-B4C2-8E28E632D78D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1" y="0"/>
            <a:ext cx="8193155" cy="97313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B80000"/>
                </a:solidFill>
              </a:rPr>
              <a:t>Recursion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116646"/>
            <a:ext cx="7772400" cy="4114800"/>
          </a:xfrm>
        </p:spPr>
        <p:txBody>
          <a:bodyPr/>
          <a:lstStyle/>
          <a:p>
            <a:pPr marL="914400" lvl="1" indent="-457200">
              <a:buNone/>
            </a:pPr>
            <a:r>
              <a:rPr lang="en-US" sz="3200" b="1" dirty="0">
                <a:solidFill>
                  <a:srgbClr val="C00000"/>
                </a:solidFill>
              </a:rPr>
              <a:t>To build </a:t>
            </a:r>
            <a:r>
              <a:rPr lang="en-US" sz="3200" b="1" i="1" dirty="0">
                <a:solidFill>
                  <a:srgbClr val="C00000"/>
                </a:solidFill>
              </a:rPr>
              <a:t>all</a:t>
            </a:r>
            <a:r>
              <a:rPr lang="en-US" sz="3200" b="1" dirty="0">
                <a:solidFill>
                  <a:srgbClr val="C00000"/>
                </a:solidFill>
              </a:rPr>
              <a:t> recursive functions:</a:t>
            </a:r>
          </a:p>
          <a:p>
            <a:pPr marL="914400" lvl="1" indent="-457200">
              <a:buNone/>
            </a:pPr>
            <a:endParaRPr lang="en-US" b="1" dirty="0"/>
          </a:p>
          <a:p>
            <a:pPr marL="914400" lvl="1" indent="-457200">
              <a:buFontTx/>
              <a:buAutoNum type="arabicPeriod"/>
            </a:pPr>
            <a:r>
              <a:rPr lang="en-US" b="1" dirty="0" smtClean="0">
                <a:solidFill>
                  <a:srgbClr val="2C14DE"/>
                </a:solidFill>
              </a:rPr>
              <a:t>Define </a:t>
            </a:r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2C14DE"/>
                </a:solidFill>
              </a:rPr>
              <a:t>base case(s)</a:t>
            </a:r>
          </a:p>
          <a:p>
            <a:pPr marL="914400" lvl="1" indent="-457200">
              <a:buFontTx/>
              <a:buAutoNum type="arabicPeriod"/>
            </a:pPr>
            <a:r>
              <a:rPr lang="en-US" b="1" dirty="0" smtClean="0">
                <a:solidFill>
                  <a:srgbClr val="2C14DE"/>
                </a:solidFill>
              </a:rPr>
              <a:t>Define</a:t>
            </a:r>
            <a:r>
              <a:rPr lang="en-US" b="1" dirty="0" smtClean="0"/>
              <a:t> the </a:t>
            </a:r>
            <a:r>
              <a:rPr lang="en-US" b="1" dirty="0" smtClean="0">
                <a:solidFill>
                  <a:srgbClr val="2C14DE"/>
                </a:solidFill>
              </a:rPr>
              <a:t>recursive case(s)</a:t>
            </a:r>
          </a:p>
          <a:p>
            <a:pPr marL="1295400" lvl="2" indent="-381000">
              <a:buFontTx/>
              <a:buAutoNum type="alphaLcParenR"/>
            </a:pPr>
            <a:r>
              <a:rPr lang="en-US" sz="2800" b="1" dirty="0">
                <a:solidFill>
                  <a:srgbClr val="2C14DE"/>
                </a:solidFill>
              </a:rPr>
              <a:t>Divide</a:t>
            </a:r>
            <a:r>
              <a:rPr lang="en-US" sz="2800" b="1" dirty="0"/>
              <a:t> the </a:t>
            </a:r>
            <a:r>
              <a:rPr lang="en-US" sz="2800" b="1" dirty="0">
                <a:solidFill>
                  <a:srgbClr val="2C14DE"/>
                </a:solidFill>
              </a:rPr>
              <a:t>problem</a:t>
            </a:r>
            <a:r>
              <a:rPr lang="en-US" sz="2800" b="1" dirty="0"/>
              <a:t> into </a:t>
            </a:r>
            <a:r>
              <a:rPr lang="en-US" sz="2800" b="1" dirty="0">
                <a:solidFill>
                  <a:srgbClr val="2C14DE"/>
                </a:solidFill>
              </a:rPr>
              <a:t>smaller sub-problems</a:t>
            </a:r>
          </a:p>
          <a:p>
            <a:pPr marL="1295400" lvl="2" indent="-381000">
              <a:buFontTx/>
              <a:buAutoNum type="alphaLcParenR"/>
            </a:pPr>
            <a:r>
              <a:rPr lang="en-US" sz="2800" b="1" dirty="0">
                <a:solidFill>
                  <a:srgbClr val="2C14DE"/>
                </a:solidFill>
              </a:rPr>
              <a:t>Solve</a:t>
            </a:r>
            <a:r>
              <a:rPr lang="en-US" sz="2800" b="1" dirty="0"/>
              <a:t> the </a:t>
            </a:r>
            <a:r>
              <a:rPr lang="en-US" sz="2800" b="1" dirty="0">
                <a:solidFill>
                  <a:srgbClr val="2C14DE"/>
                </a:solidFill>
              </a:rPr>
              <a:t>sub-problems</a:t>
            </a:r>
          </a:p>
          <a:p>
            <a:pPr marL="1295400" lvl="2" indent="-381000">
              <a:buFontTx/>
              <a:buAutoNum type="alphaLcParenR"/>
            </a:pPr>
            <a:r>
              <a:rPr lang="en-US" sz="2800" b="1" dirty="0">
                <a:solidFill>
                  <a:srgbClr val="2C14DE"/>
                </a:solidFill>
              </a:rPr>
              <a:t>Combine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2C14DE"/>
                </a:solidFill>
              </a:rPr>
              <a:t>results</a:t>
            </a:r>
            <a:r>
              <a:rPr lang="en-US" sz="2800" b="1" dirty="0"/>
              <a:t> to get answer</a:t>
            </a:r>
            <a:endParaRPr lang="ru-RU" sz="2800" b="1" dirty="0"/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7315201" y="5636647"/>
            <a:ext cx="3159125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wrap="square" lIns="92075" tIns="46038" rIns="92075" bIns="46038">
            <a:spAutoFit/>
          </a:bodyPr>
          <a:lstStyle/>
          <a:p>
            <a:pPr marL="685800" indent="-22860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100000"/>
              <a:defRPr/>
            </a:pPr>
            <a:r>
              <a: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Sub-problems solved as a recursive call to the same function</a:t>
            </a: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 flipH="1" flipV="1">
            <a:off x="7543800" y="4995299"/>
            <a:ext cx="1447800" cy="719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63755" y="901067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9A25-EF3E-4890-A351-AB0F12FCB47E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8101"/>
            <a:ext cx="8116956" cy="9302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B80000"/>
                </a:solidFill>
              </a:rPr>
              <a:t>Recursion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133601" y="1447800"/>
            <a:ext cx="7559675" cy="4665586"/>
            <a:chOff x="552450" y="1539875"/>
            <a:chExt cx="7559675" cy="4665586"/>
          </a:xfrm>
        </p:grpSpPr>
        <p:sp>
          <p:nvSpPr>
            <p:cNvPr id="27651" name="Line 3"/>
            <p:cNvSpPr>
              <a:spLocks noChangeShapeType="1"/>
            </p:cNvSpPr>
            <p:nvPr/>
          </p:nvSpPr>
          <p:spPr bwMode="auto">
            <a:xfrm>
              <a:off x="4600575" y="2036762"/>
              <a:ext cx="0" cy="4794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/>
            <p:cNvSpPr>
              <a:spLocks noChangeShapeType="1"/>
            </p:cNvSpPr>
            <p:nvPr/>
          </p:nvSpPr>
          <p:spPr bwMode="auto">
            <a:xfrm flipH="1">
              <a:off x="3051175" y="3043237"/>
              <a:ext cx="1093788" cy="4270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>
              <a:off x="5103813" y="3009900"/>
              <a:ext cx="884237" cy="4270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>
              <a:off x="1868488" y="3783012"/>
              <a:ext cx="763587" cy="487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>
              <a:off x="3549650" y="3773487"/>
              <a:ext cx="663575" cy="487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/>
            <p:cNvSpPr>
              <a:spLocks noChangeShapeType="1"/>
            </p:cNvSpPr>
            <p:nvPr/>
          </p:nvSpPr>
          <p:spPr bwMode="auto">
            <a:xfrm>
              <a:off x="5594350" y="3810000"/>
              <a:ext cx="1223963" cy="4889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>
              <a:off x="1504950" y="4619625"/>
              <a:ext cx="941388" cy="4413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50" name="Text Box 10"/>
            <p:cNvSpPr txBox="1">
              <a:spLocks noChangeArrowheads="1"/>
            </p:cNvSpPr>
            <p:nvPr/>
          </p:nvSpPr>
          <p:spPr bwMode="auto">
            <a:xfrm>
              <a:off x="552450" y="1539875"/>
              <a:ext cx="286067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wrap="square"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r>
                <a:rPr lang="en-US" sz="2400" b="1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th</a:t>
              </a: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Fib. Number</a:t>
              </a:r>
            </a:p>
          </p:txBody>
        </p:sp>
        <p:sp>
          <p:nvSpPr>
            <p:cNvPr id="138251" name="Text Box 11"/>
            <p:cNvSpPr txBox="1">
              <a:spLocks noChangeArrowheads="1"/>
            </p:cNvSpPr>
            <p:nvPr/>
          </p:nvSpPr>
          <p:spPr bwMode="auto">
            <a:xfrm>
              <a:off x="3783013" y="1576387"/>
              <a:ext cx="1646237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5</a:t>
              </a:r>
            </a:p>
          </p:txBody>
        </p:sp>
        <p:sp>
          <p:nvSpPr>
            <p:cNvPr id="138252" name="Text Box 12"/>
            <p:cNvSpPr txBox="1">
              <a:spLocks noChangeArrowheads="1"/>
            </p:cNvSpPr>
            <p:nvPr/>
          </p:nvSpPr>
          <p:spPr bwMode="auto">
            <a:xfrm>
              <a:off x="3317875" y="2635250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4 + fib 3</a:t>
              </a:r>
            </a:p>
          </p:txBody>
        </p:sp>
        <p:sp>
          <p:nvSpPr>
            <p:cNvPr id="138253" name="Text Box 13"/>
            <p:cNvSpPr txBox="1">
              <a:spLocks noChangeArrowheads="1"/>
            </p:cNvSpPr>
            <p:nvPr/>
          </p:nvSpPr>
          <p:spPr bwMode="auto">
            <a:xfrm>
              <a:off x="1749425" y="3408362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3 + fib 2</a:t>
              </a:r>
            </a:p>
          </p:txBody>
        </p:sp>
        <p:sp>
          <p:nvSpPr>
            <p:cNvPr id="138254" name="Text Box 14"/>
            <p:cNvSpPr txBox="1">
              <a:spLocks noChangeArrowheads="1"/>
            </p:cNvSpPr>
            <p:nvPr/>
          </p:nvSpPr>
          <p:spPr bwMode="auto">
            <a:xfrm>
              <a:off x="4727575" y="3421062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2 + fib 1</a:t>
              </a:r>
            </a:p>
          </p:txBody>
        </p:sp>
        <p:sp>
          <p:nvSpPr>
            <p:cNvPr id="138255" name="Text Box 15"/>
            <p:cNvSpPr txBox="1">
              <a:spLocks noChangeArrowheads="1"/>
            </p:cNvSpPr>
            <p:nvPr/>
          </p:nvSpPr>
          <p:spPr bwMode="auto">
            <a:xfrm>
              <a:off x="598488" y="4232275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2 + fib 1</a:t>
              </a:r>
            </a:p>
          </p:txBody>
        </p:sp>
        <p:sp>
          <p:nvSpPr>
            <p:cNvPr id="138256" name="Text Box 16"/>
            <p:cNvSpPr txBox="1">
              <a:spLocks noChangeArrowheads="1"/>
            </p:cNvSpPr>
            <p:nvPr/>
          </p:nvSpPr>
          <p:spPr bwMode="auto">
            <a:xfrm>
              <a:off x="2952750" y="4230687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138257" name="Text Box 17"/>
            <p:cNvSpPr txBox="1">
              <a:spLocks noChangeArrowheads="1"/>
            </p:cNvSpPr>
            <p:nvPr/>
          </p:nvSpPr>
          <p:spPr bwMode="auto">
            <a:xfrm>
              <a:off x="5562600" y="4219575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138258" name="Text Box 18"/>
            <p:cNvSpPr txBox="1">
              <a:spLocks noChangeArrowheads="1"/>
            </p:cNvSpPr>
            <p:nvPr/>
          </p:nvSpPr>
          <p:spPr bwMode="auto">
            <a:xfrm>
              <a:off x="1231900" y="5037137"/>
              <a:ext cx="2549525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fib 1 + fib 0</a:t>
              </a:r>
            </a:p>
          </p:txBody>
        </p:sp>
        <p:sp>
          <p:nvSpPr>
            <p:cNvPr id="27667" name="Oval 19"/>
            <p:cNvSpPr>
              <a:spLocks noChangeArrowheads="1"/>
            </p:cNvSpPr>
            <p:nvPr/>
          </p:nvSpPr>
          <p:spPr bwMode="auto">
            <a:xfrm>
              <a:off x="2162175" y="5051425"/>
              <a:ext cx="328613" cy="84137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1965325" y="421005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6094413" y="3398837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0" name="Oval 22"/>
            <p:cNvSpPr>
              <a:spLocks noChangeArrowheads="1"/>
            </p:cNvSpPr>
            <p:nvPr/>
          </p:nvSpPr>
          <p:spPr bwMode="auto">
            <a:xfrm>
              <a:off x="3413125" y="42164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1" name="Oval 23"/>
            <p:cNvSpPr>
              <a:spLocks noChangeArrowheads="1"/>
            </p:cNvSpPr>
            <p:nvPr/>
          </p:nvSpPr>
          <p:spPr bwMode="auto">
            <a:xfrm>
              <a:off x="6927850" y="4186237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2" name="Oval 24"/>
            <p:cNvSpPr>
              <a:spLocks noChangeArrowheads="1"/>
            </p:cNvSpPr>
            <p:nvPr/>
          </p:nvSpPr>
          <p:spPr bwMode="auto">
            <a:xfrm>
              <a:off x="4313238" y="42037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3" name="Oval 25"/>
            <p:cNvSpPr>
              <a:spLocks noChangeArrowheads="1"/>
            </p:cNvSpPr>
            <p:nvPr/>
          </p:nvSpPr>
          <p:spPr bwMode="auto">
            <a:xfrm>
              <a:off x="6019800" y="4191000"/>
              <a:ext cx="708025" cy="48736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4" name="Oval 26"/>
            <p:cNvSpPr>
              <a:spLocks noChangeArrowheads="1"/>
            </p:cNvSpPr>
            <p:nvPr/>
          </p:nvSpPr>
          <p:spPr bwMode="auto">
            <a:xfrm>
              <a:off x="2595563" y="5021262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27675" name="Oval 27"/>
            <p:cNvSpPr>
              <a:spLocks noChangeArrowheads="1"/>
            </p:cNvSpPr>
            <p:nvPr/>
          </p:nvSpPr>
          <p:spPr bwMode="auto">
            <a:xfrm>
              <a:off x="1698625" y="5014912"/>
              <a:ext cx="708025" cy="487363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fr-FR"/>
            </a:p>
          </p:txBody>
        </p:sp>
        <p:sp>
          <p:nvSpPr>
            <p:cNvPr id="138268" name="Text Box 28"/>
            <p:cNvSpPr txBox="1">
              <a:spLocks noChangeArrowheads="1"/>
            </p:cNvSpPr>
            <p:nvPr/>
          </p:nvSpPr>
          <p:spPr bwMode="auto">
            <a:xfrm>
              <a:off x="3917950" y="5780087"/>
              <a:ext cx="1339850" cy="425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/>
              <a:ext uri="{91240B29-F687-4f45-9708-019B960494DF}"/>
              <a:ext uri="{AF507438-7753-43e0-B8FC-AC1667EBCBE1}"/>
            </a:extLst>
          </p:spPr>
          <p:txBody>
            <a:bodyPr lIns="92075" tIns="46038" rIns="92075" bIns="46038">
              <a:spAutoFit/>
            </a:bodyPr>
            <a:lstStyle/>
            <a:p>
              <a:pPr marL="685800" indent="-228600">
                <a:lnSpc>
                  <a:spcPct val="90000"/>
                </a:lnSpc>
                <a:spcBef>
                  <a:spcPct val="50000"/>
                </a:spcBef>
                <a:buClr>
                  <a:schemeClr val="tx2"/>
                </a:buClr>
                <a:buSzPct val="100000"/>
                <a:defRPr/>
              </a:pPr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" charset="0"/>
                </a:rPr>
                <a:t>= 5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C052-1E2F-478F-8D81-031FEC644DB8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0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"/>
            <a:ext cx="8229600" cy="944881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>
                <a:solidFill>
                  <a:srgbClr val="B80000"/>
                </a:solidFill>
              </a:rPr>
              <a:t>Recursion VS. Iteration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1066800"/>
            <a:ext cx="9031356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Benefits (+), disadvantages(-) of Recursive Implementation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b="1" dirty="0" smtClean="0">
                <a:solidFill>
                  <a:srgbClr val="2F1BC7"/>
                </a:solidFill>
              </a:rPr>
              <a:t>Natural formulation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2F1BC7"/>
                </a:solidFill>
              </a:rPr>
              <a:t>solution</a:t>
            </a:r>
            <a:r>
              <a:rPr lang="en-US" dirty="0" smtClean="0">
                <a:solidFill>
                  <a:srgbClr val="2F1BC7"/>
                </a:solidFill>
              </a:rPr>
              <a:t>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2F1BC7"/>
                </a:solidFill>
              </a:rPr>
              <a:t>certain problems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b="1" dirty="0" smtClean="0">
                <a:solidFill>
                  <a:srgbClr val="2F1BC7"/>
                </a:solidFill>
              </a:rPr>
              <a:t>Results</a:t>
            </a:r>
            <a:r>
              <a:rPr lang="en-US" dirty="0" smtClean="0">
                <a:solidFill>
                  <a:srgbClr val="2F1BC7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2F1BC7"/>
                </a:solidFill>
              </a:rPr>
              <a:t>shorter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2F1BC7"/>
                </a:solidFill>
              </a:rPr>
              <a:t>simpler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u="sng" dirty="0" smtClean="0">
                <a:solidFill>
                  <a:srgbClr val="FF0000"/>
                </a:solidFill>
              </a:rPr>
              <a:t>May not execute very efficiently</a:t>
            </a:r>
          </a:p>
          <a:p>
            <a:pPr lvl="1" eaLnBrk="1" hangingPunct="1">
              <a:lnSpc>
                <a:spcPct val="90000"/>
              </a:lnSpc>
            </a:pPr>
            <a:endParaRPr lang="en-US" b="1" u="sng" dirty="0" smtClean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Benefits (+), disadvantages(-) for iterative Implementation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+"/>
            </a:pPr>
            <a:r>
              <a:rPr lang="en-US" b="1" dirty="0" smtClean="0">
                <a:solidFill>
                  <a:srgbClr val="2F1BC7"/>
                </a:solidFill>
              </a:rPr>
              <a:t>Executes</a:t>
            </a:r>
            <a:r>
              <a:rPr lang="en-US" dirty="0" smtClean="0"/>
              <a:t> more </a:t>
            </a:r>
            <a:r>
              <a:rPr lang="en-US" b="1" dirty="0" smtClean="0">
                <a:solidFill>
                  <a:srgbClr val="2F1BC7"/>
                </a:solidFill>
              </a:rPr>
              <a:t>efficiently</a:t>
            </a:r>
            <a:r>
              <a:rPr lang="en-US" dirty="0" smtClean="0">
                <a:solidFill>
                  <a:srgbClr val="2F1BC7"/>
                </a:solidFill>
              </a:rPr>
              <a:t> </a:t>
            </a:r>
            <a:r>
              <a:rPr lang="en-US" b="1" dirty="0" smtClean="0"/>
              <a:t>than recursion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u="sng" dirty="0" smtClean="0">
                <a:solidFill>
                  <a:srgbClr val="FF0000"/>
                </a:solidFill>
              </a:rPr>
              <a:t>May not be as natural as recursion for some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2484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t>14-</a:t>
            </a:r>
            <a:fld id="{C3D22C79-1E85-4D6E-BD8F-7A375692549C}" type="slidenum">
              <a:rPr lang="en-US" sz="1200" baseline="0">
                <a:solidFill>
                  <a:schemeClr val="bg1"/>
                </a:solidFill>
                <a:latin typeface="Arial" panose="020B0604020202020204" pitchFamily="34" charset="0"/>
              </a:rPr>
              <a:pPr/>
              <a:t>7</a:t>
            </a:fld>
            <a:endParaRPr lang="en-US" sz="1200" baseline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2771-D84B-42F7-80B7-58888AB1646C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2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5C8A-8997-4DF2-A4D5-E6FD5F271DD6}" type="datetime1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124200"/>
            <a:ext cx="10972800" cy="838200"/>
          </a:xfrm>
        </p:spPr>
        <p:txBody>
          <a:bodyPr/>
          <a:lstStyle/>
          <a:p>
            <a:r>
              <a:rPr lang="en-US" dirty="0" smtClean="0"/>
              <a:t>Today’s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-37707"/>
            <a:ext cx="9056630" cy="897591"/>
          </a:xfrm>
        </p:spPr>
        <p:txBody>
          <a:bodyPr/>
          <a:lstStyle/>
          <a:p>
            <a:r>
              <a:rPr lang="en-US" altLang="zh-CN" b="1" dirty="0">
                <a:solidFill>
                  <a:srgbClr val="B80000"/>
                </a:solidFill>
              </a:rPr>
              <a:t>From </a:t>
            </a:r>
            <a:r>
              <a:rPr lang="en-US" altLang="zh-CN" b="1" dirty="0" smtClean="0">
                <a:solidFill>
                  <a:srgbClr val="B80000"/>
                </a:solidFill>
              </a:rPr>
              <a:t>C++ </a:t>
            </a:r>
            <a:r>
              <a:rPr lang="en-US" altLang="zh-CN" b="1" dirty="0">
                <a:solidFill>
                  <a:srgbClr val="B80000"/>
                </a:solidFill>
              </a:rPr>
              <a:t>Code to Process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27997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/>
              <a:t>C++ </a:t>
            </a:r>
            <a:r>
              <a:rPr lang="en-US" altLang="zh-CN" b="1" dirty="0"/>
              <a:t>source files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.</a:t>
            </a:r>
            <a:r>
              <a:rPr lang="en-US" altLang="zh-CN" dirty="0" err="1" smtClean="0"/>
              <a:t>cpp</a:t>
            </a:r>
            <a:r>
              <a:rPr lang="en-US" altLang="zh-CN" dirty="0" smtClean="0"/>
              <a:t>; </a:t>
            </a:r>
            <a:r>
              <a:rPr lang="en-US" altLang="zh-CN" dirty="0"/>
              <a:t>.</a:t>
            </a:r>
            <a:r>
              <a:rPr lang="en-US" altLang="zh-CN" dirty="0" smtClean="0"/>
              <a:t>h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Binary files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.</a:t>
            </a:r>
            <a:r>
              <a:rPr lang="en-US" altLang="zh-CN" dirty="0" smtClean="0"/>
              <a:t>o</a:t>
            </a:r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b="1" dirty="0" smtClean="0"/>
              <a:t>Executable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, Ubuntu, …)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 smtClean="0"/>
              <a:t>a.out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b="1" dirty="0"/>
              <a:t>Process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Managed by OS</a:t>
            </a:r>
          </a:p>
        </p:txBody>
      </p:sp>
      <p:sp>
        <p:nvSpPr>
          <p:cNvPr id="144389" name="AutoShap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848600" y="20574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0" name="AutoShap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772400" y="22098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AutoShap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96200" y="2362200"/>
            <a:ext cx="1981200" cy="609600"/>
          </a:xfrm>
          <a:prstGeom prst="flowChartDocument">
            <a:avLst/>
          </a:prstGeom>
          <a:solidFill>
            <a:srgbClr val="FF00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2" name="Line 8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8610600" y="2971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3" name="Rectangle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620000" y="3352800"/>
            <a:ext cx="2209800" cy="6096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44394" name="Text Box 10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924801" y="3429000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binary files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81913" y="2362201"/>
            <a:ext cx="23575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C++ source code</a:t>
            </a:r>
          </a:p>
        </p:txBody>
      </p:sp>
      <p:sp>
        <p:nvSpPr>
          <p:cNvPr id="144396" name="Line 12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8610600" y="3962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97" name="Rectangle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620000" y="5638800"/>
            <a:ext cx="2209800" cy="609600"/>
          </a:xfrm>
          <a:prstGeom prst="rect">
            <a:avLst/>
          </a:prstGeom>
          <a:solidFill>
            <a:srgbClr val="99CC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44398" name="Text Box 1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077200" y="5715000"/>
            <a:ext cx="1149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</a:rPr>
              <a:t>process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839200" y="2819400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compiling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915400" y="5181600"/>
            <a:ext cx="1131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running</a:t>
            </a:r>
          </a:p>
        </p:txBody>
      </p:sp>
      <p:sp>
        <p:nvSpPr>
          <p:cNvPr id="144401" name="Rectangle 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620000" y="4495800"/>
            <a:ext cx="2209800" cy="609600"/>
          </a:xfrm>
          <a:prstGeom prst="rect">
            <a:avLst/>
          </a:prstGeom>
          <a:solidFill>
            <a:srgbClr val="FF9966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44402" name="Text Box 18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24801" y="4572000"/>
            <a:ext cx="155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</a:rPr>
              <a:t>executable</a:t>
            </a:r>
          </a:p>
        </p:txBody>
      </p:sp>
      <p:sp>
        <p:nvSpPr>
          <p:cNvPr id="144403" name="Line 19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610600" y="510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404" name="Text Box 2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915401" y="396240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linking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562100" y="93608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4F403-359C-476D-B343-75CE8AB90FE1}" type="datetime1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2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20013</TotalTime>
  <Words>1249</Words>
  <Application>Microsoft Office PowerPoint</Application>
  <PresentationFormat>Widescreen</PresentationFormat>
  <Paragraphs>406</Paragraphs>
  <Slides>29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ＭＳ Ｐゴシック</vt:lpstr>
      <vt:lpstr>宋体</vt:lpstr>
      <vt:lpstr>arial</vt:lpstr>
      <vt:lpstr>arial</vt:lpstr>
      <vt:lpstr>Calibri</vt:lpstr>
      <vt:lpstr>Consolas</vt:lpstr>
      <vt:lpstr>Courier New</vt:lpstr>
      <vt:lpstr>Times</vt:lpstr>
      <vt:lpstr>Times New Roman</vt:lpstr>
      <vt:lpstr>Wingdings</vt:lpstr>
      <vt:lpstr>Office Theme</vt:lpstr>
      <vt:lpstr>PowerPoint Presentation</vt:lpstr>
      <vt:lpstr>Goals</vt:lpstr>
      <vt:lpstr>Previous Lecture</vt:lpstr>
      <vt:lpstr>Types of Recursion</vt:lpstr>
      <vt:lpstr>Recursion</vt:lpstr>
      <vt:lpstr>Recursion</vt:lpstr>
      <vt:lpstr>Recursion VS. Iteration</vt:lpstr>
      <vt:lpstr>Today’s Lecture</vt:lpstr>
      <vt:lpstr>From C++ Code to Process</vt:lpstr>
      <vt:lpstr>C++ Memory Models</vt:lpstr>
      <vt:lpstr>C++ Memory Models</vt:lpstr>
      <vt:lpstr>Main Memory</vt:lpstr>
      <vt:lpstr>Summary: Process Address Space</vt:lpstr>
      <vt:lpstr>Introduction to Pointers</vt:lpstr>
      <vt:lpstr>Introduction to Pointers</vt:lpstr>
      <vt:lpstr>Creating a Pointer Variable</vt:lpstr>
      <vt:lpstr>The address of Operator &amp; </vt:lpstr>
      <vt:lpstr>Dereferencing Operator *</vt:lpstr>
      <vt:lpstr>Dereferencing Pointer Example</vt:lpstr>
      <vt:lpstr>Pointer Assignment and Dereferencing </vt:lpstr>
      <vt:lpstr>Storage and Data Allocation of C++ Program</vt:lpstr>
      <vt:lpstr>Variables’ Lifetime</vt:lpstr>
      <vt:lpstr>Example</vt:lpstr>
      <vt:lpstr>Variables’ Initialization</vt:lpstr>
      <vt:lpstr>Pointer Assignments (Aliasing)</vt:lpstr>
      <vt:lpstr>Another Pointer Example</vt:lpstr>
      <vt:lpstr>Swapping variables using Pointers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1373</cp:revision>
  <dcterms:created xsi:type="dcterms:W3CDTF">2006-08-16T00:00:00Z</dcterms:created>
  <dcterms:modified xsi:type="dcterms:W3CDTF">2022-11-28T06:34:09Z</dcterms:modified>
</cp:coreProperties>
</file>