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4"/>
  </p:notesMasterIdLst>
  <p:sldIdLst>
    <p:sldId id="352" r:id="rId2"/>
    <p:sldId id="686" r:id="rId3"/>
    <p:sldId id="791" r:id="rId4"/>
    <p:sldId id="1119" r:id="rId5"/>
    <p:sldId id="1120" r:id="rId6"/>
    <p:sldId id="1121" r:id="rId7"/>
    <p:sldId id="1123" r:id="rId8"/>
    <p:sldId id="1124" r:id="rId9"/>
    <p:sldId id="1211" r:id="rId10"/>
    <p:sldId id="1128" r:id="rId11"/>
    <p:sldId id="1132" r:id="rId12"/>
    <p:sldId id="1133" r:id="rId13"/>
    <p:sldId id="1134" r:id="rId14"/>
    <p:sldId id="1135" r:id="rId15"/>
    <p:sldId id="1136" r:id="rId16"/>
    <p:sldId id="1137" r:id="rId17"/>
    <p:sldId id="1138" r:id="rId18"/>
    <p:sldId id="1139" r:id="rId19"/>
    <p:sldId id="1140" r:id="rId20"/>
    <p:sldId id="1141" r:id="rId21"/>
    <p:sldId id="1197" r:id="rId22"/>
    <p:sldId id="1198" r:id="rId23"/>
    <p:sldId id="1199" r:id="rId24"/>
    <p:sldId id="1200" r:id="rId25"/>
    <p:sldId id="1201" r:id="rId26"/>
    <p:sldId id="1202" r:id="rId27"/>
    <p:sldId id="1203" r:id="rId28"/>
    <p:sldId id="1212" r:id="rId29"/>
    <p:sldId id="1213" r:id="rId30"/>
    <p:sldId id="1214" r:id="rId31"/>
    <p:sldId id="687" r:id="rId32"/>
    <p:sldId id="41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v" initials="C" lastIdx="1" clrIdx="0">
    <p:extLst>
      <p:ext uri="{19B8F6BF-5375-455C-9EA6-DF929625EA0E}">
        <p15:presenceInfo xmlns:p15="http://schemas.microsoft.com/office/powerpoint/2012/main" userId="C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101" autoAdjust="0"/>
  </p:normalViewPr>
  <p:slideViewPr>
    <p:cSldViewPr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059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0717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3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13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9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BCD2F08-87B5-4A3A-A5C1-DCACF6496E17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60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 and q still points to the same memory location (that may have</a:t>
            </a:r>
            <a:r>
              <a:rPr lang="en-US" baseline="0" dirty="0" smtClean="0"/>
              <a:t> same or different value)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80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18D569D-9B14-4F89-A0C7-54568870F71A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097588" cy="3430587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4800"/>
          </a:xfrm>
        </p:spPr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74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F4E8B32-F658-43AA-8BF7-AD1D98610A76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097588" cy="3430587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4800"/>
          </a:xfrm>
        </p:spPr>
        <p:txBody>
          <a:bodyPr/>
          <a:lstStyle/>
          <a:p>
            <a:pPr eaLnBrk="1" hangingPunct="1">
              <a:defRPr/>
            </a:pPr>
            <a:endParaRPr lang="fr-FR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64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26F64-7F95-4002-AB38-BD4DE5C1681E}" type="slidenum">
              <a:rPr lang="en-US"/>
              <a:pPr/>
              <a:t>26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27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26F64-7F95-4002-AB38-BD4DE5C1681E}" type="slidenum">
              <a:rPr lang="en-US"/>
              <a:pPr/>
              <a:t>27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7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009D8C4-04B0-4329-9F11-47CCB5037A5D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EF3-B282-49DC-AF36-24F431BAAE87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0477-B621-4230-8821-7D1B8A145426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1CDE-C75E-4115-8226-42C75C316427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964-EEA8-4808-AB69-7D8479E7930A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015F-2B03-4699-B2F7-1DF1AE1E54E8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FB1F-DDEC-4187-A26B-F6AD4D56D426}" type="datetime1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0FEC-8A3F-473A-8932-DF73481DA9D8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524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F99B-EF9B-44FC-A2EE-E984C531C3D5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4F08-2F26-4096-BB88-54CF3732DDF6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0E17-91E8-40AD-85A1-784A9CD8D098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E1D6CDA-11BC-4FB9-AD2D-41970D93B461}"/>
              </a:ext>
            </a:extLst>
          </p:cNvPr>
          <p:cNvSpPr/>
          <p:nvPr userDrawn="1"/>
        </p:nvSpPr>
        <p:spPr>
          <a:xfrm>
            <a:off x="14400" y="182564"/>
            <a:ext cx="12158400" cy="35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991A0DF-12FF-49C2-91CA-DBA7111F7175}" type="datetime1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0719-4D50-44C0-8135-8D0F51E97DAA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   Dr. AKHTAR JAMIL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92867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99CC"/>
                </a:solidFill>
                <a:latin typeface="arial" panose="020B0604020202020204" pitchFamily="34" charset="0"/>
              </a:rPr>
              <a:t>The National University of Computer and Emerging Sciences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00301" y="2589242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Introduction to Pointers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2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 err="1">
                <a:solidFill>
                  <a:srgbClr val="002060"/>
                </a:solidFill>
                <a:latin typeface="Arial" charset="0"/>
              </a:rPr>
              <a:t>Dr.</a:t>
            </a: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 Akhtar Jamil</a:t>
            </a: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3842753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/>
              <a:t>CS 1002 Programming Fundamentals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xmlns="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60693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47898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3"/>
            <a:ext cx="5446712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char *string = “hello”;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Courier New" panose="02070309020205020404" pitchFamily="49" charset="0"/>
              </a:rPr>
              <a:t>const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latin typeface="Courier New" panose="02070309020205020404" pitchFamily="49" charset="0"/>
              </a:rPr>
              <a:t>=8;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char *f 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x)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char *p;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p = new char[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return 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167562" y="1905004"/>
            <a:ext cx="3232150" cy="3736419"/>
            <a:chOff x="5643562" y="1905003"/>
            <a:chExt cx="3232150" cy="3736419"/>
          </a:xfrm>
        </p:grpSpPr>
        <p:sp>
          <p:nvSpPr>
            <p:cNvPr id="156676" name="Rectangl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123112" y="1981203"/>
              <a:ext cx="1752600" cy="3657600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56677" name="Text Box 5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643562" y="5272090"/>
              <a:ext cx="15632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0xffffffff</a:t>
              </a:r>
            </a:p>
          </p:txBody>
        </p:sp>
        <p:sp>
          <p:nvSpPr>
            <p:cNvPr id="156678" name="Text Box 6"/>
            <p:cNvSpPr txBox="1">
              <a:spLocks noChangeArrowheads="1"/>
            </p:cNvSpPr>
            <p:nvPr/>
          </p:nvSpPr>
          <p:spPr bwMode="auto">
            <a:xfrm>
              <a:off x="6818312" y="1905003"/>
              <a:ext cx="381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156679" name="Line 7"/>
            <p:cNvSpPr>
              <a:spLocks noChangeShapeType="1"/>
            </p:cNvSpPr>
            <p:nvPr/>
          </p:nvSpPr>
          <p:spPr bwMode="auto">
            <a:xfrm>
              <a:off x="7123112" y="2590803"/>
              <a:ext cx="1752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80" name="Text Box 8"/>
            <p:cNvSpPr txBox="1">
              <a:spLocks noChangeArrowheads="1"/>
            </p:cNvSpPr>
            <p:nvPr/>
          </p:nvSpPr>
          <p:spPr bwMode="auto">
            <a:xfrm>
              <a:off x="7580312" y="2133603"/>
              <a:ext cx="10668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Courier New" panose="02070309020205020404" pitchFamily="49" charset="0"/>
                </a:rPr>
                <a:t>text</a:t>
              </a:r>
            </a:p>
          </p:txBody>
        </p:sp>
        <p:sp>
          <p:nvSpPr>
            <p:cNvPr id="156681" name="Text Box 9"/>
            <p:cNvSpPr txBox="1">
              <a:spLocks noChangeArrowheads="1"/>
            </p:cNvSpPr>
            <p:nvPr/>
          </p:nvSpPr>
          <p:spPr bwMode="auto">
            <a:xfrm>
              <a:off x="7580312" y="2590803"/>
              <a:ext cx="1143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156682" name="Line 10"/>
            <p:cNvSpPr>
              <a:spLocks noChangeShapeType="1"/>
            </p:cNvSpPr>
            <p:nvPr/>
          </p:nvSpPr>
          <p:spPr bwMode="auto">
            <a:xfrm>
              <a:off x="7123112" y="3048003"/>
              <a:ext cx="1752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83" name="Line 11"/>
            <p:cNvSpPr>
              <a:spLocks noChangeShapeType="1"/>
            </p:cNvSpPr>
            <p:nvPr/>
          </p:nvSpPr>
          <p:spPr bwMode="auto">
            <a:xfrm>
              <a:off x="7123112" y="3505203"/>
              <a:ext cx="1752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84" name="Text Box 12"/>
            <p:cNvSpPr txBox="1">
              <a:spLocks noChangeArrowheads="1"/>
            </p:cNvSpPr>
            <p:nvPr/>
          </p:nvSpPr>
          <p:spPr bwMode="auto">
            <a:xfrm>
              <a:off x="7656512" y="3048003"/>
              <a:ext cx="762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err="1">
                  <a:latin typeface="Courier New" panose="02070309020205020404" pitchFamily="49" charset="0"/>
                </a:rPr>
                <a:t>bss</a:t>
              </a:r>
              <a:endParaRPr lang="en-US" altLang="zh-CN" b="1" dirty="0">
                <a:latin typeface="Courier New" panose="02070309020205020404" pitchFamily="49" charset="0"/>
              </a:endParaRPr>
            </a:p>
          </p:txBody>
        </p:sp>
        <p:sp>
          <p:nvSpPr>
            <p:cNvPr id="156685" name="Line 13"/>
            <p:cNvSpPr>
              <a:spLocks noChangeShapeType="1"/>
            </p:cNvSpPr>
            <p:nvPr/>
          </p:nvSpPr>
          <p:spPr bwMode="auto">
            <a:xfrm>
              <a:off x="7123112" y="4114803"/>
              <a:ext cx="1752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86" name="Text Box 14"/>
            <p:cNvSpPr txBox="1">
              <a:spLocks noChangeArrowheads="1"/>
            </p:cNvSpPr>
            <p:nvPr/>
          </p:nvSpPr>
          <p:spPr bwMode="auto">
            <a:xfrm>
              <a:off x="7580312" y="3657603"/>
              <a:ext cx="10668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Courier New" panose="02070309020205020404" pitchFamily="49" charset="0"/>
                </a:rPr>
                <a:t>heap</a:t>
              </a:r>
            </a:p>
          </p:txBody>
        </p:sp>
        <p:sp>
          <p:nvSpPr>
            <p:cNvPr id="156687" name="Line 15"/>
            <p:cNvSpPr>
              <a:spLocks noChangeShapeType="1"/>
            </p:cNvSpPr>
            <p:nvPr/>
          </p:nvSpPr>
          <p:spPr bwMode="auto">
            <a:xfrm>
              <a:off x="7961312" y="4114803"/>
              <a:ext cx="0" cy="3810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88" name="Text Box 16"/>
            <p:cNvSpPr txBox="1">
              <a:spLocks noChangeArrowheads="1"/>
            </p:cNvSpPr>
            <p:nvPr/>
          </p:nvSpPr>
          <p:spPr bwMode="auto">
            <a:xfrm>
              <a:off x="7580312" y="5257803"/>
              <a:ext cx="1143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Courier New" panose="02070309020205020404" pitchFamily="49" charset="0"/>
                </a:rPr>
                <a:t>stack</a:t>
              </a:r>
            </a:p>
          </p:txBody>
        </p:sp>
        <p:sp>
          <p:nvSpPr>
            <p:cNvPr id="156689" name="Line 17"/>
            <p:cNvSpPr>
              <a:spLocks noChangeShapeType="1"/>
            </p:cNvSpPr>
            <p:nvPr/>
          </p:nvSpPr>
          <p:spPr bwMode="auto">
            <a:xfrm>
              <a:off x="7123112" y="5257803"/>
              <a:ext cx="1752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0" name="Line 18"/>
            <p:cNvSpPr>
              <a:spLocks noChangeShapeType="1"/>
            </p:cNvSpPr>
            <p:nvPr/>
          </p:nvSpPr>
          <p:spPr bwMode="auto">
            <a:xfrm flipV="1">
              <a:off x="7961312" y="4953003"/>
              <a:ext cx="0" cy="3048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562100" y="9479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38"/>
          <p:cNvGrpSpPr>
            <a:grpSpLocks/>
          </p:cNvGrpSpPr>
          <p:nvPr/>
        </p:nvGrpSpPr>
        <p:grpSpPr bwMode="auto">
          <a:xfrm>
            <a:off x="3810000" y="4495801"/>
            <a:ext cx="2514600" cy="1476375"/>
            <a:chOff x="1536" y="3029"/>
            <a:chExt cx="1584" cy="930"/>
          </a:xfrm>
        </p:grpSpPr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1536" y="3552"/>
              <a:ext cx="158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B80000"/>
                  </a:solidFill>
                </a:rPr>
                <a:t>Live after allocation</a:t>
              </a:r>
              <a:r>
                <a:rPr lang="en-US" altLang="zh-CN" b="1" dirty="0">
                  <a:solidFill>
                    <a:schemeClr val="hlink"/>
                  </a:solidFill>
                </a:rPr>
                <a:t>; till </a:t>
              </a:r>
              <a:r>
                <a:rPr lang="en-US" altLang="zh-CN" b="1" i="1" dirty="0">
                  <a:solidFill>
                    <a:srgbClr val="B80000"/>
                  </a:solidFill>
                </a:rPr>
                <a:t>delete</a:t>
              </a:r>
              <a:r>
                <a:rPr lang="en-US" altLang="zh-CN" b="1" dirty="0">
                  <a:solidFill>
                    <a:srgbClr val="B80000"/>
                  </a:solidFill>
                </a:rPr>
                <a:t> </a:t>
              </a:r>
              <a:r>
                <a:rPr lang="en-US" altLang="zh-CN" b="1" dirty="0">
                  <a:solidFill>
                    <a:schemeClr val="hlink"/>
                  </a:solidFill>
                </a:rPr>
                <a:t>or </a:t>
              </a:r>
              <a:r>
                <a:rPr lang="en-US" altLang="zh-CN" b="1" dirty="0">
                  <a:solidFill>
                    <a:srgbClr val="B80000"/>
                  </a:solidFill>
                </a:rPr>
                <a:t>program finish</a:t>
              </a:r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 flipH="1" flipV="1">
              <a:off x="2160" y="3029"/>
              <a:ext cx="432" cy="57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4419600" y="3581404"/>
            <a:ext cx="3352800" cy="646113"/>
            <a:chOff x="1920" y="2256"/>
            <a:chExt cx="2112" cy="407"/>
          </a:xfrm>
        </p:grpSpPr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216" y="2256"/>
              <a:ext cx="8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hlink"/>
                  </a:solidFill>
                </a:rPr>
                <a:t>when f() is called</a:t>
              </a: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1920" y="2400"/>
              <a:ext cx="1248" cy="4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27"/>
          <p:cNvGrpSpPr>
            <a:grpSpLocks/>
          </p:cNvGrpSpPr>
          <p:nvPr/>
        </p:nvGrpSpPr>
        <p:grpSpPr bwMode="auto">
          <a:xfrm>
            <a:off x="5334000" y="2133603"/>
            <a:ext cx="2743200" cy="646113"/>
            <a:chOff x="2400" y="1344"/>
            <a:chExt cx="1728" cy="407"/>
          </a:xfrm>
        </p:grpSpPr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3312" y="1344"/>
              <a:ext cx="8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hlink"/>
                  </a:solidFill>
                </a:rPr>
                <a:t>program startup</a:t>
              </a:r>
            </a:p>
          </p:txBody>
        </p:sp>
        <p:sp>
          <p:nvSpPr>
            <p:cNvPr id="35" name="Line 25"/>
            <p:cNvSpPr>
              <a:spLocks noChangeShapeType="1"/>
            </p:cNvSpPr>
            <p:nvPr/>
          </p:nvSpPr>
          <p:spPr bwMode="auto">
            <a:xfrm flipH="1" flipV="1">
              <a:off x="2976" y="1440"/>
              <a:ext cx="384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6"/>
            <p:cNvSpPr>
              <a:spLocks noChangeShapeType="1"/>
            </p:cNvSpPr>
            <p:nvPr/>
          </p:nvSpPr>
          <p:spPr bwMode="auto">
            <a:xfrm flipH="1">
              <a:off x="2400" y="1536"/>
              <a:ext cx="96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Line 32"/>
          <p:cNvSpPr>
            <a:spLocks noChangeShapeType="1"/>
          </p:cNvSpPr>
          <p:nvPr/>
        </p:nvSpPr>
        <p:spPr bwMode="auto">
          <a:xfrm flipH="1" flipV="1">
            <a:off x="4876800" y="3389316"/>
            <a:ext cx="1562100" cy="340516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C92C-71B9-4ACB-854E-B167404734CE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7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-26164"/>
            <a:ext cx="8229600" cy="792162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Swapping variables using Pointers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74055" y="990600"/>
            <a:ext cx="8915400" cy="5280076"/>
          </a:xfrm>
          <a:solidFill>
            <a:schemeClr val="accent5">
              <a:lumMod val="20000"/>
              <a:lumOff val="80000"/>
            </a:schemeClr>
          </a:solidFill>
          <a:ln/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void main() 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char a = ‘A';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char b = ‘Z';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char *Ptr1= &amp;a;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char *Ptr2= &amp;b;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b="1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char temp = *Ptr1;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*Ptr1 = *Ptr2;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*Ptr2 = temp;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b="1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&lt;&lt; a &lt;&lt; b 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7620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BA3-3DEA-4608-9502-73EB36293975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0320"/>
            <a:ext cx="9105900" cy="87693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  <a:cs typeface="+mj-cs"/>
              </a:rPr>
              <a:t>Dynamic Memory Allocation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143000"/>
            <a:ext cx="8991600" cy="5638800"/>
          </a:xfrm>
          <a:extLst>
            <a:ext uri="{909E8E84-426E-40dd-AFC4-6F175D3DCCD1}"/>
          </a:extLst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latin typeface="+mj-lt"/>
              </a:rPr>
              <a:t>Used when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solidFill>
                  <a:srgbClr val="B80000"/>
                </a:solidFill>
                <a:latin typeface="+mj-lt"/>
              </a:rPr>
              <a:t>space requirements</a:t>
            </a:r>
            <a:r>
              <a:rPr lang="en-US" dirty="0">
                <a:solidFill>
                  <a:srgbClr val="B80000"/>
                </a:solidFill>
                <a:latin typeface="+mj-lt"/>
              </a:rPr>
              <a:t> </a:t>
            </a:r>
            <a:r>
              <a:rPr lang="en-US" b="1" dirty="0">
                <a:latin typeface="+mj-lt"/>
              </a:rPr>
              <a:t>are </a:t>
            </a:r>
            <a:r>
              <a:rPr lang="en-US" b="1" dirty="0">
                <a:solidFill>
                  <a:srgbClr val="2C14DE"/>
                </a:solidFill>
                <a:latin typeface="+mj-lt"/>
              </a:rPr>
              <a:t>unknown</a:t>
            </a:r>
            <a:r>
              <a:rPr lang="en-US" b="1" dirty="0">
                <a:latin typeface="+mj-lt"/>
              </a:rPr>
              <a:t> at </a:t>
            </a:r>
            <a:r>
              <a:rPr lang="en-US" b="1" dirty="0">
                <a:solidFill>
                  <a:srgbClr val="B80000"/>
                </a:solidFill>
                <a:latin typeface="+mj-lt"/>
              </a:rPr>
              <a:t>compile time</a:t>
            </a:r>
            <a:endParaRPr lang="en-US" dirty="0">
              <a:latin typeface="+mj-lt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dirty="0">
              <a:latin typeface="+mj-lt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latin typeface="+mj-lt"/>
              </a:rPr>
              <a:t>Most of the time </a:t>
            </a:r>
            <a:r>
              <a:rPr lang="en-US" b="1" dirty="0">
                <a:solidFill>
                  <a:srgbClr val="B80000"/>
                </a:solidFill>
                <a:latin typeface="+mj-lt"/>
              </a:rPr>
              <a:t>the amount of space required </a:t>
            </a:r>
            <a:r>
              <a:rPr lang="en-US" b="1" dirty="0">
                <a:latin typeface="+mj-lt"/>
              </a:rPr>
              <a:t>is </a:t>
            </a:r>
            <a:r>
              <a:rPr lang="en-US" b="1" dirty="0">
                <a:solidFill>
                  <a:srgbClr val="2C14DE"/>
                </a:solidFill>
                <a:latin typeface="+mj-lt"/>
              </a:rPr>
              <a:t>unknown at compile time</a:t>
            </a:r>
            <a:endParaRPr lang="en-US" dirty="0">
              <a:solidFill>
                <a:srgbClr val="B80000"/>
              </a:solidFill>
              <a:latin typeface="+mj-lt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dirty="0" smtClean="0">
              <a:latin typeface="+mj-lt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solidFill>
                  <a:srgbClr val="B80000"/>
                </a:solidFill>
                <a:latin typeface="+mj-lt"/>
              </a:rPr>
              <a:t>Dynamic Memory Allocation (DMA):-</a:t>
            </a: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en-US" b="1" dirty="0" smtClean="0">
                <a:solidFill>
                  <a:srgbClr val="2C14DE"/>
                </a:solidFill>
                <a:latin typeface="+mj-lt"/>
              </a:rPr>
              <a:t>With Dynamic memory allocation we can allocate/deletes memory (elements of an array) </a:t>
            </a:r>
            <a:r>
              <a:rPr lang="en-US" b="1" dirty="0" smtClean="0">
                <a:solidFill>
                  <a:srgbClr val="B80000"/>
                </a:solidFill>
                <a:latin typeface="+mj-lt"/>
              </a:rPr>
              <a:t>at runtime or execution time.</a:t>
            </a:r>
            <a:endParaRPr lang="en-US" dirty="0" smtClean="0">
              <a:solidFill>
                <a:srgbClr val="B80000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2100" y="92497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59561-BDF5-41F1-902D-2BE02EAD0E85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7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62100" y="-18854"/>
            <a:ext cx="9067800" cy="897256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B80000"/>
                </a:solidFill>
                <a:cs typeface="+mj-cs"/>
              </a:rPr>
              <a:t>Static VS. Dynamic Memory Allocation</a:t>
            </a:r>
            <a:endParaRPr lang="fr-FR" b="1" dirty="0" smtClean="0">
              <a:solidFill>
                <a:srgbClr val="B80000"/>
              </a:solidFill>
              <a:cs typeface="+mj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4000" y="1143000"/>
            <a:ext cx="9105900" cy="56388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B80000"/>
                </a:solidFill>
                <a:cs typeface="+mn-cs"/>
              </a:rPr>
              <a:t>Dynamically allocated memory</a:t>
            </a:r>
            <a:r>
              <a:rPr lang="en-US" dirty="0">
                <a:cs typeface="+mn-cs"/>
              </a:rPr>
              <a:t> is kept on the </a:t>
            </a:r>
            <a:r>
              <a:rPr lang="en-US" b="1" dirty="0">
                <a:solidFill>
                  <a:srgbClr val="2C14DE"/>
                </a:solidFill>
                <a:cs typeface="+mn-cs"/>
              </a:rPr>
              <a:t>memory</a:t>
            </a:r>
            <a:r>
              <a:rPr lang="en-US" dirty="0">
                <a:solidFill>
                  <a:srgbClr val="2C14DE"/>
                </a:solidFill>
                <a:cs typeface="+mn-cs"/>
              </a:rPr>
              <a:t> </a:t>
            </a:r>
            <a:r>
              <a:rPr lang="en-US" b="1" dirty="0">
                <a:solidFill>
                  <a:srgbClr val="2C14DE"/>
                </a:solidFill>
                <a:cs typeface="+mn-cs"/>
              </a:rPr>
              <a:t>heap</a:t>
            </a:r>
            <a:r>
              <a:rPr lang="en-US" dirty="0">
                <a:cs typeface="+mn-cs"/>
              </a:rPr>
              <a:t> (also known as the </a:t>
            </a:r>
            <a:r>
              <a:rPr lang="en-US" b="1" u="sng" dirty="0">
                <a:solidFill>
                  <a:srgbClr val="2C14DE"/>
                </a:solidFill>
                <a:cs typeface="+mn-cs"/>
              </a:rPr>
              <a:t>free store</a:t>
            </a:r>
            <a:r>
              <a:rPr lang="en-US" dirty="0">
                <a:cs typeface="+mn-cs"/>
              </a:rPr>
              <a:t>)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n-cs"/>
              </a:rPr>
              <a:t>Dynamically allocated memory </a:t>
            </a:r>
            <a:r>
              <a:rPr lang="en-US" b="1" u="sng" dirty="0">
                <a:solidFill>
                  <a:srgbClr val="2C14DE"/>
                </a:solidFill>
                <a:cs typeface="+mn-cs"/>
              </a:rPr>
              <a:t>cannot have a "name"</a:t>
            </a:r>
            <a:r>
              <a:rPr lang="en-US" dirty="0">
                <a:cs typeface="+mn-cs"/>
              </a:rPr>
              <a:t>, it must be referred to (using address)</a:t>
            </a:r>
          </a:p>
          <a:p>
            <a:pPr eaLnBrk="1" hangingPunct="1">
              <a:defRPr/>
            </a:pPr>
            <a:endParaRPr lang="en-US" b="1" dirty="0">
              <a:cs typeface="+mn-cs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B80000"/>
                </a:solidFill>
                <a:cs typeface="+mn-cs"/>
              </a:rPr>
              <a:t>Declarations</a:t>
            </a:r>
            <a:r>
              <a:rPr lang="en-US" dirty="0">
                <a:solidFill>
                  <a:srgbClr val="B8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are used to </a:t>
            </a:r>
            <a:r>
              <a:rPr lang="en-US" b="1" u="sng" dirty="0"/>
              <a:t>statically allocate memory</a:t>
            </a:r>
          </a:p>
          <a:p>
            <a:pPr marL="0" indent="0">
              <a:buNone/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The </a:t>
            </a:r>
            <a:r>
              <a:rPr lang="en-US" b="1" i="1" dirty="0">
                <a:solidFill>
                  <a:srgbClr val="2C14DE"/>
                </a:solidFill>
                <a:cs typeface="+mn-cs"/>
              </a:rPr>
              <a:t>new</a:t>
            </a:r>
            <a:r>
              <a:rPr lang="en-US" dirty="0">
                <a:solidFill>
                  <a:srgbClr val="2C14DE"/>
                </a:solidFill>
                <a:cs typeface="+mn-cs"/>
              </a:rPr>
              <a:t> </a:t>
            </a:r>
            <a:r>
              <a:rPr lang="en-US" b="1" dirty="0">
                <a:cs typeface="+mn-cs"/>
              </a:rPr>
              <a:t>operator</a:t>
            </a:r>
            <a:r>
              <a:rPr lang="en-US" dirty="0">
                <a:cs typeface="+mn-cs"/>
              </a:rPr>
              <a:t> is used to </a:t>
            </a:r>
            <a:r>
              <a:rPr lang="en-US" b="1" u="sng" dirty="0">
                <a:solidFill>
                  <a:srgbClr val="2C14DE"/>
                </a:solidFill>
                <a:cs typeface="+mn-cs"/>
              </a:rPr>
              <a:t>dynamically allocate memory</a:t>
            </a:r>
            <a:endParaRPr lang="fr-FR" b="1" u="sng" dirty="0">
              <a:solidFill>
                <a:srgbClr val="2C14DE"/>
              </a:solidFill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2100" y="9448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BF09-8E0A-4298-BE7B-27BBC240F20F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3431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B80000"/>
                </a:solidFill>
              </a:rPr>
              <a:t>Dynamic Memory Allocation</a:t>
            </a:r>
            <a:endParaRPr lang="en-US" altLang="zh-CN" sz="4800" b="1" dirty="0">
              <a:solidFill>
                <a:srgbClr val="B80000"/>
              </a:solidFill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0380" y="1147760"/>
            <a:ext cx="8763000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B80000"/>
                </a:solidFill>
              </a:rPr>
              <a:t>Heap management </a:t>
            </a:r>
            <a:r>
              <a:rPr lang="en-US" altLang="zh-CN" b="1" dirty="0">
                <a:solidFill>
                  <a:srgbClr val="2C14DE"/>
                </a:solidFill>
              </a:rPr>
              <a:t>in </a:t>
            </a:r>
            <a:r>
              <a:rPr lang="en-US" altLang="zh-CN" b="1" dirty="0" smtClean="0">
                <a:solidFill>
                  <a:srgbClr val="2C14DE"/>
                </a:solidFill>
              </a:rPr>
              <a:t>C++ </a:t>
            </a:r>
            <a:r>
              <a:rPr lang="en-US" altLang="zh-CN" b="1" dirty="0">
                <a:solidFill>
                  <a:srgbClr val="2C14DE"/>
                </a:solidFill>
              </a:rPr>
              <a:t>is </a:t>
            </a:r>
            <a:r>
              <a:rPr lang="en-US" altLang="zh-CN" b="1" u="sng" dirty="0" smtClean="0">
                <a:solidFill>
                  <a:srgbClr val="B80000"/>
                </a:solidFill>
              </a:rPr>
              <a:t>explicit</a:t>
            </a:r>
            <a:r>
              <a:rPr lang="en-US" altLang="zh-CN" b="1" dirty="0" smtClean="0">
                <a:solidFill>
                  <a:srgbClr val="2C14DE"/>
                </a:solidFill>
              </a:rPr>
              <a:t>:</a:t>
            </a:r>
            <a:endParaRPr lang="en-US" altLang="zh-CN" b="1" dirty="0">
              <a:solidFill>
                <a:srgbClr val="2C14DE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1562100" y="93432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583" t="37408" r="47083" b="48518"/>
          <a:stretch/>
        </p:blipFill>
        <p:spPr>
          <a:xfrm>
            <a:off x="2057401" y="1855283"/>
            <a:ext cx="5620585" cy="1906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9583" t="44075" r="51250" b="41111"/>
          <a:stretch/>
        </p:blipFill>
        <p:spPr>
          <a:xfrm>
            <a:off x="2063686" y="4203248"/>
            <a:ext cx="4567805" cy="198600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8CFC6-BB6D-485E-862E-622674DDBBAC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2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7972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</a:rPr>
              <a:t>Dynamic Allocation - Example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133476"/>
            <a:ext cx="8991600" cy="56483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 err="1">
                <a:latin typeface="Consolas" panose="020B0609020204030204" pitchFamily="49" charset="0"/>
              </a:rPr>
              <a:t>int</a:t>
            </a:r>
            <a:r>
              <a:rPr lang="en-US" altLang="zh-CN" sz="2200" b="1" dirty="0"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2C14DE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200" b="1" dirty="0" err="1">
                <a:solidFill>
                  <a:srgbClr val="2C14DE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200" b="1" dirty="0">
                <a:solidFill>
                  <a:srgbClr val="2C14DE"/>
                </a:solidFill>
                <a:latin typeface="Consolas" panose="020B0609020204030204" pitchFamily="49" charset="0"/>
              </a:rPr>
              <a:t> *p;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200" b="1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Consolas" panose="020B0609020204030204" pitchFamily="49" charset="0"/>
              </a:rPr>
              <a:t>   p = new </a:t>
            </a:r>
            <a:r>
              <a:rPr lang="en-US" altLang="zh-CN" sz="2200" b="1" dirty="0" err="1">
                <a:latin typeface="Consolas" panose="020B0609020204030204" pitchFamily="49" charset="0"/>
              </a:rPr>
              <a:t>int</a:t>
            </a:r>
            <a:r>
              <a:rPr lang="en-US" altLang="zh-CN" sz="2200" b="1" dirty="0"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Consolas" panose="020B0609020204030204" pitchFamily="49" charset="0"/>
              </a:rPr>
              <a:t>   *p = 99;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200" b="1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Consolas" panose="020B0609020204030204" pitchFamily="49" charset="0"/>
              </a:rPr>
              <a:t>   return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408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534400" y="1643451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74085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0" y="5659826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8229600" y="1567251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74087" name="Line 7"/>
          <p:cNvSpPr>
            <a:spLocks noChangeShapeType="1"/>
          </p:cNvSpPr>
          <p:nvPr/>
        </p:nvSpPr>
        <p:spPr bwMode="auto">
          <a:xfrm>
            <a:off x="8534400" y="2253051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>
            <a:off x="8991600" y="1795851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 bwMode="auto">
          <a:xfrm>
            <a:off x="8991600" y="2253051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74090" name="Line 10"/>
          <p:cNvSpPr>
            <a:spLocks noChangeShapeType="1"/>
          </p:cNvSpPr>
          <p:nvPr/>
        </p:nvSpPr>
        <p:spPr bwMode="auto">
          <a:xfrm>
            <a:off x="8534400" y="2710251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 bwMode="auto">
          <a:xfrm>
            <a:off x="8534400" y="3167451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9067800" y="2710251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74093" name="Line 13"/>
          <p:cNvSpPr>
            <a:spLocks noChangeShapeType="1"/>
          </p:cNvSpPr>
          <p:nvPr/>
        </p:nvSpPr>
        <p:spPr bwMode="auto">
          <a:xfrm>
            <a:off x="8534400" y="3777051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8991600" y="3167451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74095" name="Line 15"/>
          <p:cNvSpPr>
            <a:spLocks noChangeShapeType="1"/>
          </p:cNvSpPr>
          <p:nvPr/>
        </p:nvSpPr>
        <p:spPr bwMode="auto">
          <a:xfrm>
            <a:off x="9372600" y="3777051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6" name="Text Box 16"/>
          <p:cNvSpPr txBox="1">
            <a:spLocks noChangeArrowheads="1"/>
          </p:cNvSpPr>
          <p:nvPr/>
        </p:nvSpPr>
        <p:spPr bwMode="auto">
          <a:xfrm>
            <a:off x="8991600" y="5605851"/>
            <a:ext cx="1219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74097" name="Line 17"/>
          <p:cNvSpPr>
            <a:spLocks noChangeShapeType="1"/>
          </p:cNvSpPr>
          <p:nvPr/>
        </p:nvSpPr>
        <p:spPr bwMode="auto">
          <a:xfrm>
            <a:off x="8534400" y="4920051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098" name="Line 18"/>
          <p:cNvSpPr>
            <a:spLocks noChangeShapeType="1"/>
          </p:cNvSpPr>
          <p:nvPr/>
        </p:nvSpPr>
        <p:spPr bwMode="auto">
          <a:xfrm flipV="1">
            <a:off x="9372600" y="4615251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 bwMode="auto">
          <a:xfrm>
            <a:off x="8534400" y="5224851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03" name="Text Box 23"/>
          <p:cNvSpPr txBox="1">
            <a:spLocks noChangeArrowheads="1"/>
          </p:cNvSpPr>
          <p:nvPr/>
        </p:nvSpPr>
        <p:spPr bwMode="auto">
          <a:xfrm>
            <a:off x="9288544" y="4879318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533053" y="933848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4F48-8454-4C0C-86AC-268FD201F5FC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1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20750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</a:rPr>
              <a:t>Dynamic Allocation - Example</a:t>
            </a:r>
          </a:p>
        </p:txBody>
      </p:sp>
      <p:sp>
        <p:nvSpPr>
          <p:cNvPr id="17613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58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76133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50050" y="6302375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8153400" y="22098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>
            <a:off x="8458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8915400" y="2438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8915400" y="28956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76138" name="Line 10"/>
          <p:cNvSpPr>
            <a:spLocks noChangeShapeType="1"/>
          </p:cNvSpPr>
          <p:nvPr/>
        </p:nvSpPr>
        <p:spPr bwMode="auto">
          <a:xfrm>
            <a:off x="8458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9" name="Line 11"/>
          <p:cNvSpPr>
            <a:spLocks noChangeShapeType="1"/>
          </p:cNvSpPr>
          <p:nvPr/>
        </p:nvSpPr>
        <p:spPr bwMode="auto">
          <a:xfrm>
            <a:off x="8458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8991600" y="3352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8458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8915400" y="38100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>
            <a:off x="9296400" y="47244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8915400" y="6248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76145" name="Line 17"/>
          <p:cNvSpPr>
            <a:spLocks noChangeShapeType="1"/>
          </p:cNvSpPr>
          <p:nvPr/>
        </p:nvSpPr>
        <p:spPr bwMode="auto">
          <a:xfrm>
            <a:off x="8458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6" name="Line 18"/>
          <p:cNvSpPr>
            <a:spLocks noChangeShapeType="1"/>
          </p:cNvSpPr>
          <p:nvPr/>
        </p:nvSpPr>
        <p:spPr bwMode="auto">
          <a:xfrm flipV="1">
            <a:off x="9296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>
            <a:off x="8458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8" name="Text Box 20"/>
          <p:cNvSpPr txBox="1">
            <a:spLocks noChangeArrowheads="1"/>
          </p:cNvSpPr>
          <p:nvPr/>
        </p:nvSpPr>
        <p:spPr bwMode="auto">
          <a:xfrm>
            <a:off x="8843521" y="4419599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#@%*&amp;</a:t>
            </a:r>
          </a:p>
        </p:txBody>
      </p:sp>
      <p:sp>
        <p:nvSpPr>
          <p:cNvPr id="176149" name="Line 21"/>
          <p:cNvSpPr>
            <a:spLocks noChangeShapeType="1"/>
          </p:cNvSpPr>
          <p:nvPr/>
        </p:nvSpPr>
        <p:spPr bwMode="auto">
          <a:xfrm>
            <a:off x="8458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0" name="Text Box 22"/>
          <p:cNvSpPr txBox="1">
            <a:spLocks noChangeArrowheads="1"/>
          </p:cNvSpPr>
          <p:nvPr/>
        </p:nvSpPr>
        <p:spPr bwMode="auto">
          <a:xfrm>
            <a:off x="9144000" y="55626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176152" name="Freeform 24"/>
          <p:cNvSpPr>
            <a:spLocks/>
          </p:cNvSpPr>
          <p:nvPr/>
        </p:nvSpPr>
        <p:spPr bwMode="auto">
          <a:xfrm>
            <a:off x="8026400" y="4572000"/>
            <a:ext cx="431800" cy="1143000"/>
          </a:xfrm>
          <a:custGeom>
            <a:avLst/>
            <a:gdLst>
              <a:gd name="T0" fmla="*/ 272 w 272"/>
              <a:gd name="T1" fmla="*/ 720 h 720"/>
              <a:gd name="T2" fmla="*/ 32 w 272"/>
              <a:gd name="T3" fmla="*/ 624 h 720"/>
              <a:gd name="T4" fmla="*/ 80 w 272"/>
              <a:gd name="T5" fmla="*/ 288 h 720"/>
              <a:gd name="T6" fmla="*/ 272 w 272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25400">
            <a:solidFill>
              <a:srgbClr val="B8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600200" y="93027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676400" y="1133476"/>
            <a:ext cx="8991600" cy="564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 err="1">
                <a:latin typeface="Consolas" panose="020B0609020204030204" pitchFamily="49" charset="0"/>
              </a:rPr>
              <a:t>int</a:t>
            </a:r>
            <a:r>
              <a:rPr lang="en-US" altLang="zh-CN" sz="2200" b="1" dirty="0"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Consolas" panose="020B0609020204030204" pitchFamily="49" charset="0"/>
              </a:rPr>
              <a:t>   </a:t>
            </a:r>
            <a:r>
              <a:rPr lang="en-US" altLang="zh-CN" sz="2200" b="1" dirty="0" err="1">
                <a:latin typeface="Consolas" panose="020B0609020204030204" pitchFamily="49" charset="0"/>
              </a:rPr>
              <a:t>int</a:t>
            </a:r>
            <a:r>
              <a:rPr lang="en-US" altLang="zh-CN" sz="2200" b="1" dirty="0">
                <a:latin typeface="Consolas" panose="020B0609020204030204" pitchFamily="49" charset="0"/>
              </a:rPr>
              <a:t> *p;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200" b="1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2C14DE"/>
                </a:solidFill>
                <a:latin typeface="Consolas" panose="020B0609020204030204" pitchFamily="49" charset="0"/>
              </a:rPr>
              <a:t>   p = new </a:t>
            </a:r>
            <a:r>
              <a:rPr lang="en-US" altLang="zh-CN" sz="2200" b="1" dirty="0" err="1">
                <a:solidFill>
                  <a:srgbClr val="2C14DE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200" b="1" dirty="0">
                <a:solidFill>
                  <a:srgbClr val="2C14DE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Consolas" panose="020B0609020204030204" pitchFamily="49" charset="0"/>
              </a:rPr>
              <a:t>   *p = 99;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200" b="1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Consolas" panose="020B0609020204030204" pitchFamily="49" charset="0"/>
              </a:rPr>
              <a:t>   return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C09D-A78D-4DA2-85E2-EB6D50E55E3E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9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8" grpId="0"/>
      <p:bldP spid="1761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58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76133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50050" y="6302375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76134" name="Text Box 6"/>
          <p:cNvSpPr txBox="1">
            <a:spLocks noChangeArrowheads="1"/>
          </p:cNvSpPr>
          <p:nvPr/>
        </p:nvSpPr>
        <p:spPr bwMode="auto">
          <a:xfrm>
            <a:off x="8153400" y="22098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>
            <a:off x="8458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6" name="Text Box 8"/>
          <p:cNvSpPr txBox="1">
            <a:spLocks noChangeArrowheads="1"/>
          </p:cNvSpPr>
          <p:nvPr/>
        </p:nvSpPr>
        <p:spPr bwMode="auto">
          <a:xfrm>
            <a:off x="8915400" y="2438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76137" name="Text Box 9"/>
          <p:cNvSpPr txBox="1">
            <a:spLocks noChangeArrowheads="1"/>
          </p:cNvSpPr>
          <p:nvPr/>
        </p:nvSpPr>
        <p:spPr bwMode="auto">
          <a:xfrm>
            <a:off x="8915400" y="28956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76138" name="Line 10"/>
          <p:cNvSpPr>
            <a:spLocks noChangeShapeType="1"/>
          </p:cNvSpPr>
          <p:nvPr/>
        </p:nvSpPr>
        <p:spPr bwMode="auto">
          <a:xfrm>
            <a:off x="8458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9" name="Line 11"/>
          <p:cNvSpPr>
            <a:spLocks noChangeShapeType="1"/>
          </p:cNvSpPr>
          <p:nvPr/>
        </p:nvSpPr>
        <p:spPr bwMode="auto">
          <a:xfrm>
            <a:off x="8458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8991600" y="3352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8458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8915400" y="38100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>
            <a:off x="9296400" y="47244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8915400" y="6248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76145" name="Line 17"/>
          <p:cNvSpPr>
            <a:spLocks noChangeShapeType="1"/>
          </p:cNvSpPr>
          <p:nvPr/>
        </p:nvSpPr>
        <p:spPr bwMode="auto">
          <a:xfrm>
            <a:off x="8458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6" name="Line 18"/>
          <p:cNvSpPr>
            <a:spLocks noChangeShapeType="1"/>
          </p:cNvSpPr>
          <p:nvPr/>
        </p:nvSpPr>
        <p:spPr bwMode="auto">
          <a:xfrm flipV="1">
            <a:off x="9296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7" name="Line 19"/>
          <p:cNvSpPr>
            <a:spLocks noChangeShapeType="1"/>
          </p:cNvSpPr>
          <p:nvPr/>
        </p:nvSpPr>
        <p:spPr bwMode="auto">
          <a:xfrm>
            <a:off x="8458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48" name="Text Box 20"/>
          <p:cNvSpPr txBox="1">
            <a:spLocks noChangeArrowheads="1"/>
          </p:cNvSpPr>
          <p:nvPr/>
        </p:nvSpPr>
        <p:spPr bwMode="auto">
          <a:xfrm>
            <a:off x="8839200" y="4419600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  99</a:t>
            </a:r>
          </a:p>
        </p:txBody>
      </p:sp>
      <p:sp>
        <p:nvSpPr>
          <p:cNvPr id="176149" name="Line 21"/>
          <p:cNvSpPr>
            <a:spLocks noChangeShapeType="1"/>
          </p:cNvSpPr>
          <p:nvPr/>
        </p:nvSpPr>
        <p:spPr bwMode="auto">
          <a:xfrm>
            <a:off x="8458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50" name="Text Box 22"/>
          <p:cNvSpPr txBox="1">
            <a:spLocks noChangeArrowheads="1"/>
          </p:cNvSpPr>
          <p:nvPr/>
        </p:nvSpPr>
        <p:spPr bwMode="auto">
          <a:xfrm>
            <a:off x="9144000" y="55626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176152" name="Freeform 24"/>
          <p:cNvSpPr>
            <a:spLocks/>
          </p:cNvSpPr>
          <p:nvPr/>
        </p:nvSpPr>
        <p:spPr bwMode="auto">
          <a:xfrm>
            <a:off x="8026400" y="4572000"/>
            <a:ext cx="431800" cy="1143000"/>
          </a:xfrm>
          <a:custGeom>
            <a:avLst/>
            <a:gdLst>
              <a:gd name="T0" fmla="*/ 272 w 272"/>
              <a:gd name="T1" fmla="*/ 720 h 720"/>
              <a:gd name="T2" fmla="*/ 32 w 272"/>
              <a:gd name="T3" fmla="*/ 624 h 720"/>
              <a:gd name="T4" fmla="*/ 80 w 272"/>
              <a:gd name="T5" fmla="*/ 288 h 720"/>
              <a:gd name="T6" fmla="*/ 272 w 272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25400">
            <a:solidFill>
              <a:srgbClr val="2C14DE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32299" y="92847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676400" y="1133476"/>
            <a:ext cx="8991600" cy="564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 err="1">
                <a:latin typeface="Consolas" panose="020B0609020204030204" pitchFamily="49" charset="0"/>
              </a:rPr>
              <a:t>int</a:t>
            </a:r>
            <a:r>
              <a:rPr lang="en-US" altLang="zh-CN" sz="2200" b="1" dirty="0"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Consolas" panose="020B0609020204030204" pitchFamily="49" charset="0"/>
              </a:rPr>
              <a:t>  </a:t>
            </a:r>
            <a:r>
              <a:rPr lang="en-US" altLang="zh-CN" sz="2200" b="1" dirty="0" err="1">
                <a:latin typeface="Consolas" panose="020B0609020204030204" pitchFamily="49" charset="0"/>
              </a:rPr>
              <a:t>int</a:t>
            </a:r>
            <a:r>
              <a:rPr lang="en-US" altLang="zh-CN" sz="2200" b="1" dirty="0">
                <a:latin typeface="Consolas" panose="020B0609020204030204" pitchFamily="49" charset="0"/>
              </a:rPr>
              <a:t> *p;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200" b="1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Consolas" panose="020B0609020204030204" pitchFamily="49" charset="0"/>
              </a:rPr>
              <a:t>  p = new </a:t>
            </a:r>
            <a:r>
              <a:rPr lang="en-US" altLang="zh-CN" sz="2200" b="1" dirty="0" err="1">
                <a:latin typeface="Consolas" panose="020B0609020204030204" pitchFamily="49" charset="0"/>
              </a:rPr>
              <a:t>int</a:t>
            </a:r>
            <a:r>
              <a:rPr lang="en-US" altLang="zh-CN" sz="2200" b="1" dirty="0"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2C14DE"/>
                </a:solidFill>
                <a:latin typeface="Consolas" panose="020B0609020204030204" pitchFamily="49" charset="0"/>
              </a:rPr>
              <a:t>  *p = 99;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200" b="1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Consolas" panose="020B0609020204030204" pitchFamily="49" charset="0"/>
              </a:rPr>
              <a:t>  return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20750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C00000"/>
                </a:solidFill>
              </a:rPr>
              <a:t>Dynamic Allocation - Example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2F10-70A2-469F-9D0B-154417D92CCA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4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B80000"/>
                </a:solidFill>
              </a:rPr>
              <a:t>Aliasing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399" y="1066801"/>
            <a:ext cx="8959914" cy="5562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 err="1">
                <a:solidFill>
                  <a:schemeClr val="folHlink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	  </a:t>
            </a:r>
            <a:r>
              <a:rPr lang="en-US" altLang="zh-CN" sz="2200" b="1" dirty="0" err="1">
                <a:solidFill>
                  <a:schemeClr val="folHlink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 *p, *q;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200" b="1" dirty="0">
              <a:solidFill>
                <a:schemeClr val="folHlink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	  p = new </a:t>
            </a:r>
            <a:r>
              <a:rPr lang="en-US" altLang="zh-CN" sz="2200" b="1" dirty="0" err="1">
                <a:solidFill>
                  <a:schemeClr val="folHlink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    *p = 99;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hlink"/>
                </a:solidFill>
                <a:latin typeface="Consolas" panose="020B0609020204030204" pitchFamily="49" charset="0"/>
              </a:rPr>
              <a:t>	  q = p;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200" b="1" dirty="0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	  return 0;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227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58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8227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50050" y="6302375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8153400" y="22098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8458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8915400" y="2438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8915400" y="28956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>
            <a:off x="8458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>
            <a:off x="8458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4" name="Text Box 12"/>
          <p:cNvSpPr txBox="1">
            <a:spLocks noChangeArrowheads="1"/>
          </p:cNvSpPr>
          <p:nvPr/>
        </p:nvSpPr>
        <p:spPr bwMode="auto">
          <a:xfrm>
            <a:off x="8991600" y="3352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82285" name="Line 13"/>
          <p:cNvSpPr>
            <a:spLocks noChangeShapeType="1"/>
          </p:cNvSpPr>
          <p:nvPr/>
        </p:nvSpPr>
        <p:spPr bwMode="auto">
          <a:xfrm>
            <a:off x="8458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6" name="Text Box 14"/>
          <p:cNvSpPr txBox="1">
            <a:spLocks noChangeArrowheads="1"/>
          </p:cNvSpPr>
          <p:nvPr/>
        </p:nvSpPr>
        <p:spPr bwMode="auto">
          <a:xfrm>
            <a:off x="8915400" y="38100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82287" name="Line 15"/>
          <p:cNvSpPr>
            <a:spLocks noChangeShapeType="1"/>
          </p:cNvSpPr>
          <p:nvPr/>
        </p:nvSpPr>
        <p:spPr bwMode="auto">
          <a:xfrm>
            <a:off x="9296400" y="4724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88" name="Text Box 16"/>
          <p:cNvSpPr txBox="1">
            <a:spLocks noChangeArrowheads="1"/>
          </p:cNvSpPr>
          <p:nvPr/>
        </p:nvSpPr>
        <p:spPr bwMode="auto">
          <a:xfrm>
            <a:off x="8915400" y="6248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82289" name="Line 17"/>
          <p:cNvSpPr>
            <a:spLocks noChangeShapeType="1"/>
          </p:cNvSpPr>
          <p:nvPr/>
        </p:nvSpPr>
        <p:spPr bwMode="auto">
          <a:xfrm>
            <a:off x="8458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0" name="Line 18"/>
          <p:cNvSpPr>
            <a:spLocks noChangeShapeType="1"/>
          </p:cNvSpPr>
          <p:nvPr/>
        </p:nvSpPr>
        <p:spPr bwMode="auto">
          <a:xfrm flipV="1">
            <a:off x="9296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1" name="Line 19"/>
          <p:cNvSpPr>
            <a:spLocks noChangeShapeType="1"/>
          </p:cNvSpPr>
          <p:nvPr/>
        </p:nvSpPr>
        <p:spPr bwMode="auto">
          <a:xfrm>
            <a:off x="8458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2" name="Text Box 20"/>
          <p:cNvSpPr txBox="1">
            <a:spLocks noChangeArrowheads="1"/>
          </p:cNvSpPr>
          <p:nvPr/>
        </p:nvSpPr>
        <p:spPr bwMode="auto">
          <a:xfrm>
            <a:off x="9067800" y="4419599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99</a:t>
            </a:r>
          </a:p>
        </p:txBody>
      </p:sp>
      <p:sp>
        <p:nvSpPr>
          <p:cNvPr id="182293" name="Line 21"/>
          <p:cNvSpPr>
            <a:spLocks noChangeShapeType="1"/>
          </p:cNvSpPr>
          <p:nvPr/>
        </p:nvSpPr>
        <p:spPr bwMode="auto">
          <a:xfrm>
            <a:off x="8458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4" name="Text Box 22"/>
          <p:cNvSpPr txBox="1">
            <a:spLocks noChangeArrowheads="1"/>
          </p:cNvSpPr>
          <p:nvPr/>
        </p:nvSpPr>
        <p:spPr bwMode="auto">
          <a:xfrm>
            <a:off x="9144000" y="55626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182295" name="Freeform 23"/>
          <p:cNvSpPr>
            <a:spLocks/>
          </p:cNvSpPr>
          <p:nvPr/>
        </p:nvSpPr>
        <p:spPr bwMode="auto">
          <a:xfrm>
            <a:off x="8026400" y="4572000"/>
            <a:ext cx="431800" cy="1203326"/>
          </a:xfrm>
          <a:custGeom>
            <a:avLst/>
            <a:gdLst>
              <a:gd name="T0" fmla="*/ 272 w 272"/>
              <a:gd name="T1" fmla="*/ 720 h 720"/>
              <a:gd name="T2" fmla="*/ 32 w 272"/>
              <a:gd name="T3" fmla="*/ 624 h 720"/>
              <a:gd name="T4" fmla="*/ 80 w 272"/>
              <a:gd name="T5" fmla="*/ 288 h 720"/>
              <a:gd name="T6" fmla="*/ 272 w 272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25400">
            <a:solidFill>
              <a:srgbClr val="B8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6" name="Line 24"/>
          <p:cNvSpPr>
            <a:spLocks noChangeShapeType="1"/>
          </p:cNvSpPr>
          <p:nvPr/>
        </p:nvSpPr>
        <p:spPr bwMode="auto">
          <a:xfrm>
            <a:off x="8458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297" name="Text Box 25"/>
          <p:cNvSpPr txBox="1">
            <a:spLocks noChangeArrowheads="1"/>
          </p:cNvSpPr>
          <p:nvPr/>
        </p:nvSpPr>
        <p:spPr bwMode="auto">
          <a:xfrm>
            <a:off x="9067800" y="5257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182298" name="Freeform 26"/>
          <p:cNvSpPr>
            <a:spLocks/>
          </p:cNvSpPr>
          <p:nvPr/>
        </p:nvSpPr>
        <p:spPr bwMode="auto">
          <a:xfrm>
            <a:off x="10210800" y="4572000"/>
            <a:ext cx="304800" cy="914400"/>
          </a:xfrm>
          <a:custGeom>
            <a:avLst/>
            <a:gdLst>
              <a:gd name="T0" fmla="*/ 0 w 192"/>
              <a:gd name="T1" fmla="*/ 576 h 576"/>
              <a:gd name="T2" fmla="*/ 192 w 192"/>
              <a:gd name="T3" fmla="*/ 384 h 576"/>
              <a:gd name="T4" fmla="*/ 0 w 192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25400">
            <a:solidFill>
              <a:srgbClr val="2C14DE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68513" y="92964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62126" y="5029200"/>
            <a:ext cx="4159250" cy="11359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u="sng" dirty="0"/>
              <a:t>Pointer Aliasing:</a:t>
            </a:r>
            <a:r>
              <a:rPr lang="en-US" sz="2400" b="1" dirty="0"/>
              <a:t> same memory location can be accessed using different names.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BC3C-09A2-461A-B969-4B10141860F6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084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B80000"/>
                </a:solidFill>
              </a:rPr>
              <a:t>Aliasing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8839200" cy="5638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 err="1">
                <a:solidFill>
                  <a:schemeClr val="folHlink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	 </a:t>
            </a:r>
            <a:r>
              <a:rPr lang="en-US" altLang="zh-CN" sz="2200" b="1" dirty="0" err="1">
                <a:solidFill>
                  <a:schemeClr val="folHlink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 *p, *q;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200" b="1" dirty="0">
              <a:solidFill>
                <a:schemeClr val="folHlink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	 p = new </a:t>
            </a:r>
            <a:r>
              <a:rPr lang="en-US" altLang="zh-CN" sz="2200" b="1" dirty="0" err="1">
                <a:solidFill>
                  <a:schemeClr val="folHlink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   *p = 99;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hlink"/>
                </a:solidFill>
                <a:latin typeface="Consolas" panose="020B0609020204030204" pitchFamily="49" charset="0"/>
              </a:rPr>
              <a:t>	 </a:t>
            </a: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q = p;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200" b="1" dirty="0">
              <a:solidFill>
                <a:schemeClr val="folHlink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hlink"/>
                </a:solidFill>
                <a:latin typeface="Consolas" panose="020B0609020204030204" pitchFamily="49" charset="0"/>
              </a:rPr>
              <a:t>	 *q = 88;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200" b="1" dirty="0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	 return 0;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3300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58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83301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50050" y="6302375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8153400" y="22098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3303" name="Line 7"/>
          <p:cNvSpPr>
            <a:spLocks noChangeShapeType="1"/>
          </p:cNvSpPr>
          <p:nvPr/>
        </p:nvSpPr>
        <p:spPr bwMode="auto">
          <a:xfrm>
            <a:off x="8458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04" name="Text Box 8"/>
          <p:cNvSpPr txBox="1">
            <a:spLocks noChangeArrowheads="1"/>
          </p:cNvSpPr>
          <p:nvPr/>
        </p:nvSpPr>
        <p:spPr bwMode="auto">
          <a:xfrm>
            <a:off x="8915400" y="2438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83305" name="Text Box 9"/>
          <p:cNvSpPr txBox="1">
            <a:spLocks noChangeArrowheads="1"/>
          </p:cNvSpPr>
          <p:nvPr/>
        </p:nvSpPr>
        <p:spPr bwMode="auto">
          <a:xfrm>
            <a:off x="8915400" y="28956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8458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07" name="Line 11"/>
          <p:cNvSpPr>
            <a:spLocks noChangeShapeType="1"/>
          </p:cNvSpPr>
          <p:nvPr/>
        </p:nvSpPr>
        <p:spPr bwMode="auto">
          <a:xfrm>
            <a:off x="8458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8991600" y="3352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83309" name="Line 13"/>
          <p:cNvSpPr>
            <a:spLocks noChangeShapeType="1"/>
          </p:cNvSpPr>
          <p:nvPr/>
        </p:nvSpPr>
        <p:spPr bwMode="auto">
          <a:xfrm>
            <a:off x="8458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8915400" y="38100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83311" name="Line 15"/>
          <p:cNvSpPr>
            <a:spLocks noChangeShapeType="1"/>
          </p:cNvSpPr>
          <p:nvPr/>
        </p:nvSpPr>
        <p:spPr bwMode="auto">
          <a:xfrm>
            <a:off x="9296400" y="4724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8915400" y="6248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83313" name="Line 17"/>
          <p:cNvSpPr>
            <a:spLocks noChangeShapeType="1"/>
          </p:cNvSpPr>
          <p:nvPr/>
        </p:nvSpPr>
        <p:spPr bwMode="auto">
          <a:xfrm>
            <a:off x="8458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4" name="Line 18"/>
          <p:cNvSpPr>
            <a:spLocks noChangeShapeType="1"/>
          </p:cNvSpPr>
          <p:nvPr/>
        </p:nvSpPr>
        <p:spPr bwMode="auto">
          <a:xfrm flipV="1">
            <a:off x="9296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5" name="Line 19"/>
          <p:cNvSpPr>
            <a:spLocks noChangeShapeType="1"/>
          </p:cNvSpPr>
          <p:nvPr/>
        </p:nvSpPr>
        <p:spPr bwMode="auto">
          <a:xfrm>
            <a:off x="8458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6" name="Text Box 20"/>
          <p:cNvSpPr txBox="1">
            <a:spLocks noChangeArrowheads="1"/>
          </p:cNvSpPr>
          <p:nvPr/>
        </p:nvSpPr>
        <p:spPr bwMode="auto">
          <a:xfrm>
            <a:off x="9067801" y="4419599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88</a:t>
            </a:r>
          </a:p>
        </p:txBody>
      </p:sp>
      <p:sp>
        <p:nvSpPr>
          <p:cNvPr id="183317" name="Line 21"/>
          <p:cNvSpPr>
            <a:spLocks noChangeShapeType="1"/>
          </p:cNvSpPr>
          <p:nvPr/>
        </p:nvSpPr>
        <p:spPr bwMode="auto">
          <a:xfrm>
            <a:off x="8458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18" name="Text Box 22"/>
          <p:cNvSpPr txBox="1">
            <a:spLocks noChangeArrowheads="1"/>
          </p:cNvSpPr>
          <p:nvPr/>
        </p:nvSpPr>
        <p:spPr bwMode="auto">
          <a:xfrm>
            <a:off x="9144000" y="55626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183319" name="Freeform 23"/>
          <p:cNvSpPr>
            <a:spLocks/>
          </p:cNvSpPr>
          <p:nvPr/>
        </p:nvSpPr>
        <p:spPr bwMode="auto">
          <a:xfrm>
            <a:off x="8026400" y="4572000"/>
            <a:ext cx="431800" cy="1143000"/>
          </a:xfrm>
          <a:custGeom>
            <a:avLst/>
            <a:gdLst>
              <a:gd name="T0" fmla="*/ 272 w 272"/>
              <a:gd name="T1" fmla="*/ 720 h 720"/>
              <a:gd name="T2" fmla="*/ 32 w 272"/>
              <a:gd name="T3" fmla="*/ 624 h 720"/>
              <a:gd name="T4" fmla="*/ 80 w 272"/>
              <a:gd name="T5" fmla="*/ 288 h 720"/>
              <a:gd name="T6" fmla="*/ 272 w 272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25400">
            <a:solidFill>
              <a:srgbClr val="B8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20" name="Line 24"/>
          <p:cNvSpPr>
            <a:spLocks noChangeShapeType="1"/>
          </p:cNvSpPr>
          <p:nvPr/>
        </p:nvSpPr>
        <p:spPr bwMode="auto">
          <a:xfrm>
            <a:off x="8458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3321" name="Text Box 25"/>
          <p:cNvSpPr txBox="1">
            <a:spLocks noChangeArrowheads="1"/>
          </p:cNvSpPr>
          <p:nvPr/>
        </p:nvSpPr>
        <p:spPr bwMode="auto">
          <a:xfrm>
            <a:off x="9067800" y="5257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183322" name="Freeform 26"/>
          <p:cNvSpPr>
            <a:spLocks/>
          </p:cNvSpPr>
          <p:nvPr/>
        </p:nvSpPr>
        <p:spPr bwMode="auto">
          <a:xfrm>
            <a:off x="10210800" y="4572000"/>
            <a:ext cx="304800" cy="914400"/>
          </a:xfrm>
          <a:custGeom>
            <a:avLst/>
            <a:gdLst>
              <a:gd name="T0" fmla="*/ 0 w 192"/>
              <a:gd name="T1" fmla="*/ 576 h 576"/>
              <a:gd name="T2" fmla="*/ 192 w 192"/>
              <a:gd name="T3" fmla="*/ 384 h 576"/>
              <a:gd name="T4" fmla="*/ 0 w 192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25400">
            <a:solidFill>
              <a:srgbClr val="2C14DE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62100" y="92996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BAA9-FB46-4A0D-85AA-ABB141252A21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8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60C5C"/>
                </a:solidFill>
              </a:rPr>
              <a:t>Review Of Previous Lecture</a:t>
            </a:r>
          </a:p>
          <a:p>
            <a:pPr lvl="1"/>
            <a:r>
              <a:rPr lang="en-US" dirty="0" smtClean="0"/>
              <a:t>Recursion</a:t>
            </a:r>
          </a:p>
          <a:p>
            <a:r>
              <a:rPr lang="en-US" dirty="0">
                <a:solidFill>
                  <a:srgbClr val="FF0000"/>
                </a:solidFill>
              </a:rPr>
              <a:t>Introduction to Pointers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9253-F3F6-4C00-8FD2-EABA03E432F2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74725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B80000"/>
                </a:solidFill>
              </a:rPr>
              <a:t>Aliasing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686800" cy="5638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 err="1">
                <a:solidFill>
                  <a:schemeClr val="folHlink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	  </a:t>
            </a:r>
            <a:r>
              <a:rPr lang="en-US" altLang="zh-CN" sz="2200" b="1" dirty="0" err="1">
                <a:solidFill>
                  <a:schemeClr val="folHlink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 *p, *q;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200" b="1" dirty="0">
              <a:solidFill>
                <a:schemeClr val="folHlin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    p = new </a:t>
            </a:r>
            <a:r>
              <a:rPr lang="en-US" altLang="zh-CN" sz="2200" b="1" dirty="0" err="1">
                <a:solidFill>
                  <a:schemeClr val="folHlink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    *p = 99;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hlink"/>
                </a:solidFill>
                <a:latin typeface="Consolas" panose="020B0609020204030204" pitchFamily="49" charset="0"/>
              </a:rPr>
              <a:t>	  </a:t>
            </a: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q = 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200" b="1" dirty="0">
              <a:solidFill>
                <a:schemeClr val="folHlin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hlink"/>
                </a:solidFill>
                <a:latin typeface="Consolas" panose="020B0609020204030204" pitchFamily="49" charset="0"/>
              </a:rPr>
              <a:t>	  </a:t>
            </a: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*q = 88;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200" b="1" dirty="0">
              <a:solidFill>
                <a:schemeClr val="folHlin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hlink"/>
                </a:solidFill>
                <a:latin typeface="Consolas" panose="020B0609020204030204" pitchFamily="49" charset="0"/>
              </a:rPr>
              <a:t>	  delete q;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200" b="1" dirty="0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	  return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folHlin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432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58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84325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50050" y="6302375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8153400" y="22098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4327" name="Line 7"/>
          <p:cNvSpPr>
            <a:spLocks noChangeShapeType="1"/>
          </p:cNvSpPr>
          <p:nvPr/>
        </p:nvSpPr>
        <p:spPr bwMode="auto">
          <a:xfrm>
            <a:off x="8458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28" name="Text Box 8"/>
          <p:cNvSpPr txBox="1">
            <a:spLocks noChangeArrowheads="1"/>
          </p:cNvSpPr>
          <p:nvPr/>
        </p:nvSpPr>
        <p:spPr bwMode="auto">
          <a:xfrm>
            <a:off x="8915400" y="2438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84329" name="Text Box 9"/>
          <p:cNvSpPr txBox="1">
            <a:spLocks noChangeArrowheads="1"/>
          </p:cNvSpPr>
          <p:nvPr/>
        </p:nvSpPr>
        <p:spPr bwMode="auto">
          <a:xfrm>
            <a:off x="8915400" y="28956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84330" name="Line 10"/>
          <p:cNvSpPr>
            <a:spLocks noChangeShapeType="1"/>
          </p:cNvSpPr>
          <p:nvPr/>
        </p:nvSpPr>
        <p:spPr bwMode="auto">
          <a:xfrm>
            <a:off x="8458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1" name="Line 11"/>
          <p:cNvSpPr>
            <a:spLocks noChangeShapeType="1"/>
          </p:cNvSpPr>
          <p:nvPr/>
        </p:nvSpPr>
        <p:spPr bwMode="auto">
          <a:xfrm>
            <a:off x="8458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8991600" y="3352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8915400" y="38100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84335" name="Line 15"/>
          <p:cNvSpPr>
            <a:spLocks noChangeShapeType="1"/>
          </p:cNvSpPr>
          <p:nvPr/>
        </p:nvSpPr>
        <p:spPr bwMode="auto">
          <a:xfrm>
            <a:off x="9296400" y="44196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8915400" y="6248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84337" name="Line 17"/>
          <p:cNvSpPr>
            <a:spLocks noChangeShapeType="1"/>
          </p:cNvSpPr>
          <p:nvPr/>
        </p:nvSpPr>
        <p:spPr bwMode="auto">
          <a:xfrm>
            <a:off x="8458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8" name="Line 18"/>
          <p:cNvSpPr>
            <a:spLocks noChangeShapeType="1"/>
          </p:cNvSpPr>
          <p:nvPr/>
        </p:nvSpPr>
        <p:spPr bwMode="auto">
          <a:xfrm flipV="1">
            <a:off x="9296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39" name="Line 19"/>
          <p:cNvSpPr>
            <a:spLocks noChangeShapeType="1"/>
          </p:cNvSpPr>
          <p:nvPr/>
        </p:nvSpPr>
        <p:spPr bwMode="auto">
          <a:xfrm>
            <a:off x="8458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0" name="Text Box 20"/>
          <p:cNvSpPr txBox="1">
            <a:spLocks noChangeArrowheads="1"/>
          </p:cNvSpPr>
          <p:nvPr/>
        </p:nvSpPr>
        <p:spPr bwMode="auto">
          <a:xfrm>
            <a:off x="8915400" y="4405214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  <a:latin typeface="Courier New" panose="02070309020205020404" pitchFamily="49" charset="0"/>
              </a:rPr>
              <a:t>$%#^&amp;</a:t>
            </a:r>
          </a:p>
        </p:txBody>
      </p:sp>
      <p:sp>
        <p:nvSpPr>
          <p:cNvPr id="184341" name="Line 21"/>
          <p:cNvSpPr>
            <a:spLocks noChangeShapeType="1"/>
          </p:cNvSpPr>
          <p:nvPr/>
        </p:nvSpPr>
        <p:spPr bwMode="auto">
          <a:xfrm>
            <a:off x="8458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2" name="Text Box 22"/>
          <p:cNvSpPr txBox="1">
            <a:spLocks noChangeArrowheads="1"/>
          </p:cNvSpPr>
          <p:nvPr/>
        </p:nvSpPr>
        <p:spPr bwMode="auto">
          <a:xfrm>
            <a:off x="9144000" y="55626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184343" name="Freeform 23"/>
          <p:cNvSpPr>
            <a:spLocks/>
          </p:cNvSpPr>
          <p:nvPr/>
        </p:nvSpPr>
        <p:spPr bwMode="auto">
          <a:xfrm>
            <a:off x="8026400" y="4572000"/>
            <a:ext cx="431800" cy="1143000"/>
          </a:xfrm>
          <a:custGeom>
            <a:avLst/>
            <a:gdLst>
              <a:gd name="T0" fmla="*/ 272 w 272"/>
              <a:gd name="T1" fmla="*/ 720 h 720"/>
              <a:gd name="T2" fmla="*/ 32 w 272"/>
              <a:gd name="T3" fmla="*/ 624 h 720"/>
              <a:gd name="T4" fmla="*/ 80 w 272"/>
              <a:gd name="T5" fmla="*/ 288 h 720"/>
              <a:gd name="T6" fmla="*/ 272 w 272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25400">
            <a:solidFill>
              <a:srgbClr val="B8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4" name="Line 24"/>
          <p:cNvSpPr>
            <a:spLocks noChangeShapeType="1"/>
          </p:cNvSpPr>
          <p:nvPr/>
        </p:nvSpPr>
        <p:spPr bwMode="auto">
          <a:xfrm>
            <a:off x="8458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45" name="Text Box 25"/>
          <p:cNvSpPr txBox="1">
            <a:spLocks noChangeArrowheads="1"/>
          </p:cNvSpPr>
          <p:nvPr/>
        </p:nvSpPr>
        <p:spPr bwMode="auto">
          <a:xfrm>
            <a:off x="9067800" y="5257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184346" name="Freeform 26"/>
          <p:cNvSpPr>
            <a:spLocks/>
          </p:cNvSpPr>
          <p:nvPr/>
        </p:nvSpPr>
        <p:spPr bwMode="auto">
          <a:xfrm>
            <a:off x="10210800" y="4572000"/>
            <a:ext cx="304800" cy="914400"/>
          </a:xfrm>
          <a:custGeom>
            <a:avLst/>
            <a:gdLst>
              <a:gd name="T0" fmla="*/ 0 w 192"/>
              <a:gd name="T1" fmla="*/ 576 h 576"/>
              <a:gd name="T2" fmla="*/ 192 w 192"/>
              <a:gd name="T3" fmla="*/ 384 h 576"/>
              <a:gd name="T4" fmla="*/ 0 w 192"/>
              <a:gd name="T5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28575">
            <a:solidFill>
              <a:srgbClr val="2C14D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62100" y="92964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4648-954A-433D-B0CE-0BB6ABE7379D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-1"/>
            <a:ext cx="8229600" cy="962465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Null Address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00200" y="962464"/>
            <a:ext cx="8991600" cy="57912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pPr algn="just"/>
            <a:r>
              <a:rPr lang="en-US" dirty="0" smtClean="0"/>
              <a:t>Like a </a:t>
            </a:r>
            <a:r>
              <a:rPr lang="en-US" b="1" u="sng" dirty="0" smtClean="0"/>
              <a:t>local variable</a:t>
            </a:r>
            <a:r>
              <a:rPr lang="en-US" dirty="0" smtClean="0"/>
              <a:t>, a </a:t>
            </a:r>
            <a:r>
              <a:rPr lang="en-US" b="1" dirty="0" smtClean="0">
                <a:solidFill>
                  <a:srgbClr val="2F1BC7"/>
                </a:solidFill>
              </a:rPr>
              <a:t>pointer</a:t>
            </a:r>
            <a:r>
              <a:rPr lang="en-US" dirty="0" smtClean="0"/>
              <a:t> is assigned a </a:t>
            </a:r>
            <a:r>
              <a:rPr lang="en-US" b="1" dirty="0" smtClean="0">
                <a:solidFill>
                  <a:srgbClr val="2F1BC7"/>
                </a:solidFill>
              </a:rPr>
              <a:t>random value </a:t>
            </a:r>
            <a:r>
              <a:rPr lang="en-US" b="1" dirty="0" smtClean="0"/>
              <a:t>(i.e., </a:t>
            </a:r>
            <a:r>
              <a:rPr lang="en-US" b="1" u="sng" dirty="0" smtClean="0"/>
              <a:t>address</a:t>
            </a:r>
            <a:r>
              <a:rPr lang="en-US" b="1" dirty="0" smtClean="0"/>
              <a:t>) </a:t>
            </a:r>
            <a:r>
              <a:rPr lang="en-US" dirty="0" smtClean="0"/>
              <a:t>if not initialized</a:t>
            </a:r>
          </a:p>
          <a:p>
            <a:pPr algn="just"/>
            <a:r>
              <a:rPr lang="en-US" b="1" dirty="0" smtClean="0">
                <a:solidFill>
                  <a:srgbClr val="2F1BC7"/>
                </a:solidFill>
              </a:rPr>
              <a:t>0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rgbClr val="2F1BC7"/>
                </a:solidFill>
              </a:rPr>
              <a:t>pointer constant</a:t>
            </a:r>
            <a:r>
              <a:rPr lang="en-US" b="1" dirty="0"/>
              <a:t> </a:t>
            </a:r>
            <a:r>
              <a:rPr lang="en-US" dirty="0"/>
              <a:t>that represents the </a:t>
            </a:r>
            <a:r>
              <a:rPr lang="en-US" b="1" dirty="0">
                <a:solidFill>
                  <a:srgbClr val="C00000"/>
                </a:solidFill>
              </a:rPr>
              <a:t>empty</a:t>
            </a:r>
            <a:r>
              <a:rPr lang="en-US" dirty="0"/>
              <a:t> or </a:t>
            </a:r>
            <a:r>
              <a:rPr lang="en-US" b="1" dirty="0" smtClean="0">
                <a:solidFill>
                  <a:srgbClr val="C00000"/>
                </a:solidFill>
              </a:rPr>
              <a:t>Null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address </a:t>
            </a:r>
          </a:p>
          <a:p>
            <a:pPr algn="just"/>
            <a:r>
              <a:rPr lang="en-US" b="1" dirty="0" smtClean="0"/>
              <a:t>Should be used to </a:t>
            </a:r>
            <a:r>
              <a:rPr lang="en-US" b="1" dirty="0" smtClean="0">
                <a:solidFill>
                  <a:srgbClr val="2C14DE"/>
                </a:solidFill>
              </a:rPr>
              <a:t>avoid dangling pointers</a:t>
            </a:r>
            <a:endParaRPr lang="en-US" b="1" dirty="0">
              <a:solidFill>
                <a:srgbClr val="2C14DE"/>
              </a:solidFill>
            </a:endParaRPr>
          </a:p>
          <a:p>
            <a:pPr lvl="1"/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b="1" u="sng" dirty="0">
                <a:solidFill>
                  <a:srgbClr val="FF0000"/>
                </a:solidFill>
              </a:rPr>
              <a:t>Cannot </a:t>
            </a:r>
            <a:r>
              <a:rPr lang="en-US" b="1" u="sng" dirty="0" smtClean="0">
                <a:solidFill>
                  <a:srgbClr val="FF0000"/>
                </a:solidFill>
              </a:rPr>
              <a:t>Dereference </a:t>
            </a:r>
            <a:r>
              <a:rPr lang="en-US" b="1" u="sng" dirty="0">
                <a:solidFill>
                  <a:srgbClr val="FF0000"/>
                </a:solidFill>
              </a:rPr>
              <a:t>a </a:t>
            </a:r>
            <a:r>
              <a:rPr lang="en-US" b="1" u="sng" dirty="0" smtClean="0">
                <a:solidFill>
                  <a:srgbClr val="FF0000"/>
                </a:solidFill>
              </a:rPr>
              <a:t>Pointer </a:t>
            </a:r>
            <a:r>
              <a:rPr lang="en-US" b="1" u="sng" dirty="0">
                <a:solidFill>
                  <a:srgbClr val="FF0000"/>
                </a:solidFill>
              </a:rPr>
              <a:t>whose value is </a:t>
            </a:r>
            <a:r>
              <a:rPr lang="en-US" b="1" u="sng" dirty="0" smtClean="0">
                <a:solidFill>
                  <a:srgbClr val="FF0000"/>
                </a:solidFill>
              </a:rPr>
              <a:t>Null:</a:t>
            </a:r>
            <a:br>
              <a:rPr lang="en-US" b="1" u="sng" dirty="0" smtClean="0">
                <a:solidFill>
                  <a:srgbClr val="FF0000"/>
                </a:solidFill>
              </a:rPr>
            </a:br>
            <a:endParaRPr lang="en-US" b="1" u="sng" dirty="0">
              <a:solidFill>
                <a:srgbClr val="FF0000"/>
              </a:solidFill>
            </a:endParaRPr>
          </a:p>
          <a:p>
            <a:pPr lvl="1"/>
            <a:endParaRPr lang="en-US" sz="800" dirty="0"/>
          </a:p>
          <a:p>
            <a:pPr lvl="2">
              <a:buFont typeface="Wingdings" pitchFamily="2" charset="2"/>
              <a:buNone/>
            </a:pP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*</a:t>
            </a:r>
            <a:r>
              <a:rPr lang="en-US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ptr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 = 0</a:t>
            </a:r>
            <a:r>
              <a:rPr lang="en-US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; </a:t>
            </a:r>
            <a:r>
              <a:rPr lang="en-US" b="1" dirty="0" smtClean="0">
                <a:latin typeface="Consolas" panose="020B0609020204030204" pitchFamily="49" charset="0"/>
              </a:rPr>
              <a:t>OR </a:t>
            </a:r>
            <a:r>
              <a:rPr lang="en-US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*</a:t>
            </a:r>
            <a:r>
              <a:rPr lang="en-US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ptr</a:t>
            </a:r>
            <a:r>
              <a:rPr lang="en-US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=NULL;</a:t>
            </a:r>
          </a:p>
          <a:p>
            <a:pPr lvl="2">
              <a:buFont typeface="Wingdings" pitchFamily="2" charset="2"/>
              <a:buNone/>
            </a:pPr>
            <a:endParaRPr lang="en-US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b="1" dirty="0" err="1" smtClean="0">
                <a:latin typeface="Consolas" panose="020B0609020204030204" pitchFamily="49" charset="0"/>
              </a:rPr>
              <a:t>cout</a:t>
            </a:r>
            <a:r>
              <a:rPr lang="en-US" b="1" dirty="0" smtClean="0">
                <a:latin typeface="Consolas" panose="020B0609020204030204" pitchFamily="49" charset="0"/>
              </a:rPr>
              <a:t>&lt;&lt; </a:t>
            </a:r>
            <a:r>
              <a:rPr lang="en-US" b="1" dirty="0">
                <a:latin typeface="Consolas" panose="020B0609020204030204" pitchFamily="49" charset="0"/>
              </a:rPr>
              <a:t>*</a:t>
            </a:r>
            <a:r>
              <a:rPr lang="en-US" b="1" dirty="0" err="1">
                <a:latin typeface="Consolas" panose="020B0609020204030204" pitchFamily="49" charset="0"/>
              </a:rPr>
              <a:t>ptr</a:t>
            </a:r>
            <a:r>
              <a:rPr lang="en-US" b="1" dirty="0">
                <a:latin typeface="Consolas" panose="020B0609020204030204" pitchFamily="49" charset="0"/>
              </a:rPr>
              <a:t> &lt;&lt; </a:t>
            </a:r>
            <a:r>
              <a:rPr lang="en-US" b="1" dirty="0" err="1">
                <a:latin typeface="Consolas" panose="020B0609020204030204" pitchFamily="49" charset="0"/>
              </a:rPr>
              <a:t>endl</a:t>
            </a:r>
            <a:r>
              <a:rPr lang="en-US" b="1" dirty="0">
                <a:latin typeface="Consolas" panose="020B0609020204030204" pitchFamily="49" charset="0"/>
              </a:rPr>
              <a:t>; 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B80000"/>
                </a:solidFill>
                <a:latin typeface="Courier New" pitchFamily="49" charset="0"/>
              </a:rPr>
              <a:t>// ERROR: </a:t>
            </a:r>
            <a:r>
              <a:rPr lang="en-US" b="1" dirty="0" err="1">
                <a:solidFill>
                  <a:srgbClr val="B80000"/>
                </a:solidFill>
                <a:latin typeface="Courier New" pitchFamily="49" charset="0"/>
              </a:rPr>
              <a:t>ptr</a:t>
            </a:r>
            <a:endParaRPr lang="en-US" b="1" dirty="0">
              <a:solidFill>
                <a:srgbClr val="B80000"/>
              </a:solidFill>
              <a:latin typeface="Courier New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b="1" dirty="0">
                <a:solidFill>
                  <a:srgbClr val="B80000"/>
                </a:solidFill>
                <a:latin typeface="Courier New" pitchFamily="49" charset="0"/>
              </a:rPr>
              <a:t>                    </a:t>
            </a:r>
            <a:r>
              <a:rPr lang="en-US" b="1" dirty="0" smtClean="0">
                <a:solidFill>
                  <a:srgbClr val="B80000"/>
                </a:solidFill>
                <a:latin typeface="Courier New" pitchFamily="49" charset="0"/>
              </a:rPr>
              <a:t>// </a:t>
            </a:r>
            <a:r>
              <a:rPr lang="en-US" b="1" dirty="0">
                <a:solidFill>
                  <a:srgbClr val="B80000"/>
                </a:solidFill>
                <a:latin typeface="Courier New" pitchFamily="49" charset="0"/>
              </a:rPr>
              <a:t>does not point to</a:t>
            </a:r>
          </a:p>
          <a:p>
            <a:pPr lvl="2">
              <a:buFont typeface="Wingdings" pitchFamily="2" charset="2"/>
              <a:buNone/>
            </a:pPr>
            <a:r>
              <a:rPr lang="en-US" b="1" dirty="0">
                <a:solidFill>
                  <a:srgbClr val="B80000"/>
                </a:solidFill>
                <a:latin typeface="Courier New" pitchFamily="49" charset="0"/>
              </a:rPr>
              <a:t>                    </a:t>
            </a:r>
            <a:r>
              <a:rPr lang="en-US" b="1" dirty="0" smtClean="0">
                <a:solidFill>
                  <a:srgbClr val="B80000"/>
                </a:solidFill>
                <a:latin typeface="Courier New" pitchFamily="49" charset="0"/>
              </a:rPr>
              <a:t>// </a:t>
            </a:r>
            <a:r>
              <a:rPr lang="en-US" b="1" dirty="0">
                <a:solidFill>
                  <a:srgbClr val="B80000"/>
                </a:solidFill>
                <a:latin typeface="Courier New" pitchFamily="49" charset="0"/>
              </a:rPr>
              <a:t>a valid </a:t>
            </a:r>
            <a:r>
              <a:rPr lang="en-US" b="1" dirty="0" smtClean="0">
                <a:solidFill>
                  <a:srgbClr val="B80000"/>
                </a:solidFill>
                <a:latin typeface="Courier New" pitchFamily="49" charset="0"/>
              </a:rPr>
              <a:t>address</a:t>
            </a:r>
            <a:endParaRPr lang="en-US" b="1" dirty="0">
              <a:solidFill>
                <a:srgbClr val="B80000"/>
              </a:solidFill>
              <a:latin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939605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0243-EDE8-43E7-986A-92446DCA3060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-1"/>
            <a:ext cx="9144000" cy="96012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Pointers Data-Type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1992" y="1066800"/>
            <a:ext cx="9076008" cy="5715000"/>
          </a:xfrm>
        </p:spPr>
        <p:txBody>
          <a:bodyPr>
            <a:noAutofit/>
          </a:bodyPr>
          <a:lstStyle/>
          <a:p>
            <a:r>
              <a:rPr lang="en-US" b="1" u="sng" dirty="0" smtClean="0"/>
              <a:t>Question:</a:t>
            </a:r>
            <a:r>
              <a:rPr lang="en-US" dirty="0" smtClean="0"/>
              <a:t> </a:t>
            </a:r>
          </a:p>
          <a:p>
            <a:pPr algn="ctr"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sz="2400" dirty="0">
                <a:solidFill>
                  <a:srgbClr val="2F1BC7"/>
                </a:solidFill>
                <a:latin typeface="Comic Sans MS" panose="030F0702030302020204" pitchFamily="66" charset="0"/>
              </a:rPr>
              <a:t>	</a:t>
            </a:r>
            <a:r>
              <a:rPr lang="en-US" sz="2400" b="1" dirty="0">
                <a:solidFill>
                  <a:srgbClr val="2F1BC7"/>
                </a:solidFill>
                <a:latin typeface="Comic Sans MS" panose="030F0702030302020204" pitchFamily="66" charset="0"/>
              </a:rPr>
              <a:t>Why</a:t>
            </a:r>
            <a:r>
              <a:rPr lang="en-US" sz="2400" b="1" dirty="0">
                <a:latin typeface="Comic Sans MS" panose="030F0702030302020204" pitchFamily="66" charset="0"/>
              </a:rPr>
              <a:t> is it </a:t>
            </a:r>
            <a:r>
              <a:rPr lang="en-US" sz="2400" b="1" dirty="0">
                <a:solidFill>
                  <a:srgbClr val="2F1BC7"/>
                </a:solidFill>
                <a:latin typeface="Comic Sans MS" panose="030F0702030302020204" pitchFamily="66" charset="0"/>
              </a:rPr>
              <a:t>important</a:t>
            </a:r>
            <a:r>
              <a:rPr lang="en-US" sz="2400" b="1" dirty="0">
                <a:latin typeface="Comic Sans MS" panose="030F0702030302020204" pitchFamily="66" charset="0"/>
              </a:rPr>
              <a:t> to </a:t>
            </a:r>
            <a:r>
              <a:rPr lang="en-US" sz="2400" b="1" dirty="0">
                <a:solidFill>
                  <a:srgbClr val="2F1BC7"/>
                </a:solidFill>
                <a:latin typeface="Comic Sans MS" panose="030F0702030302020204" pitchFamily="66" charset="0"/>
              </a:rPr>
              <a:t>declare</a:t>
            </a:r>
            <a:r>
              <a:rPr lang="en-US" sz="2400" b="1" dirty="0">
                <a:latin typeface="Comic Sans MS" panose="030F0702030302020204" pitchFamily="66" charset="0"/>
              </a:rPr>
              <a:t> the </a:t>
            </a:r>
            <a:r>
              <a:rPr lang="en-US" sz="2400" b="1" dirty="0">
                <a:solidFill>
                  <a:srgbClr val="2F1BC7"/>
                </a:solidFill>
                <a:latin typeface="Comic Sans MS" panose="030F0702030302020204" pitchFamily="66" charset="0"/>
              </a:rPr>
              <a:t>type</a:t>
            </a:r>
            <a:r>
              <a:rPr lang="en-US" sz="2400" b="1" dirty="0">
                <a:latin typeface="Comic Sans MS" panose="030F0702030302020204" pitchFamily="66" charset="0"/>
              </a:rPr>
              <a:t> of the </a:t>
            </a:r>
            <a:r>
              <a:rPr lang="en-US" sz="2400" b="1" dirty="0">
                <a:solidFill>
                  <a:srgbClr val="2F1BC7"/>
                </a:solidFill>
                <a:latin typeface="Comic Sans MS" panose="030F0702030302020204" pitchFamily="66" charset="0"/>
              </a:rPr>
              <a:t>variable</a:t>
            </a:r>
            <a:r>
              <a:rPr lang="en-US" sz="2400" b="1" dirty="0">
                <a:latin typeface="Comic Sans MS" panose="030F0702030302020204" pitchFamily="66" charset="0"/>
              </a:rPr>
              <a:t> that </a:t>
            </a:r>
            <a:r>
              <a:rPr lang="en-US" sz="2400" b="1" dirty="0">
                <a:solidFill>
                  <a:srgbClr val="2F1BC7"/>
                </a:solidFill>
                <a:latin typeface="Comic Sans MS" panose="030F0702030302020204" pitchFamily="66" charset="0"/>
              </a:rPr>
              <a:t>a pointer points to</a:t>
            </a:r>
            <a:r>
              <a:rPr lang="en-US" sz="2400" b="1" dirty="0">
                <a:latin typeface="Comic Sans MS" panose="030F0702030302020204" pitchFamily="66" charset="0"/>
              </a:rPr>
              <a:t>?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Aren’t </a:t>
            </a:r>
            <a:r>
              <a:rPr lang="en-US" b="1" u="sng" dirty="0">
                <a:solidFill>
                  <a:srgbClr val="FF0000"/>
                </a:solidFill>
              </a:rPr>
              <a:t>all </a:t>
            </a:r>
            <a:r>
              <a:rPr lang="en-US" b="1" u="sng" dirty="0" smtClean="0">
                <a:solidFill>
                  <a:srgbClr val="FF0000"/>
                </a:solidFill>
              </a:rPr>
              <a:t>memory addresses </a:t>
            </a:r>
            <a:r>
              <a:rPr lang="en-US" b="1" u="sng" dirty="0">
                <a:solidFill>
                  <a:srgbClr val="FF0000"/>
                </a:solidFill>
              </a:rPr>
              <a:t>of the same length</a:t>
            </a:r>
            <a:r>
              <a:rPr lang="en-US" dirty="0" smtClean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64D5-D6CC-4D82-BE87-41FEF5036D5B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5090"/>
            <a:ext cx="9220954" cy="92948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Pointers Type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400" y="866334"/>
            <a:ext cx="8991600" cy="5562600"/>
          </a:xfrm>
        </p:spPr>
        <p:txBody>
          <a:bodyPr>
            <a:noAutofit/>
          </a:bodyPr>
          <a:lstStyle/>
          <a:p>
            <a:r>
              <a:rPr lang="en-US" sz="2400" b="1" u="sng" dirty="0" smtClean="0"/>
              <a:t>Answer: </a:t>
            </a:r>
          </a:p>
          <a:p>
            <a:pPr>
              <a:buNone/>
            </a:pPr>
            <a:r>
              <a:rPr lang="en-US" dirty="0"/>
              <a:t>	-  </a:t>
            </a:r>
            <a:r>
              <a:rPr lang="en-US" b="1" dirty="0">
                <a:solidFill>
                  <a:srgbClr val="008000"/>
                </a:solidFill>
              </a:rPr>
              <a:t>All memory addresses are of the same length</a:t>
            </a:r>
            <a:r>
              <a:rPr lang="en-US" dirty="0"/>
              <a:t>, </a:t>
            </a:r>
          </a:p>
          <a:p>
            <a:pPr lvl="1"/>
            <a:r>
              <a:rPr lang="en-US" sz="2800" dirty="0"/>
              <a:t>However, with </a:t>
            </a:r>
            <a:r>
              <a:rPr lang="en-US" sz="2800" b="1" dirty="0">
                <a:solidFill>
                  <a:srgbClr val="2F1BC7"/>
                </a:solidFill>
              </a:rPr>
              <a:t>operation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2F1BC7"/>
                </a:solidFill>
              </a:rPr>
              <a:t>“p++” </a:t>
            </a:r>
            <a:r>
              <a:rPr lang="en-US" sz="2800" dirty="0"/>
              <a:t>where </a:t>
            </a:r>
            <a:r>
              <a:rPr lang="en-US" sz="2800" b="1" dirty="0">
                <a:solidFill>
                  <a:srgbClr val="2F1BC7"/>
                </a:solidFill>
              </a:rPr>
              <a:t>“p”</a:t>
            </a:r>
            <a:r>
              <a:rPr lang="en-US" sz="2800" dirty="0"/>
              <a:t> is a </a:t>
            </a:r>
            <a:r>
              <a:rPr lang="en-US" sz="2800" b="1" dirty="0">
                <a:solidFill>
                  <a:srgbClr val="2F1BC7"/>
                </a:solidFill>
              </a:rPr>
              <a:t>pointer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the </a:t>
            </a:r>
            <a:r>
              <a:rPr lang="en-US" sz="2800" b="1" dirty="0">
                <a:solidFill>
                  <a:srgbClr val="2F1BC7"/>
                </a:solidFill>
              </a:rPr>
              <a:t>compiler needs to know</a:t>
            </a:r>
            <a:r>
              <a:rPr lang="en-US" sz="2800" dirty="0"/>
              <a:t> the </a:t>
            </a:r>
            <a:r>
              <a:rPr lang="en-US" sz="2800" b="1" dirty="0">
                <a:solidFill>
                  <a:srgbClr val="2F1BC7"/>
                </a:solidFill>
              </a:rPr>
              <a:t>data type </a:t>
            </a:r>
            <a:r>
              <a:rPr lang="en-US" sz="2800" dirty="0"/>
              <a:t>of the </a:t>
            </a:r>
            <a:r>
              <a:rPr lang="en-US" sz="2800" b="1" dirty="0">
                <a:solidFill>
                  <a:srgbClr val="2F1BC7"/>
                </a:solidFill>
              </a:rPr>
              <a:t>variable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“p”</a:t>
            </a:r>
            <a:r>
              <a:rPr lang="en-US" sz="2800" dirty="0"/>
              <a:t> (</a:t>
            </a:r>
            <a:r>
              <a:rPr lang="en-US" sz="2800" b="1" dirty="0">
                <a:solidFill>
                  <a:srgbClr val="FF0000"/>
                </a:solidFill>
              </a:rPr>
              <a:t>to jump at next memory location</a:t>
            </a:r>
            <a:r>
              <a:rPr lang="en-US" sz="2800" dirty="0"/>
              <a:t>)</a:t>
            </a:r>
          </a:p>
          <a:p>
            <a:pPr marL="457200" lvl="1" indent="0">
              <a:buNone/>
            </a:pPr>
            <a:r>
              <a:rPr lang="en-US" sz="2800" u="sng" dirty="0"/>
              <a:t>Examples: </a:t>
            </a:r>
          </a:p>
          <a:p>
            <a:pPr lvl="3"/>
            <a:r>
              <a:rPr lang="en-US" sz="2800" dirty="0"/>
              <a:t>If </a:t>
            </a:r>
            <a:r>
              <a:rPr lang="en-US" sz="2800" dirty="0">
                <a:solidFill>
                  <a:srgbClr val="2F1BC7"/>
                </a:solidFill>
              </a:rPr>
              <a:t>“</a:t>
            </a:r>
            <a:r>
              <a:rPr lang="en-US" sz="2800" b="1" dirty="0">
                <a:solidFill>
                  <a:srgbClr val="2F1BC7"/>
                </a:solidFill>
              </a:rPr>
              <a:t>p</a:t>
            </a:r>
            <a:r>
              <a:rPr lang="en-US" sz="2800" dirty="0">
                <a:solidFill>
                  <a:srgbClr val="2F1BC7"/>
                </a:solidFill>
              </a:rPr>
              <a:t>”</a:t>
            </a:r>
            <a:r>
              <a:rPr lang="en-US" sz="2800" dirty="0"/>
              <a:t> is a </a:t>
            </a:r>
            <a:r>
              <a:rPr lang="en-US" sz="2800" b="1" dirty="0">
                <a:solidFill>
                  <a:srgbClr val="C00000"/>
                </a:solidFill>
              </a:rPr>
              <a:t>character-pointer</a:t>
            </a:r>
            <a:r>
              <a:rPr lang="en-US" sz="2800" dirty="0"/>
              <a:t> then </a:t>
            </a:r>
            <a:r>
              <a:rPr lang="en-US" sz="2800" dirty="0">
                <a:solidFill>
                  <a:srgbClr val="2F1BC7"/>
                </a:solidFill>
              </a:rPr>
              <a:t>“</a:t>
            </a:r>
            <a:r>
              <a:rPr lang="en-US" sz="2800" b="1" dirty="0">
                <a:solidFill>
                  <a:srgbClr val="2F1BC7"/>
                </a:solidFill>
              </a:rPr>
              <a:t>p++” </a:t>
            </a:r>
            <a:r>
              <a:rPr lang="en-US" sz="2800" dirty="0"/>
              <a:t>will increment </a:t>
            </a:r>
            <a:r>
              <a:rPr lang="en-US" sz="2800" dirty="0">
                <a:solidFill>
                  <a:srgbClr val="2F1BC7"/>
                </a:solidFill>
              </a:rPr>
              <a:t>“</a:t>
            </a:r>
            <a:r>
              <a:rPr lang="en-US" sz="2800" b="1" dirty="0">
                <a:solidFill>
                  <a:srgbClr val="2F1BC7"/>
                </a:solidFill>
              </a:rPr>
              <a:t>p</a:t>
            </a:r>
            <a:r>
              <a:rPr lang="en-US" sz="2800" dirty="0">
                <a:solidFill>
                  <a:srgbClr val="2F1BC7"/>
                </a:solidFill>
              </a:rPr>
              <a:t>” </a:t>
            </a:r>
            <a:r>
              <a:rPr lang="en-US" sz="2800" dirty="0"/>
              <a:t>by </a:t>
            </a:r>
            <a:r>
              <a:rPr lang="en-US" sz="2800" b="1" dirty="0">
                <a:solidFill>
                  <a:srgbClr val="C00000"/>
                </a:solidFill>
              </a:rPr>
              <a:t>one byte </a:t>
            </a:r>
            <a:r>
              <a:rPr lang="en-US" sz="2800" b="1" dirty="0"/>
              <a:t>(next location)</a:t>
            </a:r>
          </a:p>
          <a:p>
            <a:pPr lvl="3"/>
            <a:r>
              <a:rPr lang="en-US" sz="2800" dirty="0"/>
              <a:t>if </a:t>
            </a:r>
            <a:r>
              <a:rPr lang="en-US" sz="2800" dirty="0">
                <a:solidFill>
                  <a:srgbClr val="2F1BC7"/>
                </a:solidFill>
              </a:rPr>
              <a:t>“</a:t>
            </a:r>
            <a:r>
              <a:rPr lang="en-US" sz="2800" b="1" dirty="0">
                <a:solidFill>
                  <a:srgbClr val="2F1BC7"/>
                </a:solidFill>
              </a:rPr>
              <a:t>p</a:t>
            </a:r>
            <a:r>
              <a:rPr lang="en-US" sz="2800" dirty="0">
                <a:solidFill>
                  <a:srgbClr val="2F1BC7"/>
                </a:solidFill>
              </a:rPr>
              <a:t>”</a:t>
            </a:r>
            <a:r>
              <a:rPr lang="en-US" sz="2800" dirty="0"/>
              <a:t> is an </a:t>
            </a:r>
            <a:r>
              <a:rPr lang="en-US" sz="2800" dirty="0">
                <a:solidFill>
                  <a:srgbClr val="C00000"/>
                </a:solidFill>
              </a:rPr>
              <a:t>i</a:t>
            </a:r>
            <a:r>
              <a:rPr lang="en-US" sz="2800" b="1" dirty="0">
                <a:solidFill>
                  <a:srgbClr val="C00000"/>
                </a:solidFill>
              </a:rPr>
              <a:t>nteger-pointer</a:t>
            </a:r>
            <a:r>
              <a:rPr lang="en-US" sz="2800" dirty="0"/>
              <a:t> its value on </a:t>
            </a:r>
            <a:r>
              <a:rPr lang="en-US" sz="2800" dirty="0">
                <a:solidFill>
                  <a:srgbClr val="2F1BC7"/>
                </a:solidFill>
              </a:rPr>
              <a:t>“</a:t>
            </a:r>
            <a:r>
              <a:rPr lang="en-US" sz="2800" b="1" dirty="0">
                <a:solidFill>
                  <a:srgbClr val="2F1BC7"/>
                </a:solidFill>
              </a:rPr>
              <a:t>p++</a:t>
            </a:r>
            <a:r>
              <a:rPr lang="en-US" sz="2800" dirty="0">
                <a:solidFill>
                  <a:srgbClr val="2F1BC7"/>
                </a:solidFill>
              </a:rPr>
              <a:t>” </a:t>
            </a:r>
            <a:r>
              <a:rPr lang="en-US" sz="2800" dirty="0"/>
              <a:t>would be incremented by </a:t>
            </a:r>
            <a:r>
              <a:rPr lang="en-US" sz="2800" b="1" dirty="0">
                <a:solidFill>
                  <a:srgbClr val="C00000"/>
                </a:solidFill>
              </a:rPr>
              <a:t>4 bytes </a:t>
            </a:r>
            <a:r>
              <a:rPr lang="en-US" sz="2800" b="1" dirty="0"/>
              <a:t>(next loc.)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954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73FD-9DE3-40D7-AF70-FE4D96D7E86C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"/>
            <a:ext cx="9753600" cy="98532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C00000"/>
                </a:solidFill>
                <a:cs typeface="+mj-cs"/>
              </a:rPr>
              <a:t>Relationship Between Pointers and Arrays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8245" y="1143000"/>
            <a:ext cx="9144000" cy="5638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cs typeface="+mn-cs"/>
              </a:rPr>
              <a:t>Arrays</a:t>
            </a:r>
            <a:r>
              <a:rPr lang="en-US" dirty="0" smtClean="0">
                <a:solidFill>
                  <a:srgbClr val="C00000"/>
                </a:solidFill>
                <a:cs typeface="+mn-cs"/>
              </a:rPr>
              <a:t> </a:t>
            </a:r>
            <a:r>
              <a:rPr lang="en-US" dirty="0" smtClean="0">
                <a:cs typeface="+mn-cs"/>
              </a:rPr>
              <a:t>and </a:t>
            </a:r>
            <a:r>
              <a:rPr lang="en-US" b="1" dirty="0" smtClean="0">
                <a:solidFill>
                  <a:srgbClr val="C00000"/>
                </a:solidFill>
                <a:cs typeface="+mn-cs"/>
              </a:rPr>
              <a:t>pointers</a:t>
            </a:r>
            <a:r>
              <a:rPr lang="en-US" dirty="0" smtClean="0">
                <a:solidFill>
                  <a:srgbClr val="C00000"/>
                </a:solidFill>
                <a:cs typeface="+mn-cs"/>
              </a:rPr>
              <a:t> </a:t>
            </a:r>
            <a:r>
              <a:rPr lang="en-US" dirty="0" smtClean="0">
                <a:cs typeface="+mn-cs"/>
              </a:rPr>
              <a:t>are </a:t>
            </a:r>
            <a:r>
              <a:rPr lang="en-US" b="1" dirty="0" smtClean="0">
                <a:solidFill>
                  <a:srgbClr val="008000"/>
                </a:solidFill>
                <a:cs typeface="+mn-cs"/>
              </a:rPr>
              <a:t>closely related</a:t>
            </a:r>
          </a:p>
          <a:p>
            <a:pPr lvl="1" eaLnBrk="1" hangingPunct="1">
              <a:defRPr/>
            </a:pPr>
            <a:r>
              <a:rPr lang="en-US" sz="3200" b="1" dirty="0">
                <a:solidFill>
                  <a:srgbClr val="2C14DE"/>
                </a:solidFill>
              </a:rPr>
              <a:t>Array name</a:t>
            </a:r>
            <a:r>
              <a:rPr lang="en-US" sz="3200" dirty="0"/>
              <a:t> is </a:t>
            </a:r>
            <a:r>
              <a:rPr lang="en-US" sz="3200" b="1" dirty="0"/>
              <a:t>like</a:t>
            </a:r>
            <a:r>
              <a:rPr lang="en-US" sz="3200" dirty="0"/>
              <a:t> </a:t>
            </a:r>
            <a:r>
              <a:rPr lang="en-US" sz="3200" b="1" u="sng" dirty="0">
                <a:solidFill>
                  <a:srgbClr val="2C14DE"/>
                </a:solidFill>
              </a:rPr>
              <a:t>constant pointer</a:t>
            </a:r>
          </a:p>
          <a:p>
            <a:pPr lvl="1" eaLnBrk="1" hangingPunct="1">
              <a:defRPr/>
            </a:pPr>
            <a:r>
              <a:rPr lang="en-US" sz="3200" b="1" i="1" dirty="0"/>
              <a:t>All </a:t>
            </a:r>
            <a:r>
              <a:rPr lang="en-US" sz="3200" b="1" i="1" dirty="0">
                <a:solidFill>
                  <a:srgbClr val="2C14DE"/>
                </a:solidFill>
              </a:rPr>
              <a:t>arrays elements </a:t>
            </a:r>
            <a:r>
              <a:rPr lang="en-US" sz="3200" b="1" i="1" dirty="0"/>
              <a:t>are placed in the </a:t>
            </a:r>
            <a:r>
              <a:rPr lang="en-US" sz="3200" b="1" i="1" dirty="0">
                <a:solidFill>
                  <a:srgbClr val="2C14DE"/>
                </a:solidFill>
              </a:rPr>
              <a:t>consecutive locations</a:t>
            </a:r>
            <a:r>
              <a:rPr lang="en-US" sz="3200" dirty="0"/>
              <a:t>. </a:t>
            </a:r>
          </a:p>
          <a:p>
            <a:pPr lvl="2" eaLnBrk="1" hangingPunct="1">
              <a:defRPr/>
            </a:pPr>
            <a:r>
              <a:rPr lang="en-US" sz="2800" b="1" dirty="0">
                <a:solidFill>
                  <a:srgbClr val="008000"/>
                </a:solidFill>
              </a:rPr>
              <a:t>Example:-</a:t>
            </a:r>
            <a:r>
              <a:rPr lang="en-US" sz="2800" b="1" dirty="0">
                <a:solidFill>
                  <a:schemeClr val="accent2"/>
                </a:solidFill>
              </a:rPr>
              <a:t>  </a:t>
            </a:r>
            <a:r>
              <a:rPr lang="en-US" sz="2800" b="1" dirty="0" err="1">
                <a:solidFill>
                  <a:srgbClr val="B80000"/>
                </a:solidFill>
              </a:rPr>
              <a:t>int</a:t>
            </a:r>
            <a:r>
              <a:rPr lang="en-US" sz="2800" b="1" dirty="0">
                <a:solidFill>
                  <a:srgbClr val="B80000"/>
                </a:solidFill>
              </a:rPr>
              <a:t> List [10]; </a:t>
            </a:r>
            <a:r>
              <a:rPr lang="en-US" sz="2800" b="1" i="1" dirty="0">
                <a:solidFill>
                  <a:srgbClr val="2C14DE"/>
                </a:solidFill>
              </a:rPr>
              <a:t>List is the start address of array</a:t>
            </a:r>
          </a:p>
          <a:p>
            <a:pPr lvl="2" eaLnBrk="1" hangingPunct="1">
              <a:defRPr/>
            </a:pPr>
            <a:endParaRPr lang="en-US" sz="2800" b="1" dirty="0">
              <a:solidFill>
                <a:schemeClr val="accent2"/>
              </a:solidFill>
            </a:endParaRPr>
          </a:p>
          <a:p>
            <a:pPr lvl="1" eaLnBrk="1" hangingPunct="1">
              <a:defRPr/>
            </a:pPr>
            <a:r>
              <a:rPr lang="en-US" sz="3200" b="1" dirty="0">
                <a:solidFill>
                  <a:srgbClr val="2C14DE"/>
                </a:solidFill>
              </a:rPr>
              <a:t>Pointers can do array subscripting operations </a:t>
            </a:r>
            <a:r>
              <a:rPr lang="en-US" sz="3200" dirty="0"/>
              <a:t>We can access array elements using pointers.</a:t>
            </a:r>
          </a:p>
          <a:p>
            <a:pPr lvl="2" eaLnBrk="1" hangingPunct="1">
              <a:defRPr/>
            </a:pPr>
            <a:r>
              <a:rPr lang="en-US" sz="2800" b="1" dirty="0"/>
              <a:t>Example:-   </a:t>
            </a:r>
            <a:r>
              <a:rPr lang="en-US" sz="2800" b="1" dirty="0" err="1">
                <a:solidFill>
                  <a:srgbClr val="B80000"/>
                </a:solidFill>
              </a:rPr>
              <a:t>int</a:t>
            </a:r>
            <a:r>
              <a:rPr lang="en-US" sz="2800" b="1" dirty="0">
                <a:solidFill>
                  <a:srgbClr val="B80000"/>
                </a:solidFill>
              </a:rPr>
              <a:t> value = List [2];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//value assignment</a:t>
            </a:r>
          </a:p>
          <a:p>
            <a:pPr marL="2743200" lvl="6" indent="0">
              <a:buNone/>
              <a:defRPr/>
            </a:pPr>
            <a:r>
              <a:rPr lang="en-US" sz="2800" b="1" dirty="0">
                <a:solidFill>
                  <a:srgbClr val="B80000"/>
                </a:solidFill>
              </a:rPr>
              <a:t>  </a:t>
            </a:r>
            <a:r>
              <a:rPr lang="en-US" sz="2800" b="1" dirty="0" err="1">
                <a:solidFill>
                  <a:srgbClr val="B80000"/>
                </a:solidFill>
              </a:rPr>
              <a:t>int</a:t>
            </a:r>
            <a:r>
              <a:rPr lang="en-US" sz="2800" b="1" dirty="0">
                <a:solidFill>
                  <a:srgbClr val="B80000"/>
                </a:solidFill>
              </a:rPr>
              <a:t>* p = List;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//address assignment</a:t>
            </a:r>
          </a:p>
          <a:p>
            <a:pPr lvl="1" eaLnBrk="1" hangingPunct="1">
              <a:defRPr/>
            </a:pPr>
            <a:endParaRPr lang="en-US" b="1" dirty="0" smtClean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939605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E7B-731D-47F8-A33C-020352B10AAB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9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10647218" cy="929213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B80000"/>
                </a:solidFill>
                <a:cs typeface="+mj-cs"/>
              </a:rPr>
              <a:t>Relationship Between Pointers and Arrays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066800"/>
            <a:ext cx="8991600" cy="5410200"/>
          </a:xfrm>
        </p:spPr>
        <p:txBody>
          <a:bodyPr>
            <a:normAutofit/>
          </a:bodyPr>
          <a:lstStyle/>
          <a:p>
            <a:pPr lvl="1" eaLnBrk="1" hangingPunct="1">
              <a:buFontTx/>
              <a:buNone/>
              <a:defRPr/>
            </a:pPr>
            <a:r>
              <a:rPr lang="en-US" sz="3200" b="1" dirty="0">
                <a:solidFill>
                  <a:srgbClr val="FF0000"/>
                </a:solidFill>
              </a:rPr>
              <a:t>Effect:-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solidFill>
                  <a:srgbClr val="008000"/>
                </a:solidFill>
              </a:rPr>
              <a:t>- </a:t>
            </a:r>
            <a:r>
              <a:rPr lang="en-US" b="1" dirty="0" smtClean="0">
                <a:solidFill>
                  <a:srgbClr val="B80000"/>
                </a:solidFill>
              </a:rPr>
              <a:t>List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/>
              <a:t>is an </a:t>
            </a:r>
            <a:r>
              <a:rPr lang="en-US" b="1" dirty="0" smtClean="0">
                <a:solidFill>
                  <a:srgbClr val="B80000"/>
                </a:solidFill>
              </a:rPr>
              <a:t>address</a:t>
            </a:r>
            <a:r>
              <a:rPr lang="en-US" dirty="0" smtClean="0">
                <a:solidFill>
                  <a:srgbClr val="008000"/>
                </a:solidFill>
              </a:rPr>
              <a:t>, </a:t>
            </a:r>
            <a:r>
              <a:rPr lang="en-US" b="1" dirty="0" smtClean="0"/>
              <a:t>no need for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2C14DE"/>
                </a:solidFill>
              </a:rPr>
              <a:t>&amp;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solidFill>
                  <a:srgbClr val="008000"/>
                </a:solidFill>
              </a:rPr>
              <a:t>- </a:t>
            </a:r>
            <a:r>
              <a:rPr lang="en-US" dirty="0" smtClean="0"/>
              <a:t>The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b="1" dirty="0" err="1" smtClean="0">
                <a:solidFill>
                  <a:srgbClr val="B80000"/>
                </a:solidFill>
              </a:rPr>
              <a:t>bPtr</a:t>
            </a:r>
            <a:r>
              <a:rPr lang="en-US" dirty="0" smtClean="0">
                <a:solidFill>
                  <a:srgbClr val="B80000"/>
                </a:solidFill>
              </a:rPr>
              <a:t> </a:t>
            </a:r>
            <a:r>
              <a:rPr lang="en-US" b="1" dirty="0" smtClean="0">
                <a:solidFill>
                  <a:srgbClr val="2C14DE"/>
                </a:solidFill>
              </a:rPr>
              <a:t>pointer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 smtClean="0"/>
              <a:t>will contain the </a:t>
            </a:r>
            <a:r>
              <a:rPr lang="en-US" b="1" dirty="0" smtClean="0">
                <a:solidFill>
                  <a:srgbClr val="2C14DE"/>
                </a:solidFill>
              </a:rPr>
              <a:t>address of the first element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b="1" dirty="0" smtClean="0"/>
              <a:t>array </a:t>
            </a:r>
            <a:r>
              <a:rPr lang="en-US" b="1" dirty="0" smtClean="0">
                <a:solidFill>
                  <a:srgbClr val="B80000"/>
                </a:solidFill>
              </a:rPr>
              <a:t>List</a:t>
            </a:r>
            <a:r>
              <a:rPr lang="en-US" dirty="0" smtClean="0">
                <a:solidFill>
                  <a:srgbClr val="008000"/>
                </a:solidFill>
              </a:rPr>
              <a:t>.</a:t>
            </a:r>
          </a:p>
          <a:p>
            <a:pPr lvl="1" eaLnBrk="1" hangingPunct="1">
              <a:defRPr/>
            </a:pPr>
            <a:r>
              <a:rPr lang="en-US" dirty="0" smtClean="0"/>
              <a:t>Element </a:t>
            </a:r>
            <a:r>
              <a:rPr lang="en-US" b="1" dirty="0" smtClean="0">
                <a:solidFill>
                  <a:schemeClr val="accent2"/>
                </a:solidFill>
              </a:rPr>
              <a:t>List[2]</a:t>
            </a:r>
            <a:r>
              <a:rPr lang="en-US" dirty="0" smtClean="0"/>
              <a:t> can be accessed by  </a:t>
            </a:r>
            <a:r>
              <a:rPr lang="en-US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*(bPtr+2)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939605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CDFA-C74C-4BC1-9449-9CFBB4E4CA38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7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54038"/>
            <a:ext cx="9094509" cy="79349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B80000"/>
                </a:solidFill>
              </a:rPr>
              <a:t>Relationship between Arrays and Pointers</a:t>
            </a:r>
            <a:endParaRPr lang="en-US" sz="2400" b="1" dirty="0">
              <a:solidFill>
                <a:srgbClr val="B80000"/>
              </a:solidFill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52107"/>
            <a:ext cx="8534400" cy="5943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>
              <a:latin typeface="Consolas" panose="020B0609020204030204" pitchFamily="49" charset="0"/>
            </a:endParaRPr>
          </a:p>
          <a:p>
            <a:pPr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nsolas" panose="020B0609020204030204" pitchFamily="49" charset="0"/>
              </a:rPr>
              <a:t>void </a:t>
            </a:r>
            <a:r>
              <a:rPr lang="en-US" b="1" dirty="0">
                <a:latin typeface="Consolas" panose="020B0609020204030204" pitchFamily="49" charset="0"/>
              </a:rPr>
              <a:t>main()</a:t>
            </a:r>
          </a:p>
          <a:p>
            <a:pPr>
              <a:buNone/>
            </a:pP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</a:rPr>
              <a:t> numbers[]={10,20,30,40,50};</a:t>
            </a:r>
          </a:p>
          <a:p>
            <a:pPr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cout</a:t>
            </a:r>
            <a:r>
              <a:rPr lang="en-US" b="1" dirty="0">
                <a:latin typeface="Consolas" panose="020B0609020204030204" pitchFamily="49" charset="0"/>
              </a:rPr>
              <a:t>&lt;&lt;numbers[0]&lt;&lt;</a:t>
            </a:r>
            <a:r>
              <a:rPr lang="en-US" b="1" dirty="0" err="1">
                <a:latin typeface="Consolas" panose="020B0609020204030204" pitchFamily="49" charset="0"/>
              </a:rPr>
              <a:t>endl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cout</a:t>
            </a:r>
            <a:r>
              <a:rPr lang="en-US" b="1" dirty="0">
                <a:latin typeface="Consolas" panose="020B0609020204030204" pitchFamily="49" charset="0"/>
              </a:rPr>
              <a:t>&lt;&lt;numbers&lt;&lt;</a:t>
            </a:r>
            <a:r>
              <a:rPr lang="en-US" b="1" dirty="0" err="1">
                <a:latin typeface="Consolas" panose="020B0609020204030204" pitchFamily="49" charset="0"/>
              </a:rPr>
              <a:t>endl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cout</a:t>
            </a:r>
            <a:r>
              <a:rPr lang="en-US" b="1" dirty="0">
                <a:latin typeface="Consolas" panose="020B0609020204030204" pitchFamily="49" charset="0"/>
              </a:rPr>
              <a:t>&lt;&lt;*numbers&lt;&lt;</a:t>
            </a:r>
            <a:r>
              <a:rPr lang="en-US" b="1" dirty="0" err="1">
                <a:latin typeface="Consolas" panose="020B0609020204030204" pitchFamily="49" charset="0"/>
              </a:rPr>
              <a:t>endl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cout</a:t>
            </a:r>
            <a:r>
              <a:rPr lang="en-US" b="1" dirty="0">
                <a:latin typeface="Consolas" panose="020B0609020204030204" pitchFamily="49" charset="0"/>
              </a:rPr>
              <a:t>&lt;&lt;*(numbers+1);</a:t>
            </a:r>
          </a:p>
          <a:p>
            <a:pPr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84753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1800" y="3733407"/>
            <a:ext cx="1219200" cy="381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4203118"/>
            <a:ext cx="2286000" cy="4572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Address e.g., &amp;34234 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4749029"/>
            <a:ext cx="1219200" cy="381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5607" y="5240736"/>
            <a:ext cx="1219200" cy="381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596D-FDBF-4D70-8EE5-9B8B3F96F594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8784" y="-18862"/>
            <a:ext cx="8229600" cy="78086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Arrays and Pointers</a:t>
            </a:r>
            <a:endParaRPr lang="en-US" sz="2800" b="1" dirty="0">
              <a:solidFill>
                <a:srgbClr val="B80000"/>
              </a:solidFill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838200"/>
            <a:ext cx="8991600" cy="60198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3200" b="1" dirty="0">
                <a:solidFill>
                  <a:srgbClr val="2F1BC7"/>
                </a:solidFill>
              </a:rPr>
              <a:t>Array name </a:t>
            </a:r>
            <a:r>
              <a:rPr lang="en-US" sz="3200" dirty="0"/>
              <a:t>is the </a:t>
            </a:r>
            <a:r>
              <a:rPr lang="en-US" sz="3200" b="1" dirty="0">
                <a:solidFill>
                  <a:srgbClr val="2F1BC7"/>
                </a:solidFill>
              </a:rPr>
              <a:t>starting address</a:t>
            </a:r>
            <a:r>
              <a:rPr lang="en-US" sz="3200" dirty="0"/>
              <a:t> of the </a:t>
            </a:r>
            <a:r>
              <a:rPr lang="en-US" sz="3200" b="1" dirty="0">
                <a:solidFill>
                  <a:srgbClr val="2F1BC7"/>
                </a:solidFill>
              </a:rPr>
              <a:t>array</a:t>
            </a:r>
          </a:p>
          <a:p>
            <a:endParaRPr lang="en-US" dirty="0" smtClean="0"/>
          </a:p>
          <a:p>
            <a:r>
              <a:rPr lang="en-US" dirty="0" smtClean="0"/>
              <a:t>Let</a:t>
            </a:r>
            <a:r>
              <a:rPr lang="en-US" dirty="0"/>
              <a:t>		</a:t>
            </a:r>
            <a:r>
              <a:rPr lang="en-US" sz="3000" b="1" dirty="0" err="1">
                <a:latin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</a:rPr>
              <a:t> A[25];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sz="3000" b="1" dirty="0" err="1">
                <a:latin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</a:rPr>
              <a:t> *p; </a:t>
            </a:r>
            <a:r>
              <a:rPr lang="en-US" sz="3000" b="1" dirty="0" err="1">
                <a:latin typeface="Courier New" pitchFamily="49" charset="0"/>
              </a:rPr>
              <a:t>int</a:t>
            </a:r>
            <a:r>
              <a:rPr lang="en-US" sz="3000" b="1" dirty="0">
                <a:latin typeface="Courier New" pitchFamily="49" charset="0"/>
              </a:rPr>
              <a:t> </a:t>
            </a:r>
            <a:r>
              <a:rPr lang="en-US" sz="3000" b="1" dirty="0" err="1">
                <a:latin typeface="Courier New" pitchFamily="49" charset="0"/>
              </a:rPr>
              <a:t>i</a:t>
            </a:r>
            <a:r>
              <a:rPr lang="en-US" sz="3000" b="1" dirty="0">
                <a:latin typeface="Courier New" pitchFamily="49" charset="0"/>
              </a:rPr>
              <a:t>, j;</a:t>
            </a:r>
          </a:p>
          <a:p>
            <a:endParaRPr lang="en-US" sz="3000" b="1" dirty="0">
              <a:latin typeface="Courier New" pitchFamily="49" charset="0"/>
            </a:endParaRPr>
          </a:p>
          <a:p>
            <a:r>
              <a:rPr lang="en-US" dirty="0"/>
              <a:t>Let		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p = A; </a:t>
            </a:r>
          </a:p>
          <a:p>
            <a:endParaRPr lang="en-US" sz="3000" b="1" dirty="0">
              <a:latin typeface="Courier New" pitchFamily="49" charset="0"/>
            </a:endParaRPr>
          </a:p>
          <a:p>
            <a:r>
              <a:rPr lang="en-US" dirty="0"/>
              <a:t>Then	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p</a:t>
            </a:r>
            <a:r>
              <a:rPr lang="en-US" dirty="0"/>
              <a:t> points to 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A[0]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p + </a:t>
            </a:r>
            <a:r>
              <a:rPr lang="en-US" sz="3000" b="1" dirty="0" err="1">
                <a:solidFill>
                  <a:srgbClr val="2F1BC7"/>
                </a:solidFill>
                <a:latin typeface="Courier New" pitchFamily="49" charset="0"/>
              </a:rPr>
              <a:t>i</a:t>
            </a:r>
            <a:r>
              <a:rPr lang="en-US" dirty="0">
                <a:solidFill>
                  <a:srgbClr val="2F1BC7"/>
                </a:solidFill>
              </a:rPr>
              <a:t> </a:t>
            </a:r>
            <a:r>
              <a:rPr lang="en-US" dirty="0" smtClean="0">
                <a:solidFill>
                  <a:srgbClr val="2F1BC7"/>
                </a:solidFill>
              </a:rPr>
              <a:t>  </a:t>
            </a:r>
            <a:r>
              <a:rPr lang="en-US" dirty="0" smtClean="0"/>
              <a:t>points </a:t>
            </a:r>
            <a:r>
              <a:rPr lang="en-US" dirty="0"/>
              <a:t>to </a:t>
            </a:r>
            <a:r>
              <a:rPr lang="en-US" dirty="0" smtClean="0"/>
              <a:t>   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A[</a:t>
            </a:r>
            <a:r>
              <a:rPr lang="en-US" sz="3000" b="1" dirty="0" err="1">
                <a:solidFill>
                  <a:srgbClr val="2F1BC7"/>
                </a:solidFill>
                <a:latin typeface="Courier New" pitchFamily="49" charset="0"/>
              </a:rPr>
              <a:t>i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&amp;A[j] </a:t>
            </a:r>
            <a:r>
              <a:rPr lang="en-US" sz="3000" b="1" dirty="0">
                <a:latin typeface="Courier New" pitchFamily="49" charset="0"/>
              </a:rPr>
              <a:t>== </a:t>
            </a:r>
            <a:r>
              <a:rPr lang="en-US" sz="3000" b="1" dirty="0" err="1">
                <a:solidFill>
                  <a:srgbClr val="2F1BC7"/>
                </a:solidFill>
                <a:latin typeface="Courier New" pitchFamily="49" charset="0"/>
              </a:rPr>
              <a:t>p+j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*(</a:t>
            </a:r>
            <a:r>
              <a:rPr lang="en-US" sz="3000" b="1" dirty="0" err="1">
                <a:solidFill>
                  <a:srgbClr val="2F1BC7"/>
                </a:solidFill>
                <a:latin typeface="Courier New" pitchFamily="49" charset="0"/>
              </a:rPr>
              <a:t>p+j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)</a:t>
            </a:r>
            <a:r>
              <a:rPr lang="en-US" dirty="0">
                <a:solidFill>
                  <a:srgbClr val="2F1BC7"/>
                </a:solidFill>
              </a:rPr>
              <a:t> </a:t>
            </a:r>
            <a:r>
              <a:rPr lang="en-US" dirty="0"/>
              <a:t>is the same as </a:t>
            </a:r>
            <a:r>
              <a:rPr lang="en-US" sz="3000" b="1" dirty="0">
                <a:solidFill>
                  <a:srgbClr val="2F1BC7"/>
                </a:solidFill>
                <a:latin typeface="Courier New" pitchFamily="49" charset="0"/>
              </a:rPr>
              <a:t>A[j]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7620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36FB-F7D6-47B8-B84F-673B79194FC8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1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"/>
            <a:ext cx="11049000" cy="86868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Functions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C00000"/>
                </a:solidFill>
              </a:rPr>
              <a:t>Pass by using Reference Pointer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90600"/>
            <a:ext cx="9144000" cy="5867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Pass-by-reference with pointer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arguments</a:t>
            </a:r>
          </a:p>
          <a:p>
            <a:pPr lvl="2" algn="just"/>
            <a:r>
              <a:rPr lang="en-US" sz="3200" dirty="0">
                <a:latin typeface="+mj-lt"/>
              </a:rPr>
              <a:t>Use </a:t>
            </a:r>
            <a:r>
              <a:rPr lang="en-US" sz="3200" dirty="0">
                <a:solidFill>
                  <a:srgbClr val="2F1BC7"/>
                </a:solidFill>
                <a:latin typeface="+mj-lt"/>
              </a:rPr>
              <a:t>pointers</a:t>
            </a:r>
            <a:r>
              <a:rPr lang="en-US" sz="3200" dirty="0">
                <a:latin typeface="+mj-lt"/>
              </a:rPr>
              <a:t> as </a:t>
            </a:r>
            <a:r>
              <a:rPr lang="en-US" sz="3200" dirty="0">
                <a:solidFill>
                  <a:srgbClr val="2F1BC7"/>
                </a:solidFill>
                <a:latin typeface="+mj-lt"/>
              </a:rPr>
              <a:t>formal parameters </a:t>
            </a:r>
            <a:r>
              <a:rPr lang="en-US" sz="3200" dirty="0">
                <a:latin typeface="+mj-lt"/>
              </a:rPr>
              <a:t>and </a:t>
            </a:r>
            <a:r>
              <a:rPr lang="en-US" sz="3200" dirty="0">
                <a:solidFill>
                  <a:srgbClr val="2F1BC7"/>
                </a:solidFill>
                <a:latin typeface="+mj-lt"/>
              </a:rPr>
              <a:t>addresses</a:t>
            </a:r>
            <a:r>
              <a:rPr lang="en-US" sz="3200" dirty="0">
                <a:latin typeface="+mj-lt"/>
              </a:rPr>
              <a:t> as </a:t>
            </a:r>
            <a:r>
              <a:rPr lang="en-US" sz="3200" dirty="0">
                <a:solidFill>
                  <a:srgbClr val="2F1BC7"/>
                </a:solidFill>
                <a:latin typeface="+mj-lt"/>
              </a:rPr>
              <a:t>actual parameters</a:t>
            </a:r>
          </a:p>
          <a:p>
            <a:pPr lvl="2"/>
            <a:endParaRPr lang="en-US" sz="3400" dirty="0">
              <a:solidFill>
                <a:srgbClr val="2F1BC7"/>
              </a:solidFill>
              <a:latin typeface="+mj-lt"/>
            </a:endParaRPr>
          </a:p>
          <a:p>
            <a:r>
              <a:rPr lang="en-US" b="1" dirty="0">
                <a:solidFill>
                  <a:srgbClr val="2F1BC7"/>
                </a:solidFill>
                <a:latin typeface="+mj-lt"/>
              </a:rPr>
              <a:t>Pass address </a:t>
            </a:r>
            <a:r>
              <a:rPr lang="en-US" dirty="0">
                <a:latin typeface="+mj-lt"/>
              </a:rPr>
              <a:t>of </a:t>
            </a:r>
            <a:r>
              <a:rPr lang="en-US" b="1" dirty="0">
                <a:solidFill>
                  <a:srgbClr val="2F1BC7"/>
                </a:solidFill>
                <a:latin typeface="+mj-lt"/>
              </a:rPr>
              <a:t>argument</a:t>
            </a:r>
            <a:r>
              <a:rPr lang="en-US" dirty="0">
                <a:latin typeface="+mj-lt"/>
              </a:rPr>
              <a:t> using </a:t>
            </a:r>
            <a:r>
              <a:rPr lang="en-US" b="1" dirty="0">
                <a:solidFill>
                  <a:srgbClr val="2F1BC7"/>
                </a:solidFill>
                <a:latin typeface="+mj-lt"/>
              </a:rPr>
              <a:t>&amp;</a:t>
            </a:r>
            <a:r>
              <a:rPr lang="en-US" dirty="0">
                <a:solidFill>
                  <a:srgbClr val="2F1BC7"/>
                </a:solidFill>
                <a:latin typeface="+mj-lt"/>
              </a:rPr>
              <a:t> operator</a:t>
            </a:r>
          </a:p>
          <a:p>
            <a:pPr lvl="1"/>
            <a:r>
              <a:rPr lang="en-US" sz="3200" b="1" dirty="0">
                <a:solidFill>
                  <a:srgbClr val="C00000"/>
                </a:solidFill>
                <a:latin typeface="+mj-lt"/>
              </a:rPr>
              <a:t>Arrays not passed with &amp;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because </a:t>
            </a:r>
            <a:r>
              <a:rPr lang="en-US" sz="3200" dirty="0">
                <a:solidFill>
                  <a:srgbClr val="2F1BC7"/>
                </a:solidFill>
                <a:latin typeface="+mj-lt"/>
              </a:rPr>
              <a:t>array name </a:t>
            </a:r>
            <a:r>
              <a:rPr lang="en-US" sz="3200" dirty="0">
                <a:latin typeface="+mj-lt"/>
              </a:rPr>
              <a:t>already </a:t>
            </a:r>
            <a:r>
              <a:rPr lang="en-US" sz="3200" dirty="0">
                <a:solidFill>
                  <a:srgbClr val="2F1BC7"/>
                </a:solidFill>
                <a:latin typeface="+mj-lt"/>
              </a:rPr>
              <a:t>an address </a:t>
            </a:r>
          </a:p>
          <a:p>
            <a:pPr lvl="1"/>
            <a:r>
              <a:rPr lang="en-US" sz="3200" dirty="0">
                <a:solidFill>
                  <a:srgbClr val="2F1BC7"/>
                </a:solidFill>
                <a:latin typeface="+mj-lt"/>
              </a:rPr>
              <a:t>Pointers  variable</a:t>
            </a:r>
            <a:r>
              <a:rPr lang="en-US" sz="3200" dirty="0">
                <a:latin typeface="+mj-lt"/>
              </a:rPr>
              <a:t> are </a:t>
            </a:r>
            <a:r>
              <a:rPr lang="en-US" sz="3200" dirty="0">
                <a:solidFill>
                  <a:srgbClr val="2F1BC7"/>
                </a:solidFill>
                <a:latin typeface="+mj-lt"/>
              </a:rPr>
              <a:t>used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solidFill>
                  <a:srgbClr val="2F1BC7"/>
                </a:solidFill>
                <a:latin typeface="+mj-lt"/>
              </a:rPr>
              <a:t>inside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solidFill>
                  <a:srgbClr val="2F1BC7"/>
                </a:solidFill>
                <a:latin typeface="+mj-lt"/>
              </a:rPr>
              <a:t>function </a:t>
            </a:r>
          </a:p>
          <a:p>
            <a:pPr lvl="3">
              <a:buFontTx/>
              <a:buNone/>
            </a:pPr>
            <a:r>
              <a:rPr lang="en-US" sz="3400" b="1" dirty="0">
                <a:latin typeface="+mj-lt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51AB-56EA-4C57-A05B-806B03571DAE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9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53924"/>
            <a:ext cx="8229600" cy="78427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Pass by Reference Pointers– Example1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828800" y="1143001"/>
          <a:ext cx="8628062" cy="5502275"/>
        </p:xfrm>
        <a:graphic>
          <a:graphicData uri="http://schemas.openxmlformats.org/drawingml/2006/table">
            <a:tbl>
              <a:tblPr/>
              <a:tblGrid>
                <a:gridCol w="8628062"/>
              </a:tblGrid>
              <a:tr h="550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void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func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  *num)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  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cout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&lt;&lt;"num = "&lt;&lt;*num&lt;&lt;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endl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      *num = 10;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  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cout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&lt;&lt;"num = "&lt;&lt;*num&lt;&lt;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endl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void main()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 n = 5;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cout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&lt;&lt;"Before call: n = "&lt;&lt;n&lt;&lt;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endl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func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(&amp;n);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cout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&lt;&lt;"After call: n = "&lt;&lt;n&lt;&lt;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endl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urier New" pitchFamily="49" charset="0"/>
                        </a:rPr>
                        <a:t>}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2C7E-FC53-450F-BDA3-8AA5F90C7130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6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DF-56D8-4236-9F64-2EAB78560BB5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80" y="3200400"/>
            <a:ext cx="10972800" cy="838200"/>
          </a:xfrm>
        </p:spPr>
        <p:txBody>
          <a:bodyPr/>
          <a:lstStyle/>
          <a:p>
            <a:r>
              <a:rPr lang="en-US" dirty="0" smtClean="0"/>
              <a:t>Previous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558924" y="990601"/>
            <a:ext cx="8956676" cy="57861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compDouble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* </a:t>
            </a:r>
            <a:r>
              <a:rPr lang="en-US" sz="20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Ar</a:t>
            </a:r>
            <a:r>
              <a:rPr lang="en-US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N</a:t>
            </a:r>
            <a:r>
              <a:rPr lang="en-US" sz="2000" b="1" dirty="0" smtClean="0">
                <a:latin typeface="Consolas" panose="020B0609020204030204" pitchFamily="49" charset="0"/>
                <a:cs typeface="Courier New" pitchFamily="49" charset="0"/>
              </a:rPr>
              <a:t>)</a:t>
            </a:r>
            <a:endParaRPr lang="en-US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for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nsolas" panose="020B0609020204030204" pitchFamily="49" charset="0"/>
                <a:cs typeface="Courier New" pitchFamily="49" charset="0"/>
              </a:rPr>
              <a:t>=0;i&lt;</a:t>
            </a:r>
            <a:r>
              <a:rPr lang="en-US" sz="2000" b="1" dirty="0" err="1" smtClean="0">
                <a:latin typeface="Consolas" panose="020B0609020204030204" pitchFamily="49" charset="0"/>
                <a:cs typeface="Courier New" pitchFamily="49" charset="0"/>
              </a:rPr>
              <a:t>N;i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++)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{	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Ar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=(*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Ar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)*2;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			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Ar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++;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main()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{		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[10]={0,1,2,3,4,5,6,7,8,9};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 err="1" smtClean="0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compDouble</a:t>
            </a:r>
            <a:r>
              <a:rPr lang="en-US" sz="2000" b="1" dirty="0" smtClean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Arr,10</a:t>
            </a:r>
            <a:r>
              <a:rPr lang="en-US" sz="2000" b="1" dirty="0" smtClean="0">
                <a:latin typeface="Consolas" panose="020B0609020204030204" pitchFamily="49" charset="0"/>
                <a:cs typeface="Courier New" pitchFamily="49" charset="0"/>
              </a:rPr>
              <a:t>);</a:t>
            </a:r>
            <a:endParaRPr lang="en-US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for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=0;i&lt;10;i++)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&lt;&lt;</a:t>
            </a:r>
            <a:r>
              <a:rPr lang="en-US" sz="2000" b="1" dirty="0" err="1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]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&lt;&lt;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393700" lvl="2" indent="-168275" eaLnBrk="0" hangingPunct="0">
              <a:spcBef>
                <a:spcPct val="50000"/>
              </a:spcBef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438400" y="-1"/>
            <a:ext cx="8229600" cy="868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+mj-cs"/>
              </a:rPr>
              <a:t>Pass by Reference Pointers– Example2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8E88-92D8-420F-8C1B-50573E2096B9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2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goes to Dr</a:t>
            </a:r>
            <a:r>
              <a:rPr lang="en-US" dirty="0"/>
              <a:t>. Muhammad </a:t>
            </a:r>
            <a:r>
              <a:rPr lang="en-US" dirty="0" err="1" smtClean="0"/>
              <a:t>Aleem</a:t>
            </a:r>
            <a:r>
              <a:rPr lang="en-US" dirty="0" smtClean="0"/>
              <a:t> for preparation of slides</a:t>
            </a:r>
          </a:p>
          <a:p>
            <a:r>
              <a:rPr lang="en-US" dirty="0" smtClean="0"/>
              <a:t>Chapter 20, Starting out with </a:t>
            </a:r>
            <a:r>
              <a:rPr lang="en-US" dirty="0" err="1" smtClean="0"/>
              <a:t>c++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185-E882-4239-ABF3-1265D7F87757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152" y="2866672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1726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FEEA-EBB4-4DA7-A056-DD943FB9AF99}" type="datetime1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"/>
            <a:ext cx="8229600" cy="86868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Introduction to Pointers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6060" y="948396"/>
            <a:ext cx="9019736" cy="58674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When we </a:t>
            </a:r>
            <a:r>
              <a:rPr lang="en-US" b="1" dirty="0">
                <a:solidFill>
                  <a:srgbClr val="2F1BC7"/>
                </a:solidFill>
              </a:rPr>
              <a:t>declare</a:t>
            </a:r>
            <a:r>
              <a:rPr lang="en-US" dirty="0"/>
              <a:t> a </a:t>
            </a:r>
            <a:r>
              <a:rPr lang="en-US" b="1" dirty="0" smtClean="0">
                <a:solidFill>
                  <a:srgbClr val="2F1BC7"/>
                </a:solidFill>
              </a:rPr>
              <a:t>variable</a:t>
            </a:r>
            <a:r>
              <a:rPr lang="en-US" dirty="0" smtClean="0">
                <a:solidFill>
                  <a:srgbClr val="2F1BC7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/>
              <a:t>some </a:t>
            </a:r>
            <a:r>
              <a:rPr lang="en-US" b="1" dirty="0">
                <a:solidFill>
                  <a:srgbClr val="2F1BC7"/>
                </a:solidFill>
              </a:rPr>
              <a:t>memory</a:t>
            </a:r>
            <a:r>
              <a:rPr lang="en-US" dirty="0"/>
              <a:t> is </a:t>
            </a:r>
            <a:r>
              <a:rPr lang="en-US" b="1" dirty="0">
                <a:solidFill>
                  <a:srgbClr val="2F1BC7"/>
                </a:solidFill>
              </a:rPr>
              <a:t>allocated</a:t>
            </a:r>
            <a:r>
              <a:rPr lang="en-US" dirty="0"/>
              <a:t> for it.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Thus, we have </a:t>
            </a:r>
            <a:r>
              <a:rPr lang="en-US" b="1" dirty="0" smtClean="0">
                <a:solidFill>
                  <a:srgbClr val="2F1BC7"/>
                </a:solidFill>
              </a:rPr>
              <a:t>two properties</a:t>
            </a:r>
            <a:r>
              <a:rPr lang="en-US" b="1" dirty="0" smtClean="0"/>
              <a:t> </a:t>
            </a:r>
            <a:r>
              <a:rPr lang="en-US" dirty="0" smtClean="0"/>
              <a:t>for any </a:t>
            </a:r>
            <a:r>
              <a:rPr lang="en-US" b="1" dirty="0" smtClean="0">
                <a:solidFill>
                  <a:srgbClr val="2F1BC7"/>
                </a:solidFill>
              </a:rPr>
              <a:t>variable</a:t>
            </a:r>
            <a:r>
              <a:rPr lang="en-US" dirty="0" smtClean="0"/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Its </a:t>
            </a:r>
            <a:r>
              <a:rPr lang="en-US" sz="3200" b="1" u="sng" dirty="0">
                <a:solidFill>
                  <a:srgbClr val="FF0000"/>
                </a:solidFill>
              </a:rPr>
              <a:t>Address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and its </a:t>
            </a:r>
            <a:r>
              <a:rPr lang="en-US" sz="3200" b="1" u="sng" dirty="0">
                <a:solidFill>
                  <a:srgbClr val="FF0000"/>
                </a:solidFill>
              </a:rPr>
              <a:t>Data value</a:t>
            </a:r>
          </a:p>
          <a:p>
            <a:pPr marL="971550" lvl="1" indent="-514350">
              <a:buNone/>
            </a:pPr>
            <a:endParaRPr lang="en-US" sz="3200" dirty="0"/>
          </a:p>
          <a:p>
            <a:pPr marL="971550" lvl="1" indent="-514350">
              <a:buNone/>
            </a:pPr>
            <a:r>
              <a:rPr lang="en-US" sz="3200" dirty="0"/>
              <a:t>E.g.,     char ch = ‘A’;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977064" y="5410200"/>
            <a:ext cx="2776537" cy="914400"/>
            <a:chOff x="5228167" y="5105400"/>
            <a:chExt cx="2468033" cy="914400"/>
          </a:xfrm>
        </p:grpSpPr>
        <p:sp>
          <p:nvSpPr>
            <p:cNvPr id="7" name="Rectangle 6"/>
            <p:cNvSpPr/>
            <p:nvPr/>
          </p:nvSpPr>
          <p:spPr>
            <a:xfrm>
              <a:off x="5943600" y="5562600"/>
              <a:ext cx="17526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28167" y="556260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/>
                <a:t>1011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80892" y="5105400"/>
              <a:ext cx="424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ch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467788" y="4495800"/>
            <a:ext cx="926541" cy="1502898"/>
            <a:chOff x="7867587" y="4419600"/>
            <a:chExt cx="926541" cy="1502898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7867587" y="4800600"/>
              <a:ext cx="514413" cy="11218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077200" y="4419600"/>
              <a:ext cx="716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</a:rPr>
                <a:t>Value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53200" y="4572000"/>
            <a:ext cx="1821396" cy="1295400"/>
            <a:chOff x="5029200" y="4572000"/>
            <a:chExt cx="1821396" cy="1295400"/>
          </a:xfrm>
        </p:grpSpPr>
        <p:cxnSp>
          <p:nvCxnSpPr>
            <p:cNvPr id="14" name="Straight Arrow Connector 13"/>
            <p:cNvCxnSpPr>
              <a:endCxn id="8" idx="0"/>
            </p:cNvCxnSpPr>
            <p:nvPr/>
          </p:nvCxnSpPr>
          <p:spPr>
            <a:xfrm>
              <a:off x="5867400" y="4953000"/>
              <a:ext cx="14288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9200" y="4572000"/>
              <a:ext cx="1821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</a:rPr>
                <a:t>Memory Address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1E01-6DCC-4ED2-8442-D80268DEB73B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0110"/>
            <a:ext cx="9144000" cy="94001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Introduction to Pointers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143000"/>
            <a:ext cx="9144000" cy="55626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How to get</a:t>
            </a:r>
            <a:r>
              <a:rPr lang="en-US" b="1" dirty="0" smtClean="0"/>
              <a:t>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memory-address</a:t>
            </a:r>
            <a:r>
              <a:rPr lang="en-US" dirty="0" smtClean="0"/>
              <a:t> of a </a:t>
            </a:r>
            <a:r>
              <a:rPr lang="en-US" b="1" dirty="0" smtClean="0">
                <a:solidFill>
                  <a:srgbClr val="C00000"/>
                </a:solidFill>
              </a:rPr>
              <a:t>variable</a:t>
            </a:r>
            <a:r>
              <a:rPr lang="en-US" dirty="0" smtClean="0"/>
              <a:t>?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2F1BC7"/>
                </a:solidFill>
              </a:rPr>
              <a:t>Address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a </a:t>
            </a:r>
            <a:r>
              <a:rPr lang="en-US" b="1" dirty="0">
                <a:solidFill>
                  <a:srgbClr val="2F1BC7"/>
                </a:solidFill>
              </a:rPr>
              <a:t>variable</a:t>
            </a:r>
            <a:r>
              <a:rPr lang="en-US" dirty="0"/>
              <a:t> can be </a:t>
            </a:r>
            <a:r>
              <a:rPr lang="en-US" b="1" dirty="0">
                <a:solidFill>
                  <a:srgbClr val="2F1BC7"/>
                </a:solidFill>
              </a:rPr>
              <a:t>accessed</a:t>
            </a:r>
            <a:r>
              <a:rPr lang="en-US" dirty="0"/>
              <a:t> through the </a:t>
            </a:r>
            <a:r>
              <a:rPr lang="en-US" b="1" dirty="0">
                <a:solidFill>
                  <a:srgbClr val="2F1BC7"/>
                </a:solidFill>
              </a:rPr>
              <a:t>referencing operator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C00000"/>
                </a:solidFill>
              </a:rPr>
              <a:t>&amp;</a:t>
            </a:r>
            <a:r>
              <a:rPr lang="en-US" dirty="0" smtClean="0"/>
              <a:t>” </a:t>
            </a:r>
          </a:p>
          <a:p>
            <a:pPr lvl="1">
              <a:spcBef>
                <a:spcPts val="1200"/>
              </a:spcBef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rgbClr val="C00000"/>
                </a:solidFill>
              </a:rPr>
              <a:t>&amp;</a:t>
            </a:r>
            <a:r>
              <a:rPr lang="en-US" sz="3200" b="1" dirty="0" err="1">
                <a:solidFill>
                  <a:srgbClr val="2F1BC7"/>
                </a:solidFill>
              </a:rPr>
              <a:t>i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ym typeface="Wingdings" pitchFamily="2" charset="2"/>
              </a:rPr>
              <a:t> will </a:t>
            </a:r>
            <a:r>
              <a:rPr lang="en-US" sz="3200" dirty="0"/>
              <a:t>return </a:t>
            </a:r>
            <a:r>
              <a:rPr lang="en-US" sz="3200" b="1" dirty="0">
                <a:solidFill>
                  <a:srgbClr val="B80000"/>
                </a:solidFill>
              </a:rPr>
              <a:t>memory location </a:t>
            </a:r>
            <a:r>
              <a:rPr lang="en-US" sz="3200" dirty="0"/>
              <a:t>where the </a:t>
            </a:r>
            <a:r>
              <a:rPr lang="en-US" sz="3200" b="1" dirty="0">
                <a:solidFill>
                  <a:srgbClr val="2F1BC7"/>
                </a:solidFill>
              </a:rPr>
              <a:t>data value</a:t>
            </a:r>
            <a:r>
              <a:rPr lang="en-US" sz="3200" b="1" dirty="0"/>
              <a:t> </a:t>
            </a:r>
            <a:r>
              <a:rPr lang="en-US" sz="3200" dirty="0"/>
              <a:t>for “</a:t>
            </a:r>
            <a:r>
              <a:rPr lang="en-US" sz="3200" b="1" dirty="0" err="1">
                <a:solidFill>
                  <a:srgbClr val="2F1BC7"/>
                </a:solidFill>
              </a:rPr>
              <a:t>i</a:t>
            </a:r>
            <a:r>
              <a:rPr lang="en-US" sz="3200" dirty="0"/>
              <a:t>” is stored.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u="sng" dirty="0"/>
              <a:t>A </a:t>
            </a:r>
            <a:r>
              <a:rPr lang="en-US" b="1" u="sng" dirty="0">
                <a:solidFill>
                  <a:srgbClr val="B80000"/>
                </a:solidFill>
              </a:rPr>
              <a:t>pointer </a:t>
            </a:r>
            <a:r>
              <a:rPr lang="en-US" b="1" u="sng" dirty="0" smtClean="0">
                <a:solidFill>
                  <a:srgbClr val="B80000"/>
                </a:solidFill>
              </a:rPr>
              <a:t>is a variable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b="1" u="sng" dirty="0" smtClean="0">
                <a:solidFill>
                  <a:srgbClr val="B80000"/>
                </a:solidFill>
              </a:rPr>
              <a:t>Pointer stores only </a:t>
            </a:r>
            <a:r>
              <a:rPr lang="en-US" b="1" dirty="0" smtClean="0">
                <a:solidFill>
                  <a:srgbClr val="2F1BC7"/>
                </a:solidFill>
              </a:rPr>
              <a:t>address </a:t>
            </a:r>
            <a:endParaRPr lang="en-US" b="1" dirty="0">
              <a:solidFill>
                <a:srgbClr val="2F1BC7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96012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FE08-CD1E-433C-8360-9E0E17309C88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8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-1"/>
            <a:ext cx="8229600" cy="96774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Creating a Pointer Variable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6570" y="1021079"/>
            <a:ext cx="8979031" cy="5684522"/>
          </a:xfrm>
        </p:spPr>
        <p:txBody>
          <a:bodyPr>
            <a:noAutofit/>
          </a:bodyPr>
          <a:lstStyle/>
          <a:p>
            <a:pPr lvl="1">
              <a:buNone/>
            </a:pPr>
            <a:endParaRPr lang="en-US" sz="3200" b="1" dirty="0"/>
          </a:p>
          <a:p>
            <a:pPr lvl="1">
              <a:buNone/>
            </a:pPr>
            <a:r>
              <a:rPr lang="en-US" sz="3200" b="1" dirty="0"/>
              <a:t>			   </a:t>
            </a:r>
            <a:r>
              <a:rPr lang="en-US" sz="3200" b="1" dirty="0">
                <a:solidFill>
                  <a:srgbClr val="008000"/>
                </a:solidFill>
              </a:rPr>
              <a:t>Type</a:t>
            </a:r>
            <a:r>
              <a:rPr lang="en-US" sz="3200" b="1" dirty="0">
                <a:solidFill>
                  <a:srgbClr val="B80000"/>
                </a:solidFill>
              </a:rPr>
              <a:t>*</a:t>
            </a:r>
            <a:r>
              <a:rPr lang="en-US" sz="3200" b="1" dirty="0"/>
              <a:t> &lt;</a:t>
            </a:r>
            <a:r>
              <a:rPr lang="en-US" sz="3200" b="1" dirty="0">
                <a:solidFill>
                  <a:srgbClr val="2F1BC7"/>
                </a:solidFill>
              </a:rPr>
              <a:t>variable Name</a:t>
            </a:r>
            <a:r>
              <a:rPr lang="en-US" sz="3200" b="1" dirty="0"/>
              <a:t>&gt;;</a:t>
            </a:r>
          </a:p>
          <a:p>
            <a:pPr lvl="1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u="sng" dirty="0"/>
              <a:t>Example:</a:t>
            </a:r>
          </a:p>
          <a:p>
            <a:pPr lvl="2">
              <a:buNone/>
            </a:pPr>
            <a:r>
              <a:rPr lang="en-US" sz="2800" b="1" dirty="0">
                <a:latin typeface="Consolas" panose="020B0609020204030204" pitchFamily="49" charset="0"/>
              </a:rPr>
              <a:t>			</a:t>
            </a:r>
            <a:r>
              <a:rPr lang="en-US" sz="2800" b="1" dirty="0" err="1">
                <a:latin typeface="Consolas" panose="020B0609020204030204" pitchFamily="49" charset="0"/>
              </a:rPr>
              <a:t>int</a:t>
            </a:r>
            <a:r>
              <a:rPr lang="en-US" sz="2800" b="1" dirty="0">
                <a:latin typeface="Consolas" panose="020B0609020204030204" pitchFamily="49" charset="0"/>
              </a:rPr>
              <a:t>* P;</a:t>
            </a:r>
          </a:p>
          <a:p>
            <a:pPr lvl="2">
              <a:buNone/>
            </a:pPr>
            <a:r>
              <a:rPr lang="en-US" sz="2800" b="1" dirty="0">
                <a:latin typeface="Consolas" panose="020B0609020204030204" pitchFamily="49" charset="0"/>
              </a:rPr>
              <a:t>			float* P2;</a:t>
            </a:r>
          </a:p>
          <a:p>
            <a:pPr lvl="2">
              <a:buNone/>
            </a:pPr>
            <a:r>
              <a:rPr lang="en-US" sz="3200" dirty="0"/>
              <a:t>	</a:t>
            </a:r>
            <a:r>
              <a:rPr lang="en-US" sz="3200" dirty="0">
                <a:sym typeface="Wingdings" pitchFamily="2" charset="2"/>
              </a:rPr>
              <a:t>	</a:t>
            </a:r>
          </a:p>
          <a:p>
            <a:pPr marL="263525" lvl="2" indent="-179388" algn="just">
              <a:buNone/>
            </a:pPr>
            <a:r>
              <a:rPr lang="en-US" sz="3200" dirty="0">
                <a:sym typeface="Wingdings" pitchFamily="2" charset="2"/>
              </a:rPr>
              <a:t>- </a:t>
            </a:r>
            <a:r>
              <a:rPr lang="en-US" sz="3200" dirty="0"/>
              <a:t>creates a </a:t>
            </a:r>
            <a:r>
              <a:rPr lang="en-US" sz="3200" b="1" i="1" dirty="0">
                <a:solidFill>
                  <a:srgbClr val="2F1BC7"/>
                </a:solidFill>
              </a:rPr>
              <a:t>pointer variable </a:t>
            </a:r>
            <a:r>
              <a:rPr lang="en-US" sz="3200" dirty="0"/>
              <a:t>named </a:t>
            </a:r>
            <a:r>
              <a:rPr lang="en-US" sz="3200" dirty="0">
                <a:solidFill>
                  <a:srgbClr val="2F1BC7"/>
                </a:solidFill>
              </a:rPr>
              <a:t>“</a:t>
            </a:r>
            <a:r>
              <a:rPr lang="en-US" sz="3200" b="1" dirty="0">
                <a:solidFill>
                  <a:srgbClr val="2F1BC7"/>
                </a:solidFill>
              </a:rPr>
              <a:t>P</a:t>
            </a:r>
            <a:r>
              <a:rPr lang="en-US" sz="3200" dirty="0">
                <a:solidFill>
                  <a:srgbClr val="2F1BC7"/>
                </a:solidFill>
              </a:rPr>
              <a:t>”</a:t>
            </a:r>
            <a:r>
              <a:rPr lang="en-US" sz="3200" dirty="0"/>
              <a:t>, that will </a:t>
            </a:r>
            <a:r>
              <a:rPr lang="en-US" sz="3200" b="1" i="1" dirty="0">
                <a:solidFill>
                  <a:srgbClr val="2F1BC7"/>
                </a:solidFill>
              </a:rPr>
              <a:t>store address </a:t>
            </a:r>
            <a:r>
              <a:rPr lang="en-US" sz="3200" dirty="0"/>
              <a:t>(memory location) of some </a:t>
            </a:r>
            <a:r>
              <a:rPr lang="en-US" sz="3200" b="1" dirty="0" err="1">
                <a:solidFill>
                  <a:srgbClr val="2F1BC7"/>
                </a:solidFill>
              </a:rPr>
              <a:t>int</a:t>
            </a:r>
            <a:r>
              <a:rPr lang="en-US" sz="3200" b="1" dirty="0">
                <a:solidFill>
                  <a:srgbClr val="2F1BC7"/>
                </a:solidFill>
              </a:rPr>
              <a:t> type </a:t>
            </a:r>
            <a:r>
              <a:rPr lang="en-US" sz="3200" dirty="0"/>
              <a:t>variable.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6569" y="92202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75C-036B-401B-94E8-FE5F90B2ECF0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6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4488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Dereferencing Operator *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2404" y="1066800"/>
            <a:ext cx="8915400" cy="5638800"/>
          </a:xfrm>
        </p:spPr>
        <p:txBody>
          <a:bodyPr/>
          <a:lstStyle/>
          <a:p>
            <a:r>
              <a:rPr lang="en-US" b="1" dirty="0"/>
              <a:t>C++ uses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* </a:t>
            </a:r>
            <a:r>
              <a:rPr lang="en-US" b="1" dirty="0">
                <a:solidFill>
                  <a:srgbClr val="C00000"/>
                </a:solidFill>
              </a:rPr>
              <a:t>operator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yet </a:t>
            </a:r>
            <a:r>
              <a:rPr lang="en-US" b="1" u="sng" dirty="0"/>
              <a:t>another way with</a:t>
            </a:r>
            <a:br>
              <a:rPr lang="en-US" b="1" u="sng" dirty="0"/>
            </a:br>
            <a:r>
              <a:rPr lang="en-US" b="1" u="sng" dirty="0"/>
              <a:t>pointers</a:t>
            </a:r>
          </a:p>
          <a:p>
            <a:pPr lvl="1"/>
            <a:r>
              <a:rPr lang="en-US" sz="3200" dirty="0"/>
              <a:t>"The </a:t>
            </a:r>
            <a:r>
              <a:rPr lang="en-US" sz="3200" b="1" dirty="0"/>
              <a:t>variable</a:t>
            </a:r>
            <a:r>
              <a:rPr lang="en-US" sz="3200" dirty="0"/>
              <a:t> </a:t>
            </a:r>
            <a:r>
              <a:rPr lang="en-US" sz="3200" b="1" dirty="0"/>
              <a:t>values</a:t>
            </a:r>
            <a:r>
              <a:rPr lang="en-US" sz="3200" dirty="0"/>
              <a:t> </a:t>
            </a:r>
            <a:r>
              <a:rPr lang="en-US" sz="3200" b="1" dirty="0"/>
              <a:t>pointed to by p</a:t>
            </a:r>
            <a:r>
              <a:rPr lang="en-US" sz="3200" dirty="0"/>
              <a:t>"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b="1" dirty="0">
                <a:solidFill>
                  <a:schemeClr val="hlink"/>
                </a:solidFill>
              </a:rPr>
              <a:t>*p</a:t>
            </a:r>
          </a:p>
          <a:p>
            <a:pPr lvl="1"/>
            <a:r>
              <a:rPr lang="en-US" sz="3200" dirty="0"/>
              <a:t>Here the </a:t>
            </a:r>
            <a:r>
              <a:rPr lang="en-US" sz="3200" b="1" dirty="0">
                <a:solidFill>
                  <a:srgbClr val="2F1BC7"/>
                </a:solidFill>
              </a:rPr>
              <a:t>*</a:t>
            </a:r>
            <a:r>
              <a:rPr lang="en-US" sz="3200" dirty="0"/>
              <a:t> is the </a:t>
            </a:r>
            <a:r>
              <a:rPr lang="en-US" sz="3200" b="1" dirty="0">
                <a:solidFill>
                  <a:srgbClr val="2F1BC7"/>
                </a:solidFill>
              </a:rPr>
              <a:t>dereferencing operator</a:t>
            </a:r>
          </a:p>
          <a:p>
            <a:pPr marL="914400" lvl="2" indent="0">
              <a:buNone/>
            </a:pPr>
            <a:r>
              <a:rPr lang="en-US" sz="3200" b="1" dirty="0">
                <a:solidFill>
                  <a:srgbClr val="2F1BC7"/>
                </a:solidFill>
              </a:rPr>
              <a:t>p</a:t>
            </a:r>
            <a:r>
              <a:rPr lang="en-US" sz="3200" dirty="0"/>
              <a:t> is said to be </a:t>
            </a:r>
            <a:r>
              <a:rPr lang="en-US" sz="3200" b="1" u="sng" dirty="0"/>
              <a:t>dereferenced</a:t>
            </a:r>
          </a:p>
          <a:p>
            <a:pPr lvl="2"/>
            <a:endParaRPr lang="en-US" dirty="0" smtClean="0"/>
          </a:p>
          <a:p>
            <a:pPr lvl="2">
              <a:buNone/>
            </a:pP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 v1=99;</a:t>
            </a:r>
          </a:p>
          <a:p>
            <a:pPr lvl="2">
              <a:buNone/>
            </a:pP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* p= &amp;v1;</a:t>
            </a:r>
          </a:p>
          <a:p>
            <a:pPr lvl="2">
              <a:buNone/>
            </a:pP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&lt;&lt;“ P points to the value: “&lt;&lt;</a:t>
            </a:r>
            <a:r>
              <a:rPr lang="en-US" sz="2600" b="1" dirty="0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*p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9448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C424-9AB3-4F21-832F-3AB84948BE4C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7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-10687"/>
            <a:ext cx="9144000" cy="955133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Dereferencing Pointer Example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143000"/>
            <a:ext cx="8001000" cy="25146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38138" indent="0"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v1 = 0;</a:t>
            </a:r>
            <a:br>
              <a:rPr lang="en-US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* p1 = &amp;v1;</a:t>
            </a:r>
            <a:br>
              <a:rPr lang="en-US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*p1 = 42;</a:t>
            </a:r>
            <a:br>
              <a:rPr lang="en-US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&lt;&lt; v1 &lt;&lt;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&lt;&lt; *p1 &lt;&lt;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562600" y="1524001"/>
            <a:ext cx="4267200" cy="646331"/>
            <a:chOff x="4572000" y="1524000"/>
            <a:chExt cx="4267200" cy="646331"/>
          </a:xfrm>
        </p:grpSpPr>
        <p:sp>
          <p:nvSpPr>
            <p:cNvPr id="881668" name="Text Box 4"/>
            <p:cNvSpPr txBox="1">
              <a:spLocks noChangeArrowheads="1"/>
            </p:cNvSpPr>
            <p:nvPr/>
          </p:nvSpPr>
          <p:spPr bwMode="auto">
            <a:xfrm>
              <a:off x="6382656" y="1524000"/>
              <a:ext cx="245654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v1 and *p1 now refer to </a:t>
              </a:r>
              <a:br>
                <a:rPr lang="en-US" b="1" dirty="0"/>
              </a:br>
              <a:r>
                <a:rPr lang="en-US" b="1" dirty="0"/>
                <a:t>the same variable</a:t>
              </a:r>
            </a:p>
          </p:txBody>
        </p:sp>
        <p:sp>
          <p:nvSpPr>
            <p:cNvPr id="881670" name="Line 6"/>
            <p:cNvSpPr>
              <a:spLocks noChangeShapeType="1"/>
            </p:cNvSpPr>
            <p:nvPr/>
          </p:nvSpPr>
          <p:spPr bwMode="auto">
            <a:xfrm flipH="1">
              <a:off x="4572000" y="1828800"/>
              <a:ext cx="179705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524000" y="944448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057400" y="4114800"/>
            <a:ext cx="8077200" cy="190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38138">
              <a:spcBef>
                <a:spcPct val="20000"/>
              </a:spcBef>
              <a:defRPr/>
            </a:pPr>
            <a:r>
              <a:rPr lang="en-US" sz="2800" b="1" u="sng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marL="338138">
              <a:spcBef>
                <a:spcPct val="20000"/>
              </a:spcBef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	42</a:t>
            </a:r>
          </a:p>
          <a:p>
            <a:pPr marL="338138">
              <a:spcBef>
                <a:spcPct val="20000"/>
              </a:spcBef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	42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2B43-5FBF-4B75-8727-C03654CE1697}" type="datetime1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2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5C8A-8997-4DF2-A4D5-E6FD5F271DD6}" type="datetime1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124200"/>
            <a:ext cx="10972800" cy="838200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20087</TotalTime>
  <Words>1279</Words>
  <Application>Microsoft Office PowerPoint</Application>
  <PresentationFormat>Widescreen</PresentationFormat>
  <Paragraphs>451</Paragraphs>
  <Slides>32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ＭＳ Ｐゴシック</vt:lpstr>
      <vt:lpstr>宋体</vt:lpstr>
      <vt:lpstr>Arial</vt:lpstr>
      <vt:lpstr>Arial</vt:lpstr>
      <vt:lpstr>Calibri</vt:lpstr>
      <vt:lpstr>Comic Sans MS</vt:lpstr>
      <vt:lpstr>Consolas</vt:lpstr>
      <vt:lpstr>Courier New</vt:lpstr>
      <vt:lpstr>Times New Roman</vt:lpstr>
      <vt:lpstr>Wingdings</vt:lpstr>
      <vt:lpstr>Office Theme</vt:lpstr>
      <vt:lpstr>PowerPoint Presentation</vt:lpstr>
      <vt:lpstr>Goals</vt:lpstr>
      <vt:lpstr>Previous Lecture</vt:lpstr>
      <vt:lpstr>Introduction to Pointers</vt:lpstr>
      <vt:lpstr>Introduction to Pointers</vt:lpstr>
      <vt:lpstr>Creating a Pointer Variable</vt:lpstr>
      <vt:lpstr>Dereferencing Operator *</vt:lpstr>
      <vt:lpstr>Dereferencing Pointer Example</vt:lpstr>
      <vt:lpstr>Today’s Lecture</vt:lpstr>
      <vt:lpstr>Example</vt:lpstr>
      <vt:lpstr>Swapping variables using Pointers</vt:lpstr>
      <vt:lpstr>Dynamic Memory Allocation</vt:lpstr>
      <vt:lpstr>Static VS. Dynamic Memory Allocation</vt:lpstr>
      <vt:lpstr>Dynamic Memory Allocation</vt:lpstr>
      <vt:lpstr>Dynamic Allocation - Example</vt:lpstr>
      <vt:lpstr>Dynamic Allocation - Example</vt:lpstr>
      <vt:lpstr>Dynamic Allocation - Example</vt:lpstr>
      <vt:lpstr>Aliasing</vt:lpstr>
      <vt:lpstr>Aliasing</vt:lpstr>
      <vt:lpstr>Aliasing</vt:lpstr>
      <vt:lpstr>Null Address</vt:lpstr>
      <vt:lpstr>Pointers Data-Type</vt:lpstr>
      <vt:lpstr>Pointers Type</vt:lpstr>
      <vt:lpstr>Relationship Between Pointers and Arrays</vt:lpstr>
      <vt:lpstr>Relationship Between Pointers and Arrays</vt:lpstr>
      <vt:lpstr>Relationship between Arrays and Pointers</vt:lpstr>
      <vt:lpstr>Arrays and Pointers</vt:lpstr>
      <vt:lpstr>Functions Pass by using Reference Pointer</vt:lpstr>
      <vt:lpstr>Pass by Reference Pointers– Example1</vt:lpstr>
      <vt:lpstr>PowerPoint Presentation</vt:lpstr>
      <vt:lpstr>References</vt:lpstr>
      <vt:lpstr>Thank You 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Cv</cp:lastModifiedBy>
  <cp:revision>1379</cp:revision>
  <dcterms:created xsi:type="dcterms:W3CDTF">2006-08-16T00:00:00Z</dcterms:created>
  <dcterms:modified xsi:type="dcterms:W3CDTF">2022-11-30T07:08:30Z</dcterms:modified>
</cp:coreProperties>
</file>