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7"/>
  </p:notesMasterIdLst>
  <p:sldIdLst>
    <p:sldId id="352" r:id="rId2"/>
    <p:sldId id="686" r:id="rId3"/>
    <p:sldId id="1201" r:id="rId4"/>
    <p:sldId id="1212" r:id="rId5"/>
    <p:sldId id="1208" r:id="rId6"/>
    <p:sldId id="1209" r:id="rId7"/>
    <p:sldId id="1210" r:id="rId8"/>
    <p:sldId id="1213" r:id="rId9"/>
    <p:sldId id="1214" r:id="rId10"/>
    <p:sldId id="1215" r:id="rId11"/>
    <p:sldId id="1216" r:id="rId12"/>
    <p:sldId id="1218" r:id="rId13"/>
    <p:sldId id="1219" r:id="rId14"/>
    <p:sldId id="1220" r:id="rId15"/>
    <p:sldId id="1221" r:id="rId16"/>
    <p:sldId id="1222" r:id="rId17"/>
    <p:sldId id="1223" r:id="rId18"/>
    <p:sldId id="1224" r:id="rId19"/>
    <p:sldId id="1225" r:id="rId20"/>
    <p:sldId id="1226" r:id="rId21"/>
    <p:sldId id="1227" r:id="rId22"/>
    <p:sldId id="1228" r:id="rId23"/>
    <p:sldId id="1229" r:id="rId24"/>
    <p:sldId id="687" r:id="rId25"/>
    <p:sldId id="4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01" autoAdjust="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A5AA58-2358-4A41-97E9-4C61DB14180C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396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63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 smtClean="0"/>
              <a:t>int main(){   </a:t>
            </a:r>
          </a:p>
          <a:p>
            <a:r>
              <a:rPr lang="nn-NO" dirty="0" smtClean="0"/>
              <a:t> int *p= new int[5];        </a:t>
            </a:r>
          </a:p>
          <a:p>
            <a:r>
              <a:rPr lang="nn-NO" dirty="0" smtClean="0"/>
              <a:t>for(int i =0; i&lt;5;i++)       </a:t>
            </a:r>
          </a:p>
          <a:p>
            <a:r>
              <a:rPr lang="nn-NO" dirty="0" smtClean="0"/>
              <a:t> cin&gt;&gt;*(p+i);           </a:t>
            </a:r>
          </a:p>
          <a:p>
            <a:r>
              <a:rPr lang="nn-NO" dirty="0" smtClean="0"/>
              <a:t>  for(int i =0; i&lt;5;i++)       </a:t>
            </a:r>
          </a:p>
          <a:p>
            <a:r>
              <a:rPr lang="nn-NO" dirty="0" smtClean="0"/>
              <a:t> cout&lt;&lt;"  "&lt;&lt;p[i];    </a:t>
            </a:r>
          </a:p>
          <a:p>
            <a:r>
              <a:rPr lang="nn-NO" dirty="0" smtClean="0"/>
              <a:t>return 0;}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3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4E8B32-F658-43AA-8BF7-AD1D98610A7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64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8BB413-D080-4401-A832-3CFD2D85F5FA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13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14BB21-7EC8-4DDD-8558-C637032C5A8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07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A72EF9-3869-45E5-9026-8016FB80D600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65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DC9785-474A-434C-9187-00CC83EBA150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988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DC9785-474A-434C-9187-00CC83EBA150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EBB5E1-C090-40FF-A9C3-9A16682797A0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21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009D8C4-04B0-4329-9F11-47CCB5037A5D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EF3-B282-49DC-AF36-24F431BAAE87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0477-B621-4230-8821-7D1B8A14542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964-EEA8-4808-AB69-7D8479E7930A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015F-2B03-4699-B2F7-1DF1AE1E54E8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B1F-DDEC-4187-A26B-F6AD4D56D426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0FEC-8A3F-473A-8932-DF73481DA9D8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F99B-EF9B-44FC-A2EE-E984C531C3D5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F08-2F26-4096-BB88-54CF3732DDF6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E17-91E8-40AD-85A1-784A9CD8D098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991A0DF-12FF-49C2-91CA-DBA7111F7175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0719-4D50-44C0-8135-8D0F51E97DAA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Pointers to Arrays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473" y="-23554"/>
            <a:ext cx="8229600" cy="87604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27006"/>
            <a:ext cx="5653088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lvl="1" eaLnBrk="1" hangingPunct="1">
              <a:defRPr/>
            </a:pPr>
            <a:r>
              <a:rPr lang="en-US" b="1" dirty="0" err="1"/>
              <a:t>int</a:t>
            </a:r>
            <a:r>
              <a:rPr lang="en-US" b="1" dirty="0"/>
              <a:t> List [9][6];</a:t>
            </a:r>
          </a:p>
          <a:p>
            <a:pPr lvl="1" eaLnBrk="1" hangingPunct="1">
              <a:defRPr/>
            </a:pP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ptr</a:t>
            </a:r>
            <a:r>
              <a:rPr lang="en-US" b="1" dirty="0"/>
              <a:t>;</a:t>
            </a:r>
          </a:p>
          <a:p>
            <a:pPr lvl="1" eaLnBrk="1" hangingPunct="1">
              <a:defRPr/>
            </a:pPr>
            <a:r>
              <a:rPr lang="en-US" b="1" dirty="0" err="1"/>
              <a:t>ptr</a:t>
            </a:r>
            <a:r>
              <a:rPr lang="en-US" b="1" dirty="0"/>
              <a:t> = &amp;List [3];</a:t>
            </a:r>
          </a:p>
          <a:p>
            <a:pPr lvl="1"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access the address of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4</a:t>
            </a:r>
            <a:r>
              <a:rPr lang="en-US" b="1" baseline="30000" dirty="0">
                <a:solidFill>
                  <a:srgbClr val="2C14DE"/>
                </a:solidFill>
                <a:cs typeface="+mn-cs"/>
              </a:rPr>
              <a:t>th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 row 2</a:t>
            </a:r>
            <a:r>
              <a:rPr lang="en-US" b="1" baseline="30000" dirty="0">
                <a:solidFill>
                  <a:srgbClr val="2C14DE"/>
                </a:solidFill>
                <a:cs typeface="+mn-cs"/>
              </a:rPr>
              <a:t>nd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  column</a:t>
            </a:r>
            <a:r>
              <a:rPr lang="en-US" b="1" dirty="0">
                <a:cs typeface="+mn-cs"/>
              </a:rPr>
              <a:t>:</a:t>
            </a:r>
            <a:endParaRPr lang="en-US" dirty="0">
              <a:cs typeface="+mn-cs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B80000"/>
                </a:solidFill>
              </a:rPr>
              <a:t>ptr</a:t>
            </a:r>
            <a:r>
              <a:rPr lang="en-US" b="1" dirty="0">
                <a:solidFill>
                  <a:srgbClr val="B80000"/>
                </a:solidFill>
              </a:rPr>
              <a:t>++;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address of 4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row 2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column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dirty="0"/>
              <a:t>(</a:t>
            </a:r>
            <a:r>
              <a:rPr lang="en-US" b="1" dirty="0">
                <a:solidFill>
                  <a:srgbClr val="B80000"/>
                </a:solidFill>
              </a:rPr>
              <a:t>faster than normal array accessing </a:t>
            </a:r>
            <a:r>
              <a:rPr lang="en-US" b="1" dirty="0">
                <a:solidFill>
                  <a:srgbClr val="1E7509"/>
                </a:solidFill>
              </a:rPr>
              <a:t>Why?</a:t>
            </a:r>
            <a:r>
              <a:rPr lang="en-US" b="1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Equivalent to </a:t>
            </a:r>
            <a:r>
              <a:rPr lang="en-US" b="1" dirty="0">
                <a:solidFill>
                  <a:srgbClr val="2C14DE"/>
                </a:solidFill>
              </a:rPr>
              <a:t>List [3][1] ;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772400" y="1752600"/>
            <a:ext cx="281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8305800" y="2200276"/>
            <a:ext cx="2286000" cy="314325"/>
            <a:chOff x="3408" y="1008"/>
            <a:chExt cx="1440" cy="198"/>
          </a:xfrm>
        </p:grpSpPr>
        <p:sp>
          <p:nvSpPr>
            <p:cNvPr id="9299" name="Text Box 6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302</a:t>
              </a:r>
            </a:p>
          </p:txBody>
        </p:sp>
        <p:sp>
          <p:nvSpPr>
            <p:cNvPr id="9300" name="Text Box 7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304</a:t>
              </a:r>
            </a:p>
          </p:txBody>
        </p:sp>
        <p:sp>
          <p:nvSpPr>
            <p:cNvPr id="9301" name="Text Box 8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300</a:t>
              </a:r>
            </a:p>
          </p:txBody>
        </p:sp>
        <p:sp>
          <p:nvSpPr>
            <p:cNvPr id="9302" name="Text Box 9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306</a:t>
              </a:r>
            </a:p>
          </p:txBody>
        </p:sp>
        <p:sp>
          <p:nvSpPr>
            <p:cNvPr id="9303" name="Text Box 10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308</a:t>
              </a:r>
            </a:p>
          </p:txBody>
        </p:sp>
        <p:sp>
          <p:nvSpPr>
            <p:cNvPr id="9304" name="Text Box 11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310</a:t>
              </a:r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8305800" y="2514601"/>
            <a:ext cx="2286000" cy="314325"/>
            <a:chOff x="3408" y="1008"/>
            <a:chExt cx="1440" cy="198"/>
          </a:xfrm>
        </p:grpSpPr>
        <p:sp>
          <p:nvSpPr>
            <p:cNvPr id="9293" name="Text Box 13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314</a:t>
              </a:r>
            </a:p>
          </p:txBody>
        </p:sp>
        <p:sp>
          <p:nvSpPr>
            <p:cNvPr id="9294" name="Text Box 14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316</a:t>
              </a:r>
            </a:p>
          </p:txBody>
        </p:sp>
        <p:sp>
          <p:nvSpPr>
            <p:cNvPr id="9295" name="Text Box 15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312</a:t>
              </a:r>
            </a:p>
          </p:txBody>
        </p:sp>
        <p:sp>
          <p:nvSpPr>
            <p:cNvPr id="9296" name="Text Box 16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318</a:t>
              </a:r>
            </a:p>
          </p:txBody>
        </p:sp>
        <p:sp>
          <p:nvSpPr>
            <p:cNvPr id="9297" name="Text Box 17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320</a:t>
              </a:r>
            </a:p>
          </p:txBody>
        </p:sp>
        <p:sp>
          <p:nvSpPr>
            <p:cNvPr id="9298" name="Text Box 18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322</a:t>
              </a:r>
            </a:p>
          </p:txBody>
        </p:sp>
      </p:grpSp>
      <p:grpSp>
        <p:nvGrpSpPr>
          <p:cNvPr id="9223" name="Group 19"/>
          <p:cNvGrpSpPr>
            <a:grpSpLocks/>
          </p:cNvGrpSpPr>
          <p:nvPr/>
        </p:nvGrpSpPr>
        <p:grpSpPr bwMode="auto">
          <a:xfrm>
            <a:off x="8305800" y="2819401"/>
            <a:ext cx="2286000" cy="314325"/>
            <a:chOff x="3408" y="1008"/>
            <a:chExt cx="1440" cy="198"/>
          </a:xfrm>
        </p:grpSpPr>
        <p:sp>
          <p:nvSpPr>
            <p:cNvPr id="9287" name="Text Box 20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326</a:t>
              </a:r>
            </a:p>
          </p:txBody>
        </p:sp>
        <p:sp>
          <p:nvSpPr>
            <p:cNvPr id="9288" name="Text Box 21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328</a:t>
              </a:r>
            </a:p>
          </p:txBody>
        </p:sp>
        <p:sp>
          <p:nvSpPr>
            <p:cNvPr id="9289" name="Text Box 22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324</a:t>
              </a:r>
            </a:p>
          </p:txBody>
        </p:sp>
        <p:sp>
          <p:nvSpPr>
            <p:cNvPr id="9290" name="Text Box 23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330</a:t>
              </a:r>
            </a:p>
          </p:txBody>
        </p:sp>
        <p:sp>
          <p:nvSpPr>
            <p:cNvPr id="9291" name="Text Box 24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332</a:t>
              </a:r>
            </a:p>
          </p:txBody>
        </p:sp>
        <p:sp>
          <p:nvSpPr>
            <p:cNvPr id="9292" name="Text Box 25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334</a:t>
              </a:r>
            </a:p>
          </p:txBody>
        </p:sp>
      </p:grpSp>
      <p:grpSp>
        <p:nvGrpSpPr>
          <p:cNvPr id="9224" name="Group 26"/>
          <p:cNvGrpSpPr>
            <a:grpSpLocks/>
          </p:cNvGrpSpPr>
          <p:nvPr/>
        </p:nvGrpSpPr>
        <p:grpSpPr bwMode="auto">
          <a:xfrm>
            <a:off x="8305800" y="3114676"/>
            <a:ext cx="2286000" cy="314325"/>
            <a:chOff x="3408" y="1008"/>
            <a:chExt cx="1440" cy="198"/>
          </a:xfrm>
        </p:grpSpPr>
        <p:sp>
          <p:nvSpPr>
            <p:cNvPr id="9281" name="Text Box 27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338</a:t>
              </a:r>
            </a:p>
          </p:txBody>
        </p:sp>
        <p:sp>
          <p:nvSpPr>
            <p:cNvPr id="9282" name="Text Box 28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340</a:t>
              </a:r>
            </a:p>
          </p:txBody>
        </p:sp>
        <p:sp>
          <p:nvSpPr>
            <p:cNvPr id="9283" name="Text Box 29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336</a:t>
              </a:r>
            </a:p>
          </p:txBody>
        </p:sp>
        <p:sp>
          <p:nvSpPr>
            <p:cNvPr id="9284" name="Text Box 30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342</a:t>
              </a:r>
            </a:p>
          </p:txBody>
        </p:sp>
        <p:sp>
          <p:nvSpPr>
            <p:cNvPr id="9285" name="Text Box 31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344</a:t>
              </a:r>
            </a:p>
          </p:txBody>
        </p:sp>
        <p:sp>
          <p:nvSpPr>
            <p:cNvPr id="9286" name="Text Box 3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346</a:t>
              </a:r>
            </a:p>
          </p:txBody>
        </p:sp>
      </p:grpSp>
      <p:grpSp>
        <p:nvGrpSpPr>
          <p:cNvPr id="9225" name="Group 33"/>
          <p:cNvGrpSpPr>
            <a:grpSpLocks/>
          </p:cNvGrpSpPr>
          <p:nvPr/>
        </p:nvGrpSpPr>
        <p:grpSpPr bwMode="auto">
          <a:xfrm>
            <a:off x="8305800" y="3419476"/>
            <a:ext cx="2286000" cy="314325"/>
            <a:chOff x="3408" y="1008"/>
            <a:chExt cx="1440" cy="198"/>
          </a:xfrm>
        </p:grpSpPr>
        <p:sp>
          <p:nvSpPr>
            <p:cNvPr id="9275" name="Text Box 34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350</a:t>
              </a:r>
            </a:p>
          </p:txBody>
        </p:sp>
        <p:sp>
          <p:nvSpPr>
            <p:cNvPr id="9276" name="Text Box 35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352</a:t>
              </a:r>
            </a:p>
          </p:txBody>
        </p:sp>
        <p:sp>
          <p:nvSpPr>
            <p:cNvPr id="9277" name="Text Box 36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348</a:t>
              </a:r>
            </a:p>
          </p:txBody>
        </p:sp>
        <p:sp>
          <p:nvSpPr>
            <p:cNvPr id="9278" name="Text Box 37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354</a:t>
              </a:r>
            </a:p>
          </p:txBody>
        </p:sp>
        <p:sp>
          <p:nvSpPr>
            <p:cNvPr id="9279" name="Text Box 38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356</a:t>
              </a:r>
            </a:p>
          </p:txBody>
        </p:sp>
        <p:sp>
          <p:nvSpPr>
            <p:cNvPr id="9280" name="Text Box 39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358</a:t>
              </a:r>
            </a:p>
          </p:txBody>
        </p:sp>
      </p:grpSp>
      <p:grpSp>
        <p:nvGrpSpPr>
          <p:cNvPr id="9226" name="Group 40"/>
          <p:cNvGrpSpPr>
            <a:grpSpLocks/>
          </p:cNvGrpSpPr>
          <p:nvPr/>
        </p:nvGrpSpPr>
        <p:grpSpPr bwMode="auto">
          <a:xfrm>
            <a:off x="8305800" y="3724276"/>
            <a:ext cx="2286000" cy="314325"/>
            <a:chOff x="3408" y="1008"/>
            <a:chExt cx="1440" cy="198"/>
          </a:xfrm>
        </p:grpSpPr>
        <p:sp>
          <p:nvSpPr>
            <p:cNvPr id="9269" name="Text Box 41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362</a:t>
              </a:r>
            </a:p>
          </p:txBody>
        </p:sp>
        <p:sp>
          <p:nvSpPr>
            <p:cNvPr id="9270" name="Text Box 42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364</a:t>
              </a:r>
            </a:p>
          </p:txBody>
        </p:sp>
        <p:sp>
          <p:nvSpPr>
            <p:cNvPr id="9271" name="Text Box 43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360</a:t>
              </a:r>
            </a:p>
          </p:txBody>
        </p:sp>
        <p:sp>
          <p:nvSpPr>
            <p:cNvPr id="9272" name="Text Box 44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366</a:t>
              </a:r>
            </a:p>
          </p:txBody>
        </p:sp>
        <p:sp>
          <p:nvSpPr>
            <p:cNvPr id="9273" name="Text Box 45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368</a:t>
              </a:r>
            </a:p>
          </p:txBody>
        </p:sp>
        <p:sp>
          <p:nvSpPr>
            <p:cNvPr id="9274" name="Text Box 46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370</a:t>
              </a:r>
            </a:p>
          </p:txBody>
        </p:sp>
      </p:grpSp>
      <p:grpSp>
        <p:nvGrpSpPr>
          <p:cNvPr id="9227" name="Group 47"/>
          <p:cNvGrpSpPr>
            <a:grpSpLocks/>
          </p:cNvGrpSpPr>
          <p:nvPr/>
        </p:nvGrpSpPr>
        <p:grpSpPr bwMode="auto">
          <a:xfrm>
            <a:off x="8305800" y="4038601"/>
            <a:ext cx="2286000" cy="314325"/>
            <a:chOff x="3408" y="1008"/>
            <a:chExt cx="1440" cy="198"/>
          </a:xfrm>
        </p:grpSpPr>
        <p:sp>
          <p:nvSpPr>
            <p:cNvPr id="9263" name="Text Box 48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374</a:t>
              </a:r>
            </a:p>
          </p:txBody>
        </p:sp>
        <p:sp>
          <p:nvSpPr>
            <p:cNvPr id="9264" name="Text Box 49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376</a:t>
              </a:r>
            </a:p>
          </p:txBody>
        </p:sp>
        <p:sp>
          <p:nvSpPr>
            <p:cNvPr id="9265" name="Text Box 50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372</a:t>
              </a:r>
            </a:p>
          </p:txBody>
        </p:sp>
        <p:sp>
          <p:nvSpPr>
            <p:cNvPr id="9266" name="Text Box 51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378</a:t>
              </a:r>
            </a:p>
          </p:txBody>
        </p:sp>
        <p:sp>
          <p:nvSpPr>
            <p:cNvPr id="9267" name="Text Box 52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380</a:t>
              </a:r>
            </a:p>
          </p:txBody>
        </p:sp>
        <p:sp>
          <p:nvSpPr>
            <p:cNvPr id="9268" name="Text Box 53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382</a:t>
              </a:r>
            </a:p>
          </p:txBody>
        </p:sp>
      </p:grpSp>
      <p:grpSp>
        <p:nvGrpSpPr>
          <p:cNvPr id="9228" name="Group 54"/>
          <p:cNvGrpSpPr>
            <a:grpSpLocks/>
          </p:cNvGrpSpPr>
          <p:nvPr/>
        </p:nvGrpSpPr>
        <p:grpSpPr bwMode="auto">
          <a:xfrm>
            <a:off x="8305800" y="4343401"/>
            <a:ext cx="2286000" cy="314325"/>
            <a:chOff x="3408" y="1008"/>
            <a:chExt cx="1440" cy="198"/>
          </a:xfrm>
        </p:grpSpPr>
        <p:sp>
          <p:nvSpPr>
            <p:cNvPr id="9257" name="Text Box 55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386</a:t>
              </a:r>
            </a:p>
          </p:txBody>
        </p:sp>
        <p:sp>
          <p:nvSpPr>
            <p:cNvPr id="9258" name="Text Box 56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388</a:t>
              </a:r>
            </a:p>
          </p:txBody>
        </p:sp>
        <p:sp>
          <p:nvSpPr>
            <p:cNvPr id="9259" name="Text Box 57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384</a:t>
              </a:r>
            </a:p>
          </p:txBody>
        </p:sp>
        <p:sp>
          <p:nvSpPr>
            <p:cNvPr id="9260" name="Text Box 58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390</a:t>
              </a:r>
            </a:p>
          </p:txBody>
        </p: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392</a:t>
              </a:r>
            </a:p>
          </p:txBody>
        </p:sp>
        <p:sp>
          <p:nvSpPr>
            <p:cNvPr id="9262" name="Text Box 60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394</a:t>
              </a:r>
            </a:p>
          </p:txBody>
        </p:sp>
      </p:grpSp>
      <p:grpSp>
        <p:nvGrpSpPr>
          <p:cNvPr id="9229" name="Group 61"/>
          <p:cNvGrpSpPr>
            <a:grpSpLocks/>
          </p:cNvGrpSpPr>
          <p:nvPr/>
        </p:nvGrpSpPr>
        <p:grpSpPr bwMode="auto">
          <a:xfrm>
            <a:off x="8305800" y="4638676"/>
            <a:ext cx="2286000" cy="314325"/>
            <a:chOff x="3408" y="1008"/>
            <a:chExt cx="1440" cy="198"/>
          </a:xfrm>
        </p:grpSpPr>
        <p:sp>
          <p:nvSpPr>
            <p:cNvPr id="9251" name="Text Box 62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398</a:t>
              </a:r>
            </a:p>
          </p:txBody>
        </p:sp>
        <p:sp>
          <p:nvSpPr>
            <p:cNvPr id="9252" name="Text Box 63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400</a:t>
              </a:r>
            </a:p>
          </p:txBody>
        </p:sp>
        <p:sp>
          <p:nvSpPr>
            <p:cNvPr id="9253" name="Text Box 64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396</a:t>
              </a:r>
            </a:p>
          </p:txBody>
        </p:sp>
        <p:sp>
          <p:nvSpPr>
            <p:cNvPr id="9254" name="Text Box 65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402</a:t>
              </a:r>
            </a:p>
          </p:txBody>
        </p:sp>
        <p:sp>
          <p:nvSpPr>
            <p:cNvPr id="9255" name="Text Box 66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404</a:t>
              </a:r>
            </a:p>
          </p:txBody>
        </p:sp>
        <p:sp>
          <p:nvSpPr>
            <p:cNvPr id="9256" name="Text Box 67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406</a:t>
              </a:r>
            </a:p>
          </p:txBody>
        </p:sp>
      </p:grpSp>
      <p:sp>
        <p:nvSpPr>
          <p:cNvPr id="9230" name="Text Box 68"/>
          <p:cNvSpPr txBox="1">
            <a:spLocks noChangeArrowheads="1"/>
          </p:cNvSpPr>
          <p:nvPr/>
        </p:nvSpPr>
        <p:spPr bwMode="auto">
          <a:xfrm>
            <a:off x="8686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1" name="Text Box 69"/>
          <p:cNvSpPr txBox="1">
            <a:spLocks noChangeArrowheads="1"/>
          </p:cNvSpPr>
          <p:nvPr/>
        </p:nvSpPr>
        <p:spPr bwMode="auto">
          <a:xfrm>
            <a:off x="9067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2" name="Text Box 70"/>
          <p:cNvSpPr txBox="1">
            <a:spLocks noChangeArrowheads="1"/>
          </p:cNvSpPr>
          <p:nvPr/>
        </p:nvSpPr>
        <p:spPr bwMode="auto">
          <a:xfrm>
            <a:off x="8305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3" name="Text Box 71"/>
          <p:cNvSpPr txBox="1">
            <a:spLocks noChangeArrowheads="1"/>
          </p:cNvSpPr>
          <p:nvPr/>
        </p:nvSpPr>
        <p:spPr bwMode="auto">
          <a:xfrm>
            <a:off x="9448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34" name="Text Box 72"/>
          <p:cNvSpPr txBox="1">
            <a:spLocks noChangeArrowheads="1"/>
          </p:cNvSpPr>
          <p:nvPr/>
        </p:nvSpPr>
        <p:spPr bwMode="auto">
          <a:xfrm>
            <a:off x="9829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35" name="Text Box 73"/>
          <p:cNvSpPr txBox="1">
            <a:spLocks noChangeArrowheads="1"/>
          </p:cNvSpPr>
          <p:nvPr/>
        </p:nvSpPr>
        <p:spPr bwMode="auto">
          <a:xfrm>
            <a:off x="10210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236" name="Text Box 74"/>
          <p:cNvSpPr txBox="1">
            <a:spLocks noChangeArrowheads="1"/>
          </p:cNvSpPr>
          <p:nvPr/>
        </p:nvSpPr>
        <p:spPr bwMode="auto">
          <a:xfrm>
            <a:off x="7848600" y="22098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7" name="Text Box 75"/>
          <p:cNvSpPr txBox="1">
            <a:spLocks noChangeArrowheads="1"/>
          </p:cNvSpPr>
          <p:nvPr/>
        </p:nvSpPr>
        <p:spPr bwMode="auto">
          <a:xfrm>
            <a:off x="7848600" y="25146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8" name="Text Box 76"/>
          <p:cNvSpPr txBox="1">
            <a:spLocks noChangeArrowheads="1"/>
          </p:cNvSpPr>
          <p:nvPr/>
        </p:nvSpPr>
        <p:spPr bwMode="auto">
          <a:xfrm>
            <a:off x="7848600" y="28194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9" name="Text Box 77"/>
          <p:cNvSpPr txBox="1">
            <a:spLocks noChangeArrowheads="1"/>
          </p:cNvSpPr>
          <p:nvPr/>
        </p:nvSpPr>
        <p:spPr bwMode="auto">
          <a:xfrm>
            <a:off x="7848600" y="31242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40" name="Text Box 78"/>
          <p:cNvSpPr txBox="1">
            <a:spLocks noChangeArrowheads="1"/>
          </p:cNvSpPr>
          <p:nvPr/>
        </p:nvSpPr>
        <p:spPr bwMode="auto">
          <a:xfrm>
            <a:off x="7848600" y="34290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41" name="Text Box 79"/>
          <p:cNvSpPr txBox="1">
            <a:spLocks noChangeArrowheads="1"/>
          </p:cNvSpPr>
          <p:nvPr/>
        </p:nvSpPr>
        <p:spPr bwMode="auto">
          <a:xfrm>
            <a:off x="7848600" y="3724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9242" name="Text Box 80"/>
          <p:cNvSpPr txBox="1">
            <a:spLocks noChangeArrowheads="1"/>
          </p:cNvSpPr>
          <p:nvPr/>
        </p:nvSpPr>
        <p:spPr bwMode="auto">
          <a:xfrm>
            <a:off x="7848600" y="40386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243" name="Text Box 81"/>
          <p:cNvSpPr txBox="1">
            <a:spLocks noChangeArrowheads="1"/>
          </p:cNvSpPr>
          <p:nvPr/>
        </p:nvSpPr>
        <p:spPr bwMode="auto">
          <a:xfrm>
            <a:off x="7848600" y="43434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9244" name="Text Box 82"/>
          <p:cNvSpPr txBox="1">
            <a:spLocks noChangeArrowheads="1"/>
          </p:cNvSpPr>
          <p:nvPr/>
        </p:nvSpPr>
        <p:spPr bwMode="auto">
          <a:xfrm>
            <a:off x="7848600" y="46482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9245" name="Text Box 83"/>
          <p:cNvSpPr txBox="1">
            <a:spLocks noChangeArrowheads="1"/>
          </p:cNvSpPr>
          <p:nvPr/>
        </p:nvSpPr>
        <p:spPr bwMode="auto">
          <a:xfrm>
            <a:off x="8686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Column</a:t>
            </a:r>
          </a:p>
        </p:txBody>
      </p:sp>
      <p:sp>
        <p:nvSpPr>
          <p:cNvPr id="9246" name="Text Box 84"/>
          <p:cNvSpPr txBox="1">
            <a:spLocks noChangeArrowheads="1"/>
          </p:cNvSpPr>
          <p:nvPr/>
        </p:nvSpPr>
        <p:spPr bwMode="auto">
          <a:xfrm rot="5400000">
            <a:off x="7131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Row</a:t>
            </a:r>
          </a:p>
        </p:txBody>
      </p:sp>
      <p:sp>
        <p:nvSpPr>
          <p:cNvPr id="9248" name="Text Box 86"/>
          <p:cNvSpPr txBox="1">
            <a:spLocks noChangeArrowheads="1"/>
          </p:cNvSpPr>
          <p:nvPr/>
        </p:nvSpPr>
        <p:spPr bwMode="auto">
          <a:xfrm>
            <a:off x="8416565" y="5791200"/>
            <a:ext cx="1447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1E7509"/>
                </a:solidFill>
              </a:rPr>
              <a:t>Array Index</a:t>
            </a:r>
          </a:p>
        </p:txBody>
      </p:sp>
      <p:sp>
        <p:nvSpPr>
          <p:cNvPr id="85079" name="Line 87"/>
          <p:cNvSpPr>
            <a:spLocks noChangeShapeType="1"/>
          </p:cNvSpPr>
          <p:nvPr/>
        </p:nvSpPr>
        <p:spPr bwMode="auto">
          <a:xfrm>
            <a:off x="4343400" y="2514600"/>
            <a:ext cx="3505200" cy="77005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80" name="Line 88"/>
          <p:cNvSpPr>
            <a:spLocks noChangeShapeType="1"/>
          </p:cNvSpPr>
          <p:nvPr/>
        </p:nvSpPr>
        <p:spPr bwMode="auto">
          <a:xfrm flipV="1">
            <a:off x="5105401" y="3321193"/>
            <a:ext cx="3733799" cy="239380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69028" y="8749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47" name="Line 85"/>
          <p:cNvSpPr>
            <a:spLocks noChangeShapeType="1"/>
          </p:cNvSpPr>
          <p:nvPr/>
        </p:nvSpPr>
        <p:spPr bwMode="auto">
          <a:xfrm flipH="1" flipV="1">
            <a:off x="8001000" y="4876798"/>
            <a:ext cx="1143000" cy="102566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79" grpId="0" animBg="1"/>
      <p:bldP spid="850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28100"/>
            <a:ext cx="9144000" cy="8691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0" y="1066800"/>
            <a:ext cx="5753100" cy="5791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cs typeface="+mn-cs"/>
              </a:rPr>
              <a:t>We know </a:t>
            </a:r>
            <a:r>
              <a:rPr lang="en-US" sz="2400" b="1" dirty="0">
                <a:cs typeface="+mn-cs"/>
              </a:rPr>
              <a:t>computer can perform only one </a:t>
            </a:r>
            <a:r>
              <a:rPr lang="en-US" sz="2400" b="1" dirty="0">
                <a:solidFill>
                  <a:srgbClr val="1E7509"/>
                </a:solidFill>
                <a:cs typeface="+mn-cs"/>
              </a:rPr>
              <a:t>operation at any time</a:t>
            </a:r>
            <a:r>
              <a:rPr lang="en-US" sz="2400" b="1" dirty="0">
                <a:cs typeface="+mn-cs"/>
              </a:rPr>
              <a:t> </a:t>
            </a:r>
            <a:r>
              <a:rPr lang="en-US" sz="2400" dirty="0">
                <a:cs typeface="+mn-cs"/>
              </a:rPr>
              <a:t>(</a:t>
            </a:r>
            <a:r>
              <a:rPr lang="en-US" sz="2400" b="1" dirty="0">
                <a:solidFill>
                  <a:srgbClr val="B80000"/>
                </a:solidFill>
                <a:cs typeface="+mn-cs"/>
              </a:rPr>
              <a:t>remember fetch-decode-execute cycle</a:t>
            </a:r>
            <a:r>
              <a:rPr lang="en-US" sz="2400" dirty="0">
                <a:cs typeface="+mn-cs"/>
              </a:rPr>
              <a:t>).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cs typeface="+mn-cs"/>
              </a:rPr>
              <a:t>Thus to access List [3][1] element (</a:t>
            </a:r>
            <a:r>
              <a:rPr lang="en-US" sz="2400" b="1" dirty="0">
                <a:solidFill>
                  <a:srgbClr val="B80000"/>
                </a:solidFill>
                <a:cs typeface="+mn-cs"/>
              </a:rPr>
              <a:t>without pointer</a:t>
            </a:r>
            <a:r>
              <a:rPr lang="en-US" sz="2400" b="1" dirty="0">
                <a:cs typeface="+mn-cs"/>
              </a:rPr>
              <a:t>) two operations are involved:-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1E7509"/>
                </a:solidFill>
              </a:rPr>
              <a:t>First to determine row List [3]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1E7509"/>
                </a:solidFill>
              </a:rPr>
              <a:t>Second to determine column List[3][1]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b="1" dirty="0">
              <a:solidFill>
                <a:srgbClr val="1E7509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800" b="1" dirty="0">
              <a:solidFill>
                <a:srgbClr val="1E7509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B80000"/>
                </a:solidFill>
                <a:cs typeface="+mn-cs"/>
              </a:rPr>
              <a:t>But using pointer we can reach the element of 4</a:t>
            </a:r>
            <a:r>
              <a:rPr lang="en-US" sz="2400" baseline="30000" dirty="0">
                <a:solidFill>
                  <a:srgbClr val="B80000"/>
                </a:solidFill>
                <a:cs typeface="+mn-cs"/>
              </a:rPr>
              <a:t>th</a:t>
            </a:r>
            <a:r>
              <a:rPr lang="en-US" sz="2400" dirty="0">
                <a:solidFill>
                  <a:srgbClr val="B80000"/>
                </a:solidFill>
                <a:cs typeface="+mn-cs"/>
              </a:rPr>
              <a:t> row 2</a:t>
            </a:r>
            <a:r>
              <a:rPr lang="en-US" sz="2400" baseline="30000" dirty="0">
                <a:solidFill>
                  <a:srgbClr val="B80000"/>
                </a:solidFill>
                <a:cs typeface="+mn-cs"/>
              </a:rPr>
              <a:t>nd</a:t>
            </a:r>
            <a:r>
              <a:rPr lang="en-US" sz="2400" dirty="0">
                <a:solidFill>
                  <a:srgbClr val="B80000"/>
                </a:solidFill>
                <a:cs typeface="+mn-cs"/>
              </a:rPr>
              <a:t> column (directly) by </a:t>
            </a:r>
            <a:r>
              <a:rPr lang="en-US" sz="2400" b="1" dirty="0">
                <a:solidFill>
                  <a:srgbClr val="B80000"/>
                </a:solidFill>
                <a:cs typeface="+mn-cs"/>
              </a:rPr>
              <a:t>increment our pointer value (which is a single operation).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1E7509"/>
                </a:solidFill>
              </a:rPr>
              <a:t>ptr+1; //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row 2</a:t>
            </a:r>
            <a:r>
              <a:rPr lang="en-US" sz="1800" b="1" baseline="30000" dirty="0">
                <a:solidFill>
                  <a:srgbClr val="1E7509"/>
                </a:solidFill>
              </a:rPr>
              <a:t>nd</a:t>
            </a:r>
            <a:r>
              <a:rPr lang="en-US" sz="1800" b="1" dirty="0">
                <a:solidFill>
                  <a:srgbClr val="1E7509"/>
                </a:solidFill>
              </a:rPr>
              <a:t> column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1E7509"/>
                </a:solidFill>
              </a:rPr>
              <a:t>ptr+2; //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row 3</a:t>
            </a:r>
            <a:r>
              <a:rPr lang="en-US" sz="1800" b="1" baseline="30000" dirty="0">
                <a:solidFill>
                  <a:srgbClr val="1E7509"/>
                </a:solidFill>
              </a:rPr>
              <a:t>rd</a:t>
            </a:r>
            <a:r>
              <a:rPr lang="en-US" sz="1800" b="1" dirty="0">
                <a:solidFill>
                  <a:srgbClr val="1E7509"/>
                </a:solidFill>
              </a:rPr>
              <a:t> column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1E7509"/>
                </a:solidFill>
              </a:rPr>
              <a:t>ptr+3; //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row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column</a:t>
            </a:r>
            <a:endParaRPr lang="en-US" sz="1600" b="1" dirty="0">
              <a:solidFill>
                <a:srgbClr val="1E7509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772400" y="1752600"/>
            <a:ext cx="281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8305800" y="2200276"/>
            <a:ext cx="2286000" cy="314325"/>
            <a:chOff x="3408" y="1008"/>
            <a:chExt cx="1440" cy="198"/>
          </a:xfrm>
        </p:grpSpPr>
        <p:sp>
          <p:nvSpPr>
            <p:cNvPr id="10321" name="Text Box 6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302</a:t>
              </a:r>
            </a:p>
          </p:txBody>
        </p:sp>
        <p:sp>
          <p:nvSpPr>
            <p:cNvPr id="10322" name="Text Box 7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304</a:t>
              </a:r>
            </a:p>
          </p:txBody>
        </p:sp>
        <p:sp>
          <p:nvSpPr>
            <p:cNvPr id="10323" name="Text Box 8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300</a:t>
              </a:r>
            </a:p>
          </p:txBody>
        </p:sp>
        <p:sp>
          <p:nvSpPr>
            <p:cNvPr id="10324" name="Text Box 9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306</a:t>
              </a:r>
            </a:p>
          </p:txBody>
        </p:sp>
        <p:sp>
          <p:nvSpPr>
            <p:cNvPr id="10325" name="Text Box 10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308</a:t>
              </a:r>
            </a:p>
          </p:txBody>
        </p:sp>
        <p:sp>
          <p:nvSpPr>
            <p:cNvPr id="10326" name="Text Box 11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310</a:t>
              </a:r>
            </a:p>
          </p:txBody>
        </p:sp>
      </p:grpSp>
      <p:grpSp>
        <p:nvGrpSpPr>
          <p:cNvPr id="10246" name="Group 12"/>
          <p:cNvGrpSpPr>
            <a:grpSpLocks/>
          </p:cNvGrpSpPr>
          <p:nvPr/>
        </p:nvGrpSpPr>
        <p:grpSpPr bwMode="auto">
          <a:xfrm>
            <a:off x="8305800" y="2514601"/>
            <a:ext cx="2286000" cy="314325"/>
            <a:chOff x="3408" y="1008"/>
            <a:chExt cx="1440" cy="198"/>
          </a:xfrm>
        </p:grpSpPr>
        <p:sp>
          <p:nvSpPr>
            <p:cNvPr id="10315" name="Text Box 13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314</a:t>
              </a:r>
            </a:p>
          </p:txBody>
        </p:sp>
        <p:sp>
          <p:nvSpPr>
            <p:cNvPr id="10316" name="Text Box 14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316</a:t>
              </a:r>
            </a:p>
          </p:txBody>
        </p:sp>
        <p:sp>
          <p:nvSpPr>
            <p:cNvPr id="10317" name="Text Box 15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312</a:t>
              </a:r>
            </a:p>
          </p:txBody>
        </p:sp>
        <p:sp>
          <p:nvSpPr>
            <p:cNvPr id="10318" name="Text Box 16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318</a:t>
              </a:r>
            </a:p>
          </p:txBody>
        </p:sp>
        <p:sp>
          <p:nvSpPr>
            <p:cNvPr id="10319" name="Text Box 17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320</a:t>
              </a:r>
            </a:p>
          </p:txBody>
        </p:sp>
        <p:sp>
          <p:nvSpPr>
            <p:cNvPr id="10320" name="Text Box 18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322</a:t>
              </a:r>
            </a:p>
          </p:txBody>
        </p:sp>
      </p:grpSp>
      <p:grpSp>
        <p:nvGrpSpPr>
          <p:cNvPr id="10247" name="Group 19"/>
          <p:cNvGrpSpPr>
            <a:grpSpLocks/>
          </p:cNvGrpSpPr>
          <p:nvPr/>
        </p:nvGrpSpPr>
        <p:grpSpPr bwMode="auto">
          <a:xfrm>
            <a:off x="8305800" y="2819401"/>
            <a:ext cx="2286000" cy="314325"/>
            <a:chOff x="3408" y="1008"/>
            <a:chExt cx="1440" cy="198"/>
          </a:xfrm>
        </p:grpSpPr>
        <p:sp>
          <p:nvSpPr>
            <p:cNvPr id="10309" name="Text Box 20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326</a:t>
              </a:r>
            </a:p>
          </p:txBody>
        </p:sp>
        <p:sp>
          <p:nvSpPr>
            <p:cNvPr id="10310" name="Text Box 21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328</a:t>
              </a:r>
            </a:p>
          </p:txBody>
        </p:sp>
        <p:sp>
          <p:nvSpPr>
            <p:cNvPr id="10311" name="Text Box 22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324</a:t>
              </a:r>
            </a:p>
          </p:txBody>
        </p:sp>
        <p:sp>
          <p:nvSpPr>
            <p:cNvPr id="10312" name="Text Box 23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330</a:t>
              </a:r>
            </a:p>
          </p:txBody>
        </p:sp>
        <p:sp>
          <p:nvSpPr>
            <p:cNvPr id="10313" name="Text Box 24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332</a:t>
              </a:r>
            </a:p>
          </p:txBody>
        </p:sp>
        <p:sp>
          <p:nvSpPr>
            <p:cNvPr id="10314" name="Text Box 25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334</a:t>
              </a:r>
            </a:p>
          </p:txBody>
        </p:sp>
      </p:grpSp>
      <p:grpSp>
        <p:nvGrpSpPr>
          <p:cNvPr id="10248" name="Group 26"/>
          <p:cNvGrpSpPr>
            <a:grpSpLocks/>
          </p:cNvGrpSpPr>
          <p:nvPr/>
        </p:nvGrpSpPr>
        <p:grpSpPr bwMode="auto">
          <a:xfrm>
            <a:off x="8305800" y="3114676"/>
            <a:ext cx="2286000" cy="314325"/>
            <a:chOff x="3408" y="1008"/>
            <a:chExt cx="1440" cy="198"/>
          </a:xfrm>
        </p:grpSpPr>
        <p:sp>
          <p:nvSpPr>
            <p:cNvPr id="10303" name="Text Box 27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338</a:t>
              </a:r>
            </a:p>
          </p:txBody>
        </p:sp>
        <p:sp>
          <p:nvSpPr>
            <p:cNvPr id="10304" name="Text Box 28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340</a:t>
              </a:r>
            </a:p>
          </p:txBody>
        </p:sp>
        <p:sp>
          <p:nvSpPr>
            <p:cNvPr id="10305" name="Text Box 29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336</a:t>
              </a:r>
            </a:p>
          </p:txBody>
        </p:sp>
        <p:sp>
          <p:nvSpPr>
            <p:cNvPr id="10306" name="Text Box 30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342</a:t>
              </a:r>
            </a:p>
          </p:txBody>
        </p:sp>
        <p:sp>
          <p:nvSpPr>
            <p:cNvPr id="10307" name="Text Box 31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344</a:t>
              </a:r>
            </a:p>
          </p:txBody>
        </p:sp>
        <p:sp>
          <p:nvSpPr>
            <p:cNvPr id="10308" name="Text Box 3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346</a:t>
              </a:r>
            </a:p>
          </p:txBody>
        </p:sp>
      </p:grpSp>
      <p:grpSp>
        <p:nvGrpSpPr>
          <p:cNvPr id="10249" name="Group 33"/>
          <p:cNvGrpSpPr>
            <a:grpSpLocks/>
          </p:cNvGrpSpPr>
          <p:nvPr/>
        </p:nvGrpSpPr>
        <p:grpSpPr bwMode="auto">
          <a:xfrm>
            <a:off x="8305800" y="3419476"/>
            <a:ext cx="2286000" cy="314325"/>
            <a:chOff x="3408" y="1008"/>
            <a:chExt cx="1440" cy="198"/>
          </a:xfrm>
        </p:grpSpPr>
        <p:sp>
          <p:nvSpPr>
            <p:cNvPr id="10297" name="Text Box 34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350</a:t>
              </a:r>
            </a:p>
          </p:txBody>
        </p:sp>
        <p:sp>
          <p:nvSpPr>
            <p:cNvPr id="10298" name="Text Box 35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352</a:t>
              </a:r>
            </a:p>
          </p:txBody>
        </p:sp>
        <p:sp>
          <p:nvSpPr>
            <p:cNvPr id="10299" name="Text Box 36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348</a:t>
              </a:r>
            </a:p>
          </p:txBody>
        </p:sp>
        <p:sp>
          <p:nvSpPr>
            <p:cNvPr id="10300" name="Text Box 37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354</a:t>
              </a:r>
            </a:p>
          </p:txBody>
        </p:sp>
        <p:sp>
          <p:nvSpPr>
            <p:cNvPr id="10301" name="Text Box 38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356</a:t>
              </a:r>
            </a:p>
          </p:txBody>
        </p:sp>
        <p:sp>
          <p:nvSpPr>
            <p:cNvPr id="10302" name="Text Box 39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358</a:t>
              </a:r>
            </a:p>
          </p:txBody>
        </p:sp>
      </p:grpSp>
      <p:grpSp>
        <p:nvGrpSpPr>
          <p:cNvPr id="10250" name="Group 40"/>
          <p:cNvGrpSpPr>
            <a:grpSpLocks/>
          </p:cNvGrpSpPr>
          <p:nvPr/>
        </p:nvGrpSpPr>
        <p:grpSpPr bwMode="auto">
          <a:xfrm>
            <a:off x="8305800" y="3724276"/>
            <a:ext cx="2286000" cy="314325"/>
            <a:chOff x="3408" y="1008"/>
            <a:chExt cx="1440" cy="198"/>
          </a:xfrm>
        </p:grpSpPr>
        <p:sp>
          <p:nvSpPr>
            <p:cNvPr id="10291" name="Text Box 41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362</a:t>
              </a:r>
            </a:p>
          </p:txBody>
        </p:sp>
        <p:sp>
          <p:nvSpPr>
            <p:cNvPr id="10292" name="Text Box 42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364</a:t>
              </a:r>
            </a:p>
          </p:txBody>
        </p:sp>
        <p:sp>
          <p:nvSpPr>
            <p:cNvPr id="10293" name="Text Box 43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360</a:t>
              </a:r>
            </a:p>
          </p:txBody>
        </p:sp>
        <p:sp>
          <p:nvSpPr>
            <p:cNvPr id="10294" name="Text Box 44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366</a:t>
              </a:r>
            </a:p>
          </p:txBody>
        </p:sp>
        <p:sp>
          <p:nvSpPr>
            <p:cNvPr id="10295" name="Text Box 45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368</a:t>
              </a:r>
            </a:p>
          </p:txBody>
        </p:sp>
        <p:sp>
          <p:nvSpPr>
            <p:cNvPr id="10296" name="Text Box 46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370</a:t>
              </a:r>
            </a:p>
          </p:txBody>
        </p:sp>
      </p:grpSp>
      <p:grpSp>
        <p:nvGrpSpPr>
          <p:cNvPr id="10251" name="Group 47"/>
          <p:cNvGrpSpPr>
            <a:grpSpLocks/>
          </p:cNvGrpSpPr>
          <p:nvPr/>
        </p:nvGrpSpPr>
        <p:grpSpPr bwMode="auto">
          <a:xfrm>
            <a:off x="8305800" y="4038601"/>
            <a:ext cx="2286000" cy="314325"/>
            <a:chOff x="3408" y="1008"/>
            <a:chExt cx="1440" cy="198"/>
          </a:xfrm>
        </p:grpSpPr>
        <p:sp>
          <p:nvSpPr>
            <p:cNvPr id="10285" name="Text Box 48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374</a:t>
              </a:r>
            </a:p>
          </p:txBody>
        </p:sp>
        <p:sp>
          <p:nvSpPr>
            <p:cNvPr id="10286" name="Text Box 49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376</a:t>
              </a:r>
            </a:p>
          </p:txBody>
        </p:sp>
        <p:sp>
          <p:nvSpPr>
            <p:cNvPr id="10287" name="Text Box 50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372</a:t>
              </a:r>
            </a:p>
          </p:txBody>
        </p:sp>
        <p:sp>
          <p:nvSpPr>
            <p:cNvPr id="10288" name="Text Box 51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378</a:t>
              </a:r>
            </a:p>
          </p:txBody>
        </p:sp>
        <p:sp>
          <p:nvSpPr>
            <p:cNvPr id="10289" name="Text Box 52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380</a:t>
              </a:r>
            </a:p>
          </p:txBody>
        </p:sp>
        <p:sp>
          <p:nvSpPr>
            <p:cNvPr id="10290" name="Text Box 53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382</a:t>
              </a:r>
            </a:p>
          </p:txBody>
        </p:sp>
      </p:grpSp>
      <p:grpSp>
        <p:nvGrpSpPr>
          <p:cNvPr id="10252" name="Group 54"/>
          <p:cNvGrpSpPr>
            <a:grpSpLocks/>
          </p:cNvGrpSpPr>
          <p:nvPr/>
        </p:nvGrpSpPr>
        <p:grpSpPr bwMode="auto">
          <a:xfrm>
            <a:off x="8305800" y="4343401"/>
            <a:ext cx="2286000" cy="314325"/>
            <a:chOff x="3408" y="1008"/>
            <a:chExt cx="1440" cy="198"/>
          </a:xfrm>
        </p:grpSpPr>
        <p:sp>
          <p:nvSpPr>
            <p:cNvPr id="10279" name="Text Box 55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386</a:t>
              </a:r>
            </a:p>
          </p:txBody>
        </p:sp>
        <p:sp>
          <p:nvSpPr>
            <p:cNvPr id="10280" name="Text Box 56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388</a:t>
              </a:r>
            </a:p>
          </p:txBody>
        </p:sp>
        <p:sp>
          <p:nvSpPr>
            <p:cNvPr id="10281" name="Text Box 57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384</a:t>
              </a:r>
            </a:p>
          </p:txBody>
        </p:sp>
        <p:sp>
          <p:nvSpPr>
            <p:cNvPr id="10282" name="Text Box 58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390</a:t>
              </a:r>
            </a:p>
          </p:txBody>
        </p:sp>
        <p:sp>
          <p:nvSpPr>
            <p:cNvPr id="10283" name="Text Box 59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392</a:t>
              </a:r>
            </a:p>
          </p:txBody>
        </p:sp>
        <p:sp>
          <p:nvSpPr>
            <p:cNvPr id="10284" name="Text Box 60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394</a:t>
              </a:r>
            </a:p>
          </p:txBody>
        </p:sp>
      </p:grpSp>
      <p:grpSp>
        <p:nvGrpSpPr>
          <p:cNvPr id="10253" name="Group 61"/>
          <p:cNvGrpSpPr>
            <a:grpSpLocks/>
          </p:cNvGrpSpPr>
          <p:nvPr/>
        </p:nvGrpSpPr>
        <p:grpSpPr bwMode="auto">
          <a:xfrm>
            <a:off x="8305800" y="4638676"/>
            <a:ext cx="2286000" cy="314325"/>
            <a:chOff x="3408" y="1008"/>
            <a:chExt cx="1440" cy="198"/>
          </a:xfrm>
        </p:grpSpPr>
        <p:sp>
          <p:nvSpPr>
            <p:cNvPr id="10273" name="Text Box 62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398</a:t>
              </a:r>
            </a:p>
          </p:txBody>
        </p:sp>
        <p:sp>
          <p:nvSpPr>
            <p:cNvPr id="10274" name="Text Box 63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400</a:t>
              </a:r>
            </a:p>
          </p:txBody>
        </p:sp>
        <p:sp>
          <p:nvSpPr>
            <p:cNvPr id="10275" name="Text Box 64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396</a:t>
              </a:r>
            </a:p>
          </p:txBody>
        </p:sp>
        <p:sp>
          <p:nvSpPr>
            <p:cNvPr id="10276" name="Text Box 65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402</a:t>
              </a:r>
            </a:p>
          </p:txBody>
        </p:sp>
        <p:sp>
          <p:nvSpPr>
            <p:cNvPr id="10277" name="Text Box 66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404</a:t>
              </a:r>
            </a:p>
          </p:txBody>
        </p:sp>
        <p:sp>
          <p:nvSpPr>
            <p:cNvPr id="10278" name="Text Box 67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406</a:t>
              </a:r>
            </a:p>
          </p:txBody>
        </p:sp>
      </p:grpSp>
      <p:sp>
        <p:nvSpPr>
          <p:cNvPr id="10254" name="Text Box 68"/>
          <p:cNvSpPr txBox="1">
            <a:spLocks noChangeArrowheads="1"/>
          </p:cNvSpPr>
          <p:nvPr/>
        </p:nvSpPr>
        <p:spPr bwMode="auto">
          <a:xfrm>
            <a:off x="8686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255" name="Text Box 69"/>
          <p:cNvSpPr txBox="1">
            <a:spLocks noChangeArrowheads="1"/>
          </p:cNvSpPr>
          <p:nvPr/>
        </p:nvSpPr>
        <p:spPr bwMode="auto">
          <a:xfrm>
            <a:off x="9067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256" name="Text Box 70"/>
          <p:cNvSpPr txBox="1">
            <a:spLocks noChangeArrowheads="1"/>
          </p:cNvSpPr>
          <p:nvPr/>
        </p:nvSpPr>
        <p:spPr bwMode="auto">
          <a:xfrm>
            <a:off x="8305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257" name="Text Box 71"/>
          <p:cNvSpPr txBox="1">
            <a:spLocks noChangeArrowheads="1"/>
          </p:cNvSpPr>
          <p:nvPr/>
        </p:nvSpPr>
        <p:spPr bwMode="auto">
          <a:xfrm>
            <a:off x="9448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0258" name="Text Box 72"/>
          <p:cNvSpPr txBox="1">
            <a:spLocks noChangeArrowheads="1"/>
          </p:cNvSpPr>
          <p:nvPr/>
        </p:nvSpPr>
        <p:spPr bwMode="auto">
          <a:xfrm>
            <a:off x="9829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259" name="Text Box 73"/>
          <p:cNvSpPr txBox="1">
            <a:spLocks noChangeArrowheads="1"/>
          </p:cNvSpPr>
          <p:nvPr/>
        </p:nvSpPr>
        <p:spPr bwMode="auto">
          <a:xfrm>
            <a:off x="10210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0260" name="Text Box 74"/>
          <p:cNvSpPr txBox="1">
            <a:spLocks noChangeArrowheads="1"/>
          </p:cNvSpPr>
          <p:nvPr/>
        </p:nvSpPr>
        <p:spPr bwMode="auto">
          <a:xfrm>
            <a:off x="7848600" y="22098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261" name="Text Box 75"/>
          <p:cNvSpPr txBox="1">
            <a:spLocks noChangeArrowheads="1"/>
          </p:cNvSpPr>
          <p:nvPr/>
        </p:nvSpPr>
        <p:spPr bwMode="auto">
          <a:xfrm>
            <a:off x="7848600" y="25146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262" name="Text Box 76"/>
          <p:cNvSpPr txBox="1">
            <a:spLocks noChangeArrowheads="1"/>
          </p:cNvSpPr>
          <p:nvPr/>
        </p:nvSpPr>
        <p:spPr bwMode="auto">
          <a:xfrm>
            <a:off x="7848600" y="28194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263" name="Text Box 77"/>
          <p:cNvSpPr txBox="1">
            <a:spLocks noChangeArrowheads="1"/>
          </p:cNvSpPr>
          <p:nvPr/>
        </p:nvSpPr>
        <p:spPr bwMode="auto">
          <a:xfrm>
            <a:off x="7848600" y="31242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0264" name="Text Box 78"/>
          <p:cNvSpPr txBox="1">
            <a:spLocks noChangeArrowheads="1"/>
          </p:cNvSpPr>
          <p:nvPr/>
        </p:nvSpPr>
        <p:spPr bwMode="auto">
          <a:xfrm>
            <a:off x="7848600" y="34290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265" name="Text Box 79"/>
          <p:cNvSpPr txBox="1">
            <a:spLocks noChangeArrowheads="1"/>
          </p:cNvSpPr>
          <p:nvPr/>
        </p:nvSpPr>
        <p:spPr bwMode="auto">
          <a:xfrm>
            <a:off x="7848600" y="3724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0266" name="Text Box 80"/>
          <p:cNvSpPr txBox="1">
            <a:spLocks noChangeArrowheads="1"/>
          </p:cNvSpPr>
          <p:nvPr/>
        </p:nvSpPr>
        <p:spPr bwMode="auto">
          <a:xfrm>
            <a:off x="7848600" y="40386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0267" name="Text Box 81"/>
          <p:cNvSpPr txBox="1">
            <a:spLocks noChangeArrowheads="1"/>
          </p:cNvSpPr>
          <p:nvPr/>
        </p:nvSpPr>
        <p:spPr bwMode="auto">
          <a:xfrm>
            <a:off x="7848600" y="43434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0268" name="Text Box 82"/>
          <p:cNvSpPr txBox="1">
            <a:spLocks noChangeArrowheads="1"/>
          </p:cNvSpPr>
          <p:nvPr/>
        </p:nvSpPr>
        <p:spPr bwMode="auto">
          <a:xfrm>
            <a:off x="7848600" y="46482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269" name="Text Box 83"/>
          <p:cNvSpPr txBox="1">
            <a:spLocks noChangeArrowheads="1"/>
          </p:cNvSpPr>
          <p:nvPr/>
        </p:nvSpPr>
        <p:spPr bwMode="auto">
          <a:xfrm>
            <a:off x="8686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1E7509"/>
                </a:solidFill>
              </a:rPr>
              <a:t>Column</a:t>
            </a:r>
          </a:p>
        </p:txBody>
      </p:sp>
      <p:sp>
        <p:nvSpPr>
          <p:cNvPr id="10270" name="Text Box 84"/>
          <p:cNvSpPr txBox="1">
            <a:spLocks noChangeArrowheads="1"/>
          </p:cNvSpPr>
          <p:nvPr/>
        </p:nvSpPr>
        <p:spPr bwMode="auto">
          <a:xfrm rot="5400000">
            <a:off x="7131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Row</a:t>
            </a:r>
          </a:p>
        </p:txBody>
      </p:sp>
      <p:sp>
        <p:nvSpPr>
          <p:cNvPr id="10271" name="Line 85"/>
          <p:cNvSpPr>
            <a:spLocks noChangeShapeType="1"/>
          </p:cNvSpPr>
          <p:nvPr/>
        </p:nvSpPr>
        <p:spPr bwMode="auto">
          <a:xfrm flipH="1" flipV="1">
            <a:off x="8001000" y="4800600"/>
            <a:ext cx="9906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Text Box 86"/>
          <p:cNvSpPr txBox="1">
            <a:spLocks noChangeArrowheads="1"/>
          </p:cNvSpPr>
          <p:nvPr/>
        </p:nvSpPr>
        <p:spPr bwMode="auto">
          <a:xfrm>
            <a:off x="8229600" y="5715001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E7509"/>
                </a:solidFill>
              </a:rPr>
              <a:t>Memory address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Dynamic two dimensional arrays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5400" y="1124146"/>
            <a:ext cx="8839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single Pointer</a:t>
            </a:r>
          </a:p>
          <a:p>
            <a:pPr marL="1371600" lvl="2" indent="-514350">
              <a:buClr>
                <a:srgbClr val="FF0000"/>
              </a:buClr>
            </a:pPr>
            <a:r>
              <a:rPr lang="en-US" sz="2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Total elements in a 2D Array: </a:t>
            </a:r>
          </a:p>
          <a:p>
            <a:pPr marL="1828800" lvl="3" indent="-514350">
              <a:buClr>
                <a:srgbClr val="FF0000"/>
              </a:buClr>
            </a:pPr>
            <a:r>
              <a:rPr lang="en-US" sz="2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m * n (i.e., rows * cols)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090160" y="2995910"/>
          <a:ext cx="2072640" cy="19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18160"/>
                <a:gridCol w="518160"/>
                <a:gridCol w="518160"/>
                <a:gridCol w="518160"/>
              </a:tblGrid>
              <a:tr h="388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342900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rows * 4 columns = 20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5486401"/>
            <a:ext cx="6542030" cy="104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80000"/>
                </a:solidFill>
              </a:rPr>
              <a:t>Target Approach=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C14DE"/>
                </a:solidFill>
              </a:rPr>
              <a:t> allocate 20 elements using dynamic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C14DE"/>
                </a:solidFill>
              </a:rPr>
              <a:t>Use a </a:t>
            </a:r>
            <a:r>
              <a:rPr lang="en-US" sz="2000" b="1" dirty="0">
                <a:solidFill>
                  <a:srgbClr val="C00000"/>
                </a:solidFill>
              </a:rPr>
              <a:t>single pointer </a:t>
            </a:r>
            <a:r>
              <a:rPr lang="en-US" sz="2000" b="1" dirty="0">
                <a:solidFill>
                  <a:srgbClr val="2C14DE"/>
                </a:solidFill>
              </a:rPr>
              <a:t>to point and access those items.</a:t>
            </a:r>
          </a:p>
        </p:txBody>
      </p:sp>
    </p:spTree>
    <p:extLst>
      <p:ext uri="{BB962C8B-B14F-4D97-AF65-F5344CB8AC3E}">
        <p14:creationId xmlns:p14="http://schemas.microsoft.com/office/powerpoint/2010/main" val="29269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55541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1" y="76202"/>
            <a:ext cx="8986887" cy="6705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00" b="1" dirty="0">
                <a:latin typeface="Consolas" panose="020B0609020204030204" pitchFamily="49" charset="0"/>
              </a:rPr>
              <a:t>#include&lt;</a:t>
            </a:r>
            <a:r>
              <a:rPr lang="en-US" sz="1700" b="1" dirty="0" err="1">
                <a:latin typeface="Consolas" panose="020B0609020204030204" pitchFamily="49" charset="0"/>
              </a:rPr>
              <a:t>iostream</a:t>
            </a:r>
            <a:r>
              <a:rPr lang="en-US" sz="17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#include &lt;</a:t>
            </a:r>
            <a:r>
              <a:rPr lang="en-US" sz="1700" b="1" dirty="0" err="1">
                <a:latin typeface="Consolas" panose="020B0609020204030204" pitchFamily="49" charset="0"/>
              </a:rPr>
              <a:t>stdlib.h</a:t>
            </a:r>
            <a:r>
              <a:rPr lang="en-US" sz="17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#include&lt;</a:t>
            </a:r>
            <a:r>
              <a:rPr lang="en-US" sz="1700" b="1" dirty="0" err="1">
                <a:latin typeface="Consolas" panose="020B0609020204030204" pitchFamily="49" charset="0"/>
              </a:rPr>
              <a:t>time.h</a:t>
            </a:r>
            <a:r>
              <a:rPr lang="en-US" sz="17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using namespace </a:t>
            </a:r>
            <a:r>
              <a:rPr lang="en-US" sz="1700" b="1" dirty="0" err="1">
                <a:latin typeface="Consolas" panose="020B0609020204030204" pitchFamily="49" charset="0"/>
              </a:rPr>
              <a:t>std</a:t>
            </a:r>
            <a:r>
              <a:rPr lang="en-US" sz="17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</a:t>
            </a:r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 M=4; </a:t>
            </a:r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 N=5;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</a:t>
            </a:r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* </a:t>
            </a:r>
            <a:r>
              <a:rPr lang="en-US" sz="1700" b="1" dirty="0" err="1">
                <a:latin typeface="Consolas" panose="020B0609020204030204" pitchFamily="49" charset="0"/>
              </a:rPr>
              <a:t>Arr</a:t>
            </a:r>
            <a:r>
              <a:rPr lang="en-US" sz="1700" b="1" dirty="0">
                <a:latin typeface="Consolas" panose="020B0609020204030204" pitchFamily="49" charset="0"/>
              </a:rPr>
              <a:t>=new </a:t>
            </a:r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[M*N];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</a:t>
            </a:r>
            <a:r>
              <a:rPr lang="en-US" sz="1700" b="1" dirty="0" err="1">
                <a:latin typeface="Consolas" panose="020B0609020204030204" pitchFamily="49" charset="0"/>
              </a:rPr>
              <a:t>srand</a:t>
            </a:r>
            <a:r>
              <a:rPr lang="en-US" sz="1700" b="1" dirty="0">
                <a:latin typeface="Consolas" panose="020B0609020204030204" pitchFamily="49" charset="0"/>
              </a:rPr>
              <a:t>(time(0));</a:t>
            </a:r>
          </a:p>
          <a:p>
            <a:endParaRPr lang="en-US" sz="1700" b="1" dirty="0">
              <a:latin typeface="Consolas" panose="020B0609020204030204" pitchFamily="49" charset="0"/>
            </a:endParaRPr>
          </a:p>
          <a:p>
            <a:r>
              <a:rPr lang="en-US" sz="1700" b="1" dirty="0">
                <a:latin typeface="Consolas" panose="020B0609020204030204" pitchFamily="49" charset="0"/>
              </a:rPr>
              <a:t>   //set values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for(</a:t>
            </a:r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i</a:t>
            </a:r>
            <a:r>
              <a:rPr lang="en-US" sz="1700" b="1" dirty="0">
                <a:latin typeface="Consolas" panose="020B0609020204030204" pitchFamily="49" charset="0"/>
              </a:rPr>
              <a:t>=0;i&lt;</a:t>
            </a:r>
            <a:r>
              <a:rPr lang="en-US" sz="1700" b="1" dirty="0" err="1">
                <a:latin typeface="Consolas" panose="020B0609020204030204" pitchFamily="49" charset="0"/>
              </a:rPr>
              <a:t>M;i</a:t>
            </a:r>
            <a:r>
              <a:rPr lang="en-US" sz="1700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	for(</a:t>
            </a:r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 j=0;j&lt;</a:t>
            </a:r>
            <a:r>
              <a:rPr lang="en-US" sz="1700" b="1" dirty="0" err="1">
                <a:latin typeface="Consolas" panose="020B0609020204030204" pitchFamily="49" charset="0"/>
              </a:rPr>
              <a:t>N;j</a:t>
            </a:r>
            <a:r>
              <a:rPr lang="en-US" sz="1700" b="1" dirty="0">
                <a:latin typeface="Consolas" panose="020B0609020204030204" pitchFamily="49" charset="0"/>
              </a:rPr>
              <a:t>++)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		*(</a:t>
            </a:r>
            <a:r>
              <a:rPr lang="en-US" sz="1700" b="1" dirty="0" err="1">
                <a:latin typeface="Consolas" panose="020B0609020204030204" pitchFamily="49" charset="0"/>
              </a:rPr>
              <a:t>Arr</a:t>
            </a:r>
            <a:r>
              <a:rPr lang="en-US" sz="1700" b="1" dirty="0">
                <a:latin typeface="Consolas" panose="020B0609020204030204" pitchFamily="49" charset="0"/>
              </a:rPr>
              <a:t> + </a:t>
            </a:r>
            <a:r>
              <a:rPr lang="en-US" sz="1700" b="1" dirty="0" err="1">
                <a:latin typeface="Consolas" panose="020B0609020204030204" pitchFamily="49" charset="0"/>
              </a:rPr>
              <a:t>i</a:t>
            </a:r>
            <a:r>
              <a:rPr lang="en-US" sz="1700" b="1" dirty="0">
                <a:latin typeface="Consolas" panose="020B0609020204030204" pitchFamily="49" charset="0"/>
              </a:rPr>
              <a:t>*</a:t>
            </a:r>
            <a:r>
              <a:rPr lang="en-US" sz="1700" b="1" dirty="0" err="1">
                <a:latin typeface="Consolas" panose="020B0609020204030204" pitchFamily="49" charset="0"/>
              </a:rPr>
              <a:t>M+j</a:t>
            </a:r>
            <a:r>
              <a:rPr lang="en-US" sz="1700" b="1" dirty="0">
                <a:latin typeface="Consolas" panose="020B0609020204030204" pitchFamily="49" charset="0"/>
              </a:rPr>
              <a:t>) = rand()%100;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//display values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for(</a:t>
            </a:r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i</a:t>
            </a:r>
            <a:r>
              <a:rPr lang="en-US" sz="1700" b="1" dirty="0">
                <a:latin typeface="Consolas" panose="020B0609020204030204" pitchFamily="49" charset="0"/>
              </a:rPr>
              <a:t>=0;i&lt;</a:t>
            </a:r>
            <a:r>
              <a:rPr lang="en-US" sz="1700" b="1" dirty="0" err="1">
                <a:latin typeface="Consolas" panose="020B0609020204030204" pitchFamily="49" charset="0"/>
              </a:rPr>
              <a:t>M;i</a:t>
            </a:r>
            <a:r>
              <a:rPr lang="en-US" sz="17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   for(</a:t>
            </a:r>
            <a:r>
              <a:rPr lang="en-US" sz="1700" b="1" dirty="0" err="1">
                <a:latin typeface="Consolas" panose="020B06090202040302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</a:rPr>
              <a:t> j=0;j&lt;</a:t>
            </a:r>
            <a:r>
              <a:rPr lang="en-US" sz="1700" b="1" dirty="0" err="1">
                <a:latin typeface="Consolas" panose="020B0609020204030204" pitchFamily="49" charset="0"/>
              </a:rPr>
              <a:t>N;j</a:t>
            </a:r>
            <a:r>
              <a:rPr lang="en-US" sz="17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       </a:t>
            </a:r>
            <a:r>
              <a:rPr lang="en-US" sz="1700" b="1" dirty="0" err="1">
                <a:latin typeface="Consolas" panose="020B0609020204030204" pitchFamily="49" charset="0"/>
              </a:rPr>
              <a:t>cout</a:t>
            </a:r>
            <a:r>
              <a:rPr lang="en-US" sz="1700" b="1" dirty="0">
                <a:latin typeface="Consolas" panose="020B0609020204030204" pitchFamily="49" charset="0"/>
              </a:rPr>
              <a:t>&lt;&lt;*(</a:t>
            </a:r>
            <a:r>
              <a:rPr lang="en-US" sz="1700" b="1" dirty="0" err="1">
                <a:latin typeface="Consolas" panose="020B0609020204030204" pitchFamily="49" charset="0"/>
              </a:rPr>
              <a:t>Arr</a:t>
            </a:r>
            <a:r>
              <a:rPr lang="en-US" sz="1700" b="1" dirty="0">
                <a:latin typeface="Consolas" panose="020B0609020204030204" pitchFamily="49" charset="0"/>
              </a:rPr>
              <a:t> + </a:t>
            </a:r>
            <a:r>
              <a:rPr lang="en-US" sz="1700" b="1" dirty="0" err="1">
                <a:latin typeface="Consolas" panose="020B0609020204030204" pitchFamily="49" charset="0"/>
              </a:rPr>
              <a:t>i</a:t>
            </a:r>
            <a:r>
              <a:rPr lang="en-US" sz="1700" b="1" dirty="0">
                <a:latin typeface="Consolas" panose="020B0609020204030204" pitchFamily="49" charset="0"/>
              </a:rPr>
              <a:t>*</a:t>
            </a:r>
            <a:r>
              <a:rPr lang="en-US" sz="1700" b="1" dirty="0" err="1">
                <a:latin typeface="Consolas" panose="020B0609020204030204" pitchFamily="49" charset="0"/>
              </a:rPr>
              <a:t>M+j</a:t>
            </a:r>
            <a:r>
              <a:rPr lang="en-US" sz="1700" b="1" dirty="0">
                <a:latin typeface="Consolas" panose="020B0609020204030204" pitchFamily="49" charset="0"/>
              </a:rPr>
              <a:t>)&lt;&lt;"   "; 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       //</a:t>
            </a:r>
            <a:r>
              <a:rPr lang="en-US" sz="1700" b="1" dirty="0" err="1">
                <a:latin typeface="Consolas" panose="020B0609020204030204" pitchFamily="49" charset="0"/>
              </a:rPr>
              <a:t>cout</a:t>
            </a:r>
            <a:r>
              <a:rPr lang="en-US" sz="1700" b="1" dirty="0">
                <a:latin typeface="Consolas" panose="020B0609020204030204" pitchFamily="49" charset="0"/>
              </a:rPr>
              <a:t>&lt;&lt;(</a:t>
            </a:r>
            <a:r>
              <a:rPr lang="en-US" sz="1700" b="1" dirty="0" err="1">
                <a:latin typeface="Consolas" panose="020B0609020204030204" pitchFamily="49" charset="0"/>
              </a:rPr>
              <a:t>Arr+i</a:t>
            </a:r>
            <a:r>
              <a:rPr lang="en-US" sz="1700" b="1" dirty="0">
                <a:latin typeface="Consolas" panose="020B0609020204030204" pitchFamily="49" charset="0"/>
              </a:rPr>
              <a:t>*M)[j]&lt;&lt;"   ";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   }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 </a:t>
            </a:r>
            <a:r>
              <a:rPr lang="en-US" sz="1700" b="1" dirty="0" err="1">
                <a:latin typeface="Consolas" panose="020B0609020204030204" pitchFamily="49" charset="0"/>
              </a:rPr>
              <a:t>cout</a:t>
            </a:r>
            <a:r>
              <a:rPr lang="en-US" sz="1700" b="1" dirty="0">
                <a:latin typeface="Consolas" panose="020B0609020204030204" pitchFamily="49" charset="0"/>
              </a:rPr>
              <a:t>&lt;&lt;</a:t>
            </a:r>
            <a:r>
              <a:rPr lang="en-US" sz="1700" b="1" dirty="0" err="1">
                <a:latin typeface="Consolas" panose="020B0609020204030204" pitchFamily="49" charset="0"/>
              </a:rPr>
              <a:t>endl</a:t>
            </a:r>
            <a:r>
              <a:rPr lang="en-US" sz="17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 delete[] </a:t>
            </a:r>
            <a:r>
              <a:rPr lang="en-US" sz="1700" b="1" dirty="0" err="1">
                <a:latin typeface="Consolas" panose="020B0609020204030204" pitchFamily="49" charset="0"/>
              </a:rPr>
              <a:t>Arr</a:t>
            </a:r>
            <a:r>
              <a:rPr lang="en-US" sz="17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   return 0; }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05687" y="106054"/>
            <a:ext cx="3581400" cy="82973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u="sng" dirty="0">
                <a:solidFill>
                  <a:srgbClr val="B80000"/>
                </a:solidFill>
                <a:cs typeface="+mj-cs"/>
              </a:rPr>
              <a:t>Dynamic 2D Arrays</a:t>
            </a:r>
            <a:endParaRPr lang="fr-FR" sz="3200" b="1" u="sng" dirty="0">
              <a:solidFill>
                <a:srgbClr val="B8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2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9865"/>
            <a:ext cx="9448800" cy="62071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10525027" cy="320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Char 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0" y="50015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7906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Char 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0" y="50015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67643"/>
            <a:ext cx="8512229" cy="25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Char 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0" y="50015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Korea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00201"/>
            <a:ext cx="10168433" cy="30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Char 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0" y="579053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8609" y="1592248"/>
            <a:ext cx="10972800" cy="39734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4" y="1592247"/>
            <a:ext cx="10318938" cy="30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0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Char 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0" y="579053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8609" y="1592248"/>
            <a:ext cx="10972800" cy="39734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04" y="1592248"/>
            <a:ext cx="10722650" cy="32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4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Introduction </a:t>
            </a:r>
            <a:r>
              <a:rPr lang="en-US" dirty="0">
                <a:solidFill>
                  <a:srgbClr val="0070C0"/>
                </a:solidFill>
              </a:rPr>
              <a:t>to Pointers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253-F3F6-4C00-8FD2-EABA03E432F2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Char 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0" y="579053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rea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8609" y="1592248"/>
            <a:ext cx="10972800" cy="39734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9" y="1601626"/>
            <a:ext cx="9885822" cy="30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3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Char 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0" y="579053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rea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8609" y="1592248"/>
            <a:ext cx="10972800" cy="39734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9" y="1601626"/>
            <a:ext cx="9885822" cy="30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97" y="1600200"/>
            <a:ext cx="8885321" cy="2667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Char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200" y="579053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6977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Char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200" y="579053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China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1432560"/>
            <a:ext cx="10508859" cy="31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Chapter 20,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185-E882-4239-ABF3-1265D7F8775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FEEA-EBB4-4DA7-A056-DD943FB9AF99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647218" cy="929213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B80000"/>
                </a:solidFill>
                <a:cs typeface="+mj-cs"/>
              </a:rPr>
              <a:t>Relationship Between Pointers and Arrays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66800"/>
            <a:ext cx="8991600" cy="54102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  <a:defRPr/>
            </a:pPr>
            <a:r>
              <a:rPr lang="en-US" sz="3200" b="1" dirty="0">
                <a:solidFill>
                  <a:srgbClr val="FF0000"/>
                </a:solidFill>
              </a:rPr>
              <a:t>Effect:-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008000"/>
                </a:solidFill>
              </a:rPr>
              <a:t>- </a:t>
            </a:r>
            <a:r>
              <a:rPr lang="en-US" b="1" dirty="0" smtClean="0">
                <a:solidFill>
                  <a:srgbClr val="B80000"/>
                </a:solidFill>
              </a:rPr>
              <a:t>List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/>
              <a:t>is an </a:t>
            </a:r>
            <a:r>
              <a:rPr lang="en-US" b="1" dirty="0" smtClean="0">
                <a:solidFill>
                  <a:srgbClr val="B80000"/>
                </a:solidFill>
              </a:rPr>
              <a:t>address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b="1" dirty="0" smtClean="0"/>
              <a:t>no need for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2C14DE"/>
                </a:solidFill>
              </a:rPr>
              <a:t>&amp;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008000"/>
                </a:solidFill>
              </a:rPr>
              <a:t>- </a:t>
            </a:r>
            <a:r>
              <a:rPr lang="en-US" dirty="0" smtClean="0"/>
              <a:t>The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B80000"/>
                </a:solidFill>
              </a:rPr>
              <a:t>bPtr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b="1" dirty="0" smtClean="0">
                <a:solidFill>
                  <a:srgbClr val="2C14DE"/>
                </a:solidFill>
              </a:rPr>
              <a:t>pointer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will contain the </a:t>
            </a:r>
            <a:r>
              <a:rPr lang="en-US" b="1" dirty="0" smtClean="0">
                <a:solidFill>
                  <a:srgbClr val="2C14DE"/>
                </a:solidFill>
              </a:rPr>
              <a:t>address of the first element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/>
              <a:t>array </a:t>
            </a:r>
            <a:r>
              <a:rPr lang="en-US" b="1" dirty="0" smtClean="0">
                <a:solidFill>
                  <a:srgbClr val="B80000"/>
                </a:solidFill>
              </a:rPr>
              <a:t>List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Element </a:t>
            </a:r>
            <a:r>
              <a:rPr lang="en-US" b="1" dirty="0" smtClean="0">
                <a:solidFill>
                  <a:schemeClr val="accent2"/>
                </a:solidFill>
              </a:rPr>
              <a:t>List[2]</a:t>
            </a:r>
            <a:r>
              <a:rPr lang="en-US" dirty="0" smtClean="0"/>
              <a:t> can be accessed by 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*(bPtr+2)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3960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DFA-C74C-4BC1-9449-9CFBB4E4CA38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3200" b="1" dirty="0">
                <a:solidFill>
                  <a:srgbClr val="2F1BC7"/>
                </a:solidFill>
              </a:rPr>
              <a:t>Array name </a:t>
            </a:r>
            <a:r>
              <a:rPr lang="en-US" sz="3200" dirty="0"/>
              <a:t>is the </a:t>
            </a:r>
            <a:r>
              <a:rPr lang="en-US" sz="3200" b="1" dirty="0">
                <a:solidFill>
                  <a:srgbClr val="2F1BC7"/>
                </a:solidFill>
              </a:rPr>
              <a:t>starting address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rgbClr val="2F1BC7"/>
                </a:solidFill>
              </a:rPr>
              <a:t>array</a:t>
            </a:r>
          </a:p>
          <a:p>
            <a:endParaRPr lang="en-US" dirty="0"/>
          </a:p>
          <a:p>
            <a:r>
              <a:rPr lang="en-US" dirty="0"/>
              <a:t>Let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A[25];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*p; 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</a:rPr>
              <a:t>, j;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Let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= A; 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Then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</a:t>
            </a:r>
            <a:r>
              <a:rPr lang="en-US" dirty="0"/>
              <a:t> points to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A[0]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+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2F1BC7"/>
                </a:solidFill>
              </a:rPr>
              <a:t>   </a:t>
            </a:r>
            <a:r>
              <a:rPr lang="en-US" dirty="0"/>
              <a:t>points to   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&amp;A[j] </a:t>
            </a:r>
            <a:r>
              <a:rPr lang="en-US" sz="3000" b="1" dirty="0">
                <a:latin typeface="Courier New" pitchFamily="49" charset="0"/>
              </a:rPr>
              <a:t>==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*(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is the same as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A[j]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4764"/>
            <a:ext cx="9829800" cy="90630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1-Demensional Array Using Pointers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982" y="1492085"/>
            <a:ext cx="6226175" cy="528019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We know,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Array name</a:t>
            </a:r>
            <a:r>
              <a:rPr lang="en-US" sz="2000" b="1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denotes the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memory address</a:t>
            </a:r>
            <a:r>
              <a:rPr lang="en-US" sz="2000" b="1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of its first slot.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Example:</a:t>
            </a:r>
          </a:p>
          <a:p>
            <a:pPr marL="914400" lvl="2" indent="0">
              <a:lnSpc>
                <a:spcPct val="90000"/>
              </a:lnSpc>
              <a:buNone/>
              <a:defRPr/>
            </a:pPr>
            <a:r>
              <a:rPr lang="en-US" sz="1800" b="1" dirty="0" err="1">
                <a:solidFill>
                  <a:srgbClr val="B8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B8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List [50];</a:t>
            </a:r>
          </a:p>
          <a:p>
            <a:pPr marL="914400" lvl="2" indent="0">
              <a:lnSpc>
                <a:spcPct val="90000"/>
              </a:lnSpc>
              <a:buNone/>
              <a:defRPr/>
            </a:pPr>
            <a:r>
              <a:rPr lang="en-US" sz="1800" b="1" dirty="0" err="1">
                <a:solidFill>
                  <a:srgbClr val="B8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B8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*Pointer;</a:t>
            </a:r>
          </a:p>
          <a:p>
            <a:pPr marL="914400" lvl="2" indent="0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B8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Pointer = List;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Other slots of the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Array (List [50])</a:t>
            </a:r>
            <a:r>
              <a:rPr lang="en-US" sz="2000" b="1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can be accessed using by performing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Arithmetic operations </a:t>
            </a:r>
            <a:r>
              <a:rPr lang="en-US" sz="2000" dirty="0">
                <a:cs typeface="+mn-cs"/>
              </a:rPr>
              <a:t>on</a:t>
            </a:r>
            <a:r>
              <a:rPr lang="en-US" sz="2000" u="sng" dirty="0">
                <a:solidFill>
                  <a:srgbClr val="FF3300"/>
                </a:solidFill>
                <a:cs typeface="+mn-cs"/>
              </a:rPr>
              <a:t>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Pointer</a:t>
            </a:r>
            <a:r>
              <a:rPr lang="en-US" sz="2000" dirty="0"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For example the address of </a:t>
            </a:r>
            <a:r>
              <a:rPr lang="en-US" sz="2000" u="sng" dirty="0">
                <a:solidFill>
                  <a:srgbClr val="B80000"/>
                </a:solidFill>
                <a:cs typeface="+mn-cs"/>
              </a:rPr>
              <a:t>(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element 4</a:t>
            </a:r>
            <a:r>
              <a:rPr lang="en-US" sz="2000" b="1" u="sng" baseline="30000" dirty="0">
                <a:solidFill>
                  <a:srgbClr val="B80000"/>
                </a:solidFill>
                <a:cs typeface="+mn-cs"/>
              </a:rPr>
              <a:t>th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)</a:t>
            </a:r>
            <a:r>
              <a:rPr lang="en-US" sz="2000" u="sng" dirty="0">
                <a:solidFill>
                  <a:srgbClr val="FF33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can be accessed using:-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1800" b="1" dirty="0" err="1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*Value = Pointer + 3;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The value of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(element 4</a:t>
            </a:r>
            <a:r>
              <a:rPr lang="en-US" sz="2000" b="1" u="sng" baseline="30000" dirty="0">
                <a:solidFill>
                  <a:srgbClr val="B80000"/>
                </a:solidFill>
                <a:cs typeface="+mn-cs"/>
              </a:rPr>
              <a:t>th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)</a:t>
            </a:r>
            <a:r>
              <a:rPr lang="en-US" sz="2000" u="sng" dirty="0">
                <a:solidFill>
                  <a:srgbClr val="FF33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can be accessed using:-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1800" b="1" dirty="0" err="1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Value = *(Pointer + 3);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001000" y="1495914"/>
            <a:ext cx="2514600" cy="4495800"/>
            <a:chOff x="6477000" y="1295400"/>
            <a:chExt cx="2514600" cy="4495800"/>
          </a:xfrm>
        </p:grpSpPr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6477000" y="1295400"/>
              <a:ext cx="2514600" cy="449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6553200" y="1371600"/>
              <a:ext cx="2362200" cy="381000"/>
              <a:chOff x="4128" y="864"/>
              <a:chExt cx="1488" cy="240"/>
            </a:xfrm>
          </p:grpSpPr>
          <p:sp>
            <p:nvSpPr>
              <p:cNvPr id="5165" name="Text Box 6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Address</a:t>
                </a:r>
              </a:p>
            </p:txBody>
          </p:sp>
          <p:sp>
            <p:nvSpPr>
              <p:cNvPr id="5166" name="Text Box 7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Data</a:t>
                </a:r>
              </a:p>
            </p:txBody>
          </p:sp>
        </p:grp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553200" y="1752600"/>
              <a:ext cx="2362200" cy="319088"/>
              <a:chOff x="4128" y="864"/>
              <a:chExt cx="1488" cy="201"/>
            </a:xfrm>
          </p:grpSpPr>
          <p:sp>
            <p:nvSpPr>
              <p:cNvPr id="5163" name="Text Box 9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980</a:t>
                </a:r>
              </a:p>
            </p:txBody>
          </p:sp>
          <p:sp>
            <p:nvSpPr>
              <p:cNvPr id="5164" name="Text Box 10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0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553200" y="2057400"/>
              <a:ext cx="2362200" cy="319088"/>
              <a:chOff x="4128" y="864"/>
              <a:chExt cx="1488" cy="201"/>
            </a:xfrm>
          </p:grpSpPr>
          <p:sp>
            <p:nvSpPr>
              <p:cNvPr id="5161" name="Text Box 12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984</a:t>
                </a:r>
              </a:p>
            </p:txBody>
          </p:sp>
          <p:sp>
            <p:nvSpPr>
              <p:cNvPr id="5162" name="Text Box 13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1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6553200" y="2362200"/>
              <a:ext cx="2362200" cy="319088"/>
              <a:chOff x="4128" y="864"/>
              <a:chExt cx="1488" cy="201"/>
            </a:xfrm>
          </p:grpSpPr>
          <p:sp>
            <p:nvSpPr>
              <p:cNvPr id="5159" name="Text Box 15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988</a:t>
                </a:r>
              </a:p>
            </p:txBody>
          </p:sp>
          <p:sp>
            <p:nvSpPr>
              <p:cNvPr id="5160" name="Text Box 16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2</a:t>
                </a: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6553200" y="2667000"/>
              <a:ext cx="2362200" cy="319088"/>
              <a:chOff x="4128" y="864"/>
              <a:chExt cx="1488" cy="201"/>
            </a:xfrm>
          </p:grpSpPr>
          <p:sp>
            <p:nvSpPr>
              <p:cNvPr id="5157" name="Text Box 18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992</a:t>
                </a:r>
              </a:p>
            </p:txBody>
          </p:sp>
          <p:sp>
            <p:nvSpPr>
              <p:cNvPr id="5158" name="Text Box 19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3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6553200" y="2971800"/>
              <a:ext cx="2362200" cy="319088"/>
              <a:chOff x="4128" y="864"/>
              <a:chExt cx="1488" cy="201"/>
            </a:xfrm>
          </p:grpSpPr>
          <p:sp>
            <p:nvSpPr>
              <p:cNvPr id="5155" name="Text Box 21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996</a:t>
                </a:r>
              </a:p>
            </p:txBody>
          </p:sp>
          <p:sp>
            <p:nvSpPr>
              <p:cNvPr id="5156" name="Text Box 22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4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6553200" y="3276600"/>
              <a:ext cx="2362200" cy="319088"/>
              <a:chOff x="4128" y="864"/>
              <a:chExt cx="1488" cy="201"/>
            </a:xfrm>
          </p:grpSpPr>
          <p:sp>
            <p:nvSpPr>
              <p:cNvPr id="5153" name="Text Box 24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1000</a:t>
                </a:r>
              </a:p>
            </p:txBody>
          </p:sp>
          <p:sp>
            <p:nvSpPr>
              <p:cNvPr id="5154" name="Text Box 25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5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6553200" y="3581400"/>
              <a:ext cx="2362200" cy="319088"/>
              <a:chOff x="4128" y="864"/>
              <a:chExt cx="1488" cy="201"/>
            </a:xfrm>
          </p:grpSpPr>
          <p:sp>
            <p:nvSpPr>
              <p:cNvPr id="5151" name="Text Box 27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1004</a:t>
                </a:r>
              </a:p>
            </p:txBody>
          </p:sp>
          <p:sp>
            <p:nvSpPr>
              <p:cNvPr id="5152" name="Text Box 28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6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6553200" y="3886200"/>
              <a:ext cx="2362200" cy="319088"/>
              <a:chOff x="4128" y="864"/>
              <a:chExt cx="1488" cy="201"/>
            </a:xfrm>
          </p:grpSpPr>
          <p:sp>
            <p:nvSpPr>
              <p:cNvPr id="5149" name="Text Box 30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1008</a:t>
                </a:r>
              </a:p>
            </p:txBody>
          </p:sp>
          <p:sp>
            <p:nvSpPr>
              <p:cNvPr id="5150" name="Text Box 31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7</a:t>
                </a:r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6553200" y="4191000"/>
              <a:ext cx="2362200" cy="319088"/>
              <a:chOff x="4128" y="864"/>
              <a:chExt cx="1488" cy="201"/>
            </a:xfrm>
          </p:grpSpPr>
          <p:sp>
            <p:nvSpPr>
              <p:cNvPr id="5147" name="Text Box 33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1012</a:t>
                </a:r>
              </a:p>
            </p:txBody>
          </p:sp>
          <p:sp>
            <p:nvSpPr>
              <p:cNvPr id="5148" name="Text Box 34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8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6553200" y="5410200"/>
              <a:ext cx="2362200" cy="319088"/>
              <a:chOff x="4128" y="864"/>
              <a:chExt cx="1488" cy="201"/>
            </a:xfrm>
          </p:grpSpPr>
          <p:sp>
            <p:nvSpPr>
              <p:cNvPr id="5145" name="Text Box 36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1180</a:t>
                </a:r>
              </a:p>
            </p:txBody>
          </p:sp>
          <p:sp>
            <p:nvSpPr>
              <p:cNvPr id="5146" name="Text Box 37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Element 49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6553200" y="4572000"/>
              <a:ext cx="2362200" cy="371475"/>
              <a:chOff x="4128" y="864"/>
              <a:chExt cx="1488" cy="234"/>
            </a:xfrm>
          </p:grpSpPr>
          <p:sp>
            <p:nvSpPr>
              <p:cNvPr id="5143" name="Text Box 39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…</a:t>
                </a:r>
              </a:p>
            </p:txBody>
          </p:sp>
          <p:sp>
            <p:nvSpPr>
              <p:cNvPr id="5144" name="Text Box 40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fr-FR" sz="1600" b="1"/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6553200" y="4953000"/>
              <a:ext cx="2362200" cy="371475"/>
              <a:chOff x="4128" y="864"/>
              <a:chExt cx="1488" cy="234"/>
            </a:xfrm>
          </p:grpSpPr>
          <p:sp>
            <p:nvSpPr>
              <p:cNvPr id="5141" name="Text Box 42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…</a:t>
                </a:r>
              </a:p>
            </p:txBody>
          </p:sp>
          <p:sp>
            <p:nvSpPr>
              <p:cNvPr id="5142" name="Text Box 43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fr-FR" sz="1600" b="1"/>
              </a:p>
            </p:txBody>
          </p:sp>
        </p:grpSp>
      </p:grpSp>
      <p:sp>
        <p:nvSpPr>
          <p:cNvPr id="104492" name="Line 44"/>
          <p:cNvSpPr>
            <a:spLocks noChangeShapeType="1"/>
          </p:cNvSpPr>
          <p:nvPr/>
        </p:nvSpPr>
        <p:spPr bwMode="auto">
          <a:xfrm flipV="1">
            <a:off x="4495800" y="2062164"/>
            <a:ext cx="3581400" cy="1128219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 flipV="1">
            <a:off x="5257800" y="3015152"/>
            <a:ext cx="2883816" cy="16716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4" name="Line 46"/>
          <p:cNvSpPr>
            <a:spLocks noChangeShapeType="1"/>
          </p:cNvSpPr>
          <p:nvPr/>
        </p:nvSpPr>
        <p:spPr bwMode="auto">
          <a:xfrm flipV="1">
            <a:off x="5562600" y="3076896"/>
            <a:ext cx="4191556" cy="2257104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24000" y="87772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69E-EC68-42ED-806D-83DDA2B9767C}" type="datetime1">
              <a:rPr lang="en-US" smtClean="0"/>
              <a:t>12/5/2022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2" grpId="0" animBg="1"/>
      <p:bldP spid="104493" grpId="0" animBg="1"/>
      <p:bldP spid="1044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1550710" y="1968187"/>
            <a:ext cx="6649825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sz="2000" b="1" dirty="0">
                <a:latin typeface="Consolas" panose="020B0609020204030204" pitchFamily="49" charset="0"/>
              </a:rPr>
              <a:t>….</a:t>
            </a:r>
            <a:endParaRPr lang="en-US" sz="20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fr-FR" sz="2000" b="1" dirty="0">
                <a:latin typeface="Consolas" panose="020B0609020204030204" pitchFamily="49" charset="0"/>
              </a:rPr>
              <a:t>….</a:t>
            </a:r>
            <a:endParaRPr lang="en-US" sz="20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List [50];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*p;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	p = List; 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   p = p + 3;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	*P = 293; 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	</a:t>
            </a:r>
            <a:endParaRPr lang="en-US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843"/>
            <a:ext cx="9144000" cy="94218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800" b="1" dirty="0">
                <a:solidFill>
                  <a:srgbClr val="B80000"/>
                </a:solidFill>
                <a:cs typeface="+mj-cs"/>
              </a:rPr>
              <a:t>Accessing 1-Demensional Array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82132" y="9163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001000" y="1495914"/>
            <a:ext cx="2514600" cy="4495800"/>
            <a:chOff x="6477000" y="1295400"/>
            <a:chExt cx="2514600" cy="4495800"/>
          </a:xfrm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6477000" y="1295400"/>
              <a:ext cx="2514600" cy="449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6553200" y="1371600"/>
              <a:ext cx="2362200" cy="381000"/>
              <a:chOff x="4128" y="864"/>
              <a:chExt cx="1488" cy="240"/>
            </a:xfrm>
          </p:grpSpPr>
          <p:sp>
            <p:nvSpPr>
              <p:cNvPr id="91" name="Text Box 6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Address</a:t>
                </a:r>
              </a:p>
            </p:txBody>
          </p:sp>
          <p:sp>
            <p:nvSpPr>
              <p:cNvPr id="92" name="Text Box 7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Data</a:t>
                </a:r>
              </a:p>
            </p:txBody>
          </p:sp>
        </p:grpSp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6553200" y="1752600"/>
              <a:ext cx="2362200" cy="319088"/>
              <a:chOff x="4128" y="864"/>
              <a:chExt cx="1488" cy="201"/>
            </a:xfrm>
          </p:grpSpPr>
          <p:sp>
            <p:nvSpPr>
              <p:cNvPr id="89" name="Text Box 9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980</a:t>
                </a:r>
              </a:p>
            </p:txBody>
          </p:sp>
          <p:sp>
            <p:nvSpPr>
              <p:cNvPr id="90" name="Text Box 10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0</a:t>
                </a: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6553200" y="2057400"/>
              <a:ext cx="2362200" cy="319088"/>
              <a:chOff x="4128" y="864"/>
              <a:chExt cx="1488" cy="201"/>
            </a:xfrm>
          </p:grpSpPr>
          <p:sp>
            <p:nvSpPr>
              <p:cNvPr id="87" name="Text Box 12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984</a:t>
                </a:r>
              </a:p>
            </p:txBody>
          </p:sp>
          <p:sp>
            <p:nvSpPr>
              <p:cNvPr id="88" name="Text Box 13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1</a:t>
                </a:r>
              </a:p>
            </p:txBody>
          </p:sp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6553200" y="2362200"/>
              <a:ext cx="2362200" cy="319088"/>
              <a:chOff x="4128" y="864"/>
              <a:chExt cx="1488" cy="201"/>
            </a:xfrm>
          </p:grpSpPr>
          <p:sp>
            <p:nvSpPr>
              <p:cNvPr id="85" name="Text Box 15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988</a:t>
                </a:r>
              </a:p>
            </p:txBody>
          </p:sp>
          <p:sp>
            <p:nvSpPr>
              <p:cNvPr id="86" name="Text Box 16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2</a:t>
                </a:r>
              </a:p>
            </p:txBody>
          </p:sp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6553200" y="2667000"/>
              <a:ext cx="2362200" cy="319088"/>
              <a:chOff x="4128" y="864"/>
              <a:chExt cx="1488" cy="201"/>
            </a:xfrm>
          </p:grpSpPr>
          <p:sp>
            <p:nvSpPr>
              <p:cNvPr id="83" name="Text Box 18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992</a:t>
                </a:r>
              </a:p>
            </p:txBody>
          </p:sp>
          <p:sp>
            <p:nvSpPr>
              <p:cNvPr id="84" name="Text Box 19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293</a:t>
                </a:r>
              </a:p>
            </p:txBody>
          </p:sp>
        </p:grpSp>
        <p:grpSp>
          <p:nvGrpSpPr>
            <p:cNvPr id="59" name="Group 20"/>
            <p:cNvGrpSpPr>
              <a:grpSpLocks/>
            </p:cNvGrpSpPr>
            <p:nvPr/>
          </p:nvGrpSpPr>
          <p:grpSpPr bwMode="auto">
            <a:xfrm>
              <a:off x="6553200" y="2971800"/>
              <a:ext cx="2362200" cy="319088"/>
              <a:chOff x="4128" y="864"/>
              <a:chExt cx="1488" cy="201"/>
            </a:xfrm>
          </p:grpSpPr>
          <p:sp>
            <p:nvSpPr>
              <p:cNvPr id="81" name="Text Box 21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996</a:t>
                </a:r>
              </a:p>
            </p:txBody>
          </p:sp>
          <p:sp>
            <p:nvSpPr>
              <p:cNvPr id="82" name="Text Box 22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4</a:t>
                </a:r>
              </a:p>
            </p:txBody>
          </p:sp>
        </p:grpSp>
        <p:grpSp>
          <p:nvGrpSpPr>
            <p:cNvPr id="60" name="Group 23"/>
            <p:cNvGrpSpPr>
              <a:grpSpLocks/>
            </p:cNvGrpSpPr>
            <p:nvPr/>
          </p:nvGrpSpPr>
          <p:grpSpPr bwMode="auto">
            <a:xfrm>
              <a:off x="6553200" y="3276600"/>
              <a:ext cx="2362200" cy="319088"/>
              <a:chOff x="4128" y="864"/>
              <a:chExt cx="1488" cy="201"/>
            </a:xfrm>
          </p:grpSpPr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1000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5</a:t>
                </a:r>
              </a:p>
            </p:txBody>
          </p:sp>
        </p:grp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6553200" y="3581400"/>
              <a:ext cx="2362200" cy="319088"/>
              <a:chOff x="4128" y="864"/>
              <a:chExt cx="1488" cy="201"/>
            </a:xfrm>
          </p:grpSpPr>
          <p:sp>
            <p:nvSpPr>
              <p:cNvPr id="77" name="Text Box 27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1004</a:t>
                </a:r>
              </a:p>
            </p:txBody>
          </p:sp>
          <p:sp>
            <p:nvSpPr>
              <p:cNvPr id="78" name="Text Box 28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6</a:t>
                </a:r>
              </a:p>
            </p:txBody>
          </p:sp>
        </p:grpSp>
        <p:grpSp>
          <p:nvGrpSpPr>
            <p:cNvPr id="62" name="Group 29"/>
            <p:cNvGrpSpPr>
              <a:grpSpLocks/>
            </p:cNvGrpSpPr>
            <p:nvPr/>
          </p:nvGrpSpPr>
          <p:grpSpPr bwMode="auto">
            <a:xfrm>
              <a:off x="6553200" y="3886200"/>
              <a:ext cx="2362200" cy="319088"/>
              <a:chOff x="4128" y="864"/>
              <a:chExt cx="1488" cy="201"/>
            </a:xfrm>
          </p:grpSpPr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1008</a:t>
                </a:r>
              </a:p>
            </p:txBody>
          </p:sp>
          <p:sp>
            <p:nvSpPr>
              <p:cNvPr id="76" name="Text Box 31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7</a:t>
                </a: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6553200" y="4191000"/>
              <a:ext cx="2362200" cy="319088"/>
              <a:chOff x="4128" y="864"/>
              <a:chExt cx="1488" cy="201"/>
            </a:xfrm>
          </p:grpSpPr>
          <p:sp>
            <p:nvSpPr>
              <p:cNvPr id="73" name="Text Box 33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1012</a:t>
                </a:r>
              </a:p>
            </p:txBody>
          </p:sp>
          <p:sp>
            <p:nvSpPr>
              <p:cNvPr id="74" name="Text Box 34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8</a:t>
                </a: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6553200" y="5410200"/>
              <a:ext cx="2362200" cy="319088"/>
              <a:chOff x="4128" y="864"/>
              <a:chExt cx="1488" cy="201"/>
            </a:xfrm>
          </p:grpSpPr>
          <p:sp>
            <p:nvSpPr>
              <p:cNvPr id="71" name="Text Box 36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1180</a:t>
                </a:r>
              </a:p>
            </p:txBody>
          </p:sp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Element 49</a:t>
                </a:r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6553200" y="4572000"/>
              <a:ext cx="2362200" cy="371475"/>
              <a:chOff x="4128" y="864"/>
              <a:chExt cx="1488" cy="234"/>
            </a:xfrm>
          </p:grpSpPr>
          <p:sp>
            <p:nvSpPr>
              <p:cNvPr id="69" name="Text Box 39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…</a:t>
                </a:r>
              </a:p>
            </p:txBody>
          </p:sp>
          <p:sp>
            <p:nvSpPr>
              <p:cNvPr id="70" name="Text Box 40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fr-FR" sz="1600" b="1"/>
              </a:p>
            </p:txBody>
          </p:sp>
        </p:grpSp>
        <p:grpSp>
          <p:nvGrpSpPr>
            <p:cNvPr id="66" name="Group 41"/>
            <p:cNvGrpSpPr>
              <a:grpSpLocks/>
            </p:cNvGrpSpPr>
            <p:nvPr/>
          </p:nvGrpSpPr>
          <p:grpSpPr bwMode="auto">
            <a:xfrm>
              <a:off x="6553200" y="4953000"/>
              <a:ext cx="2362200" cy="371475"/>
              <a:chOff x="4128" y="864"/>
              <a:chExt cx="1488" cy="234"/>
            </a:xfrm>
          </p:grpSpPr>
          <p:sp>
            <p:nvSpPr>
              <p:cNvPr id="67" name="Text Box 42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…</a:t>
                </a:r>
              </a:p>
            </p:txBody>
          </p:sp>
          <p:sp>
            <p:nvSpPr>
              <p:cNvPr id="68" name="Text Box 43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fr-FR" sz="1600" b="1"/>
              </a:p>
            </p:txBody>
          </p:sp>
        </p:grpSp>
      </p:grpSp>
      <p:sp>
        <p:nvSpPr>
          <p:cNvPr id="106541" name="Line 45"/>
          <p:cNvSpPr>
            <a:spLocks noChangeShapeType="1"/>
          </p:cNvSpPr>
          <p:nvPr/>
        </p:nvSpPr>
        <p:spPr bwMode="auto">
          <a:xfrm flipV="1">
            <a:off x="3352800" y="3115164"/>
            <a:ext cx="6019800" cy="914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0" name="Line 44"/>
          <p:cNvSpPr>
            <a:spLocks noChangeShapeType="1"/>
          </p:cNvSpPr>
          <p:nvPr/>
        </p:nvSpPr>
        <p:spPr bwMode="auto">
          <a:xfrm flipV="1">
            <a:off x="3429001" y="2984010"/>
            <a:ext cx="4724399" cy="71218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9" name="Line 43"/>
          <p:cNvSpPr>
            <a:spLocks noChangeShapeType="1"/>
          </p:cNvSpPr>
          <p:nvPr/>
        </p:nvSpPr>
        <p:spPr bwMode="auto">
          <a:xfrm flipV="1">
            <a:off x="3200401" y="2136285"/>
            <a:ext cx="4952999" cy="115174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DC01-4CFB-44A0-ACC1-C23EBDDA358F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06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6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6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1" grpId="0" animBg="1"/>
      <p:bldP spid="106540" grpId="0" animBg="1"/>
      <p:bldP spid="1065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9999"/>
            <a:ext cx="9143999" cy="9139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1-Demensional Array</a:t>
            </a:r>
          </a:p>
        </p:txBody>
      </p:sp>
      <p:sp>
        <p:nvSpPr>
          <p:cNvPr id="7185" name="Text Box 43"/>
          <p:cNvSpPr txBox="1">
            <a:spLocks noChangeArrowheads="1"/>
          </p:cNvSpPr>
          <p:nvPr/>
        </p:nvSpPr>
        <p:spPr bwMode="auto">
          <a:xfrm>
            <a:off x="1579088" y="1219200"/>
            <a:ext cx="62484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b="1" dirty="0">
                <a:latin typeface="Consolas" panose="020B0609020204030204" pitchFamily="49" charset="0"/>
              </a:rPr>
              <a:t>…</a:t>
            </a:r>
            <a:endParaRPr lang="en-US" sz="20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fr-FR" sz="2000" b="1" dirty="0">
                <a:latin typeface="Consolas" panose="020B0609020204030204" pitchFamily="49" charset="0"/>
              </a:rPr>
              <a:t>…</a:t>
            </a:r>
            <a:endParaRPr lang="en-US" sz="20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2000" b="1">
                <a:latin typeface="Consolas" panose="020B0609020204030204" pitchFamily="49" charset="0"/>
              </a:rPr>
              <a:t>	int</a:t>
            </a:r>
            <a:r>
              <a:rPr lang="en-US" sz="2000" b="1" dirty="0">
                <a:latin typeface="Consolas" panose="020B0609020204030204" pitchFamily="49" charset="0"/>
              </a:rPr>
              <a:t> List [ 50 ];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*Pointer;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	Pointer = List;</a:t>
            </a:r>
          </a:p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for ( </a:t>
            </a:r>
            <a:r>
              <a:rPr lang="en-US" sz="20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 = 0; </a:t>
            </a:r>
            <a:r>
              <a:rPr lang="en-US" sz="20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 &lt; 50; </a:t>
            </a:r>
            <a:r>
              <a:rPr lang="en-US" sz="20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++ )</a:t>
            </a:r>
          </a:p>
          <a:p>
            <a:pPr eaLnBrk="1" hangingPunct="1"/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	{</a:t>
            </a:r>
          </a:p>
          <a:p>
            <a:pPr eaLnBrk="1" hangingPunct="1"/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 &lt;&lt; *Pointer;</a:t>
            </a:r>
          </a:p>
          <a:p>
            <a:pPr eaLnBrk="1" hangingPunct="1"/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		Pointer++;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//Address of next element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	</a:t>
            </a:r>
          </a:p>
          <a:p>
            <a:pPr eaLnBrk="1" hangingPunct="1"/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7186" name="Text Box 44"/>
          <p:cNvSpPr txBox="1">
            <a:spLocks noChangeArrowheads="1"/>
          </p:cNvSpPr>
          <p:nvPr/>
        </p:nvSpPr>
        <p:spPr bwMode="auto">
          <a:xfrm>
            <a:off x="1638153" y="5762711"/>
            <a:ext cx="6343651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for (</a:t>
            </a:r>
            <a:r>
              <a:rPr lang="en-US" sz="20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 loop = 0; loop&lt;50; loop++)</a:t>
            </a:r>
          </a:p>
          <a:p>
            <a:pPr eaLnBrk="1" hangingPunct="1"/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		</a:t>
            </a:r>
            <a:r>
              <a:rPr lang="fr-FR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cout&lt;&lt;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Array[loop];</a:t>
            </a:r>
          </a:p>
        </p:txBody>
      </p:sp>
      <p:sp>
        <p:nvSpPr>
          <p:cNvPr id="7187" name="AutoShape 45"/>
          <p:cNvSpPr>
            <a:spLocks/>
          </p:cNvSpPr>
          <p:nvPr/>
        </p:nvSpPr>
        <p:spPr bwMode="auto">
          <a:xfrm>
            <a:off x="7522688" y="3130617"/>
            <a:ext cx="381000" cy="1673258"/>
          </a:xfrm>
          <a:prstGeom prst="rightBrace">
            <a:avLst>
              <a:gd name="adj1" fmla="val 31667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7188" name="Text Box 46"/>
          <p:cNvSpPr txBox="1">
            <a:spLocks noChangeArrowheads="1"/>
          </p:cNvSpPr>
          <p:nvPr/>
        </p:nvSpPr>
        <p:spPr bwMode="auto">
          <a:xfrm>
            <a:off x="1540154" y="5309126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b="1" u="sng" dirty="0">
                <a:solidFill>
                  <a:srgbClr val="FF3300"/>
                </a:solidFill>
                <a:latin typeface="Trebuchet MS" panose="020B0603020202020204" pitchFamily="34" charset="0"/>
              </a:rPr>
              <a:t>This is Equivalent to</a:t>
            </a:r>
          </a:p>
        </p:txBody>
      </p:sp>
      <p:sp>
        <p:nvSpPr>
          <p:cNvPr id="7189" name="Line 47"/>
          <p:cNvSpPr>
            <a:spLocks noChangeShapeType="1"/>
          </p:cNvSpPr>
          <p:nvPr/>
        </p:nvSpPr>
        <p:spPr bwMode="auto">
          <a:xfrm flipH="1">
            <a:off x="4800600" y="4911616"/>
            <a:ext cx="2722088" cy="657335"/>
          </a:xfrm>
          <a:prstGeom prst="line">
            <a:avLst/>
          </a:prstGeom>
          <a:noFill/>
          <a:ln w="571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26357" y="90356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059918" y="1574800"/>
            <a:ext cx="2514600" cy="4495800"/>
            <a:chOff x="6477000" y="1295400"/>
            <a:chExt cx="2514600" cy="44958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6477000" y="1295400"/>
              <a:ext cx="2514600" cy="449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grpSp>
          <p:nvGrpSpPr>
            <p:cNvPr id="52" name="Group 5"/>
            <p:cNvGrpSpPr>
              <a:grpSpLocks/>
            </p:cNvGrpSpPr>
            <p:nvPr/>
          </p:nvGrpSpPr>
          <p:grpSpPr bwMode="auto">
            <a:xfrm>
              <a:off x="6553200" y="1371600"/>
              <a:ext cx="2362200" cy="381000"/>
              <a:chOff x="4128" y="864"/>
              <a:chExt cx="1488" cy="240"/>
            </a:xfrm>
          </p:grpSpPr>
          <p:sp>
            <p:nvSpPr>
              <p:cNvPr id="89" name="Text Box 6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Address</a:t>
                </a:r>
              </a:p>
            </p:txBody>
          </p:sp>
          <p:sp>
            <p:nvSpPr>
              <p:cNvPr id="90" name="Text Box 7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Data</a:t>
                </a:r>
              </a:p>
            </p:txBody>
          </p:sp>
        </p:grpSp>
        <p:grpSp>
          <p:nvGrpSpPr>
            <p:cNvPr id="53" name="Group 8"/>
            <p:cNvGrpSpPr>
              <a:grpSpLocks/>
            </p:cNvGrpSpPr>
            <p:nvPr/>
          </p:nvGrpSpPr>
          <p:grpSpPr bwMode="auto">
            <a:xfrm>
              <a:off x="6553200" y="1752600"/>
              <a:ext cx="2362200" cy="319088"/>
              <a:chOff x="4128" y="864"/>
              <a:chExt cx="1488" cy="201"/>
            </a:xfrm>
          </p:grpSpPr>
          <p:sp>
            <p:nvSpPr>
              <p:cNvPr id="87" name="Text Box 9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980</a:t>
                </a:r>
              </a:p>
            </p:txBody>
          </p:sp>
          <p:sp>
            <p:nvSpPr>
              <p:cNvPr id="88" name="Text Box 10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0</a:t>
                </a:r>
              </a:p>
            </p:txBody>
          </p:sp>
        </p:grpSp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6553200" y="2057400"/>
              <a:ext cx="2362200" cy="319088"/>
              <a:chOff x="4128" y="864"/>
              <a:chExt cx="1488" cy="201"/>
            </a:xfrm>
          </p:grpSpPr>
          <p:sp>
            <p:nvSpPr>
              <p:cNvPr id="85" name="Text Box 12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984</a:t>
                </a:r>
              </a:p>
            </p:txBody>
          </p:sp>
          <p:sp>
            <p:nvSpPr>
              <p:cNvPr id="86" name="Text Box 13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1</a:t>
                </a:r>
              </a:p>
            </p:txBody>
          </p:sp>
        </p:grpSp>
        <p:grpSp>
          <p:nvGrpSpPr>
            <p:cNvPr id="55" name="Group 14"/>
            <p:cNvGrpSpPr>
              <a:grpSpLocks/>
            </p:cNvGrpSpPr>
            <p:nvPr/>
          </p:nvGrpSpPr>
          <p:grpSpPr bwMode="auto">
            <a:xfrm>
              <a:off x="6553200" y="2362200"/>
              <a:ext cx="2362200" cy="319088"/>
              <a:chOff x="4128" y="864"/>
              <a:chExt cx="1488" cy="201"/>
            </a:xfrm>
          </p:grpSpPr>
          <p:sp>
            <p:nvSpPr>
              <p:cNvPr id="83" name="Text Box 15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988</a:t>
                </a:r>
              </a:p>
            </p:txBody>
          </p:sp>
          <p:sp>
            <p:nvSpPr>
              <p:cNvPr id="84" name="Text Box 16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2</a:t>
                </a:r>
              </a:p>
            </p:txBody>
          </p:sp>
        </p:grpSp>
        <p:grpSp>
          <p:nvGrpSpPr>
            <p:cNvPr id="56" name="Group 17"/>
            <p:cNvGrpSpPr>
              <a:grpSpLocks/>
            </p:cNvGrpSpPr>
            <p:nvPr/>
          </p:nvGrpSpPr>
          <p:grpSpPr bwMode="auto">
            <a:xfrm>
              <a:off x="6553200" y="2667000"/>
              <a:ext cx="2362200" cy="319088"/>
              <a:chOff x="4128" y="864"/>
              <a:chExt cx="1488" cy="201"/>
            </a:xfrm>
          </p:grpSpPr>
          <p:sp>
            <p:nvSpPr>
              <p:cNvPr id="81" name="Text Box 18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992</a:t>
                </a:r>
              </a:p>
            </p:txBody>
          </p:sp>
          <p:sp>
            <p:nvSpPr>
              <p:cNvPr id="82" name="Text Box 19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293</a:t>
                </a:r>
              </a:p>
            </p:txBody>
          </p:sp>
        </p:grpSp>
        <p:grpSp>
          <p:nvGrpSpPr>
            <p:cNvPr id="57" name="Group 20"/>
            <p:cNvGrpSpPr>
              <a:grpSpLocks/>
            </p:cNvGrpSpPr>
            <p:nvPr/>
          </p:nvGrpSpPr>
          <p:grpSpPr bwMode="auto">
            <a:xfrm>
              <a:off x="6553200" y="2971800"/>
              <a:ext cx="2362200" cy="319088"/>
              <a:chOff x="4128" y="864"/>
              <a:chExt cx="1488" cy="201"/>
            </a:xfrm>
          </p:grpSpPr>
          <p:sp>
            <p:nvSpPr>
              <p:cNvPr id="79" name="Text Box 21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996</a:t>
                </a:r>
              </a:p>
            </p:txBody>
          </p:sp>
          <p:sp>
            <p:nvSpPr>
              <p:cNvPr id="80" name="Text Box 22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4</a:t>
                </a:r>
              </a:p>
            </p:txBody>
          </p:sp>
        </p:grpSp>
        <p:grpSp>
          <p:nvGrpSpPr>
            <p:cNvPr id="58" name="Group 23"/>
            <p:cNvGrpSpPr>
              <a:grpSpLocks/>
            </p:cNvGrpSpPr>
            <p:nvPr/>
          </p:nvGrpSpPr>
          <p:grpSpPr bwMode="auto">
            <a:xfrm>
              <a:off x="6553200" y="3276600"/>
              <a:ext cx="2362200" cy="319088"/>
              <a:chOff x="4128" y="864"/>
              <a:chExt cx="1488" cy="201"/>
            </a:xfrm>
          </p:grpSpPr>
          <p:sp>
            <p:nvSpPr>
              <p:cNvPr id="77" name="Text Box 24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1000</a:t>
                </a:r>
              </a:p>
            </p:txBody>
          </p:sp>
          <p:sp>
            <p:nvSpPr>
              <p:cNvPr id="78" name="Text Box 25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5</a:t>
                </a:r>
              </a:p>
            </p:txBody>
          </p:sp>
        </p:grpSp>
        <p:grpSp>
          <p:nvGrpSpPr>
            <p:cNvPr id="59" name="Group 26"/>
            <p:cNvGrpSpPr>
              <a:grpSpLocks/>
            </p:cNvGrpSpPr>
            <p:nvPr/>
          </p:nvGrpSpPr>
          <p:grpSpPr bwMode="auto">
            <a:xfrm>
              <a:off x="6553200" y="3581400"/>
              <a:ext cx="2362200" cy="319088"/>
              <a:chOff x="4128" y="864"/>
              <a:chExt cx="1488" cy="201"/>
            </a:xfrm>
          </p:grpSpPr>
          <p:sp>
            <p:nvSpPr>
              <p:cNvPr id="75" name="Text Box 27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1004</a:t>
                </a:r>
              </a:p>
            </p:txBody>
          </p:sp>
          <p:sp>
            <p:nvSpPr>
              <p:cNvPr id="76" name="Text Box 28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6</a:t>
                </a:r>
              </a:p>
            </p:txBody>
          </p:sp>
        </p:grpSp>
        <p:grpSp>
          <p:nvGrpSpPr>
            <p:cNvPr id="60" name="Group 29"/>
            <p:cNvGrpSpPr>
              <a:grpSpLocks/>
            </p:cNvGrpSpPr>
            <p:nvPr/>
          </p:nvGrpSpPr>
          <p:grpSpPr bwMode="auto">
            <a:xfrm>
              <a:off x="6553200" y="3886200"/>
              <a:ext cx="2362200" cy="319088"/>
              <a:chOff x="4128" y="864"/>
              <a:chExt cx="1488" cy="201"/>
            </a:xfrm>
          </p:grpSpPr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1008</a:t>
                </a:r>
              </a:p>
            </p:txBody>
          </p:sp>
          <p:sp>
            <p:nvSpPr>
              <p:cNvPr id="74" name="Text Box 31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7</a:t>
                </a:r>
              </a:p>
            </p:txBody>
          </p:sp>
        </p:grpSp>
        <p:grpSp>
          <p:nvGrpSpPr>
            <p:cNvPr id="61" name="Group 32"/>
            <p:cNvGrpSpPr>
              <a:grpSpLocks/>
            </p:cNvGrpSpPr>
            <p:nvPr/>
          </p:nvGrpSpPr>
          <p:grpSpPr bwMode="auto">
            <a:xfrm>
              <a:off x="6553200" y="4191000"/>
              <a:ext cx="2362200" cy="319088"/>
              <a:chOff x="4128" y="864"/>
              <a:chExt cx="1488" cy="201"/>
            </a:xfrm>
          </p:grpSpPr>
          <p:sp>
            <p:nvSpPr>
              <p:cNvPr id="71" name="Text Box 33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1012</a:t>
                </a:r>
              </a:p>
            </p:txBody>
          </p:sp>
          <p:sp>
            <p:nvSpPr>
              <p:cNvPr id="72" name="Text Box 34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/>
                  <a:t>Element 8</a:t>
                </a:r>
              </a:p>
            </p:txBody>
          </p:sp>
        </p:grpSp>
        <p:grpSp>
          <p:nvGrpSpPr>
            <p:cNvPr id="62" name="Group 35"/>
            <p:cNvGrpSpPr>
              <a:grpSpLocks/>
            </p:cNvGrpSpPr>
            <p:nvPr/>
          </p:nvGrpSpPr>
          <p:grpSpPr bwMode="auto">
            <a:xfrm>
              <a:off x="6553200" y="5410200"/>
              <a:ext cx="2362200" cy="319088"/>
              <a:chOff x="4128" y="864"/>
              <a:chExt cx="1488" cy="201"/>
            </a:xfrm>
          </p:grpSpPr>
          <p:sp>
            <p:nvSpPr>
              <p:cNvPr id="69" name="Text Box 36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1180</a:t>
                </a:r>
              </a:p>
            </p:txBody>
          </p:sp>
          <p:sp>
            <p:nvSpPr>
              <p:cNvPr id="70" name="Text Box 37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Element 49</a:t>
                </a:r>
              </a:p>
            </p:txBody>
          </p:sp>
        </p:grpSp>
        <p:grpSp>
          <p:nvGrpSpPr>
            <p:cNvPr id="63" name="Group 38"/>
            <p:cNvGrpSpPr>
              <a:grpSpLocks/>
            </p:cNvGrpSpPr>
            <p:nvPr/>
          </p:nvGrpSpPr>
          <p:grpSpPr bwMode="auto">
            <a:xfrm>
              <a:off x="6553200" y="4572000"/>
              <a:ext cx="2362200" cy="371475"/>
              <a:chOff x="4128" y="864"/>
              <a:chExt cx="1488" cy="234"/>
            </a:xfrm>
          </p:grpSpPr>
          <p:sp>
            <p:nvSpPr>
              <p:cNvPr id="67" name="Text Box 39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…</a:t>
                </a:r>
              </a:p>
            </p:txBody>
          </p:sp>
          <p:sp>
            <p:nvSpPr>
              <p:cNvPr id="68" name="Text Box 40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fr-FR" sz="1600" b="1"/>
              </a:p>
            </p:txBody>
          </p:sp>
        </p:grpSp>
        <p:grpSp>
          <p:nvGrpSpPr>
            <p:cNvPr id="64" name="Group 41"/>
            <p:cNvGrpSpPr>
              <a:grpSpLocks/>
            </p:cNvGrpSpPr>
            <p:nvPr/>
          </p:nvGrpSpPr>
          <p:grpSpPr bwMode="auto">
            <a:xfrm>
              <a:off x="6553200" y="4953000"/>
              <a:ext cx="2362200" cy="371475"/>
              <a:chOff x="4128" y="864"/>
              <a:chExt cx="1488" cy="234"/>
            </a:xfrm>
          </p:grpSpPr>
          <p:sp>
            <p:nvSpPr>
              <p:cNvPr id="65" name="Text Box 42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…</a:t>
                </a:r>
              </a:p>
            </p:txBody>
          </p:sp>
          <p:sp>
            <p:nvSpPr>
              <p:cNvPr id="66" name="Text Box 43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fr-FR" sz="1600" b="1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419-C854-4408-B527-E626FD2EED67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"/>
            <a:ext cx="8707582" cy="8238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010400" cy="5410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cs typeface="+mn-cs"/>
              </a:rPr>
              <a:t>In 1D array if we use: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b="1" dirty="0" err="1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*Pointer;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Pointer = &amp;List[3];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+mn-cs"/>
              </a:rPr>
              <a:t>accessing the    				       // address of 4</a:t>
            </a:r>
            <a:r>
              <a:rPr lang="en-US" b="1" baseline="30000" dirty="0">
                <a:solidFill>
                  <a:schemeClr val="accent4">
                    <a:lumMod val="75000"/>
                  </a:schemeClr>
                </a:solidFill>
                <a:cs typeface="+mn-cs"/>
              </a:rPr>
              <a:t>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+mn-cs"/>
              </a:rPr>
              <a:t> slot.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4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cs typeface="+mn-cs"/>
              </a:rPr>
              <a:t>In 2-Demensional array: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79418" y="8762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8382000" y="1066800"/>
            <a:ext cx="2133600" cy="4191000"/>
            <a:chOff x="6477000" y="1295400"/>
            <a:chExt cx="2514600" cy="449580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477000" y="1295400"/>
              <a:ext cx="2514600" cy="449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2400"/>
            </a:p>
          </p:txBody>
        </p:sp>
        <p:grpSp>
          <p:nvGrpSpPr>
            <p:cNvPr id="48" name="Group 5"/>
            <p:cNvGrpSpPr>
              <a:grpSpLocks/>
            </p:cNvGrpSpPr>
            <p:nvPr/>
          </p:nvGrpSpPr>
          <p:grpSpPr bwMode="auto">
            <a:xfrm>
              <a:off x="6553200" y="1371600"/>
              <a:ext cx="2362200" cy="631825"/>
              <a:chOff x="4128" y="864"/>
              <a:chExt cx="1488" cy="398"/>
            </a:xfrm>
          </p:grpSpPr>
          <p:sp>
            <p:nvSpPr>
              <p:cNvPr id="85" name="Text Box 6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3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Address</a:t>
                </a:r>
              </a:p>
            </p:txBody>
          </p:sp>
          <p:sp>
            <p:nvSpPr>
              <p:cNvPr id="86" name="Text Box 7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Data</a:t>
                </a:r>
              </a:p>
            </p:txBody>
          </p:sp>
        </p:grpSp>
        <p:grpSp>
          <p:nvGrpSpPr>
            <p:cNvPr id="49" name="Group 8"/>
            <p:cNvGrpSpPr>
              <a:grpSpLocks/>
            </p:cNvGrpSpPr>
            <p:nvPr/>
          </p:nvGrpSpPr>
          <p:grpSpPr bwMode="auto">
            <a:xfrm>
              <a:off x="6553200" y="1752598"/>
              <a:ext cx="2362200" cy="301625"/>
              <a:chOff x="4128" y="864"/>
              <a:chExt cx="1488" cy="190"/>
            </a:xfrm>
          </p:grpSpPr>
          <p:sp>
            <p:nvSpPr>
              <p:cNvPr id="83" name="Text Box 9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980</a:t>
                </a:r>
              </a:p>
            </p:txBody>
          </p:sp>
          <p:sp>
            <p:nvSpPr>
              <p:cNvPr id="84" name="Text Box 10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/>
                  <a:t>Element 0</a:t>
                </a:r>
              </a:p>
            </p:txBody>
          </p:sp>
        </p:grpSp>
        <p:grpSp>
          <p:nvGrpSpPr>
            <p:cNvPr id="50" name="Group 11"/>
            <p:cNvGrpSpPr>
              <a:grpSpLocks/>
            </p:cNvGrpSpPr>
            <p:nvPr/>
          </p:nvGrpSpPr>
          <p:grpSpPr bwMode="auto">
            <a:xfrm>
              <a:off x="6553200" y="2057398"/>
              <a:ext cx="2362200" cy="301625"/>
              <a:chOff x="4128" y="864"/>
              <a:chExt cx="1488" cy="190"/>
            </a:xfrm>
          </p:grpSpPr>
          <p:sp>
            <p:nvSpPr>
              <p:cNvPr id="81" name="Text Box 12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984</a:t>
                </a:r>
              </a:p>
            </p:txBody>
          </p:sp>
          <p:sp>
            <p:nvSpPr>
              <p:cNvPr id="82" name="Text Box 13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/>
                  <a:t>Element 1</a:t>
                </a:r>
              </a:p>
            </p:txBody>
          </p:sp>
        </p:grpSp>
        <p:grpSp>
          <p:nvGrpSpPr>
            <p:cNvPr id="51" name="Group 14"/>
            <p:cNvGrpSpPr>
              <a:grpSpLocks/>
            </p:cNvGrpSpPr>
            <p:nvPr/>
          </p:nvGrpSpPr>
          <p:grpSpPr bwMode="auto">
            <a:xfrm>
              <a:off x="6553200" y="2362198"/>
              <a:ext cx="2362200" cy="301625"/>
              <a:chOff x="4128" y="864"/>
              <a:chExt cx="1488" cy="190"/>
            </a:xfrm>
          </p:grpSpPr>
          <p:sp>
            <p:nvSpPr>
              <p:cNvPr id="79" name="Text Box 15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988</a:t>
                </a:r>
              </a:p>
            </p:txBody>
          </p:sp>
          <p:sp>
            <p:nvSpPr>
              <p:cNvPr id="80" name="Text Box 16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/>
                  <a:t>Element 2</a:t>
                </a:r>
              </a:p>
            </p:txBody>
          </p:sp>
        </p:grpSp>
        <p:grpSp>
          <p:nvGrpSpPr>
            <p:cNvPr id="52" name="Group 17"/>
            <p:cNvGrpSpPr>
              <a:grpSpLocks/>
            </p:cNvGrpSpPr>
            <p:nvPr/>
          </p:nvGrpSpPr>
          <p:grpSpPr bwMode="auto">
            <a:xfrm>
              <a:off x="6553200" y="2666998"/>
              <a:ext cx="2362200" cy="301625"/>
              <a:chOff x="4128" y="864"/>
              <a:chExt cx="1488" cy="190"/>
            </a:xfrm>
          </p:grpSpPr>
          <p:sp>
            <p:nvSpPr>
              <p:cNvPr id="77" name="Text Box 18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992</a:t>
                </a:r>
              </a:p>
            </p:txBody>
          </p:sp>
          <p:sp>
            <p:nvSpPr>
              <p:cNvPr id="78" name="Text Box 19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>
                    <a:solidFill>
                      <a:srgbClr val="FF0000"/>
                    </a:solidFill>
                  </a:rPr>
                  <a:t>293</a:t>
                </a:r>
              </a:p>
            </p:txBody>
          </p:sp>
        </p:grpSp>
        <p:grpSp>
          <p:nvGrpSpPr>
            <p:cNvPr id="53" name="Group 20"/>
            <p:cNvGrpSpPr>
              <a:grpSpLocks/>
            </p:cNvGrpSpPr>
            <p:nvPr/>
          </p:nvGrpSpPr>
          <p:grpSpPr bwMode="auto">
            <a:xfrm>
              <a:off x="6553200" y="2971798"/>
              <a:ext cx="2362200" cy="301625"/>
              <a:chOff x="4128" y="864"/>
              <a:chExt cx="1488" cy="190"/>
            </a:xfrm>
          </p:grpSpPr>
          <p:sp>
            <p:nvSpPr>
              <p:cNvPr id="75" name="Text Box 21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996</a:t>
                </a:r>
              </a:p>
            </p:txBody>
          </p:sp>
          <p:sp>
            <p:nvSpPr>
              <p:cNvPr id="76" name="Text Box 22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/>
                  <a:t>Element 4</a:t>
                </a:r>
              </a:p>
            </p:txBody>
          </p:sp>
        </p:grpSp>
        <p:grpSp>
          <p:nvGrpSpPr>
            <p:cNvPr id="54" name="Group 23"/>
            <p:cNvGrpSpPr>
              <a:grpSpLocks/>
            </p:cNvGrpSpPr>
            <p:nvPr/>
          </p:nvGrpSpPr>
          <p:grpSpPr bwMode="auto">
            <a:xfrm>
              <a:off x="6553200" y="3276598"/>
              <a:ext cx="2362200" cy="301625"/>
              <a:chOff x="4128" y="864"/>
              <a:chExt cx="1488" cy="190"/>
            </a:xfrm>
          </p:grpSpPr>
          <p:sp>
            <p:nvSpPr>
              <p:cNvPr id="73" name="Text Box 24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1000</a:t>
                </a:r>
              </a:p>
            </p:txBody>
          </p:sp>
          <p:sp>
            <p:nvSpPr>
              <p:cNvPr id="74" name="Text Box 25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/>
                  <a:t>Element 5</a:t>
                </a:r>
              </a:p>
            </p:txBody>
          </p:sp>
        </p:grpSp>
        <p:grpSp>
          <p:nvGrpSpPr>
            <p:cNvPr id="55" name="Group 26"/>
            <p:cNvGrpSpPr>
              <a:grpSpLocks/>
            </p:cNvGrpSpPr>
            <p:nvPr/>
          </p:nvGrpSpPr>
          <p:grpSpPr bwMode="auto">
            <a:xfrm>
              <a:off x="6553200" y="3581398"/>
              <a:ext cx="2362200" cy="301625"/>
              <a:chOff x="4128" y="864"/>
              <a:chExt cx="1488" cy="190"/>
            </a:xfrm>
          </p:grpSpPr>
          <p:sp>
            <p:nvSpPr>
              <p:cNvPr id="71" name="Text Box 27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1004</a:t>
                </a:r>
              </a:p>
            </p:txBody>
          </p:sp>
          <p:sp>
            <p:nvSpPr>
              <p:cNvPr id="72" name="Text Box 28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/>
                  <a:t>Element 6</a:t>
                </a:r>
              </a:p>
            </p:txBody>
          </p:sp>
        </p:grpSp>
        <p:grpSp>
          <p:nvGrpSpPr>
            <p:cNvPr id="56" name="Group 29"/>
            <p:cNvGrpSpPr>
              <a:grpSpLocks/>
            </p:cNvGrpSpPr>
            <p:nvPr/>
          </p:nvGrpSpPr>
          <p:grpSpPr bwMode="auto">
            <a:xfrm>
              <a:off x="6553200" y="3886198"/>
              <a:ext cx="2362200" cy="301625"/>
              <a:chOff x="4128" y="864"/>
              <a:chExt cx="1488" cy="190"/>
            </a:xfrm>
          </p:grpSpPr>
          <p:sp>
            <p:nvSpPr>
              <p:cNvPr id="69" name="Text Box 30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1008</a:t>
                </a:r>
              </a:p>
            </p:txBody>
          </p:sp>
          <p:sp>
            <p:nvSpPr>
              <p:cNvPr id="70" name="Text Box 31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/>
                  <a:t>Element 7</a:t>
                </a:r>
              </a:p>
            </p:txBody>
          </p:sp>
        </p:grpSp>
        <p:grpSp>
          <p:nvGrpSpPr>
            <p:cNvPr id="57" name="Group 32"/>
            <p:cNvGrpSpPr>
              <a:grpSpLocks/>
            </p:cNvGrpSpPr>
            <p:nvPr/>
          </p:nvGrpSpPr>
          <p:grpSpPr bwMode="auto">
            <a:xfrm>
              <a:off x="6553200" y="4190998"/>
              <a:ext cx="2362200" cy="301625"/>
              <a:chOff x="4128" y="864"/>
              <a:chExt cx="1488" cy="190"/>
            </a:xfrm>
          </p:grpSpPr>
          <p:sp>
            <p:nvSpPr>
              <p:cNvPr id="67" name="Text Box 33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1012</a:t>
                </a:r>
              </a:p>
            </p:txBody>
          </p:sp>
          <p:sp>
            <p:nvSpPr>
              <p:cNvPr id="68" name="Text Box 34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/>
                  <a:t>Element 8</a:t>
                </a:r>
              </a:p>
            </p:txBody>
          </p:sp>
        </p:grpSp>
        <p:grpSp>
          <p:nvGrpSpPr>
            <p:cNvPr id="58" name="Group 35"/>
            <p:cNvGrpSpPr>
              <a:grpSpLocks/>
            </p:cNvGrpSpPr>
            <p:nvPr/>
          </p:nvGrpSpPr>
          <p:grpSpPr bwMode="auto">
            <a:xfrm>
              <a:off x="6553200" y="5410198"/>
              <a:ext cx="2362200" cy="301625"/>
              <a:chOff x="4128" y="864"/>
              <a:chExt cx="1488" cy="190"/>
            </a:xfrm>
          </p:grpSpPr>
          <p:sp>
            <p:nvSpPr>
              <p:cNvPr id="65" name="Text Box 36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1180</a:t>
                </a:r>
              </a:p>
            </p:txBody>
          </p:sp>
          <p:sp>
            <p:nvSpPr>
              <p:cNvPr id="66" name="Text Box 37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1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200" b="1" dirty="0"/>
                  <a:t>Element 49</a:t>
                </a:r>
              </a:p>
            </p:txBody>
          </p:sp>
        </p:grpSp>
        <p:grpSp>
          <p:nvGrpSpPr>
            <p:cNvPr id="59" name="Group 38"/>
            <p:cNvGrpSpPr>
              <a:grpSpLocks/>
            </p:cNvGrpSpPr>
            <p:nvPr/>
          </p:nvGrpSpPr>
          <p:grpSpPr bwMode="auto">
            <a:xfrm>
              <a:off x="6553200" y="4572000"/>
              <a:ext cx="2362200" cy="371475"/>
              <a:chOff x="4128" y="864"/>
              <a:chExt cx="1488" cy="234"/>
            </a:xfrm>
          </p:grpSpPr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…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fr-FR" sz="1400" b="1"/>
              </a:p>
            </p:txBody>
          </p:sp>
        </p:grpSp>
        <p:grpSp>
          <p:nvGrpSpPr>
            <p:cNvPr id="60" name="Group 41"/>
            <p:cNvGrpSpPr>
              <a:grpSpLocks/>
            </p:cNvGrpSpPr>
            <p:nvPr/>
          </p:nvGrpSpPr>
          <p:grpSpPr bwMode="auto">
            <a:xfrm>
              <a:off x="6553200" y="4953000"/>
              <a:ext cx="2362200" cy="371475"/>
              <a:chOff x="4128" y="864"/>
              <a:chExt cx="1488" cy="234"/>
            </a:xfrm>
          </p:grpSpPr>
          <p:sp>
            <p:nvSpPr>
              <p:cNvPr id="61" name="Text Box 42"/>
              <p:cNvSpPr txBox="1">
                <a:spLocks noChangeArrowheads="1"/>
              </p:cNvSpPr>
              <p:nvPr/>
            </p:nvSpPr>
            <p:spPr bwMode="auto">
              <a:xfrm>
                <a:off x="4128" y="867"/>
                <a:ext cx="720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/>
                  <a:t>…</a:t>
                </a:r>
              </a:p>
            </p:txBody>
          </p:sp>
          <p:sp>
            <p:nvSpPr>
              <p:cNvPr id="62" name="Text Box 43"/>
              <p:cNvSpPr txBox="1">
                <a:spLocks noChangeArrowheads="1"/>
              </p:cNvSpPr>
              <p:nvPr/>
            </p:nvSpPr>
            <p:spPr bwMode="auto">
              <a:xfrm>
                <a:off x="4848" y="864"/>
                <a:ext cx="7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fr-FR" sz="1400" b="1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990601" y="3570960"/>
            <a:ext cx="6934200" cy="243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A[3][3]={{1,2,3},{4,5,6},{7,8,9}};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*p;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p=A[2];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&lt;&lt;"\</a:t>
            </a:r>
            <a:r>
              <a:rPr lang="en-US" b="1" dirty="0" err="1">
                <a:latin typeface="Consolas" panose="020B0609020204030204" pitchFamily="49" charset="0"/>
              </a:rPr>
              <a:t>nvalue</a:t>
            </a:r>
            <a:r>
              <a:rPr lang="en-US" b="1" dirty="0">
                <a:latin typeface="Consolas" panose="020B0609020204030204" pitchFamily="49" charset="0"/>
              </a:rPr>
              <a:t> of p= "&lt;&lt;*p&lt;&lt;</a:t>
            </a:r>
            <a:r>
              <a:rPr lang="en-US" b="1" dirty="0" err="1">
                <a:latin typeface="Consolas" panose="020B0609020204030204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//outputs 7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>
          <a:xfrm>
            <a:off x="4474591" y="1119277"/>
            <a:ext cx="4006391" cy="1359972"/>
          </a:xfrm>
          <a:custGeom>
            <a:avLst/>
            <a:gdLst>
              <a:gd name="connsiteX0" fmla="*/ 0 w 4006391"/>
              <a:gd name="connsiteY0" fmla="*/ 662389 h 1359972"/>
              <a:gd name="connsiteX1" fmla="*/ 2102177 w 4006391"/>
              <a:gd name="connsiteY1" fmla="*/ 21366 h 1359972"/>
              <a:gd name="connsiteX2" fmla="*/ 4006391 w 4006391"/>
              <a:gd name="connsiteY2" fmla="*/ 1359972 h 135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391" h="1359972">
                <a:moveTo>
                  <a:pt x="0" y="662389"/>
                </a:moveTo>
                <a:cubicBezTo>
                  <a:pt x="717222" y="283745"/>
                  <a:pt x="1434445" y="-94898"/>
                  <a:pt x="2102177" y="21366"/>
                </a:cubicBezTo>
                <a:cubicBezTo>
                  <a:pt x="2769909" y="137630"/>
                  <a:pt x="3388150" y="748801"/>
                  <a:pt x="4006391" y="1359972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"/>
            <a:ext cx="8707582" cy="8238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66800"/>
            <a:ext cx="8991600" cy="5410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Full array traversal of 2D array: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cs typeface="+mn-cs"/>
            </a:endParaRPr>
          </a:p>
          <a:p>
            <a:pPr>
              <a:lnSpc>
                <a:spcPct val="80000"/>
              </a:lnSpc>
              <a:defRPr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rgbClr val="008000"/>
                </a:solidFill>
                <a:latin typeface="+mj-lt"/>
              </a:rPr>
              <a:t>Pointer access is faster as compared to 2D array notation </a:t>
            </a:r>
            <a:r>
              <a:rPr lang="en-US" sz="2400" dirty="0">
                <a:latin typeface="+mj-lt"/>
              </a:rPr>
              <a:t>(one address calculation as compared to [ ][ ] row and col addresses)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79418" y="8762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0" y="1600200"/>
            <a:ext cx="8001000" cy="373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A[3][3]={{1,2,3},{4,5,6},{7,8,9}};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*p;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p=A;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for(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=0;i&lt;9;i++)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	</a:t>
            </a:r>
            <a:r>
              <a:rPr lang="en-US" b="1" dirty="0" err="1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&lt;&lt;"\</a:t>
            </a:r>
            <a:r>
              <a:rPr lang="en-US" b="1" dirty="0" err="1">
                <a:latin typeface="Consolas" panose="020B0609020204030204" pitchFamily="49" charset="0"/>
              </a:rPr>
              <a:t>nValue</a:t>
            </a:r>
            <a:r>
              <a:rPr lang="en-US" b="1" dirty="0">
                <a:latin typeface="Consolas" panose="020B0609020204030204" pitchFamily="49" charset="0"/>
              </a:rPr>
              <a:t> of p= "&lt;&lt;*p&lt;&lt;</a:t>
            </a:r>
            <a:r>
              <a:rPr lang="en-US" b="1" dirty="0" err="1">
                <a:latin typeface="Consolas" panose="020B0609020204030204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p++; //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or just </a:t>
            </a:r>
            <a:r>
              <a:rPr lang="en-US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&lt;&lt;*(</a:t>
            </a:r>
            <a:r>
              <a:rPr lang="en-US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p+i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20336</TotalTime>
  <Words>1131</Words>
  <Application>Microsoft Office PowerPoint</Application>
  <PresentationFormat>Widescreen</PresentationFormat>
  <Paragraphs>496</Paragraphs>
  <Slides>25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Arial</vt:lpstr>
      <vt:lpstr>Calibri</vt:lpstr>
      <vt:lpstr>Consolas</vt:lpstr>
      <vt:lpstr>Courier New</vt:lpstr>
      <vt:lpstr>Trebuchet MS</vt:lpstr>
      <vt:lpstr>Wingdings</vt:lpstr>
      <vt:lpstr>Office Theme</vt:lpstr>
      <vt:lpstr>PowerPoint Presentation</vt:lpstr>
      <vt:lpstr>Goals</vt:lpstr>
      <vt:lpstr>Relationship Between Pointers and Arrays</vt:lpstr>
      <vt:lpstr>Arrays and Pointers</vt:lpstr>
      <vt:lpstr>Accessing 1-Demensional Array Using Pointers</vt:lpstr>
      <vt:lpstr>Accessing 1-Demensional Array</vt:lpstr>
      <vt:lpstr>Accessing 1-Demensional Array</vt:lpstr>
      <vt:lpstr>Accessing 2-Demensional Array</vt:lpstr>
      <vt:lpstr>Accessing 2-Demensional Array</vt:lpstr>
      <vt:lpstr>Accessing 2-Demensional Array</vt:lpstr>
      <vt:lpstr>Accessing 2-Demensional Array</vt:lpstr>
      <vt:lpstr>Dynamic two dimensional arrays</vt:lpstr>
      <vt:lpstr>Dynamic 2D Arrays</vt:lpstr>
      <vt:lpstr>PowerPoint Presentation</vt:lpstr>
      <vt:lpstr>2D Char Array</vt:lpstr>
      <vt:lpstr>2D Char Array</vt:lpstr>
      <vt:lpstr>2D Char Array</vt:lpstr>
      <vt:lpstr>2D Char Array</vt:lpstr>
      <vt:lpstr>2D Char Array</vt:lpstr>
      <vt:lpstr>2D Char Array</vt:lpstr>
      <vt:lpstr>2D Char Array</vt:lpstr>
      <vt:lpstr>2D Char Array</vt:lpstr>
      <vt:lpstr>2D Char Array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1398</cp:revision>
  <dcterms:created xsi:type="dcterms:W3CDTF">2006-08-16T00:00:00Z</dcterms:created>
  <dcterms:modified xsi:type="dcterms:W3CDTF">2022-12-05T06:27:52Z</dcterms:modified>
</cp:coreProperties>
</file>