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352" r:id="rId2"/>
    <p:sldId id="686" r:id="rId3"/>
    <p:sldId id="688" r:id="rId4"/>
    <p:sldId id="636" r:id="rId5"/>
    <p:sldId id="637" r:id="rId6"/>
    <p:sldId id="638" r:id="rId7"/>
    <p:sldId id="639" r:id="rId8"/>
    <p:sldId id="640" r:id="rId9"/>
    <p:sldId id="641" r:id="rId10"/>
    <p:sldId id="646" r:id="rId11"/>
    <p:sldId id="651" r:id="rId12"/>
    <p:sldId id="689" r:id="rId13"/>
    <p:sldId id="658" r:id="rId14"/>
    <p:sldId id="659" r:id="rId15"/>
    <p:sldId id="660" r:id="rId16"/>
    <p:sldId id="661" r:id="rId17"/>
    <p:sldId id="666" r:id="rId18"/>
    <p:sldId id="667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701" r:id="rId27"/>
    <p:sldId id="692" r:id="rId28"/>
    <p:sldId id="693" r:id="rId29"/>
    <p:sldId id="694" r:id="rId30"/>
    <p:sldId id="695" r:id="rId31"/>
    <p:sldId id="702" r:id="rId32"/>
    <p:sldId id="687" r:id="rId33"/>
    <p:sldId id="4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48C4400-5D46-4122-AA8D-06C289E46604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45D-CD51-4941-8F88-91BFBA81CD3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983-168D-46D3-A574-1F9FD4C342DC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7655-216E-44E4-9D57-638BA003334C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1FC-9EF8-4F8B-8240-C9E54226A3B6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F948-FC12-418E-9963-3AECAD382EF7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891-55D4-4BB2-A929-7E430E7F653C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0FC0-5C5D-406C-AF98-EA6C7635074B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F6EC-AC26-4B63-9C4C-1F78B925FF1F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7F7-C5F4-4892-9957-9C24AE9A181F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A2A-14A9-4EED-ABBA-95924F154D36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B7C2B74-B4A6-4EC4-BAE6-A8D56E567C23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8CD-5A9D-48B7-A63E-ECBF8BE20505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Programming Fundamentals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9375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 marL="747713" lvl="1" indent="-581025">
              <a:buFont typeface="Arial" pitchFamily="34" charset="0"/>
              <a:buChar char="•"/>
            </a:pPr>
            <a:r>
              <a:rPr lang="en-US" sz="3400" b="1" dirty="0">
                <a:solidFill>
                  <a:srgbClr val="C00000"/>
                </a:solidFill>
                <a:latin typeface="+mj-lt"/>
              </a:rPr>
              <a:t>Programming paradigm </a:t>
            </a:r>
            <a:r>
              <a:rPr lang="en-US" sz="3400" dirty="0">
                <a:latin typeface="+mj-lt"/>
              </a:rPr>
              <a:t>is the </a:t>
            </a:r>
            <a:r>
              <a:rPr lang="en-US" sz="3400" b="1" u="sng" dirty="0">
                <a:latin typeface="+mj-lt"/>
              </a:rPr>
              <a:t>fundamental</a:t>
            </a:r>
            <a:r>
              <a:rPr lang="en-US" sz="3400" dirty="0">
                <a:latin typeface="+mj-lt"/>
              </a:rPr>
              <a:t> </a:t>
            </a:r>
            <a:r>
              <a:rPr lang="en-US" sz="3400" b="1" u="sng" dirty="0">
                <a:latin typeface="+mj-lt"/>
              </a:rPr>
              <a:t>style</a:t>
            </a:r>
            <a:r>
              <a:rPr lang="en-US" sz="3400" dirty="0">
                <a:latin typeface="+mj-lt"/>
              </a:rPr>
              <a:t> of computer </a:t>
            </a:r>
            <a:r>
              <a:rPr lang="en-US" sz="3400" b="1" u="sng" dirty="0">
                <a:latin typeface="+mj-lt"/>
              </a:rPr>
              <a:t>programming: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Imperative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Functional 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Logical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Object Oriented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56-B1EB-4040-B995-113896513E7B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9"/>
            <a:ext cx="9074424" cy="83091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Problem Solving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Understand</a:t>
            </a:r>
            <a:r>
              <a:rPr lang="en-US" sz="3200" dirty="0">
                <a:latin typeface="+mj-lt"/>
              </a:rPr>
              <a:t> the problem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Plan</a:t>
            </a:r>
            <a:r>
              <a:rPr lang="en-US" sz="3200" dirty="0">
                <a:latin typeface="+mj-lt"/>
              </a:rPr>
              <a:t> the logic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Code</a:t>
            </a:r>
            <a:r>
              <a:rPr lang="en-US" sz="3200" dirty="0">
                <a:latin typeface="+mj-lt"/>
              </a:rPr>
              <a:t> the program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Test</a:t>
            </a:r>
            <a:r>
              <a:rPr lang="en-US" sz="3200" dirty="0">
                <a:latin typeface="+mj-lt"/>
              </a:rPr>
              <a:t> the program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Deploy</a:t>
            </a:r>
            <a:r>
              <a:rPr lang="en-US" sz="3200" dirty="0">
                <a:latin typeface="+mj-lt"/>
              </a:rPr>
              <a:t> the program into production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A837-697B-42E9-93AD-4D3B0C694F26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085C-1DC5-49FF-84BC-9DFC0E575CA0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Introduction to </a:t>
            </a:r>
            <a:r>
              <a:rPr lang="de-DE" sz="4000" dirty="0">
                <a:solidFill>
                  <a:srgbClr val="B80000"/>
                </a:solidFill>
              </a:rPr>
              <a:t>Pseudocode</a:t>
            </a:r>
            <a:r>
              <a:rPr lang="en-US" sz="4000" dirty="0">
                <a:solidFill>
                  <a:srgbClr val="B8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+mj-lt"/>
              </a:rPr>
              <a:t>One of the popular </a:t>
            </a:r>
            <a:r>
              <a:rPr lang="en-US" sz="3400" dirty="0">
                <a:solidFill>
                  <a:srgbClr val="2C14DE"/>
                </a:solidFill>
                <a:latin typeface="+mj-lt"/>
              </a:rPr>
              <a:t>representation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>
                <a:solidFill>
                  <a:srgbClr val="2C14DE"/>
                </a:solidFill>
                <a:latin typeface="+mj-lt"/>
              </a:rPr>
              <a:t>based</a:t>
            </a:r>
            <a:r>
              <a:rPr lang="en-US" sz="3400" dirty="0">
                <a:latin typeface="+mj-lt"/>
              </a:rPr>
              <a:t> on </a:t>
            </a:r>
            <a:r>
              <a:rPr lang="en-US" sz="3400" dirty="0">
                <a:solidFill>
                  <a:srgbClr val="2C14DE"/>
                </a:solidFill>
                <a:latin typeface="+mj-lt"/>
              </a:rPr>
              <a:t>natural language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400" dirty="0">
                <a:latin typeface="+mj-lt"/>
              </a:rPr>
              <a:t>Widely used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+mj-lt"/>
              </a:rPr>
              <a:t>Easy to read and write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+mj-lt"/>
              </a:rPr>
              <a:t>Allow the programmer to concentrate on the logic of the problem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Structured in English language (Syntax/</a:t>
            </a:r>
            <a:r>
              <a:rPr lang="en-US" dirty="0" smtClean="0"/>
              <a:t>grammar</a:t>
            </a:r>
            <a:r>
              <a:rPr lang="en-US" dirty="0" smtClean="0">
                <a:latin typeface="+mj-lt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08FD-77C9-440E-BB4A-D059B8E287D5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What is </a:t>
            </a:r>
            <a:r>
              <a:rPr lang="de-DE" sz="4000" dirty="0">
                <a:solidFill>
                  <a:srgbClr val="B80000"/>
                </a:solidFill>
              </a:rPr>
              <a:t>Pseudocode (continued...)</a:t>
            </a:r>
            <a:r>
              <a:rPr lang="en-US" sz="4000" dirty="0">
                <a:solidFill>
                  <a:srgbClr val="B8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de-DE" sz="3400" dirty="0"/>
              <a:t>English like statements</a:t>
            </a:r>
          </a:p>
          <a:p>
            <a:pPr>
              <a:spcBef>
                <a:spcPts val="1800"/>
              </a:spcBef>
            </a:pPr>
            <a:r>
              <a:rPr lang="de-DE" sz="3400" dirty="0"/>
              <a:t>Each </a:t>
            </a:r>
            <a:r>
              <a:rPr lang="de-DE" sz="3400" dirty="0">
                <a:solidFill>
                  <a:srgbClr val="FF0000"/>
                </a:solidFill>
              </a:rPr>
              <a:t>instruction</a:t>
            </a:r>
            <a:r>
              <a:rPr lang="de-DE" sz="3400" dirty="0"/>
              <a:t> is written on a separate line</a:t>
            </a:r>
          </a:p>
          <a:p>
            <a:pPr>
              <a:spcBef>
                <a:spcPts val="1800"/>
              </a:spcBef>
            </a:pPr>
            <a:r>
              <a:rPr lang="de-DE" sz="3400" dirty="0">
                <a:solidFill>
                  <a:srgbClr val="2C14DE"/>
                </a:solidFill>
              </a:rPr>
              <a:t>Keywords</a:t>
            </a:r>
            <a:r>
              <a:rPr lang="de-DE" sz="3400" dirty="0"/>
              <a:t> and </a:t>
            </a:r>
            <a:r>
              <a:rPr lang="de-DE" sz="3400" dirty="0">
                <a:solidFill>
                  <a:srgbClr val="2C14DE"/>
                </a:solidFill>
              </a:rPr>
              <a:t>indentation</a:t>
            </a:r>
            <a:r>
              <a:rPr lang="de-DE" sz="3400" dirty="0"/>
              <a:t> are used to signify particular control structures.</a:t>
            </a:r>
          </a:p>
          <a:p>
            <a:pPr>
              <a:spcBef>
                <a:spcPts val="1800"/>
              </a:spcBef>
            </a:pPr>
            <a:r>
              <a:rPr lang="de-DE" sz="3400" dirty="0"/>
              <a:t>Written from </a:t>
            </a:r>
            <a:r>
              <a:rPr lang="de-DE" sz="3400" dirty="0">
                <a:solidFill>
                  <a:srgbClr val="2C14DE"/>
                </a:solidFill>
              </a:rPr>
              <a:t>top to bottom</a:t>
            </a:r>
            <a:r>
              <a:rPr lang="de-DE" sz="3400" dirty="0"/>
              <a:t>, with only </a:t>
            </a:r>
            <a:r>
              <a:rPr lang="de-DE" sz="3400" dirty="0">
                <a:solidFill>
                  <a:srgbClr val="2C14DE"/>
                </a:solidFill>
              </a:rPr>
              <a:t>one</a:t>
            </a:r>
            <a:r>
              <a:rPr lang="de-DE" sz="3400" dirty="0"/>
              <a:t> </a:t>
            </a:r>
            <a:r>
              <a:rPr lang="de-DE" sz="3400" dirty="0">
                <a:solidFill>
                  <a:srgbClr val="2C14DE"/>
                </a:solidFill>
              </a:rPr>
              <a:t>entry</a:t>
            </a:r>
            <a:r>
              <a:rPr lang="de-DE" sz="3400" dirty="0"/>
              <a:t> and </a:t>
            </a:r>
            <a:r>
              <a:rPr lang="de-DE" sz="3400" dirty="0">
                <a:solidFill>
                  <a:srgbClr val="2C14DE"/>
                </a:solidFill>
              </a:rPr>
              <a:t>one</a:t>
            </a:r>
            <a:r>
              <a:rPr lang="de-DE" sz="3400" dirty="0"/>
              <a:t> </a:t>
            </a:r>
            <a:r>
              <a:rPr lang="de-DE" sz="3400" dirty="0">
                <a:solidFill>
                  <a:srgbClr val="2C14DE"/>
                </a:solidFill>
              </a:rPr>
              <a:t>exit</a:t>
            </a:r>
          </a:p>
          <a:p>
            <a:pPr>
              <a:spcBef>
                <a:spcPts val="1800"/>
              </a:spcBef>
            </a:pPr>
            <a:r>
              <a:rPr lang="de-DE" sz="3400" dirty="0"/>
              <a:t>Groups of statements may be formed into </a:t>
            </a:r>
            <a:r>
              <a:rPr lang="de-DE" sz="3400" dirty="0">
                <a:solidFill>
                  <a:srgbClr val="2C14DE"/>
                </a:solidFill>
              </a:rPr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CF0-3296-4D64-84D0-5B5DD0E3AB2C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Some 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Print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dirty="0" smtClean="0">
                <a:sym typeface="Wingdings" pitchFamily="2" charset="2"/>
              </a:rPr>
              <a:t> Output is to be sent to the Printer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Write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Output is to be written to a file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Display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Output is to be written to the screen</a:t>
            </a:r>
            <a:endParaRPr lang="de-DE" dirty="0" smtClean="0"/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Prompt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required before an input instruction Get, </a:t>
            </a:r>
            <a:r>
              <a:rPr lang="de-DE" dirty="0" smtClean="0">
                <a:sym typeface="Wingdings" pitchFamily="2" charset="2"/>
              </a:rPr>
              <a:t>causes the message to be sent to the screen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Compute /Calculate </a:t>
            </a:r>
            <a:r>
              <a:rPr lang="de-DE" dirty="0" smtClean="0">
                <a:sym typeface="Wingdings" pitchFamily="2" charset="2"/>
              </a:rPr>
              <a:t> Calculation performed by computer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  <a:sym typeface="Wingdings" pitchFamily="2" charset="2"/>
              </a:rPr>
              <a:t>Calculation operations: </a:t>
            </a:r>
            <a:r>
              <a:rPr lang="de-DE" dirty="0" smtClean="0"/>
              <a:t>+, -, *, /, ()</a:t>
            </a:r>
          </a:p>
          <a:p>
            <a:pPr>
              <a:buFontTx/>
              <a:buChar char="•"/>
            </a:pPr>
            <a:endParaRPr lang="de-DE" dirty="0" smtClean="0">
              <a:sym typeface="Wingdings" pitchFamily="2" charset="2"/>
            </a:endParaRPr>
          </a:p>
          <a:p>
            <a:pPr lvl="3">
              <a:buFontTx/>
              <a:buChar char="•"/>
            </a:pP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CB7D-C93D-46AA-B0D7-06E37BBE5DB7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Some 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Set </a:t>
            </a:r>
            <a:r>
              <a:rPr lang="de-DE" dirty="0" smtClean="0">
                <a:sym typeface="Wingdings" pitchFamily="2" charset="2"/>
              </a:rPr>
              <a:t> Used to set inital value,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	      E.g., </a:t>
            </a:r>
            <a:r>
              <a:rPr lang="de-DE" dirty="0" smtClean="0">
                <a:solidFill>
                  <a:srgbClr val="B80000"/>
                </a:solidFill>
                <a:sym typeface="Wingdings" pitchFamily="2" charset="2"/>
              </a:rPr>
              <a:t>Set Marks to 0</a:t>
            </a:r>
          </a:p>
          <a:p>
            <a:pPr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= </a:t>
            </a:r>
            <a:r>
              <a:rPr lang="de-DE" dirty="0" smtClean="0">
                <a:sym typeface="Wingdings" pitchFamily="2" charset="2"/>
              </a:rPr>
              <a:t> Place values from right hand-side item to left     hand side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		E.g., </a:t>
            </a:r>
            <a:r>
              <a:rPr lang="de-DE" dirty="0" smtClean="0">
                <a:solidFill>
                  <a:srgbClr val="B80000"/>
                </a:solidFill>
                <a:sym typeface="Wingdings" pitchFamily="2" charset="2"/>
              </a:rPr>
              <a:t>Marks = 67</a:t>
            </a:r>
          </a:p>
          <a:p>
            <a:pPr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Save </a:t>
            </a:r>
            <a:r>
              <a:rPr lang="de-DE" dirty="0" smtClean="0">
                <a:sym typeface="Wingdings" pitchFamily="2" charset="2"/>
              </a:rPr>
              <a:t> Save the variable in file or disk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	       E.g., </a:t>
            </a:r>
            <a:r>
              <a:rPr lang="de-DE" dirty="0" smtClean="0">
                <a:solidFill>
                  <a:srgbClr val="B80000"/>
                </a:solidFill>
                <a:sym typeface="Wingdings" pitchFamily="2" charset="2"/>
              </a:rPr>
              <a:t>Save Marks</a:t>
            </a:r>
            <a:endParaRPr lang="de-DE" dirty="0" smtClean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81B9-0D2F-4FFA-AF95-4A36B8F94133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de-DE" sz="4000" dirty="0">
                <a:solidFill>
                  <a:srgbClr val="B80000"/>
                </a:solidFill>
              </a:rPr>
              <a:t>Example </a:t>
            </a:r>
            <a:r>
              <a:rPr lang="en-US" sz="4000" dirty="0" err="1">
                <a:solidFill>
                  <a:srgbClr val="B80000"/>
                </a:solidFill>
              </a:rPr>
              <a:t>Pseudocode</a:t>
            </a:r>
            <a:r>
              <a:rPr lang="en-US" sz="4000" dirty="0">
                <a:solidFill>
                  <a:srgbClr val="B80000"/>
                </a:solidFill>
              </a:rPr>
              <a:t>  Program</a:t>
            </a:r>
            <a:endParaRPr lang="de-DE" sz="4000" dirty="0">
              <a:solidFill>
                <a:srgbClr val="B8000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287714" y="1987550"/>
            <a:ext cx="705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52600" y="1143000"/>
            <a:ext cx="876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92150" lvl="1" indent="-525463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400" dirty="0">
                <a:latin typeface="+mj-lt"/>
              </a:rPr>
              <a:t>A program is required to read three numbers, add them together and print their total.</a:t>
            </a:r>
          </a:p>
          <a:p>
            <a:pPr marL="990600" lvl="1" indent="-533400">
              <a:spcBef>
                <a:spcPct val="20000"/>
              </a:spcBef>
            </a:pPr>
            <a:endParaRPr lang="de-DE" dirty="0">
              <a:latin typeface="OCR A Extended" pitchFamily="50" charset="0"/>
              <a:sym typeface="Wingdings" pitchFamily="2" charset="2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de-DE" sz="3200" dirty="0">
              <a:latin typeface="OCR A Extended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83366"/>
              </p:ext>
            </p:extLst>
          </p:nvPr>
        </p:nvGraphicFramePr>
        <p:xfrm>
          <a:off x="2590801" y="3276601"/>
          <a:ext cx="7273925" cy="2669487"/>
        </p:xfrm>
        <a:graphic>
          <a:graphicData uri="http://schemas.openxmlformats.org/drawingml/2006/table">
            <a:tbl>
              <a:tblPr/>
              <a:tblGrid>
                <a:gridCol w="2424112"/>
                <a:gridCol w="2425700"/>
                <a:gridCol w="2424113"/>
              </a:tblGrid>
              <a:tr h="718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7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Number1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Number2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Number3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508-B0D6-4810-AF87-42E15A853F70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B80000"/>
                </a:solidFill>
              </a:rPr>
              <a:t>Solution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763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3400" dirty="0"/>
              <a:t>Add_three_numbers</a:t>
            </a:r>
          </a:p>
          <a:p>
            <a:pPr>
              <a:buNone/>
            </a:pPr>
            <a:r>
              <a:rPr lang="de-DE" sz="3400" dirty="0"/>
              <a:t>		</a:t>
            </a:r>
            <a:r>
              <a:rPr lang="de-DE" sz="3400" dirty="0">
                <a:solidFill>
                  <a:srgbClr val="2C14DE"/>
                </a:solidFill>
              </a:rPr>
              <a:t>Set</a:t>
            </a:r>
            <a:r>
              <a:rPr lang="de-DE" sz="3400" dirty="0"/>
              <a:t> total </a:t>
            </a:r>
            <a:r>
              <a:rPr lang="de-DE" sz="3400" dirty="0">
                <a:solidFill>
                  <a:srgbClr val="2C14DE"/>
                </a:solidFill>
              </a:rPr>
              <a:t>to</a:t>
            </a:r>
            <a:r>
              <a:rPr lang="de-DE" sz="3400" dirty="0"/>
              <a:t> 0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Read</a:t>
            </a:r>
            <a:r>
              <a:rPr lang="de-DE" sz="3400" dirty="0"/>
              <a:t> number1 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Read</a:t>
            </a:r>
            <a:r>
              <a:rPr lang="de-DE" sz="3400" dirty="0"/>
              <a:t> number2 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Read</a:t>
            </a:r>
            <a:r>
              <a:rPr lang="de-DE" sz="3400" dirty="0"/>
              <a:t> number3</a:t>
            </a:r>
          </a:p>
          <a:p>
            <a:pPr lvl="2">
              <a:buFontTx/>
              <a:buNone/>
            </a:pPr>
            <a:r>
              <a:rPr lang="de-DE" sz="3400" dirty="0"/>
              <a:t>Total </a:t>
            </a:r>
            <a:r>
              <a:rPr lang="de-DE" sz="3400" dirty="0">
                <a:solidFill>
                  <a:srgbClr val="2C14DE"/>
                </a:solidFill>
              </a:rPr>
              <a:t>=</a:t>
            </a:r>
            <a:r>
              <a:rPr lang="de-DE" sz="3400" dirty="0"/>
              <a:t> number1 + number2 + number3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Print</a:t>
            </a:r>
            <a:r>
              <a:rPr lang="de-DE" sz="3400" dirty="0"/>
              <a:t> total</a:t>
            </a:r>
          </a:p>
          <a:p>
            <a:pPr lvl="2" indent="-1143000">
              <a:buNone/>
            </a:pPr>
            <a:r>
              <a:rPr lang="de-DE" sz="3400" dirty="0"/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A1-1224-46EF-9E5C-FFE7F89031EC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067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B80000"/>
                </a:solidFill>
              </a:rPr>
              <a:t>Program Logic: Flowcharts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91440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rgbClr val="2C14DE"/>
                </a:solidFill>
              </a:rPr>
              <a:t>A graphic representation </a:t>
            </a:r>
            <a:r>
              <a:rPr lang="en-US" sz="3000" dirty="0"/>
              <a:t>of a </a:t>
            </a:r>
            <a:r>
              <a:rPr lang="en-US" sz="3000" b="1" dirty="0"/>
              <a:t>sequence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rgbClr val="2C14DE"/>
                </a:solidFill>
              </a:rPr>
              <a:t>operations</a:t>
            </a:r>
            <a:r>
              <a:rPr lang="en-US" sz="3000" dirty="0"/>
              <a:t> to </a:t>
            </a:r>
            <a:r>
              <a:rPr lang="en-US" sz="3000" b="1" dirty="0"/>
              <a:t>represent</a:t>
            </a:r>
            <a:r>
              <a:rPr lang="en-US" sz="3000" dirty="0"/>
              <a:t> a computer </a:t>
            </a:r>
            <a:r>
              <a:rPr lang="en-US" sz="3000" b="1" dirty="0">
                <a:solidFill>
                  <a:srgbClr val="2C14DE"/>
                </a:solidFill>
              </a:rPr>
              <a:t>program</a:t>
            </a:r>
            <a:r>
              <a:rPr lang="en-US" sz="3000" dirty="0"/>
              <a:t>”</a:t>
            </a:r>
          </a:p>
          <a:p>
            <a:pPr lvl="1"/>
            <a:r>
              <a:rPr lang="en-US" sz="3000" dirty="0"/>
              <a:t>Shows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steps of the solution</a:t>
            </a:r>
          </a:p>
          <a:p>
            <a:pPr lvl="1"/>
            <a:r>
              <a:rPr lang="en-US" sz="3000" dirty="0"/>
              <a:t>Shows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individual steps </a:t>
            </a:r>
            <a:r>
              <a:rPr lang="en-US" sz="3000" dirty="0"/>
              <a:t>and their </a:t>
            </a:r>
            <a:r>
              <a:rPr lang="en-US" sz="3000" b="1" dirty="0">
                <a:solidFill>
                  <a:srgbClr val="2C14DE"/>
                </a:solidFill>
              </a:rPr>
              <a:t>interconnections</a:t>
            </a: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53852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Flowchart Tutorial ( Complete Flowchart Guide with Examples 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24104"/>
            <a:ext cx="5418666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0" y="6261556"/>
            <a:ext cx="82254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https://d3n817fwly711g.cloudfront.net/uploads/2017/07/flowchart-feature-image-01-1280x720.jpg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8D26-8E24-4F2C-8409-B5098C36B951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Previous Lecture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err="1"/>
              <a:t>Pseudocode</a:t>
            </a:r>
            <a:r>
              <a:rPr lang="en-US" dirty="0"/>
              <a:t> </a:t>
            </a:r>
          </a:p>
          <a:p>
            <a:r>
              <a:rPr lang="en-US" dirty="0" smtClean="0"/>
              <a:t>Flowcharts</a:t>
            </a:r>
          </a:p>
          <a:p>
            <a:r>
              <a:rPr lang="en-US" dirty="0" smtClean="0"/>
              <a:t>First C++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F8A9-3656-4684-97E0-F64B51BDD723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6400" y="1066800"/>
          <a:ext cx="8839200" cy="5425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1200"/>
                <a:gridCol w="2819400"/>
                <a:gridCol w="4038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Symbol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Oval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Beginning</a:t>
                      </a:r>
                      <a:r>
                        <a:rPr lang="en-US" sz="2200" dirty="0" smtClean="0"/>
                        <a:t> or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End</a:t>
                      </a:r>
                      <a:r>
                        <a:rPr lang="en-US" sz="2200" dirty="0" smtClean="0"/>
                        <a:t> of the Program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Parallelogram 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Input</a:t>
                      </a:r>
                      <a:r>
                        <a:rPr lang="en-US" sz="2200" dirty="0" smtClean="0"/>
                        <a:t> /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Output</a:t>
                      </a:r>
                      <a:r>
                        <a:rPr lang="en-US" sz="2200" dirty="0" smtClean="0"/>
                        <a:t> Operations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Rectangle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Processing</a:t>
                      </a:r>
                      <a:r>
                        <a:rPr lang="en-US" sz="2200" dirty="0" smtClean="0"/>
                        <a:t> for example,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i="1" baseline="0" dirty="0" smtClean="0"/>
                        <a:t>Addition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i="1" baseline="0" dirty="0" smtClean="0"/>
                        <a:t>Multiplication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i="1" baseline="0" dirty="0" smtClean="0"/>
                        <a:t>Division</a:t>
                      </a:r>
                      <a:r>
                        <a:rPr lang="en-US" sz="2200" baseline="0" dirty="0" smtClean="0"/>
                        <a:t>, etc.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Diamond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Denotes</a:t>
                      </a:r>
                      <a:r>
                        <a:rPr lang="en-US" sz="2200" baseline="0" dirty="0" smtClean="0"/>
                        <a:t> a </a:t>
                      </a:r>
                      <a:r>
                        <a:rPr lang="en-US" sz="2200" b="1" baseline="0" dirty="0" smtClean="0">
                          <a:solidFill>
                            <a:srgbClr val="B80000"/>
                          </a:solidFill>
                        </a:rPr>
                        <a:t>Decision</a:t>
                      </a:r>
                      <a:r>
                        <a:rPr lang="en-US" sz="2200" baseline="0" dirty="0" smtClean="0"/>
                        <a:t> (or </a:t>
                      </a:r>
                      <a:r>
                        <a:rPr lang="en-US" sz="2200" baseline="0" dirty="0" smtClean="0">
                          <a:solidFill>
                            <a:srgbClr val="B80000"/>
                          </a:solidFill>
                        </a:rPr>
                        <a:t>branching</a:t>
                      </a:r>
                      <a:r>
                        <a:rPr lang="en-US" sz="2200" baseline="0" dirty="0" smtClean="0"/>
                        <a:t>) for example IF-Then-Else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Arrow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Denotes the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Direction</a:t>
                      </a:r>
                      <a:r>
                        <a:rPr lang="en-US" sz="2200" dirty="0" smtClean="0"/>
                        <a:t> of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logic flow</a:t>
                      </a:r>
                      <a:endParaRPr lang="en-US" sz="2200" b="1" dirty="0">
                        <a:solidFill>
                          <a:srgbClr val="B8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76"/>
            <a:ext cx="9107556" cy="9240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B80000"/>
                </a:solidFill>
              </a:rPr>
              <a:t>Basic Flowchart Symbols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3756" y="92456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Terminator 6"/>
          <p:cNvSpPr/>
          <p:nvPr/>
        </p:nvSpPr>
        <p:spPr>
          <a:xfrm>
            <a:off x="4267200" y="1752600"/>
            <a:ext cx="1676400" cy="4572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4038600" y="2514600"/>
            <a:ext cx="21336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8600" y="3581400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4419600" y="4572000"/>
            <a:ext cx="1447800" cy="990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6096000"/>
            <a:ext cx="1600200" cy="158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7CC2-678D-47AC-926F-C43CDE0F351B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430"/>
            <a:ext cx="9144000" cy="563562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B80000"/>
                </a:solidFill>
              </a:rPr>
              <a:t>Example 1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6858000" y="1600201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5943600" y="990600"/>
            <a:ext cx="4724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/>
              <a:t>Step 1:  	Input M1,M2,M3,M4</a:t>
            </a:r>
          </a:p>
          <a:p>
            <a:r>
              <a:rPr lang="en-US" sz="2200" dirty="0"/>
              <a:t>Step 2: 	GRADE  = (M1+M2+M3+M4)/4 </a:t>
            </a:r>
          </a:p>
          <a:p>
            <a:r>
              <a:rPr lang="en-US" sz="2200" dirty="0"/>
              <a:t>Step 3: 	if (GRADE &lt; 50) then</a:t>
            </a:r>
          </a:p>
          <a:p>
            <a:r>
              <a:rPr lang="en-US" sz="2200" dirty="0"/>
              <a:t>	       	Print “FAIL”</a:t>
            </a:r>
          </a:p>
          <a:p>
            <a:r>
              <a:rPr lang="en-US" sz="2200" dirty="0"/>
              <a:t>  	else</a:t>
            </a:r>
          </a:p>
          <a:p>
            <a:r>
              <a:rPr lang="en-US" sz="2200" dirty="0"/>
              <a:t>		Print “PASS”</a:t>
            </a:r>
          </a:p>
          <a:p>
            <a:r>
              <a:rPr lang="en-US" sz="2200" dirty="0"/>
              <a:t> 	</a:t>
            </a:r>
            <a:r>
              <a:rPr lang="en-US" sz="2200" dirty="0" err="1"/>
              <a:t>endif</a:t>
            </a:r>
            <a:endParaRPr lang="en-US" sz="2200" dirty="0"/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24000" y="692150"/>
            <a:ext cx="5486400" cy="5632450"/>
            <a:chOff x="0" y="692150"/>
            <a:chExt cx="5486400" cy="5632450"/>
          </a:xfrm>
        </p:grpSpPr>
        <p:grpSp>
          <p:nvGrpSpPr>
            <p:cNvPr id="2" name="Group 34"/>
            <p:cNvGrpSpPr>
              <a:grpSpLocks/>
            </p:cNvGrpSpPr>
            <p:nvPr/>
          </p:nvGrpSpPr>
          <p:grpSpPr bwMode="auto">
            <a:xfrm>
              <a:off x="762000" y="692150"/>
              <a:ext cx="3698934" cy="5632450"/>
              <a:chOff x="712" y="1152"/>
              <a:chExt cx="1754" cy="2780"/>
            </a:xfrm>
          </p:grpSpPr>
          <p:sp>
            <p:nvSpPr>
              <p:cNvPr id="15369" name="AutoShape 9"/>
              <p:cNvSpPr>
                <a:spLocks noChangeArrowheads="1"/>
              </p:cNvSpPr>
              <p:nvPr/>
            </p:nvSpPr>
            <p:spPr bwMode="auto">
              <a:xfrm>
                <a:off x="1352" y="1152"/>
                <a:ext cx="592" cy="213"/>
              </a:xfrm>
              <a:prstGeom prst="flowChartTerminator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START</a:t>
                </a:r>
                <a:endParaRPr lang="en-US" dirty="0"/>
              </a:p>
            </p:txBody>
          </p:sp>
          <p:sp>
            <p:nvSpPr>
              <p:cNvPr id="15370" name="Line 10"/>
              <p:cNvSpPr>
                <a:spLocks noChangeShapeType="1"/>
              </p:cNvSpPr>
              <p:nvPr/>
            </p:nvSpPr>
            <p:spPr bwMode="auto">
              <a:xfrm>
                <a:off x="1648" y="136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AutoShape 11"/>
              <p:cNvSpPr>
                <a:spLocks noChangeArrowheads="1"/>
              </p:cNvSpPr>
              <p:nvPr/>
            </p:nvSpPr>
            <p:spPr bwMode="auto">
              <a:xfrm>
                <a:off x="987" y="1532"/>
                <a:ext cx="1301" cy="320"/>
              </a:xfrm>
              <a:prstGeom prst="flowChartInputOutpu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Input</a:t>
                </a:r>
              </a:p>
              <a:p>
                <a:pPr algn="ctr"/>
                <a:r>
                  <a:rPr lang="en-US" b="1" dirty="0"/>
                  <a:t>M1,M2,M3,M4</a:t>
                </a:r>
                <a:endParaRPr lang="en-US" dirty="0"/>
              </a:p>
            </p:txBody>
          </p:sp>
          <p:sp>
            <p:nvSpPr>
              <p:cNvPr id="15372" name="AutoShape 12"/>
              <p:cNvSpPr>
                <a:spLocks noChangeArrowheads="1"/>
              </p:cNvSpPr>
              <p:nvPr/>
            </p:nvSpPr>
            <p:spPr bwMode="auto">
              <a:xfrm>
                <a:off x="817" y="2068"/>
                <a:ext cx="1489" cy="213"/>
              </a:xfrm>
              <a:prstGeom prst="flowChartProcess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b="1" dirty="0"/>
                  <a:t>GRADE</a:t>
                </a:r>
                <a:r>
                  <a:rPr lang="en-US" b="1" dirty="0">
                    <a:sym typeface="Symbol" pitchFamily="18" charset="2"/>
                  </a:rPr>
                  <a:t></a:t>
                </a:r>
                <a:r>
                  <a:rPr lang="en-US" b="1" dirty="0"/>
                  <a:t>(M1+M2+M3+M4)/4</a:t>
                </a:r>
                <a:endParaRPr lang="en-US" dirty="0"/>
              </a:p>
            </p:txBody>
          </p:sp>
          <p:sp>
            <p:nvSpPr>
              <p:cNvPr id="15373" name="Line 13"/>
              <p:cNvSpPr>
                <a:spLocks noChangeShapeType="1"/>
              </p:cNvSpPr>
              <p:nvPr/>
            </p:nvSpPr>
            <p:spPr bwMode="auto">
              <a:xfrm>
                <a:off x="1578" y="1852"/>
                <a:ext cx="0" cy="2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AutoShape 14"/>
              <p:cNvSpPr>
                <a:spLocks noChangeArrowheads="1"/>
              </p:cNvSpPr>
              <p:nvPr/>
            </p:nvSpPr>
            <p:spPr bwMode="auto">
              <a:xfrm>
                <a:off x="987" y="2439"/>
                <a:ext cx="1183" cy="533"/>
              </a:xfrm>
              <a:prstGeom prst="flowChartDecision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IS</a:t>
                </a:r>
              </a:p>
              <a:p>
                <a:pPr algn="ctr"/>
                <a:r>
                  <a:rPr lang="en-US" b="1" dirty="0"/>
                  <a:t>GRADE&lt;50</a:t>
                </a:r>
                <a:endParaRPr lang="en-US" dirty="0"/>
              </a:p>
            </p:txBody>
          </p:sp>
          <p:sp>
            <p:nvSpPr>
              <p:cNvPr id="15377" name="Line 17"/>
              <p:cNvSpPr>
                <a:spLocks noChangeShapeType="1"/>
              </p:cNvSpPr>
              <p:nvPr/>
            </p:nvSpPr>
            <p:spPr bwMode="auto">
              <a:xfrm>
                <a:off x="1578" y="3612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AutoShape 18"/>
              <p:cNvSpPr>
                <a:spLocks noChangeArrowheads="1"/>
              </p:cNvSpPr>
              <p:nvPr/>
            </p:nvSpPr>
            <p:spPr bwMode="auto">
              <a:xfrm>
                <a:off x="1283" y="3719"/>
                <a:ext cx="591" cy="213"/>
              </a:xfrm>
              <a:prstGeom prst="flowChartTerminator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STOP</a:t>
                </a:r>
                <a:endParaRPr lang="en-US" dirty="0"/>
              </a:p>
            </p:txBody>
          </p:sp>
          <p:sp>
            <p:nvSpPr>
              <p:cNvPr id="15379" name="Line 19"/>
              <p:cNvSpPr>
                <a:spLocks noChangeShapeType="1"/>
              </p:cNvSpPr>
              <p:nvPr/>
            </p:nvSpPr>
            <p:spPr bwMode="auto">
              <a:xfrm>
                <a:off x="768" y="3612"/>
                <a:ext cx="16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 flipV="1">
                <a:off x="768" y="3452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2466" y="3452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>
                <a:off x="2170" y="2705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2466" y="2705"/>
                <a:ext cx="0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720" y="2688"/>
                <a:ext cx="0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578" y="2279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Text Box 27"/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296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Yes</a:t>
                </a:r>
                <a:endParaRPr lang="en-US" dirty="0"/>
              </a:p>
            </p:txBody>
          </p:sp>
          <p:sp>
            <p:nvSpPr>
              <p:cNvPr id="15388" name="Text Box 28"/>
              <p:cNvSpPr txBox="1">
                <a:spLocks noChangeArrowheads="1"/>
              </p:cNvSpPr>
              <p:nvPr/>
            </p:nvSpPr>
            <p:spPr bwMode="auto">
              <a:xfrm>
                <a:off x="720" y="2528"/>
                <a:ext cx="29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No</a:t>
                </a:r>
                <a:endParaRPr lang="en-US" dirty="0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>
                <a:off x="712" y="2688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3315222" y="4572000"/>
              <a:ext cx="2171178" cy="648340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 dirty="0"/>
                <a:t>Print</a:t>
              </a:r>
            </a:p>
            <a:p>
              <a:pPr algn="ctr"/>
              <a:r>
                <a:rPr lang="en-US" b="1" dirty="0"/>
                <a:t>“FAIL”</a:t>
              </a:r>
              <a:endParaRPr lang="en-US" dirty="0"/>
            </a:p>
          </p:txBody>
        </p:sp>
        <p:sp>
          <p:nvSpPr>
            <p:cNvPr id="29" name="AutoShape 11"/>
            <p:cNvSpPr>
              <a:spLocks noChangeArrowheads="1"/>
            </p:cNvSpPr>
            <p:nvPr/>
          </p:nvSpPr>
          <p:spPr bwMode="auto">
            <a:xfrm>
              <a:off x="0" y="4572000"/>
              <a:ext cx="2133600" cy="648340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 dirty="0"/>
                <a:t>Print</a:t>
              </a:r>
            </a:p>
            <a:p>
              <a:pPr algn="ctr"/>
              <a:r>
                <a:rPr lang="en-US" b="1" dirty="0"/>
                <a:t>“PASS”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2322-1D77-4383-8BE6-C3A1048747B4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557"/>
            <a:ext cx="9144000" cy="7564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80000"/>
                </a:solidFill>
              </a:rPr>
              <a:t>Example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9720" y="960120"/>
            <a:ext cx="902208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Write an algorithm and draw a flowchart to convert the length in </a:t>
            </a:r>
            <a:r>
              <a:rPr lang="en-US" dirty="0">
                <a:solidFill>
                  <a:srgbClr val="FF0000"/>
                </a:solidFill>
              </a:rPr>
              <a:t>feet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centimeter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972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EC0-7D6A-4B6C-80A6-85D3FE44A77F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097"/>
            <a:ext cx="9107556" cy="74518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80000"/>
                </a:solidFill>
              </a:rPr>
              <a:t>Example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916" y="1004398"/>
            <a:ext cx="8941684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Algorithm</a:t>
            </a:r>
            <a:r>
              <a:rPr lang="en-US" dirty="0"/>
              <a:t> </a:t>
            </a:r>
          </a:p>
          <a:p>
            <a:r>
              <a:rPr lang="en-US" dirty="0"/>
              <a:t>Step 1:  </a:t>
            </a:r>
            <a:r>
              <a:rPr lang="en-US" dirty="0" smtClean="0"/>
              <a:t>Read </a:t>
            </a:r>
            <a:r>
              <a:rPr lang="en-US" dirty="0" err="1" smtClean="0"/>
              <a:t>Lft</a:t>
            </a:r>
            <a:endParaRPr lang="en-US" dirty="0"/>
          </a:p>
          <a:p>
            <a:r>
              <a:rPr lang="en-US" dirty="0"/>
              <a:t>Step 2: </a:t>
            </a:r>
            <a:r>
              <a:rPr lang="en-US" dirty="0" smtClean="0"/>
              <a:t> Lcm = </a:t>
            </a:r>
            <a:r>
              <a:rPr lang="en-US" dirty="0" err="1"/>
              <a:t>Lft</a:t>
            </a:r>
            <a:r>
              <a:rPr lang="en-US" dirty="0"/>
              <a:t> x 30 </a:t>
            </a:r>
          </a:p>
          <a:p>
            <a:r>
              <a:rPr lang="en-US" dirty="0"/>
              <a:t>Step 3: </a:t>
            </a:r>
            <a:r>
              <a:rPr lang="en-US" dirty="0" smtClean="0"/>
              <a:t> Print </a:t>
            </a:r>
            <a:r>
              <a:rPr lang="en-US" dirty="0"/>
              <a:t>Lcm</a:t>
            </a:r>
          </a:p>
          <a:p>
            <a:endParaRPr lang="en-US" dirty="0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696200" y="1066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Flowchart</a:t>
            </a:r>
            <a:r>
              <a:rPr lang="en-US" sz="2400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3756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010680" y="1676401"/>
            <a:ext cx="2666877" cy="4348767"/>
            <a:chOff x="5486679" y="1676400"/>
            <a:chExt cx="2666877" cy="4348767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5486679" y="1676400"/>
              <a:ext cx="2666877" cy="4348767"/>
              <a:chOff x="2841" y="5328"/>
              <a:chExt cx="2291" cy="5590"/>
            </a:xfrm>
          </p:grpSpPr>
          <p:sp>
            <p:nvSpPr>
              <p:cNvPr id="17413" name="AutoShape 5"/>
              <p:cNvSpPr>
                <a:spLocks noChangeArrowheads="1"/>
              </p:cNvSpPr>
              <p:nvPr/>
            </p:nvSpPr>
            <p:spPr bwMode="auto">
              <a:xfrm>
                <a:off x="3337" y="5328"/>
                <a:ext cx="1440" cy="576"/>
              </a:xfrm>
              <a:prstGeom prst="flowChartTerminator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 dirty="0"/>
                  <a:t>START</a:t>
                </a:r>
                <a:endParaRPr lang="en-US" sz="2200" dirty="0"/>
              </a:p>
            </p:txBody>
          </p:sp>
          <p:sp>
            <p:nvSpPr>
              <p:cNvPr id="17414" name="Line 6"/>
              <p:cNvSpPr>
                <a:spLocks noChangeShapeType="1"/>
              </p:cNvSpPr>
              <p:nvPr/>
            </p:nvSpPr>
            <p:spPr bwMode="auto">
              <a:xfrm>
                <a:off x="4057" y="5904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/>
              </a:p>
            </p:txBody>
          </p:sp>
          <p:sp>
            <p:nvSpPr>
              <p:cNvPr id="17415" name="AutoShape 7"/>
              <p:cNvSpPr>
                <a:spLocks noChangeArrowheads="1"/>
              </p:cNvSpPr>
              <p:nvPr/>
            </p:nvSpPr>
            <p:spPr bwMode="auto">
              <a:xfrm>
                <a:off x="2841" y="6307"/>
                <a:ext cx="2291" cy="700"/>
              </a:xfrm>
              <a:prstGeom prst="flowChartInputOutpu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 dirty="0"/>
                  <a:t>Read </a:t>
                </a:r>
                <a:r>
                  <a:rPr lang="en-US" sz="2200" b="1" dirty="0" err="1"/>
                  <a:t>Lft</a:t>
                </a:r>
                <a:endParaRPr lang="en-US" sz="2200" dirty="0"/>
              </a:p>
            </p:txBody>
          </p:sp>
          <p:sp>
            <p:nvSpPr>
              <p:cNvPr id="17416" name="AutoShape 8"/>
              <p:cNvSpPr>
                <a:spLocks noChangeArrowheads="1"/>
              </p:cNvSpPr>
              <p:nvPr/>
            </p:nvSpPr>
            <p:spPr bwMode="auto">
              <a:xfrm>
                <a:off x="2967" y="7801"/>
                <a:ext cx="2141" cy="576"/>
              </a:xfrm>
              <a:prstGeom prst="flowChartProcess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 dirty="0"/>
                  <a:t>Lcm =  </a:t>
                </a:r>
                <a:r>
                  <a:rPr lang="en-US" sz="2200" b="1" dirty="0" err="1"/>
                  <a:t>Lft</a:t>
                </a:r>
                <a:r>
                  <a:rPr lang="en-US" sz="2200" b="1" dirty="0"/>
                  <a:t> x 30</a:t>
                </a:r>
              </a:p>
            </p:txBody>
          </p:sp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>
                <a:off x="4019" y="6975"/>
                <a:ext cx="13" cy="8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/>
              </a:p>
            </p:txBody>
          </p:sp>
          <p:sp>
            <p:nvSpPr>
              <p:cNvPr id="17419" name="AutoShape 11"/>
              <p:cNvSpPr>
                <a:spLocks noChangeArrowheads="1"/>
              </p:cNvSpPr>
              <p:nvPr/>
            </p:nvSpPr>
            <p:spPr bwMode="auto">
              <a:xfrm>
                <a:off x="3299" y="10323"/>
                <a:ext cx="1440" cy="595"/>
              </a:xfrm>
              <a:prstGeom prst="flowChartTerminator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 dirty="0"/>
                  <a:t>STOP</a:t>
                </a:r>
                <a:endParaRPr lang="en-US" sz="2200" dirty="0"/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4032" y="8371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/>
              </a:p>
            </p:txBody>
          </p:sp>
          <p:sp>
            <p:nvSpPr>
              <p:cNvPr id="17421" name="Line 13"/>
              <p:cNvSpPr>
                <a:spLocks noChangeShapeType="1"/>
              </p:cNvSpPr>
              <p:nvPr/>
            </p:nvSpPr>
            <p:spPr bwMode="auto">
              <a:xfrm>
                <a:off x="4019" y="963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/>
              </a:p>
            </p:txBody>
          </p:sp>
        </p:grp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5562600" y="4495801"/>
              <a:ext cx="2590800" cy="533400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200" b="1" dirty="0"/>
                <a:t>Print LCM</a:t>
              </a:r>
              <a:endParaRPr lang="en-US" sz="22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0619-F106-4DB2-8ACE-B7DBEF917DA1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5717"/>
            <a:ext cx="9057640" cy="8224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B80000"/>
                </a:solidFill>
              </a:rPr>
              <a:t>Example 3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756" y="914400"/>
            <a:ext cx="9028044" cy="5410200"/>
          </a:xfrm>
        </p:spPr>
        <p:txBody>
          <a:bodyPr/>
          <a:lstStyle/>
          <a:p>
            <a:r>
              <a:rPr lang="en-US" b="1" dirty="0"/>
              <a:t>Write an algorithm and draw a flowchart that will read the Length and Width of a rectangle and calculate its area.</a:t>
            </a:r>
            <a:r>
              <a:rPr lang="en-US" dirty="0"/>
              <a:t> </a:t>
            </a:r>
            <a:endParaRPr lang="en-US" b="1" dirty="0"/>
          </a:p>
          <a:p>
            <a:pPr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83312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1E6B-006E-42D6-ACBD-0CA5D7EF144F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-8259"/>
            <a:ext cx="9067800" cy="8753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Example 3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Algorithm</a:t>
            </a:r>
            <a:r>
              <a:rPr lang="en-US" dirty="0"/>
              <a:t> </a:t>
            </a:r>
          </a:p>
          <a:p>
            <a:r>
              <a:rPr lang="en-US" dirty="0"/>
              <a:t>Step 1: 	</a:t>
            </a:r>
            <a:r>
              <a:rPr lang="en-US" dirty="0" smtClean="0"/>
              <a:t>Read W,L</a:t>
            </a:r>
            <a:endParaRPr lang="en-US" dirty="0"/>
          </a:p>
          <a:p>
            <a:r>
              <a:rPr lang="en-US" dirty="0"/>
              <a:t>Step 2: 	</a:t>
            </a:r>
            <a:r>
              <a:rPr lang="en-US" dirty="0" smtClean="0"/>
              <a:t>Area 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 smtClean="0"/>
              <a:t> </a:t>
            </a:r>
            <a:r>
              <a:rPr lang="en-US" dirty="0"/>
              <a:t>L  x  W </a:t>
            </a:r>
          </a:p>
          <a:p>
            <a:r>
              <a:rPr lang="en-US" dirty="0"/>
              <a:t>Step 3: 	Print A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621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553200" y="1371600"/>
            <a:ext cx="3505200" cy="4876800"/>
            <a:chOff x="5029200" y="1371600"/>
            <a:chExt cx="3505200" cy="48768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5029200" y="1371600"/>
              <a:ext cx="3505200" cy="4876800"/>
              <a:chOff x="2448" y="5328"/>
              <a:chExt cx="3168" cy="5779"/>
            </a:xfrm>
          </p:grpSpPr>
          <p:sp>
            <p:nvSpPr>
              <p:cNvPr id="19462" name="AutoShape 6"/>
              <p:cNvSpPr>
                <a:spLocks noChangeArrowheads="1"/>
              </p:cNvSpPr>
              <p:nvPr/>
            </p:nvSpPr>
            <p:spPr bwMode="auto">
              <a:xfrm>
                <a:off x="3337" y="5328"/>
                <a:ext cx="1440" cy="576"/>
              </a:xfrm>
              <a:prstGeom prst="flowChartTerminator">
                <a:avLst/>
              </a:prstGeom>
              <a:solidFill>
                <a:srgbClr val="CCFFFF">
                  <a:alpha val="8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 dirty="0"/>
                  <a:t>START</a:t>
                </a:r>
              </a:p>
            </p:txBody>
          </p:sp>
          <p:sp>
            <p:nvSpPr>
              <p:cNvPr id="19463" name="Line 7"/>
              <p:cNvSpPr>
                <a:spLocks noChangeShapeType="1"/>
              </p:cNvSpPr>
              <p:nvPr/>
            </p:nvSpPr>
            <p:spPr bwMode="auto">
              <a:xfrm>
                <a:off x="4057" y="5904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 b="1"/>
              </a:p>
            </p:txBody>
          </p:sp>
          <p:sp>
            <p:nvSpPr>
              <p:cNvPr id="19464" name="AutoShape 8"/>
              <p:cNvSpPr>
                <a:spLocks noChangeArrowheads="1"/>
              </p:cNvSpPr>
              <p:nvPr/>
            </p:nvSpPr>
            <p:spPr bwMode="auto">
              <a:xfrm>
                <a:off x="2448" y="6355"/>
                <a:ext cx="3168" cy="864"/>
              </a:xfrm>
              <a:prstGeom prst="flowChartInputOutput">
                <a:avLst/>
              </a:prstGeom>
              <a:solidFill>
                <a:srgbClr val="CCFFFF">
                  <a:alpha val="8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 dirty="0"/>
                  <a:t>Read</a:t>
                </a:r>
              </a:p>
              <a:p>
                <a:pPr algn="ctr"/>
                <a:r>
                  <a:rPr lang="en-US" sz="2200" b="1" dirty="0"/>
                  <a:t>W, L</a:t>
                </a:r>
              </a:p>
            </p:txBody>
          </p:sp>
          <p:sp>
            <p:nvSpPr>
              <p:cNvPr id="19465" name="AutoShape 9"/>
              <p:cNvSpPr>
                <a:spLocks noChangeArrowheads="1"/>
              </p:cNvSpPr>
              <p:nvPr/>
            </p:nvSpPr>
            <p:spPr bwMode="auto">
              <a:xfrm>
                <a:off x="2967" y="7801"/>
                <a:ext cx="2141" cy="576"/>
              </a:xfrm>
              <a:prstGeom prst="flowChartProcess">
                <a:avLst/>
              </a:prstGeom>
              <a:solidFill>
                <a:srgbClr val="CCFFFF">
                  <a:alpha val="8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 dirty="0"/>
                  <a:t>Area </a:t>
                </a:r>
                <a:r>
                  <a:rPr lang="en-US" sz="2200" b="1" dirty="0">
                    <a:sym typeface="Symbol" pitchFamily="18" charset="2"/>
                  </a:rPr>
                  <a:t></a:t>
                </a:r>
                <a:r>
                  <a:rPr lang="en-US" sz="2200" b="1" dirty="0"/>
                  <a:t> L x W</a:t>
                </a:r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>
                <a:off x="4032" y="7219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 b="1"/>
              </a:p>
            </p:txBody>
          </p:sp>
          <p:sp>
            <p:nvSpPr>
              <p:cNvPr id="19468" name="AutoShape 12"/>
              <p:cNvSpPr>
                <a:spLocks noChangeArrowheads="1"/>
              </p:cNvSpPr>
              <p:nvPr/>
            </p:nvSpPr>
            <p:spPr bwMode="auto">
              <a:xfrm>
                <a:off x="3293" y="10512"/>
                <a:ext cx="1440" cy="595"/>
              </a:xfrm>
              <a:prstGeom prst="flowChartTerminator">
                <a:avLst/>
              </a:prstGeom>
              <a:solidFill>
                <a:srgbClr val="CCFFFF">
                  <a:alpha val="8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200" b="1"/>
                  <a:t>STOP</a:t>
                </a:r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4032" y="8371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 b="1"/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4032" y="995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200" b="1"/>
              </a:p>
            </p:txBody>
          </p:sp>
        </p:grp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410200" y="4419600"/>
              <a:ext cx="2819400" cy="729115"/>
            </a:xfrm>
            <a:prstGeom prst="flowChartInputOutput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200" b="1" dirty="0"/>
                <a:t>Print</a:t>
              </a:r>
            </a:p>
            <a:p>
              <a:pPr algn="ctr"/>
              <a:r>
                <a:rPr lang="en-US" sz="2200" b="1" dirty="0"/>
                <a:t>Area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8DBD-5ED3-46F2-9CFB-24503857B896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067800" cy="9349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First C++ Program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3E1DF04-5FEB-47C8-947C-2D19908EED7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209801"/>
            <a:ext cx="5095875" cy="33322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171951" y="1332763"/>
            <a:ext cx="6073839" cy="829412"/>
            <a:chOff x="2647950" y="1332763"/>
            <a:chExt cx="6073839" cy="829412"/>
          </a:xfrm>
        </p:grpSpPr>
        <p:sp>
          <p:nvSpPr>
            <p:cNvPr id="4" name="Freeform 3"/>
            <p:cNvSpPr/>
            <p:nvPr/>
          </p:nvSpPr>
          <p:spPr>
            <a:xfrm>
              <a:off x="2647950" y="1332763"/>
              <a:ext cx="3638557" cy="829412"/>
            </a:xfrm>
            <a:custGeom>
              <a:avLst/>
              <a:gdLst>
                <a:gd name="connsiteX0" fmla="*/ 0 w 3638557"/>
                <a:gd name="connsiteY0" fmla="*/ 829412 h 829412"/>
                <a:gd name="connsiteX1" fmla="*/ 1962150 w 3638557"/>
                <a:gd name="connsiteY1" fmla="*/ 19787 h 829412"/>
                <a:gd name="connsiteX2" fmla="*/ 3638550 w 3638557"/>
                <a:gd name="connsiteY2" fmla="*/ 296012 h 82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557" h="829412">
                  <a:moveTo>
                    <a:pt x="0" y="829412"/>
                  </a:moveTo>
                  <a:cubicBezTo>
                    <a:pt x="677862" y="469049"/>
                    <a:pt x="1355725" y="108687"/>
                    <a:pt x="1962150" y="19787"/>
                  </a:cubicBezTo>
                  <a:cubicBezTo>
                    <a:pt x="2568575" y="-69113"/>
                    <a:pt x="3641725" y="162662"/>
                    <a:pt x="3638550" y="296012"/>
                  </a:cubicBezTo>
                </a:path>
              </a:pathLst>
            </a:custGeom>
            <a:noFill/>
            <a:ln>
              <a:solidFill>
                <a:srgbClr val="2F1BC7"/>
              </a:solidFill>
              <a:headEnd type="stealth" w="lg" len="med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7" y="1409818"/>
              <a:ext cx="2435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Preprocessor Directive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1126" y="2165488"/>
            <a:ext cx="3921919" cy="730113"/>
            <a:chOff x="3667125" y="2165487"/>
            <a:chExt cx="3921919" cy="730113"/>
          </a:xfrm>
        </p:grpSpPr>
        <p:sp>
          <p:nvSpPr>
            <p:cNvPr id="10" name="TextBox 9"/>
            <p:cNvSpPr txBox="1"/>
            <p:nvPr/>
          </p:nvSpPr>
          <p:spPr>
            <a:xfrm>
              <a:off x="5302841" y="2165487"/>
              <a:ext cx="2286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Comic Sans MS" panose="030F0702030302020204" pitchFamily="66" charset="0"/>
                </a:defRPr>
              </a:lvl1pPr>
            </a:lstStyle>
            <a:p>
              <a:r>
                <a:rPr lang="en-US" dirty="0"/>
                <a:t>Standard Namespace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667125" y="2305050"/>
              <a:ext cx="1600200" cy="590550"/>
            </a:xfrm>
            <a:custGeom>
              <a:avLst/>
              <a:gdLst>
                <a:gd name="connsiteX0" fmla="*/ 1600200 w 1600200"/>
                <a:gd name="connsiteY0" fmla="*/ 0 h 590550"/>
                <a:gd name="connsiteX1" fmla="*/ 542925 w 1600200"/>
                <a:gd name="connsiteY1" fmla="*/ 161925 h 590550"/>
                <a:gd name="connsiteX2" fmla="*/ 0 w 1600200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90550">
                  <a:moveTo>
                    <a:pt x="1600200" y="0"/>
                  </a:moveTo>
                  <a:cubicBezTo>
                    <a:pt x="1204912" y="31750"/>
                    <a:pt x="809625" y="63500"/>
                    <a:pt x="542925" y="161925"/>
                  </a:cubicBezTo>
                  <a:cubicBezTo>
                    <a:pt x="276225" y="260350"/>
                    <a:pt x="138112" y="425450"/>
                    <a:pt x="0" y="59055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2128" y="3241278"/>
            <a:ext cx="4809744" cy="397273"/>
            <a:chOff x="1688128" y="3241277"/>
            <a:chExt cx="4809744" cy="397273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326660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main</a:t>
              </a:r>
              <a:r>
                <a:rPr lang="en-US" b="1" dirty="0"/>
                <a:t> </a:t>
              </a:r>
              <a:r>
                <a:rPr lang="en-US" sz="1600" b="1" dirty="0">
                  <a:latin typeface="Comic Sans MS" panose="030F0702030302020204" pitchFamily="66" charset="0"/>
                </a:rPr>
                <a:t>function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688128" y="3241277"/>
              <a:ext cx="3388697" cy="397273"/>
            </a:xfrm>
            <a:custGeom>
              <a:avLst/>
              <a:gdLst>
                <a:gd name="connsiteX0" fmla="*/ 3388697 w 3388697"/>
                <a:gd name="connsiteY0" fmla="*/ 225823 h 397273"/>
                <a:gd name="connsiteX1" fmla="*/ 1150322 w 3388697"/>
                <a:gd name="connsiteY1" fmla="*/ 35323 h 397273"/>
                <a:gd name="connsiteX2" fmla="*/ 254972 w 3388697"/>
                <a:gd name="connsiteY2" fmla="*/ 35323 h 397273"/>
                <a:gd name="connsiteX3" fmla="*/ 54947 w 3388697"/>
                <a:gd name="connsiteY3" fmla="*/ 397273 h 39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8697" h="397273">
                  <a:moveTo>
                    <a:pt x="3388697" y="225823"/>
                  </a:moveTo>
                  <a:lnTo>
                    <a:pt x="1150322" y="35323"/>
                  </a:lnTo>
                  <a:cubicBezTo>
                    <a:pt x="628035" y="3573"/>
                    <a:pt x="437535" y="-25002"/>
                    <a:pt x="254972" y="35323"/>
                  </a:cubicBezTo>
                  <a:cubicBezTo>
                    <a:pt x="72409" y="95648"/>
                    <a:pt x="-87928" y="354411"/>
                    <a:pt x="54947" y="397273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00401" y="3666886"/>
            <a:ext cx="7202483" cy="854118"/>
            <a:chOff x="1676400" y="3666886"/>
            <a:chExt cx="7202483" cy="854118"/>
          </a:xfrm>
        </p:grpSpPr>
        <p:sp>
          <p:nvSpPr>
            <p:cNvPr id="12" name="TextBox 11"/>
            <p:cNvSpPr txBox="1"/>
            <p:nvPr/>
          </p:nvSpPr>
          <p:spPr>
            <a:xfrm>
              <a:off x="6286507" y="4182450"/>
              <a:ext cx="2592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Print message on screen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676400" y="3666886"/>
              <a:ext cx="4772025" cy="600314"/>
            </a:xfrm>
            <a:custGeom>
              <a:avLst/>
              <a:gdLst>
                <a:gd name="connsiteX0" fmla="*/ 4772025 w 4772025"/>
                <a:gd name="connsiteY0" fmla="*/ 543164 h 600314"/>
                <a:gd name="connsiteX1" fmla="*/ 1695450 w 4772025"/>
                <a:gd name="connsiteY1" fmla="*/ 239 h 600314"/>
                <a:gd name="connsiteX2" fmla="*/ 0 w 4772025"/>
                <a:gd name="connsiteY2" fmla="*/ 600314 h 60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025" h="600314">
                  <a:moveTo>
                    <a:pt x="4772025" y="543164"/>
                  </a:moveTo>
                  <a:cubicBezTo>
                    <a:pt x="3631406" y="266939"/>
                    <a:pt x="2490787" y="-9286"/>
                    <a:pt x="1695450" y="239"/>
                  </a:cubicBezTo>
                  <a:cubicBezTo>
                    <a:pt x="900113" y="9764"/>
                    <a:pt x="450056" y="305039"/>
                    <a:pt x="0" y="600314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15801" y="5153026"/>
            <a:ext cx="4975374" cy="631459"/>
            <a:chOff x="1791801" y="5153025"/>
            <a:chExt cx="4975374" cy="631459"/>
          </a:xfrm>
        </p:grpSpPr>
        <p:sp>
          <p:nvSpPr>
            <p:cNvPr id="13" name="TextBox 12"/>
            <p:cNvSpPr txBox="1"/>
            <p:nvPr/>
          </p:nvSpPr>
          <p:spPr>
            <a:xfrm>
              <a:off x="4828824" y="5445930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end main function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91801" y="5153025"/>
              <a:ext cx="3094524" cy="604491"/>
            </a:xfrm>
            <a:custGeom>
              <a:avLst/>
              <a:gdLst>
                <a:gd name="connsiteX0" fmla="*/ 3094524 w 3094524"/>
                <a:gd name="connsiteY0" fmla="*/ 485775 h 604491"/>
                <a:gd name="connsiteX1" fmla="*/ 389424 w 3094524"/>
                <a:gd name="connsiteY1" fmla="*/ 571500 h 604491"/>
                <a:gd name="connsiteX2" fmla="*/ 75099 w 3094524"/>
                <a:gd name="connsiteY2" fmla="*/ 0 h 60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4524" h="604491">
                  <a:moveTo>
                    <a:pt x="3094524" y="485775"/>
                  </a:moveTo>
                  <a:cubicBezTo>
                    <a:pt x="1993592" y="569118"/>
                    <a:pt x="892661" y="652462"/>
                    <a:pt x="389424" y="571500"/>
                  </a:cubicBezTo>
                  <a:cubicBezTo>
                    <a:pt x="-113813" y="490538"/>
                    <a:pt x="-19357" y="245269"/>
                    <a:pt x="75099" y="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CC7-DFAB-4AD9-9A53-FC807697670D}" type="datetime1">
              <a:rPr lang="en-US" smtClean="0"/>
              <a:t>8/29/2022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9525"/>
            <a:ext cx="9144000" cy="9239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Preprocessor Directives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066800"/>
            <a:ext cx="8915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C14DE"/>
                </a:solidFill>
                <a:latin typeface="+mj-lt"/>
              </a:rPr>
              <a:t>#include&lt;</a:t>
            </a:r>
            <a:r>
              <a:rPr lang="en-US" dirty="0" err="1" smtClean="0">
                <a:solidFill>
                  <a:srgbClr val="2C14DE"/>
                </a:solidFill>
                <a:latin typeface="+mj-lt"/>
              </a:rPr>
              <a:t>iostream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&gt;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#</a:t>
            </a:r>
            <a:r>
              <a:rPr lang="en-US" dirty="0" smtClean="0">
                <a:latin typeface="+mj-lt"/>
              </a:rPr>
              <a:t> is a  </a:t>
            </a:r>
            <a:r>
              <a:rPr lang="en-US" b="1" i="1" dirty="0" smtClean="0">
                <a:solidFill>
                  <a:srgbClr val="2C14DE"/>
                </a:solidFill>
                <a:latin typeface="+mj-lt"/>
              </a:rPr>
              <a:t>preprocessor directive</a:t>
            </a:r>
            <a:endParaRPr lang="en-US" b="1" dirty="0" smtClean="0">
              <a:solidFill>
                <a:srgbClr val="2C14DE"/>
              </a:solidFill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preprocessor </a:t>
            </a:r>
            <a:r>
              <a:rPr lang="en-US" b="1" u="sng" dirty="0" smtClean="0">
                <a:latin typeface="+mj-lt"/>
              </a:rPr>
              <a:t>runs before </a:t>
            </a:r>
            <a:r>
              <a:rPr lang="en-US" dirty="0" smtClean="0">
                <a:latin typeface="+mj-lt"/>
              </a:rPr>
              <a:t>the actual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compiler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prepares</a:t>
            </a:r>
            <a:r>
              <a:rPr lang="en-US" dirty="0" smtClean="0">
                <a:latin typeface="+mj-lt"/>
              </a:rPr>
              <a:t> your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program</a:t>
            </a:r>
            <a:r>
              <a:rPr lang="en-US" dirty="0" smtClean="0">
                <a:latin typeface="+mj-lt"/>
              </a:rPr>
              <a:t> for </a:t>
            </a:r>
            <a:r>
              <a:rPr lang="en-US" b="1" dirty="0" smtClean="0">
                <a:latin typeface="+mj-lt"/>
              </a:rPr>
              <a:t>compilation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solidFill>
                  <a:srgbClr val="2F1BC7"/>
                </a:solidFill>
                <a:latin typeface="+mj-lt"/>
              </a:rPr>
              <a:t>Lines</a:t>
            </a:r>
            <a:r>
              <a:rPr lang="en-US" dirty="0" smtClean="0">
                <a:latin typeface="+mj-lt"/>
              </a:rPr>
              <a:t> starting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with #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directives</a:t>
            </a:r>
            <a:r>
              <a:rPr lang="en-US" dirty="0" smtClean="0">
                <a:latin typeface="+mj-lt"/>
              </a:rPr>
              <a:t> to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preprocessor</a:t>
            </a:r>
            <a:r>
              <a:rPr lang="en-US" dirty="0" smtClean="0">
                <a:latin typeface="+mj-lt"/>
              </a:rPr>
              <a:t> to perform certain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tasks</a:t>
            </a:r>
            <a:r>
              <a:rPr lang="en-US" dirty="0" smtClean="0">
                <a:latin typeface="+mj-lt"/>
              </a:rPr>
              <a:t>, e.g., </a:t>
            </a:r>
            <a:r>
              <a:rPr lang="en-US" b="1" i="1" dirty="0" smtClean="0">
                <a:latin typeface="+mj-lt"/>
              </a:rPr>
              <a:t>“</a:t>
            </a:r>
            <a:r>
              <a:rPr lang="en-US" b="1" i="1" dirty="0" smtClean="0">
                <a:solidFill>
                  <a:srgbClr val="2F1BC7"/>
                </a:solidFill>
                <a:latin typeface="+mj-lt"/>
              </a:rPr>
              <a:t>include”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command instructs </a:t>
            </a:r>
            <a:r>
              <a:rPr lang="en-US" dirty="0" smtClean="0">
                <a:latin typeface="+mj-lt"/>
              </a:rPr>
              <a:t>the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preprocessor </a:t>
            </a:r>
            <a:r>
              <a:rPr lang="en-US" dirty="0" smtClean="0">
                <a:latin typeface="+mj-lt"/>
              </a:rPr>
              <a:t>to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add </a:t>
            </a:r>
            <a:r>
              <a:rPr lang="en-US" dirty="0" smtClean="0">
                <a:latin typeface="+mj-lt"/>
              </a:rPr>
              <a:t>the </a:t>
            </a:r>
            <a:r>
              <a:rPr lang="en-US" i="1" dirty="0" err="1" smtClean="0">
                <a:solidFill>
                  <a:srgbClr val="C00000"/>
                </a:solidFill>
                <a:latin typeface="+mj-lt"/>
              </a:rPr>
              <a:t>iostream</a:t>
            </a:r>
            <a:r>
              <a:rPr lang="en-US" dirty="0" smtClean="0">
                <a:latin typeface="+mj-lt"/>
              </a:rPr>
              <a:t> library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in this program</a:t>
            </a: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067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FE6F-588E-4AA4-AC96-33D92C94C34A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3756" y="-1"/>
            <a:ext cx="9067800" cy="960119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main( ) function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143000"/>
            <a:ext cx="8878956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F1BC7"/>
                </a:solidFill>
                <a:latin typeface="+mj-lt"/>
              </a:rPr>
              <a:t>Every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C++ program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start</a:t>
            </a:r>
            <a:r>
              <a:rPr lang="en-US" dirty="0" smtClean="0">
                <a:latin typeface="+mj-lt"/>
              </a:rPr>
              <a:t> executing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from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main ( 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function</a:t>
            </a:r>
            <a:r>
              <a:rPr lang="en-US" dirty="0" smtClean="0">
                <a:latin typeface="+mj-lt"/>
              </a:rPr>
              <a:t> is a construct that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contains/encapsulates</a:t>
            </a:r>
            <a:r>
              <a:rPr lang="en-US" dirty="0" smtClean="0">
                <a:latin typeface="+mj-lt"/>
              </a:rPr>
              <a:t> statements in a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block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Block starts from </a:t>
            </a:r>
            <a:r>
              <a:rPr lang="en-US" b="1" dirty="0" smtClean="0">
                <a:latin typeface="+mj-lt"/>
              </a:rPr>
              <a:t>“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{</a:t>
            </a:r>
            <a:r>
              <a:rPr lang="en-US" b="1" dirty="0" smtClean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 and ends with </a:t>
            </a:r>
            <a:r>
              <a:rPr lang="en-US" b="1" dirty="0" smtClean="0">
                <a:latin typeface="+mj-lt"/>
              </a:rPr>
              <a:t>“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}</a:t>
            </a:r>
            <a:r>
              <a:rPr lang="en-US" b="1" dirty="0" smtClean="0">
                <a:latin typeface="+mj-lt"/>
              </a:rPr>
              <a:t>”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brace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Every statement in the block must end with a semicolon (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Examples…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6011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6B2E-F26F-4734-B58B-F061951CFB30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0678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Example Program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20078" y="1085850"/>
            <a:ext cx="9011478" cy="561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num1 = 5, num2,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num2 = 12;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sum = num1 + num2;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&lt;&lt; "The sum is " &lt;&lt;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3E1DF04-5FEB-47C8-947C-2D19908EED7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A997-6AF8-4BA8-A260-FE79E894E944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9844-21EE-4F49-8731-371822F021F2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Review of 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Example Program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6868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num1 = 5, num2,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“Enter second number: “;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num2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sum = num1 + num2;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“The sum is “ &lt;&lt;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} 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3B1CF48B-673C-48D0-A980-8026424E918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58BD-2094-4FD2-AE0D-55E4729CDBB4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the largest among three numbers?</a:t>
            </a:r>
          </a:p>
          <a:p>
            <a:r>
              <a:rPr lang="en-US" dirty="0"/>
              <a:t>Check a Number is Positive or </a:t>
            </a:r>
            <a:r>
              <a:rPr lang="en-US" dirty="0" smtClean="0"/>
              <a:t>Negative?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388-4793-41D6-8CA6-1E4724670841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DE4B-8443-4B8D-8B8C-726FCDDD82C1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B64-F125-4CD2-884C-5A227D4F5E87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What is a Computer?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675244"/>
          </a:xfrm>
        </p:spPr>
        <p:txBody>
          <a:bodyPr/>
          <a:lstStyle/>
          <a:p>
            <a:pPr marL="514350" indent="-514350">
              <a:buSzPct val="110000"/>
            </a:pPr>
            <a:r>
              <a:rPr lang="en-US" dirty="0" smtClean="0"/>
              <a:t>A computer is a </a:t>
            </a:r>
            <a:r>
              <a:rPr lang="en-US" b="1" dirty="0" smtClean="0">
                <a:solidFill>
                  <a:srgbClr val="2C14DE"/>
                </a:solidFill>
              </a:rPr>
              <a:t>electronic device </a:t>
            </a:r>
            <a:r>
              <a:rPr lang="en-US" dirty="0" smtClean="0"/>
              <a:t>that works </a:t>
            </a:r>
            <a:r>
              <a:rPr lang="en-US" b="1" dirty="0" smtClean="0">
                <a:solidFill>
                  <a:srgbClr val="2C14DE"/>
                </a:solidFill>
              </a:rPr>
              <a:t>semi-automatically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2C14DE"/>
                </a:solidFill>
              </a:rPr>
              <a:t>process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input data </a:t>
            </a:r>
            <a:r>
              <a:rPr lang="en-US" dirty="0" smtClean="0"/>
              <a:t>according to the </a:t>
            </a:r>
            <a:r>
              <a:rPr lang="en-US" b="1" dirty="0" smtClean="0">
                <a:solidFill>
                  <a:srgbClr val="2C14DE"/>
                </a:solidFill>
              </a:rPr>
              <a:t>stored set of instructions </a:t>
            </a:r>
            <a:r>
              <a:rPr lang="en-US" dirty="0" smtClean="0"/>
              <a:t>and produces </a:t>
            </a:r>
            <a:r>
              <a:rPr lang="en-US" b="1" dirty="0" smtClean="0">
                <a:solidFill>
                  <a:srgbClr val="2C14DE"/>
                </a:solidFill>
              </a:rPr>
              <a:t>output</a:t>
            </a:r>
            <a:r>
              <a:rPr lang="en-US" dirty="0" smtClean="0"/>
              <a:t> or resultant data.</a:t>
            </a:r>
          </a:p>
          <a:p>
            <a:pPr lvl="1">
              <a:buNone/>
            </a:pP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5290" y="4114800"/>
            <a:ext cx="2514600" cy="1752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 Computer System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19055" y="4502725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545869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95310" y="49530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957" y="4201180"/>
            <a:ext cx="1948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4327" y="5138058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62110" y="4650189"/>
            <a:ext cx="12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94C7-6E9E-495D-8091-D8C71ED2260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Components of a Computer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1503220"/>
            <a:ext cx="7315200" cy="685800"/>
          </a:xfrm>
          <a:prstGeom prst="rect">
            <a:avLst/>
          </a:prstGeom>
          <a:solidFill>
            <a:schemeClr val="lt1"/>
          </a:solidFill>
          <a:ln w="31750">
            <a:solidFill>
              <a:srgbClr val="B8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46416" y="3048000"/>
            <a:ext cx="3602185" cy="3567544"/>
          </a:xfrm>
          <a:prstGeom prst="rect">
            <a:avLst/>
          </a:prstGeom>
          <a:ln>
            <a:solidFill>
              <a:srgbClr val="2F1BC7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57255" y="3200400"/>
            <a:ext cx="32766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78035" y="4191000"/>
            <a:ext cx="3276600" cy="220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95800" y="4724400"/>
            <a:ext cx="3048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Arithmetic and Logic Unit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5562600"/>
            <a:ext cx="3048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Control Unit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0" y="2586336"/>
            <a:ext cx="146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Computer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5180805" y="39624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400006" y="396160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858794" y="25900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4344194" y="25900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1400" y="1080656"/>
            <a:ext cx="519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Peripheral Devices / Connected devices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90800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Keyboard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1670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Mouse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5615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Display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13415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CD Rom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26580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Hard Disk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5426" y="4359414"/>
            <a:ext cx="307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Typical </a:t>
            </a:r>
          </a:p>
          <a:p>
            <a:r>
              <a:rPr lang="en-US" sz="2000" b="1" dirty="0"/>
              <a:t>Von-</a:t>
            </a:r>
            <a:r>
              <a:rPr lang="en-US" sz="2000" b="1" dirty="0" err="1"/>
              <a:t>Nueman</a:t>
            </a:r>
            <a:r>
              <a:rPr lang="en-US" sz="2000" b="1" dirty="0"/>
              <a:t> Machine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2A1-4934-4C2E-8104-8F97DE448DF1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Computer Instructions and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9054548" cy="57150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B80000"/>
                </a:solidFill>
              </a:rPr>
              <a:t>Instruction</a:t>
            </a:r>
            <a:r>
              <a:rPr lang="en-US" dirty="0" smtClean="0">
                <a:solidFill>
                  <a:srgbClr val="B80000"/>
                </a:solidFill>
              </a:rPr>
              <a:t>: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2C14DE"/>
                </a:solidFill>
              </a:rPr>
              <a:t>computer instruction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2C14DE"/>
                </a:solidFill>
              </a:rPr>
              <a:t>command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2C14DE"/>
                </a:solidFill>
              </a:rPr>
              <a:t>directive</a:t>
            </a:r>
            <a:r>
              <a:rPr lang="en-US" dirty="0" smtClean="0"/>
              <a:t> given to a </a:t>
            </a:r>
            <a:r>
              <a:rPr lang="en-US" dirty="0" smtClean="0">
                <a:solidFill>
                  <a:srgbClr val="2C14DE"/>
                </a:solidFill>
              </a:rPr>
              <a:t>computer to perform </a:t>
            </a:r>
            <a:r>
              <a:rPr lang="en-US" dirty="0" smtClean="0"/>
              <a:t>specific</a:t>
            </a:r>
            <a:r>
              <a:rPr lang="en-US" dirty="0" smtClean="0">
                <a:solidFill>
                  <a:srgbClr val="2C14DE"/>
                </a:solidFill>
              </a:rPr>
              <a:t> task.</a:t>
            </a:r>
          </a:p>
          <a:p>
            <a:pPr marL="914400" lvl="1" indent="-514350">
              <a:spcBef>
                <a:spcPts val="1200"/>
              </a:spcBef>
              <a:buSzPct val="110000"/>
              <a:buNone/>
            </a:pPr>
            <a:r>
              <a:rPr lang="en-US" dirty="0" smtClean="0"/>
              <a:t>  </a:t>
            </a:r>
            <a:r>
              <a:rPr lang="en-US" i="1" dirty="0" smtClean="0"/>
              <a:t>Examples: </a:t>
            </a:r>
            <a:r>
              <a:rPr lang="en-US" dirty="0" smtClean="0"/>
              <a:t>Add 2 and 5,  Print “Hello World”</a:t>
            </a:r>
          </a:p>
          <a:p>
            <a:pPr marL="914400" lvl="1" indent="-514350">
              <a:spcBef>
                <a:spcPts val="1200"/>
              </a:spcBef>
              <a:buSzPct val="110000"/>
              <a:buNone/>
            </a:pPr>
            <a:r>
              <a:rPr lang="en-US" dirty="0" smtClean="0"/>
              <a:t>		   	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B80000"/>
                </a:solidFill>
              </a:rPr>
              <a:t>Program</a:t>
            </a:r>
            <a:r>
              <a:rPr lang="en-US" dirty="0" smtClean="0">
                <a:solidFill>
                  <a:srgbClr val="B80000"/>
                </a:solidFill>
              </a:rPr>
              <a:t>: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2C14DE"/>
                </a:solidFill>
              </a:rPr>
              <a:t>program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2C14DE"/>
                </a:solidFill>
              </a:rPr>
              <a:t>sequence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2C14DE"/>
                </a:solidFill>
              </a:rPr>
              <a:t>instructions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written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2C14DE"/>
                </a:solidFill>
              </a:rPr>
              <a:t>programming language </a:t>
            </a:r>
            <a:r>
              <a:rPr lang="en-US" dirty="0" smtClean="0"/>
              <a:t>that directs a </a:t>
            </a:r>
            <a:r>
              <a:rPr lang="en-US" b="1" dirty="0" smtClean="0">
                <a:solidFill>
                  <a:srgbClr val="2C14DE"/>
                </a:solidFill>
              </a:rPr>
              <a:t>computer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2C14DE"/>
                </a:solidFill>
              </a:rPr>
              <a:t>solve a problem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dirty="0" smtClean="0"/>
              <a:t>	</a:t>
            </a:r>
            <a:r>
              <a:rPr lang="en-US" i="1" dirty="0" smtClean="0"/>
              <a:t>Examples: Draw a square, etc.</a:t>
            </a:r>
          </a:p>
          <a:p>
            <a:pPr lvl="1">
              <a:spcBef>
                <a:spcPts val="1200"/>
              </a:spcBef>
              <a:buNone/>
            </a:pP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0EC-4AA8-4BB7-8738-5BD4A577E6C2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Computer Instructions and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715000"/>
          </a:xfrm>
        </p:spPr>
        <p:txBody>
          <a:bodyPr>
            <a:normAutofit/>
          </a:bodyPr>
          <a:lstStyle/>
          <a:p>
            <a:pPr marL="514350" indent="-514350">
              <a:buSzPct val="110000"/>
            </a:pPr>
            <a:r>
              <a:rPr lang="en-US" b="1" dirty="0" smtClean="0">
                <a:solidFill>
                  <a:srgbClr val="C00000"/>
                </a:solidFill>
              </a:rPr>
              <a:t>Program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2C14DE"/>
                </a:solidFill>
              </a:rPr>
              <a:t>Draw a square</a:t>
            </a:r>
            <a:r>
              <a:rPr lang="en-US" dirty="0" smtClean="0"/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891246" y="2969621"/>
            <a:ext cx="1188720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484812" y="3553690"/>
            <a:ext cx="1296988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5470957" y="2376055"/>
            <a:ext cx="1296988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172791" y="2955766"/>
            <a:ext cx="1188720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038600"/>
            <a:ext cx="701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1 – Draw a vertical line of length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2 – Draw a horizontal line of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3– Draw a vertical line of length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4 – Draw a horizontal line of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361-603F-4841-8F29-1EE7F1934DEA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43583"/>
            <a:ext cx="9074424" cy="92008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Computer Software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4414" y="96366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267200"/>
            <a:ext cx="57150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Operating Systems </a:t>
            </a:r>
          </a:p>
          <a:p>
            <a:pPr algn="ctr"/>
            <a:r>
              <a:rPr lang="en-US" sz="3000" b="1" dirty="0"/>
              <a:t>(Windows, Linux, MAC, Solaris)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3856" y="3241965"/>
            <a:ext cx="4405745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Compilers / Libraries</a:t>
            </a:r>
          </a:p>
          <a:p>
            <a:pPr algn="ctr"/>
            <a:r>
              <a:rPr lang="en-US" sz="2800" b="1" dirty="0"/>
              <a:t> (C++, C, Java)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3345" y="2161310"/>
            <a:ext cx="3429000" cy="10390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Application Programs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(.</a:t>
            </a:r>
            <a:r>
              <a:rPr lang="en-US" sz="2600" b="1" dirty="0" err="1">
                <a:solidFill>
                  <a:schemeClr val="tx1"/>
                </a:solidFill>
              </a:rPr>
              <a:t>cpp</a:t>
            </a:r>
            <a:r>
              <a:rPr lang="en-US" sz="2600" b="1" dirty="0">
                <a:solidFill>
                  <a:schemeClr val="tx1"/>
                </a:solidFill>
              </a:rPr>
              <a:t>, .c, .java,)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5437910"/>
            <a:ext cx="67056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Computer Hardware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5E6B-52DE-4557-B564-D233C875D3B8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Programming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7150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Pct val="110000"/>
              <a:buNone/>
            </a:pPr>
            <a:r>
              <a:rPr lang="en-US" b="1" dirty="0" smtClean="0"/>
              <a:t>Classification of programming languages</a:t>
            </a:r>
            <a:r>
              <a:rPr lang="en-US" dirty="0" smtClean="0"/>
              <a:t>:</a:t>
            </a:r>
          </a:p>
          <a:p>
            <a:pPr marL="914400" lvl="1" indent="-514350">
              <a:spcBef>
                <a:spcPts val="1200"/>
              </a:spcBef>
              <a:buSzPct val="110000"/>
              <a:buFont typeface="+mj-lt"/>
              <a:buAutoNum type="arabicPeriod"/>
            </a:pPr>
            <a:r>
              <a:rPr lang="en-US" sz="3200" dirty="0">
                <a:solidFill>
                  <a:srgbClr val="2C14DE"/>
                </a:solidFill>
              </a:rPr>
              <a:t>Machine language</a:t>
            </a:r>
          </a:p>
          <a:p>
            <a:pPr marL="914400" lvl="1" indent="-514350">
              <a:spcBef>
                <a:spcPts val="1200"/>
              </a:spcBef>
              <a:buSzPct val="110000"/>
              <a:buFont typeface="+mj-lt"/>
              <a:buAutoNum type="arabicPeriod"/>
            </a:pPr>
            <a:r>
              <a:rPr lang="en-US" sz="3200" dirty="0">
                <a:solidFill>
                  <a:srgbClr val="2C14DE"/>
                </a:solidFill>
              </a:rPr>
              <a:t>Low-level languages</a:t>
            </a:r>
          </a:p>
          <a:p>
            <a:pPr marL="914400" lvl="1" indent="-514350">
              <a:spcBef>
                <a:spcPts val="1200"/>
              </a:spcBef>
              <a:buSzPct val="110000"/>
              <a:buFont typeface="+mj-lt"/>
              <a:buAutoNum type="arabicPeriod"/>
            </a:pPr>
            <a:r>
              <a:rPr lang="en-US" sz="3200" dirty="0">
                <a:solidFill>
                  <a:srgbClr val="2C14DE"/>
                </a:solidFill>
              </a:rPr>
              <a:t>High-level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789-B45D-4BB9-9484-CF6AEAE9043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14678</TotalTime>
  <Words>1090</Words>
  <Application>Microsoft Office PowerPoint</Application>
  <PresentationFormat>Widescreen</PresentationFormat>
  <Paragraphs>348</Paragraphs>
  <Slides>33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</vt:lpstr>
      <vt:lpstr>Calibri</vt:lpstr>
      <vt:lpstr>Comic Sans MS</vt:lpstr>
      <vt:lpstr>Courier New</vt:lpstr>
      <vt:lpstr>OCR A Extended</vt:lpstr>
      <vt:lpstr>Symbol</vt:lpstr>
      <vt:lpstr>Times New Roman</vt:lpstr>
      <vt:lpstr>Wingdings</vt:lpstr>
      <vt:lpstr>Office Theme</vt:lpstr>
      <vt:lpstr>PowerPoint Presentation</vt:lpstr>
      <vt:lpstr>Goals</vt:lpstr>
      <vt:lpstr>Review of Previous Lecture</vt:lpstr>
      <vt:lpstr>What is a Computer?</vt:lpstr>
      <vt:lpstr>Components of a Computer System</vt:lpstr>
      <vt:lpstr>Computer Instructions and Programs</vt:lpstr>
      <vt:lpstr>Computer Instructions and Programs</vt:lpstr>
      <vt:lpstr>Computer Software System</vt:lpstr>
      <vt:lpstr>Programming Languages </vt:lpstr>
      <vt:lpstr>Programming Paradigms</vt:lpstr>
      <vt:lpstr>Problem Solving Steps</vt:lpstr>
      <vt:lpstr>Today’s Lecture</vt:lpstr>
      <vt:lpstr>Introduction to Pseudocode </vt:lpstr>
      <vt:lpstr>What is Pseudocode (continued...) </vt:lpstr>
      <vt:lpstr>Some Basic Constructs</vt:lpstr>
      <vt:lpstr>Some Basic Constructs</vt:lpstr>
      <vt:lpstr>Example Pseudocode  Program</vt:lpstr>
      <vt:lpstr>Solution Algorithm</vt:lpstr>
      <vt:lpstr>Program Logic: Flowcharts</vt:lpstr>
      <vt:lpstr>Basic Flowchart Symbols </vt:lpstr>
      <vt:lpstr>Example 1</vt:lpstr>
      <vt:lpstr>Example 2</vt:lpstr>
      <vt:lpstr>Example 2</vt:lpstr>
      <vt:lpstr>Example 3</vt:lpstr>
      <vt:lpstr>Example 3</vt:lpstr>
      <vt:lpstr>First C++ Program</vt:lpstr>
      <vt:lpstr>Preprocessor Directives</vt:lpstr>
      <vt:lpstr>main( ) function</vt:lpstr>
      <vt:lpstr>Example Program 1</vt:lpstr>
      <vt:lpstr>Example Program 2</vt:lpstr>
      <vt:lpstr>Practice Tasks 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1211</cp:revision>
  <dcterms:created xsi:type="dcterms:W3CDTF">2006-08-16T00:00:00Z</dcterms:created>
  <dcterms:modified xsi:type="dcterms:W3CDTF">2022-08-29T18:34:31Z</dcterms:modified>
</cp:coreProperties>
</file>