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2"/>
  </p:notesMasterIdLst>
  <p:sldIdLst>
    <p:sldId id="352" r:id="rId2"/>
    <p:sldId id="686" r:id="rId3"/>
    <p:sldId id="688" r:id="rId4"/>
    <p:sldId id="659" r:id="rId5"/>
    <p:sldId id="660" r:id="rId6"/>
    <p:sldId id="661" r:id="rId7"/>
    <p:sldId id="666" r:id="rId8"/>
    <p:sldId id="667" r:id="rId9"/>
    <p:sldId id="670" r:id="rId10"/>
    <p:sldId id="671" r:id="rId11"/>
    <p:sldId id="701" r:id="rId12"/>
    <p:sldId id="702" r:id="rId13"/>
    <p:sldId id="704" r:id="rId14"/>
    <p:sldId id="705" r:id="rId15"/>
    <p:sldId id="706" r:id="rId16"/>
    <p:sldId id="707" r:id="rId17"/>
    <p:sldId id="708" r:id="rId18"/>
    <p:sldId id="709" r:id="rId19"/>
    <p:sldId id="710" r:id="rId20"/>
    <p:sldId id="711" r:id="rId21"/>
    <p:sldId id="743" r:id="rId22"/>
    <p:sldId id="712" r:id="rId23"/>
    <p:sldId id="713" r:id="rId24"/>
    <p:sldId id="714" r:id="rId25"/>
    <p:sldId id="715" r:id="rId26"/>
    <p:sldId id="716" r:id="rId27"/>
    <p:sldId id="717" r:id="rId28"/>
    <p:sldId id="744" r:id="rId29"/>
    <p:sldId id="687" r:id="rId30"/>
    <p:sldId id="41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8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5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7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pr1-01.cpp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18EFCA-1A46-43DA-A8E9-F1CF9AAD88BE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097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76A785A-6E83-4229-899C-A9CACFD76072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FE86-B7C8-4C69-B177-05E089936F92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9F42-B84E-498C-A938-72A445E80D2C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42AA-BA0D-4017-899E-62DFB7035B4E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F845-546D-411E-AD32-B9D1A6A0608C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E6C7-204D-4C73-96CD-96E62D8F4918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5E41-E9D7-4F10-9754-60701EBBD264}" type="datetime1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6B55-0F94-45BD-891C-75541E0AE5C7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F173-09B0-4B4F-9A34-ADCA2E9BC042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4CAF-92FE-419A-9E7D-F910B0A65832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612C-28A6-4EB9-9091-15B80D447C98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FF9CD3D-FCD0-4D3B-9614-8AE6449090D1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EEE3-A5ED-480A-9F73-561E59CE76CB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Programming Fundamentals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=""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1430"/>
            <a:ext cx="9144000" cy="563562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B80000"/>
                </a:solidFill>
              </a:rPr>
              <a:t>Example 1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6858000" y="1600201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5943600" y="990600"/>
            <a:ext cx="4724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/>
              <a:t>Step 1:  	Input M1,M2,M3,M4</a:t>
            </a:r>
          </a:p>
          <a:p>
            <a:r>
              <a:rPr lang="en-US" sz="2200" dirty="0"/>
              <a:t>Step 2: 	GRADE  = (M1+M2+M3+M4)/4 </a:t>
            </a:r>
          </a:p>
          <a:p>
            <a:r>
              <a:rPr lang="en-US" sz="2200" dirty="0"/>
              <a:t>Step 3: 	if (GRADE &lt; 50) then</a:t>
            </a:r>
          </a:p>
          <a:p>
            <a:r>
              <a:rPr lang="en-US" sz="2200" dirty="0"/>
              <a:t>	       	Print “FAIL”</a:t>
            </a:r>
          </a:p>
          <a:p>
            <a:r>
              <a:rPr lang="en-US" sz="2200" dirty="0"/>
              <a:t>  	else</a:t>
            </a:r>
          </a:p>
          <a:p>
            <a:r>
              <a:rPr lang="en-US" sz="2200" dirty="0"/>
              <a:t>		Print “PASS”</a:t>
            </a:r>
          </a:p>
          <a:p>
            <a:r>
              <a:rPr lang="en-US" sz="2200" dirty="0"/>
              <a:t> 	</a:t>
            </a:r>
            <a:r>
              <a:rPr lang="en-US" sz="2200" dirty="0" err="1"/>
              <a:t>endif</a:t>
            </a:r>
            <a:endParaRPr lang="en-US" sz="2200" dirty="0"/>
          </a:p>
          <a:p>
            <a:pPr>
              <a:spcBef>
                <a:spcPct val="50000"/>
              </a:spcBef>
            </a:pP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24000" y="692150"/>
            <a:ext cx="5486400" cy="5632450"/>
            <a:chOff x="0" y="692150"/>
            <a:chExt cx="5486400" cy="5632450"/>
          </a:xfrm>
        </p:grpSpPr>
        <p:grpSp>
          <p:nvGrpSpPr>
            <p:cNvPr id="2" name="Group 34"/>
            <p:cNvGrpSpPr>
              <a:grpSpLocks/>
            </p:cNvGrpSpPr>
            <p:nvPr/>
          </p:nvGrpSpPr>
          <p:grpSpPr bwMode="auto">
            <a:xfrm>
              <a:off x="762000" y="692150"/>
              <a:ext cx="3698934" cy="5632450"/>
              <a:chOff x="712" y="1152"/>
              <a:chExt cx="1754" cy="2780"/>
            </a:xfrm>
          </p:grpSpPr>
          <p:sp>
            <p:nvSpPr>
              <p:cNvPr id="15369" name="AutoShape 9"/>
              <p:cNvSpPr>
                <a:spLocks noChangeArrowheads="1"/>
              </p:cNvSpPr>
              <p:nvPr/>
            </p:nvSpPr>
            <p:spPr bwMode="auto">
              <a:xfrm>
                <a:off x="1352" y="1152"/>
                <a:ext cx="592" cy="213"/>
              </a:xfrm>
              <a:prstGeom prst="flowChartTerminator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b="1" dirty="0"/>
                  <a:t>START</a:t>
                </a:r>
                <a:endParaRPr lang="en-US" dirty="0"/>
              </a:p>
            </p:txBody>
          </p:sp>
          <p:sp>
            <p:nvSpPr>
              <p:cNvPr id="15370" name="Line 10"/>
              <p:cNvSpPr>
                <a:spLocks noChangeShapeType="1"/>
              </p:cNvSpPr>
              <p:nvPr/>
            </p:nvSpPr>
            <p:spPr bwMode="auto">
              <a:xfrm>
                <a:off x="1648" y="1365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" name="AutoShape 11"/>
              <p:cNvSpPr>
                <a:spLocks noChangeArrowheads="1"/>
              </p:cNvSpPr>
              <p:nvPr/>
            </p:nvSpPr>
            <p:spPr bwMode="auto">
              <a:xfrm>
                <a:off x="987" y="1532"/>
                <a:ext cx="1301" cy="320"/>
              </a:xfrm>
              <a:prstGeom prst="flowChartInputOutpu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b="1" dirty="0"/>
                  <a:t>Input</a:t>
                </a:r>
              </a:p>
              <a:p>
                <a:pPr algn="ctr"/>
                <a:r>
                  <a:rPr lang="en-US" b="1" dirty="0"/>
                  <a:t>M1,M2,M3,M4</a:t>
                </a:r>
                <a:endParaRPr lang="en-US" dirty="0"/>
              </a:p>
            </p:txBody>
          </p:sp>
          <p:sp>
            <p:nvSpPr>
              <p:cNvPr id="15372" name="AutoShape 12"/>
              <p:cNvSpPr>
                <a:spLocks noChangeArrowheads="1"/>
              </p:cNvSpPr>
              <p:nvPr/>
            </p:nvSpPr>
            <p:spPr bwMode="auto">
              <a:xfrm>
                <a:off x="817" y="2068"/>
                <a:ext cx="1489" cy="213"/>
              </a:xfrm>
              <a:prstGeom prst="flowChartProcess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b="1" dirty="0"/>
                  <a:t>GRADE</a:t>
                </a:r>
                <a:r>
                  <a:rPr lang="en-US" b="1" dirty="0">
                    <a:sym typeface="Symbol" pitchFamily="18" charset="2"/>
                  </a:rPr>
                  <a:t></a:t>
                </a:r>
                <a:r>
                  <a:rPr lang="en-US" b="1" dirty="0"/>
                  <a:t>(M1+M2+M3+M4)/4</a:t>
                </a:r>
                <a:endParaRPr lang="en-US" dirty="0"/>
              </a:p>
            </p:txBody>
          </p:sp>
          <p:sp>
            <p:nvSpPr>
              <p:cNvPr id="15373" name="Line 13"/>
              <p:cNvSpPr>
                <a:spLocks noChangeShapeType="1"/>
              </p:cNvSpPr>
              <p:nvPr/>
            </p:nvSpPr>
            <p:spPr bwMode="auto">
              <a:xfrm>
                <a:off x="1578" y="1852"/>
                <a:ext cx="0" cy="2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AutoShape 14"/>
              <p:cNvSpPr>
                <a:spLocks noChangeArrowheads="1"/>
              </p:cNvSpPr>
              <p:nvPr/>
            </p:nvSpPr>
            <p:spPr bwMode="auto">
              <a:xfrm>
                <a:off x="987" y="2439"/>
                <a:ext cx="1183" cy="533"/>
              </a:xfrm>
              <a:prstGeom prst="flowChartDecision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b="1" dirty="0"/>
                  <a:t>IS</a:t>
                </a:r>
              </a:p>
              <a:p>
                <a:pPr algn="ctr"/>
                <a:r>
                  <a:rPr lang="en-US" b="1" dirty="0"/>
                  <a:t>GRADE&lt;50</a:t>
                </a:r>
                <a:endParaRPr lang="en-US" dirty="0"/>
              </a:p>
            </p:txBody>
          </p:sp>
          <p:sp>
            <p:nvSpPr>
              <p:cNvPr id="15377" name="Line 17"/>
              <p:cNvSpPr>
                <a:spLocks noChangeShapeType="1"/>
              </p:cNvSpPr>
              <p:nvPr/>
            </p:nvSpPr>
            <p:spPr bwMode="auto">
              <a:xfrm>
                <a:off x="1578" y="3612"/>
                <a:ext cx="0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8" name="AutoShape 18"/>
              <p:cNvSpPr>
                <a:spLocks noChangeArrowheads="1"/>
              </p:cNvSpPr>
              <p:nvPr/>
            </p:nvSpPr>
            <p:spPr bwMode="auto">
              <a:xfrm>
                <a:off x="1283" y="3719"/>
                <a:ext cx="591" cy="213"/>
              </a:xfrm>
              <a:prstGeom prst="flowChartTerminator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b="1" dirty="0"/>
                  <a:t>STOP</a:t>
                </a:r>
                <a:endParaRPr lang="en-US" dirty="0"/>
              </a:p>
            </p:txBody>
          </p:sp>
          <p:sp>
            <p:nvSpPr>
              <p:cNvPr id="15379" name="Line 19"/>
              <p:cNvSpPr>
                <a:spLocks noChangeShapeType="1"/>
              </p:cNvSpPr>
              <p:nvPr/>
            </p:nvSpPr>
            <p:spPr bwMode="auto">
              <a:xfrm>
                <a:off x="768" y="3612"/>
                <a:ext cx="16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0" name="Line 20"/>
              <p:cNvSpPr>
                <a:spLocks noChangeShapeType="1"/>
              </p:cNvSpPr>
              <p:nvPr/>
            </p:nvSpPr>
            <p:spPr bwMode="auto">
              <a:xfrm flipV="1">
                <a:off x="768" y="3452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Line 21"/>
              <p:cNvSpPr>
                <a:spLocks noChangeShapeType="1"/>
              </p:cNvSpPr>
              <p:nvPr/>
            </p:nvSpPr>
            <p:spPr bwMode="auto">
              <a:xfrm flipV="1">
                <a:off x="2466" y="3452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>
                <a:off x="2170" y="2705"/>
                <a:ext cx="2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>
                <a:off x="2466" y="2705"/>
                <a:ext cx="0" cy="3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720" y="2688"/>
                <a:ext cx="0" cy="3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>
                <a:off x="1578" y="2279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Text Box 27"/>
              <p:cNvSpPr txBox="1">
                <a:spLocks noChangeArrowheads="1"/>
              </p:cNvSpPr>
              <p:nvPr/>
            </p:nvSpPr>
            <p:spPr bwMode="auto">
              <a:xfrm>
                <a:off x="2160" y="2544"/>
                <a:ext cx="296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b="1" dirty="0"/>
                  <a:t>Yes</a:t>
                </a:r>
                <a:endParaRPr lang="en-US" dirty="0"/>
              </a:p>
            </p:txBody>
          </p:sp>
          <p:sp>
            <p:nvSpPr>
              <p:cNvPr id="15388" name="Text Box 28"/>
              <p:cNvSpPr txBox="1">
                <a:spLocks noChangeArrowheads="1"/>
              </p:cNvSpPr>
              <p:nvPr/>
            </p:nvSpPr>
            <p:spPr bwMode="auto">
              <a:xfrm>
                <a:off x="720" y="2528"/>
                <a:ext cx="296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b="1" dirty="0"/>
                  <a:t>No</a:t>
                </a:r>
                <a:endParaRPr lang="en-US" dirty="0"/>
              </a:p>
            </p:txBody>
          </p:sp>
          <p:sp>
            <p:nvSpPr>
              <p:cNvPr id="15393" name="Line 33"/>
              <p:cNvSpPr>
                <a:spLocks noChangeShapeType="1"/>
              </p:cNvSpPr>
              <p:nvPr/>
            </p:nvSpPr>
            <p:spPr bwMode="auto">
              <a:xfrm>
                <a:off x="712" y="2688"/>
                <a:ext cx="2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AutoShape 11"/>
            <p:cNvSpPr>
              <a:spLocks noChangeArrowheads="1"/>
            </p:cNvSpPr>
            <p:nvPr/>
          </p:nvSpPr>
          <p:spPr bwMode="auto">
            <a:xfrm>
              <a:off x="3315222" y="4572000"/>
              <a:ext cx="2171178" cy="648340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 dirty="0"/>
                <a:t>Print</a:t>
              </a:r>
            </a:p>
            <a:p>
              <a:pPr algn="ctr"/>
              <a:r>
                <a:rPr lang="en-US" b="1" dirty="0"/>
                <a:t>“FAIL”</a:t>
              </a:r>
              <a:endParaRPr lang="en-US" dirty="0"/>
            </a:p>
          </p:txBody>
        </p:sp>
        <p:sp>
          <p:nvSpPr>
            <p:cNvPr id="29" name="AutoShape 11"/>
            <p:cNvSpPr>
              <a:spLocks noChangeArrowheads="1"/>
            </p:cNvSpPr>
            <p:nvPr/>
          </p:nvSpPr>
          <p:spPr bwMode="auto">
            <a:xfrm>
              <a:off x="0" y="4572000"/>
              <a:ext cx="2133600" cy="648340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 dirty="0"/>
                <a:t>Print</a:t>
              </a:r>
            </a:p>
            <a:p>
              <a:pPr algn="ctr"/>
              <a:r>
                <a:rPr lang="en-US" b="1" dirty="0"/>
                <a:t>“PASS”</a:t>
              </a:r>
              <a:endParaRPr lang="en-US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5E1-C633-4392-9253-7E42F6AF9807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1"/>
            <a:ext cx="9067800" cy="9349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C00000"/>
                </a:solidFill>
              </a:rPr>
              <a:t>First C++ Program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23E1DF04-5FEB-47C8-947C-2D19908EED77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209801"/>
            <a:ext cx="5095875" cy="33322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171951" y="1332763"/>
            <a:ext cx="6073839" cy="829412"/>
            <a:chOff x="2647950" y="1332763"/>
            <a:chExt cx="6073839" cy="829412"/>
          </a:xfrm>
        </p:grpSpPr>
        <p:sp>
          <p:nvSpPr>
            <p:cNvPr id="4" name="Freeform 3"/>
            <p:cNvSpPr/>
            <p:nvPr/>
          </p:nvSpPr>
          <p:spPr>
            <a:xfrm>
              <a:off x="2647950" y="1332763"/>
              <a:ext cx="3638557" cy="829412"/>
            </a:xfrm>
            <a:custGeom>
              <a:avLst/>
              <a:gdLst>
                <a:gd name="connsiteX0" fmla="*/ 0 w 3638557"/>
                <a:gd name="connsiteY0" fmla="*/ 829412 h 829412"/>
                <a:gd name="connsiteX1" fmla="*/ 1962150 w 3638557"/>
                <a:gd name="connsiteY1" fmla="*/ 19787 h 829412"/>
                <a:gd name="connsiteX2" fmla="*/ 3638550 w 3638557"/>
                <a:gd name="connsiteY2" fmla="*/ 296012 h 82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557" h="829412">
                  <a:moveTo>
                    <a:pt x="0" y="829412"/>
                  </a:moveTo>
                  <a:cubicBezTo>
                    <a:pt x="677862" y="469049"/>
                    <a:pt x="1355725" y="108687"/>
                    <a:pt x="1962150" y="19787"/>
                  </a:cubicBezTo>
                  <a:cubicBezTo>
                    <a:pt x="2568575" y="-69113"/>
                    <a:pt x="3641725" y="162662"/>
                    <a:pt x="3638550" y="296012"/>
                  </a:cubicBezTo>
                </a:path>
              </a:pathLst>
            </a:custGeom>
            <a:noFill/>
            <a:ln>
              <a:solidFill>
                <a:srgbClr val="2F1BC7"/>
              </a:solidFill>
              <a:headEnd type="stealth" w="lg" len="med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86507" y="1409818"/>
              <a:ext cx="2435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Preprocessor Directive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91126" y="2165488"/>
            <a:ext cx="3921919" cy="730113"/>
            <a:chOff x="3667125" y="2165487"/>
            <a:chExt cx="3921919" cy="730113"/>
          </a:xfrm>
        </p:grpSpPr>
        <p:sp>
          <p:nvSpPr>
            <p:cNvPr id="10" name="TextBox 9"/>
            <p:cNvSpPr txBox="1"/>
            <p:nvPr/>
          </p:nvSpPr>
          <p:spPr>
            <a:xfrm>
              <a:off x="5302841" y="2165487"/>
              <a:ext cx="2286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Comic Sans MS" panose="030F0702030302020204" pitchFamily="66" charset="0"/>
                </a:defRPr>
              </a:lvl1pPr>
            </a:lstStyle>
            <a:p>
              <a:r>
                <a:rPr lang="en-US" dirty="0"/>
                <a:t>Standard Namespace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667125" y="2305050"/>
              <a:ext cx="1600200" cy="590550"/>
            </a:xfrm>
            <a:custGeom>
              <a:avLst/>
              <a:gdLst>
                <a:gd name="connsiteX0" fmla="*/ 1600200 w 1600200"/>
                <a:gd name="connsiteY0" fmla="*/ 0 h 590550"/>
                <a:gd name="connsiteX1" fmla="*/ 542925 w 1600200"/>
                <a:gd name="connsiteY1" fmla="*/ 161925 h 590550"/>
                <a:gd name="connsiteX2" fmla="*/ 0 w 1600200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90550">
                  <a:moveTo>
                    <a:pt x="1600200" y="0"/>
                  </a:moveTo>
                  <a:cubicBezTo>
                    <a:pt x="1204912" y="31750"/>
                    <a:pt x="809625" y="63500"/>
                    <a:pt x="542925" y="161925"/>
                  </a:cubicBezTo>
                  <a:cubicBezTo>
                    <a:pt x="276225" y="260350"/>
                    <a:pt x="138112" y="425450"/>
                    <a:pt x="0" y="590550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12128" y="3241278"/>
            <a:ext cx="4809744" cy="397273"/>
            <a:chOff x="1688128" y="3241277"/>
            <a:chExt cx="4809744" cy="397273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326660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main</a:t>
              </a:r>
              <a:r>
                <a:rPr lang="en-US" b="1" dirty="0"/>
                <a:t> </a:t>
              </a:r>
              <a:r>
                <a:rPr lang="en-US" sz="1600" b="1" dirty="0">
                  <a:latin typeface="Comic Sans MS" panose="030F0702030302020204" pitchFamily="66" charset="0"/>
                </a:rPr>
                <a:t>function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688128" y="3241277"/>
              <a:ext cx="3388697" cy="397273"/>
            </a:xfrm>
            <a:custGeom>
              <a:avLst/>
              <a:gdLst>
                <a:gd name="connsiteX0" fmla="*/ 3388697 w 3388697"/>
                <a:gd name="connsiteY0" fmla="*/ 225823 h 397273"/>
                <a:gd name="connsiteX1" fmla="*/ 1150322 w 3388697"/>
                <a:gd name="connsiteY1" fmla="*/ 35323 h 397273"/>
                <a:gd name="connsiteX2" fmla="*/ 254972 w 3388697"/>
                <a:gd name="connsiteY2" fmla="*/ 35323 h 397273"/>
                <a:gd name="connsiteX3" fmla="*/ 54947 w 3388697"/>
                <a:gd name="connsiteY3" fmla="*/ 397273 h 39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8697" h="397273">
                  <a:moveTo>
                    <a:pt x="3388697" y="225823"/>
                  </a:moveTo>
                  <a:lnTo>
                    <a:pt x="1150322" y="35323"/>
                  </a:lnTo>
                  <a:cubicBezTo>
                    <a:pt x="628035" y="3573"/>
                    <a:pt x="437535" y="-25002"/>
                    <a:pt x="254972" y="35323"/>
                  </a:cubicBezTo>
                  <a:cubicBezTo>
                    <a:pt x="72409" y="95648"/>
                    <a:pt x="-87928" y="354411"/>
                    <a:pt x="54947" y="397273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00401" y="3666886"/>
            <a:ext cx="7202483" cy="854118"/>
            <a:chOff x="1676400" y="3666886"/>
            <a:chExt cx="7202483" cy="854118"/>
          </a:xfrm>
        </p:grpSpPr>
        <p:sp>
          <p:nvSpPr>
            <p:cNvPr id="12" name="TextBox 11"/>
            <p:cNvSpPr txBox="1"/>
            <p:nvPr/>
          </p:nvSpPr>
          <p:spPr>
            <a:xfrm>
              <a:off x="6286507" y="4182450"/>
              <a:ext cx="2592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Print message on screen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676400" y="3666886"/>
              <a:ext cx="4772025" cy="600314"/>
            </a:xfrm>
            <a:custGeom>
              <a:avLst/>
              <a:gdLst>
                <a:gd name="connsiteX0" fmla="*/ 4772025 w 4772025"/>
                <a:gd name="connsiteY0" fmla="*/ 543164 h 600314"/>
                <a:gd name="connsiteX1" fmla="*/ 1695450 w 4772025"/>
                <a:gd name="connsiteY1" fmla="*/ 239 h 600314"/>
                <a:gd name="connsiteX2" fmla="*/ 0 w 4772025"/>
                <a:gd name="connsiteY2" fmla="*/ 600314 h 60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025" h="600314">
                  <a:moveTo>
                    <a:pt x="4772025" y="543164"/>
                  </a:moveTo>
                  <a:cubicBezTo>
                    <a:pt x="3631406" y="266939"/>
                    <a:pt x="2490787" y="-9286"/>
                    <a:pt x="1695450" y="239"/>
                  </a:cubicBezTo>
                  <a:cubicBezTo>
                    <a:pt x="900113" y="9764"/>
                    <a:pt x="450056" y="305039"/>
                    <a:pt x="0" y="600314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15801" y="5153026"/>
            <a:ext cx="4975374" cy="631459"/>
            <a:chOff x="1791801" y="5153025"/>
            <a:chExt cx="4975374" cy="631459"/>
          </a:xfrm>
        </p:grpSpPr>
        <p:sp>
          <p:nvSpPr>
            <p:cNvPr id="13" name="TextBox 12"/>
            <p:cNvSpPr txBox="1"/>
            <p:nvPr/>
          </p:nvSpPr>
          <p:spPr>
            <a:xfrm>
              <a:off x="4828824" y="5445930"/>
              <a:ext cx="1938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end main function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791801" y="5153025"/>
              <a:ext cx="3094524" cy="604491"/>
            </a:xfrm>
            <a:custGeom>
              <a:avLst/>
              <a:gdLst>
                <a:gd name="connsiteX0" fmla="*/ 3094524 w 3094524"/>
                <a:gd name="connsiteY0" fmla="*/ 485775 h 604491"/>
                <a:gd name="connsiteX1" fmla="*/ 389424 w 3094524"/>
                <a:gd name="connsiteY1" fmla="*/ 571500 h 604491"/>
                <a:gd name="connsiteX2" fmla="*/ 75099 w 3094524"/>
                <a:gd name="connsiteY2" fmla="*/ 0 h 60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4524" h="604491">
                  <a:moveTo>
                    <a:pt x="3094524" y="485775"/>
                  </a:moveTo>
                  <a:cubicBezTo>
                    <a:pt x="1993592" y="569118"/>
                    <a:pt x="892661" y="652462"/>
                    <a:pt x="389424" y="571500"/>
                  </a:cubicBezTo>
                  <a:cubicBezTo>
                    <a:pt x="-113813" y="490538"/>
                    <a:pt x="-19357" y="245269"/>
                    <a:pt x="75099" y="0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F9CD-4B21-4A32-A65B-6DDCCB9BCA4C}" type="datetime1">
              <a:rPr lang="en-US" smtClean="0"/>
              <a:t>8/31/2022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3F2E-EE88-44CF-9FB2-426049B0B520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101379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67524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spcBef>
                <a:spcPts val="1800"/>
              </a:spcBef>
              <a:buSzPct val="110000"/>
            </a:pPr>
            <a:r>
              <a:rPr lang="en-US" sz="3400" b="1" dirty="0">
                <a:solidFill>
                  <a:srgbClr val="2C14DE"/>
                </a:solidFill>
              </a:rPr>
              <a:t>C</a:t>
            </a:r>
            <a:r>
              <a:rPr lang="en-US" sz="3400" dirty="0"/>
              <a:t> evolved from two languages (</a:t>
            </a:r>
            <a:r>
              <a:rPr lang="en-US" sz="3400" dirty="0">
                <a:solidFill>
                  <a:srgbClr val="2C14DE"/>
                </a:solidFill>
              </a:rPr>
              <a:t>BCPL</a:t>
            </a:r>
            <a:r>
              <a:rPr lang="en-US" sz="3400" dirty="0"/>
              <a:t> and </a:t>
            </a:r>
            <a:r>
              <a:rPr lang="en-US" sz="3400" dirty="0">
                <a:solidFill>
                  <a:srgbClr val="2C14DE"/>
                </a:solidFill>
              </a:rPr>
              <a:t>B</a:t>
            </a:r>
            <a:r>
              <a:rPr lang="en-US" sz="3400" dirty="0"/>
              <a:t>)</a:t>
            </a:r>
          </a:p>
          <a:p>
            <a:pPr marL="514350" indent="-514350">
              <a:spcBef>
                <a:spcPts val="1800"/>
              </a:spcBef>
              <a:buSzPct val="110000"/>
            </a:pPr>
            <a:r>
              <a:rPr lang="en-US" sz="3400" dirty="0"/>
              <a:t>1980: “</a:t>
            </a:r>
            <a:r>
              <a:rPr lang="en-US" sz="3400" b="1" dirty="0">
                <a:solidFill>
                  <a:srgbClr val="2C14DE"/>
                </a:solidFill>
              </a:rPr>
              <a:t>C with Classes</a:t>
            </a:r>
            <a:r>
              <a:rPr lang="en-US" sz="3400" dirty="0"/>
              <a:t>”</a:t>
            </a:r>
          </a:p>
          <a:p>
            <a:pPr marL="514350" indent="-514350">
              <a:spcBef>
                <a:spcPts val="1800"/>
              </a:spcBef>
              <a:buSzPct val="110000"/>
            </a:pPr>
            <a:r>
              <a:rPr lang="en-US" sz="3400" dirty="0"/>
              <a:t>1985: </a:t>
            </a:r>
            <a:r>
              <a:rPr lang="en-US" sz="3400" b="1" dirty="0">
                <a:solidFill>
                  <a:srgbClr val="2C14DE"/>
                </a:solidFill>
              </a:rPr>
              <a:t>C++ 1.0</a:t>
            </a:r>
          </a:p>
          <a:p>
            <a:pPr marL="514350" indent="-514350">
              <a:spcBef>
                <a:spcPts val="1800"/>
              </a:spcBef>
              <a:buSzPct val="110000"/>
            </a:pPr>
            <a:r>
              <a:rPr lang="en-US" sz="3400" dirty="0"/>
              <a:t>1995: </a:t>
            </a:r>
            <a:r>
              <a:rPr lang="en-US" sz="3400" b="1" dirty="0">
                <a:solidFill>
                  <a:srgbClr val="2C14DE"/>
                </a:solidFill>
              </a:rPr>
              <a:t>Draft standard</a:t>
            </a:r>
          </a:p>
          <a:p>
            <a:pPr marL="514350" indent="-514350">
              <a:spcBef>
                <a:spcPts val="1800"/>
              </a:spcBef>
              <a:buSzPct val="110000"/>
            </a:pPr>
            <a:r>
              <a:rPr lang="en-US" sz="3400" dirty="0"/>
              <a:t>Developed by </a:t>
            </a:r>
            <a:r>
              <a:rPr lang="en-US" sz="3400" b="1" dirty="0" err="1">
                <a:solidFill>
                  <a:srgbClr val="2C14DE"/>
                </a:solidFill>
              </a:rPr>
              <a:t>Bjarne</a:t>
            </a:r>
            <a:r>
              <a:rPr lang="en-US" sz="3400" b="1" dirty="0">
                <a:solidFill>
                  <a:srgbClr val="2C14DE"/>
                </a:solidFill>
              </a:rPr>
              <a:t> </a:t>
            </a:r>
            <a:r>
              <a:rPr lang="en-US" sz="3400" b="1" dirty="0" err="1">
                <a:solidFill>
                  <a:srgbClr val="2C14DE"/>
                </a:solidFill>
              </a:rPr>
              <a:t>Stroustrup</a:t>
            </a:r>
            <a:r>
              <a:rPr lang="en-US" sz="3400" dirty="0"/>
              <a:t> at </a:t>
            </a:r>
            <a:r>
              <a:rPr lang="en-US" sz="3400" b="1" dirty="0">
                <a:solidFill>
                  <a:srgbClr val="2C14DE"/>
                </a:solidFill>
              </a:rPr>
              <a:t>Bell Labs</a:t>
            </a:r>
          </a:p>
          <a:p>
            <a:pPr marL="514350" indent="-514350">
              <a:spcBef>
                <a:spcPts val="1800"/>
              </a:spcBef>
              <a:buSzPct val="110000"/>
            </a:pPr>
            <a:r>
              <a:rPr lang="en-US" sz="3400" b="1" dirty="0">
                <a:solidFill>
                  <a:srgbClr val="2C14DE"/>
                </a:solidFill>
              </a:rPr>
              <a:t>Based</a:t>
            </a:r>
            <a:r>
              <a:rPr lang="en-US" sz="3400" dirty="0"/>
              <a:t> on </a:t>
            </a:r>
            <a:r>
              <a:rPr lang="en-US" sz="3400" b="1" dirty="0">
                <a:solidFill>
                  <a:srgbClr val="2C14DE"/>
                </a:solidFill>
              </a:rPr>
              <a:t>C</a:t>
            </a:r>
            <a:r>
              <a:rPr lang="en-US" sz="3400" dirty="0"/>
              <a:t>, added </a:t>
            </a:r>
            <a:r>
              <a:rPr lang="en-US" sz="3400" b="1" dirty="0">
                <a:solidFill>
                  <a:srgbClr val="2C14DE"/>
                </a:solidFill>
              </a:rPr>
              <a:t>Object-Oriented Programming concepts</a:t>
            </a:r>
            <a:r>
              <a:rPr lang="en-US" sz="3400" dirty="0">
                <a:solidFill>
                  <a:srgbClr val="2C14DE"/>
                </a:solidFill>
              </a:rPr>
              <a:t> </a:t>
            </a:r>
            <a:r>
              <a:rPr lang="en-US" sz="3400" dirty="0"/>
              <a:t>(OOP)</a:t>
            </a:r>
            <a:r>
              <a:rPr lang="en-US" sz="3400" dirty="0">
                <a:solidFill>
                  <a:srgbClr val="2C14DE"/>
                </a:solidFill>
              </a:rPr>
              <a:t> </a:t>
            </a:r>
            <a:r>
              <a:rPr lang="en-US" sz="3400" dirty="0"/>
              <a:t>in C</a:t>
            </a:r>
          </a:p>
          <a:p>
            <a:pPr marL="514350" indent="-514350">
              <a:spcBef>
                <a:spcPts val="1800"/>
              </a:spcBef>
              <a:buSzPct val="110000"/>
            </a:pPr>
            <a:r>
              <a:rPr lang="en-US" sz="3400" b="1" dirty="0">
                <a:solidFill>
                  <a:srgbClr val="2C14DE"/>
                </a:solidFill>
              </a:rPr>
              <a:t>Similar</a:t>
            </a:r>
            <a:r>
              <a:rPr lang="en-US" sz="3400" dirty="0"/>
              <a:t> program </a:t>
            </a:r>
            <a:r>
              <a:rPr lang="en-US" sz="3400" b="1" dirty="0">
                <a:solidFill>
                  <a:srgbClr val="2C14DE"/>
                </a:solidFill>
              </a:rPr>
              <a:t>performance</a:t>
            </a:r>
            <a:r>
              <a:rPr lang="en-US" sz="3400" dirty="0"/>
              <a:t> (</a:t>
            </a:r>
            <a:r>
              <a:rPr lang="en-US" sz="3400" b="1" dirty="0">
                <a:solidFill>
                  <a:srgbClr val="2C14DE"/>
                </a:solidFill>
              </a:rPr>
              <a:t>compared to C</a:t>
            </a:r>
            <a:r>
              <a:rPr lang="en-US" sz="3400" dirty="0"/>
              <a:t>)</a:t>
            </a:r>
            <a:endParaRPr lang="en-US" sz="3400" dirty="0">
              <a:solidFill>
                <a:srgbClr val="2C14D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9BB7-D87B-485A-9964-AA50FC73A42D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110868" cy="990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C vs.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67524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2400"/>
              </a:spcBef>
              <a:buSzPct val="110000"/>
            </a:pPr>
            <a:r>
              <a:rPr lang="en-US" sz="3400" b="1" u="sng" dirty="0">
                <a:solidFill>
                  <a:srgbClr val="B80000"/>
                </a:solidFill>
              </a:rPr>
              <a:t>Advantages:</a:t>
            </a:r>
          </a:p>
          <a:p>
            <a:pPr marL="400050" lvl="1" indent="0">
              <a:spcBef>
                <a:spcPts val="2400"/>
              </a:spcBef>
              <a:buSzPct val="110000"/>
              <a:buNone/>
            </a:pPr>
            <a:r>
              <a:rPr lang="en-US" sz="3000" dirty="0"/>
              <a:t>1. </a:t>
            </a:r>
            <a:r>
              <a:rPr lang="en-US" sz="3000" dirty="0">
                <a:solidFill>
                  <a:srgbClr val="2C14DE"/>
                </a:solidFill>
              </a:rPr>
              <a:t>Faster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2C14DE"/>
                </a:solidFill>
              </a:rPr>
              <a:t>development</a:t>
            </a:r>
            <a:r>
              <a:rPr lang="en-US" sz="3000" dirty="0"/>
              <a:t> time (code reuse)</a:t>
            </a:r>
          </a:p>
          <a:p>
            <a:pPr marL="400050" lvl="1" indent="0">
              <a:spcBef>
                <a:spcPts val="2400"/>
              </a:spcBef>
              <a:buSzPct val="110000"/>
              <a:buNone/>
            </a:pPr>
            <a:r>
              <a:rPr lang="en-US" sz="3000" dirty="0"/>
              <a:t>2. </a:t>
            </a:r>
            <a:r>
              <a:rPr lang="en-US" sz="3000" dirty="0">
                <a:solidFill>
                  <a:srgbClr val="2C14DE"/>
                </a:solidFill>
              </a:rPr>
              <a:t>Creating </a:t>
            </a:r>
            <a:r>
              <a:rPr lang="en-US" sz="3000" dirty="0"/>
              <a:t>/ using </a:t>
            </a:r>
            <a:r>
              <a:rPr lang="en-US" sz="3000" dirty="0">
                <a:solidFill>
                  <a:srgbClr val="2C14DE"/>
                </a:solidFill>
              </a:rPr>
              <a:t>new data types</a:t>
            </a:r>
            <a:r>
              <a:rPr lang="en-US" sz="3000" dirty="0"/>
              <a:t> is easier</a:t>
            </a:r>
          </a:p>
          <a:p>
            <a:pPr marL="400050" lvl="1" indent="0">
              <a:spcBef>
                <a:spcPts val="2400"/>
              </a:spcBef>
              <a:buSzPct val="110000"/>
              <a:buNone/>
            </a:pPr>
            <a:r>
              <a:rPr lang="en-US" sz="3000" dirty="0">
                <a:solidFill>
                  <a:srgbClr val="2C14DE"/>
                </a:solidFill>
              </a:rPr>
              <a:t>3. Easier memory </a:t>
            </a:r>
            <a:r>
              <a:rPr lang="en-US" sz="3000" dirty="0"/>
              <a:t>management</a:t>
            </a:r>
          </a:p>
          <a:p>
            <a:pPr marL="400050" lvl="1" indent="0">
              <a:spcBef>
                <a:spcPts val="2400"/>
              </a:spcBef>
              <a:buSzPct val="110000"/>
              <a:buNone/>
            </a:pPr>
            <a:r>
              <a:rPr lang="en-US" sz="3000" dirty="0"/>
              <a:t>4. </a:t>
            </a:r>
            <a:r>
              <a:rPr lang="en-US" sz="3000" dirty="0">
                <a:solidFill>
                  <a:srgbClr val="2C14DE"/>
                </a:solidFill>
              </a:rPr>
              <a:t>Stricter syntax </a:t>
            </a:r>
            <a:r>
              <a:rPr lang="en-US" sz="3000" dirty="0"/>
              <a:t>&amp; </a:t>
            </a:r>
            <a:r>
              <a:rPr lang="en-US" sz="3000" dirty="0">
                <a:solidFill>
                  <a:srgbClr val="2C14DE"/>
                </a:solidFill>
              </a:rPr>
              <a:t>type checking</a:t>
            </a:r>
            <a:r>
              <a:rPr lang="en-US" sz="3000" dirty="0"/>
              <a:t> =&gt; </a:t>
            </a:r>
            <a:r>
              <a:rPr lang="en-US" sz="3000" b="1" dirty="0">
                <a:solidFill>
                  <a:srgbClr val="008000"/>
                </a:solidFill>
              </a:rPr>
              <a:t>less bugs</a:t>
            </a:r>
          </a:p>
          <a:p>
            <a:pPr marL="400050" lvl="1" indent="0">
              <a:spcBef>
                <a:spcPts val="2400"/>
              </a:spcBef>
              <a:buSzPct val="110000"/>
              <a:buNone/>
            </a:pPr>
            <a:r>
              <a:rPr lang="en-US" sz="3000" dirty="0"/>
              <a:t>5. Easier to implement </a:t>
            </a:r>
            <a:r>
              <a:rPr lang="en-US" sz="3000" dirty="0">
                <a:solidFill>
                  <a:srgbClr val="2C14DE"/>
                </a:solidFill>
              </a:rPr>
              <a:t>Data hiding</a:t>
            </a:r>
            <a:endParaRPr lang="en-US" sz="3000" dirty="0"/>
          </a:p>
          <a:p>
            <a:pPr marL="400050" lvl="1" indent="0">
              <a:spcBef>
                <a:spcPts val="2400"/>
              </a:spcBef>
              <a:buSzPct val="110000"/>
              <a:buNone/>
            </a:pPr>
            <a:r>
              <a:rPr lang="en-US" sz="3000" dirty="0">
                <a:solidFill>
                  <a:srgbClr val="2C14DE"/>
                </a:solidFill>
              </a:rPr>
              <a:t>6. Object Oriented concepts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6705-9C7B-4CA2-94ED-4AF840A539BE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86139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C++ Program Compilation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1" descr="PPT1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44" y="1143000"/>
            <a:ext cx="8305800" cy="537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2AEA-52E6-4FDF-AF02-9467771A3943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1756" y="58600"/>
            <a:ext cx="98298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C00000"/>
                </a:solidFill>
              </a:rPr>
              <a:t>From a High-level Program to an Executable File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373103"/>
            <a:ext cx="8839200" cy="4800600"/>
          </a:xfrm>
        </p:spPr>
        <p:txBody>
          <a:bodyPr>
            <a:normAutofit/>
          </a:bodyPr>
          <a:lstStyle/>
          <a:p>
            <a:pPr marL="609600" indent="-609600" algn="just">
              <a:spcBef>
                <a:spcPct val="40000"/>
              </a:spcBef>
              <a:buClr>
                <a:schemeClr val="tx1"/>
              </a:buClr>
              <a:buFontTx/>
              <a:buAutoNum type="alphaLcParenR"/>
            </a:pPr>
            <a:r>
              <a:rPr lang="en-US" altLang="en-US" sz="3000" b="1" u="sng" dirty="0"/>
              <a:t>Create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2C14DE"/>
                </a:solidFill>
              </a:rPr>
              <a:t>file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b="1" dirty="0"/>
              <a:t>containing</a:t>
            </a:r>
            <a:r>
              <a:rPr lang="en-US" altLang="en-US" sz="3000" dirty="0"/>
              <a:t> the </a:t>
            </a:r>
            <a:r>
              <a:rPr lang="en-US" altLang="en-US" sz="3000" b="1" dirty="0">
                <a:solidFill>
                  <a:srgbClr val="2C14DE"/>
                </a:solidFill>
              </a:rPr>
              <a:t>program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with a *text editor </a:t>
            </a:r>
            <a:r>
              <a:rPr lang="en-US" altLang="en-US" sz="3000" b="1" dirty="0">
                <a:solidFill>
                  <a:srgbClr val="FF0000"/>
                </a:solidFill>
              </a:rPr>
              <a:t>(e.g., </a:t>
            </a:r>
            <a:r>
              <a:rPr lang="en-US" altLang="en-US" sz="3000" b="1" dirty="0" err="1">
                <a:solidFill>
                  <a:srgbClr val="FF0000"/>
                </a:solidFill>
              </a:rPr>
              <a:t>pico</a:t>
            </a:r>
            <a:r>
              <a:rPr lang="en-US" altLang="en-US" sz="3000" b="1" dirty="0">
                <a:solidFill>
                  <a:srgbClr val="FF0000"/>
                </a:solidFill>
              </a:rPr>
              <a:t>, </a:t>
            </a:r>
            <a:r>
              <a:rPr lang="en-US" altLang="en-US" sz="3000" b="1" dirty="0" err="1">
                <a:solidFill>
                  <a:srgbClr val="FF0000"/>
                </a:solidFill>
              </a:rPr>
              <a:t>gedit</a:t>
            </a:r>
            <a:r>
              <a:rPr lang="en-US" altLang="en-US" sz="3000" b="1" dirty="0">
                <a:solidFill>
                  <a:srgbClr val="FF0000"/>
                </a:solidFill>
              </a:rPr>
              <a:t>, etc.)</a:t>
            </a:r>
          </a:p>
          <a:p>
            <a:pPr marL="609600" indent="-609600" algn="just">
              <a:spcBef>
                <a:spcPct val="40000"/>
              </a:spcBef>
              <a:buClr>
                <a:schemeClr val="tx1"/>
              </a:buClr>
              <a:buFontTx/>
              <a:buAutoNum type="alphaLcParenR"/>
            </a:pPr>
            <a:endParaRPr lang="en-US" altLang="en-US" sz="3000" b="1" dirty="0">
              <a:solidFill>
                <a:srgbClr val="FF0000"/>
              </a:solidFill>
            </a:endParaRPr>
          </a:p>
          <a:p>
            <a:pPr marL="609600" indent="-609600" algn="just">
              <a:spcBef>
                <a:spcPct val="40000"/>
              </a:spcBef>
              <a:buClr>
                <a:schemeClr val="tx1"/>
              </a:buClr>
              <a:buFontTx/>
              <a:buAutoNum type="alphaLcParenR"/>
            </a:pPr>
            <a:r>
              <a:rPr lang="en-US" altLang="en-US" sz="3000" b="1" u="sng" dirty="0"/>
              <a:t>Run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preprocessor</a:t>
            </a:r>
            <a:r>
              <a:rPr lang="en-US" altLang="en-US" sz="3000" dirty="0">
                <a:solidFill>
                  <a:srgbClr val="C00000"/>
                </a:solidFill>
              </a:rPr>
              <a:t> </a:t>
            </a:r>
            <a:r>
              <a:rPr lang="en-US" altLang="en-US" sz="3000" dirty="0"/>
              <a:t>to </a:t>
            </a:r>
            <a:r>
              <a:rPr lang="en-US" altLang="en-US" sz="3000" b="1" dirty="0"/>
              <a:t>convert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2C14DE"/>
                </a:solidFill>
              </a:rPr>
              <a:t>source file directives </a:t>
            </a:r>
            <a:r>
              <a:rPr lang="en-US" altLang="en-US" sz="3000" dirty="0"/>
              <a:t>to </a:t>
            </a:r>
            <a:r>
              <a:rPr lang="en-US" altLang="en-US" sz="3000" b="1" dirty="0">
                <a:solidFill>
                  <a:srgbClr val="2C14DE"/>
                </a:solidFill>
              </a:rPr>
              <a:t>source code program statements </a:t>
            </a:r>
            <a:r>
              <a:rPr lang="en-US" altLang="en-US" sz="3000" b="1" dirty="0">
                <a:solidFill>
                  <a:srgbClr val="FF0000"/>
                </a:solidFill>
              </a:rPr>
              <a:t>(#include lines).</a:t>
            </a:r>
          </a:p>
          <a:p>
            <a:pPr marL="609600" indent="-609600" algn="just">
              <a:spcBef>
                <a:spcPct val="40000"/>
              </a:spcBef>
              <a:buClr>
                <a:schemeClr val="tx1"/>
              </a:buClr>
              <a:buFontTx/>
              <a:buAutoNum type="alphaLcParenR"/>
            </a:pPr>
            <a:r>
              <a:rPr lang="en-US" altLang="en-US" sz="3000" b="1" u="sng" dirty="0"/>
              <a:t>Run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compiler</a:t>
            </a:r>
            <a:r>
              <a:rPr lang="en-US" altLang="en-US" sz="3000" dirty="0">
                <a:solidFill>
                  <a:srgbClr val="C00000"/>
                </a:solidFill>
              </a:rPr>
              <a:t> </a:t>
            </a:r>
            <a:r>
              <a:rPr lang="en-US" altLang="en-US" sz="3000" dirty="0"/>
              <a:t>to </a:t>
            </a:r>
            <a:r>
              <a:rPr lang="en-US" altLang="en-US" sz="3000" b="1" dirty="0">
                <a:solidFill>
                  <a:srgbClr val="2C14DE"/>
                </a:solidFill>
              </a:rPr>
              <a:t>convert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b="1" dirty="0">
                <a:solidFill>
                  <a:srgbClr val="2C14DE"/>
                </a:solidFill>
              </a:rPr>
              <a:t>source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program </a:t>
            </a:r>
            <a:r>
              <a:rPr lang="en-US" altLang="en-US" sz="3000" b="1" dirty="0">
                <a:solidFill>
                  <a:srgbClr val="2C14DE"/>
                </a:solidFill>
              </a:rPr>
              <a:t>statements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into </a:t>
            </a:r>
            <a:r>
              <a:rPr lang="en-US" altLang="en-US" sz="3000" b="1" dirty="0">
                <a:solidFill>
                  <a:srgbClr val="2C14DE"/>
                </a:solidFill>
              </a:rPr>
              <a:t>machine instructions </a:t>
            </a:r>
            <a:r>
              <a:rPr lang="en-US" altLang="en-US" sz="3000" b="1" dirty="0">
                <a:solidFill>
                  <a:srgbClr val="FF0000"/>
                </a:solidFill>
              </a:rPr>
              <a:t>(g++).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793E72B0-1D42-4F20-8F5B-A775F8A7A445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63756" y="6247327"/>
            <a:ext cx="6799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*For more information: https://linuxhint.com/best-text-editors-for-ubuntu/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BDE4-9737-4FC4-8CA5-F09EEEFDC8B0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1808"/>
            <a:ext cx="9983856" cy="82973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C00000"/>
                </a:solidFill>
              </a:rPr>
              <a:t>From a High-level Program to an Executable File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143000"/>
            <a:ext cx="9031356" cy="5562600"/>
          </a:xfrm>
        </p:spPr>
        <p:txBody>
          <a:bodyPr>
            <a:normAutofit/>
          </a:bodyPr>
          <a:lstStyle/>
          <a:p>
            <a:pPr marL="609600" indent="-609600" algn="just">
              <a:spcBef>
                <a:spcPct val="40000"/>
              </a:spcBef>
              <a:buClr>
                <a:schemeClr val="tx1"/>
              </a:buClr>
              <a:buFontTx/>
              <a:buAutoNum type="alphaLcParenR" startAt="4"/>
            </a:pPr>
            <a:r>
              <a:rPr lang="en-US" altLang="en-US" sz="3000" b="1" dirty="0"/>
              <a:t>Run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linker</a:t>
            </a:r>
            <a:r>
              <a:rPr lang="en-US" altLang="en-US" sz="3000" dirty="0">
                <a:solidFill>
                  <a:srgbClr val="C00000"/>
                </a:solidFill>
              </a:rPr>
              <a:t> </a:t>
            </a:r>
            <a:r>
              <a:rPr lang="en-US" altLang="en-US" sz="3000"/>
              <a:t>to </a:t>
            </a:r>
            <a:r>
              <a:rPr lang="en-US" altLang="en-US" sz="3000" b="1">
                <a:solidFill>
                  <a:srgbClr val="2C14DE"/>
                </a:solidFill>
              </a:rPr>
              <a:t>add/connect hardware-specific </a:t>
            </a:r>
            <a:r>
              <a:rPr lang="en-US" altLang="en-US" sz="3000" b="1" dirty="0">
                <a:solidFill>
                  <a:srgbClr val="2C14DE"/>
                </a:solidFill>
              </a:rPr>
              <a:t>library </a:t>
            </a:r>
            <a:r>
              <a:rPr lang="en-US" altLang="en-US" sz="3000" b="1" dirty="0"/>
              <a:t>code </a:t>
            </a:r>
            <a:r>
              <a:rPr lang="en-US" altLang="en-US" sz="3000" dirty="0"/>
              <a:t>to </a:t>
            </a:r>
            <a:r>
              <a:rPr lang="en-US" altLang="en-US" sz="3000" b="1" dirty="0">
                <a:solidFill>
                  <a:srgbClr val="2C14DE"/>
                </a:solidFill>
              </a:rPr>
              <a:t>machine instructions</a:t>
            </a:r>
            <a:r>
              <a:rPr lang="en-US" altLang="en-US" sz="3000" dirty="0"/>
              <a:t>, </a:t>
            </a:r>
            <a:r>
              <a:rPr lang="en-US" altLang="en-US" sz="3000" b="1" dirty="0"/>
              <a:t>producing</a:t>
            </a:r>
            <a:r>
              <a:rPr lang="en-US" altLang="en-US" sz="3000" dirty="0"/>
              <a:t> an </a:t>
            </a:r>
            <a:r>
              <a:rPr lang="en-US" altLang="en-US" sz="3000" b="1" dirty="0"/>
              <a:t>executable</a:t>
            </a:r>
            <a:r>
              <a:rPr lang="en-US" altLang="en-US" sz="3000" dirty="0"/>
              <a:t> file.</a:t>
            </a:r>
            <a:r>
              <a:rPr lang="en-US" altLang="en-US" sz="3000" b="1" dirty="0">
                <a:solidFill>
                  <a:srgbClr val="FF0000"/>
                </a:solidFill>
              </a:rPr>
              <a:t> (g++)</a:t>
            </a:r>
          </a:p>
          <a:p>
            <a:pPr marL="609600" indent="-609600">
              <a:spcBef>
                <a:spcPct val="40000"/>
              </a:spcBef>
              <a:buClr>
                <a:schemeClr val="tx1"/>
              </a:buClr>
              <a:buNone/>
            </a:pPr>
            <a:r>
              <a:rPr lang="en-US" altLang="en-US" sz="3000" b="1" u="sng" dirty="0">
                <a:solidFill>
                  <a:srgbClr val="2C14DE"/>
                </a:solidFill>
              </a:rPr>
              <a:t>Steps:</a:t>
            </a:r>
            <a:r>
              <a:rPr lang="en-US" altLang="en-US" sz="3000" u="sng" dirty="0">
                <a:solidFill>
                  <a:srgbClr val="2C14DE"/>
                </a:solidFill>
              </a:rPr>
              <a:t> </a:t>
            </a:r>
            <a:r>
              <a:rPr lang="en-US" altLang="en-US" sz="3000" b="1" i="1" dirty="0">
                <a:solidFill>
                  <a:srgbClr val="2C14DE"/>
                </a:solidFill>
              </a:rPr>
              <a:t>b)</a:t>
            </a:r>
            <a:r>
              <a:rPr lang="en-US" altLang="en-US" sz="3000" b="1" dirty="0">
                <a:solidFill>
                  <a:srgbClr val="2C14DE"/>
                </a:solidFill>
              </a:rPr>
              <a:t> through </a:t>
            </a:r>
            <a:r>
              <a:rPr lang="en-US" altLang="en-US" sz="3000" b="1" i="1" dirty="0">
                <a:solidFill>
                  <a:srgbClr val="2C14DE"/>
                </a:solidFill>
              </a:rPr>
              <a:t>d)</a:t>
            </a:r>
            <a:r>
              <a:rPr lang="en-US" altLang="en-US" sz="3000" b="1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are </a:t>
            </a:r>
            <a:r>
              <a:rPr lang="en-US" altLang="en-US" sz="3000" u="sng" dirty="0"/>
              <a:t>often performed</a:t>
            </a:r>
            <a:r>
              <a:rPr lang="en-US" altLang="en-US" sz="3000" dirty="0"/>
              <a:t> by a </a:t>
            </a:r>
            <a:r>
              <a:rPr lang="en-US" altLang="en-US" sz="3000" u="sng" dirty="0"/>
              <a:t>single command</a:t>
            </a:r>
            <a:r>
              <a:rPr lang="en-US" altLang="en-US" sz="3000" dirty="0"/>
              <a:t> or </a:t>
            </a:r>
            <a:r>
              <a:rPr lang="en-US" altLang="en-US" sz="3000" u="sng" dirty="0"/>
              <a:t>button click</a:t>
            </a:r>
            <a:r>
              <a:rPr lang="en-US" altLang="en-US" sz="3000" dirty="0"/>
              <a:t> (such as </a:t>
            </a:r>
            <a:r>
              <a:rPr lang="en-US" altLang="en-US" sz="3000" b="1" dirty="0"/>
              <a:t>g++</a:t>
            </a:r>
            <a:r>
              <a:rPr lang="en-US" altLang="en-US" sz="3000" dirty="0"/>
              <a:t>).</a:t>
            </a:r>
          </a:p>
          <a:p>
            <a:pPr marL="609600" indent="-609600" algn="r">
              <a:spcBef>
                <a:spcPct val="40000"/>
              </a:spcBef>
              <a:buClr>
                <a:schemeClr val="tx1"/>
              </a:buClr>
              <a:buNone/>
            </a:pPr>
            <a:r>
              <a:rPr lang="en-US" altLang="en-US" sz="3000" dirty="0">
                <a:latin typeface="Comic Sans MS" panose="030F0702030302020204" pitchFamily="66" charset="0"/>
              </a:rPr>
              <a:t> </a:t>
            </a:r>
          </a:p>
          <a:p>
            <a:pPr marL="609600" indent="-609600">
              <a:spcBef>
                <a:spcPct val="40000"/>
              </a:spcBef>
              <a:buClr>
                <a:schemeClr val="tx1"/>
              </a:buClr>
              <a:buNone/>
            </a:pPr>
            <a:endParaRPr lang="en-US" altLang="en-US" sz="1800" b="1" dirty="0">
              <a:solidFill>
                <a:srgbClr val="2C14DE"/>
              </a:solidFill>
              <a:latin typeface="Comic Sans MS" panose="030F0702030302020204" pitchFamily="66" charset="0"/>
            </a:endParaRPr>
          </a:p>
          <a:p>
            <a:pPr marL="609600" indent="-609600">
              <a:spcBef>
                <a:spcPct val="40000"/>
              </a:spcBef>
              <a:buClr>
                <a:schemeClr val="tx1"/>
              </a:buClr>
              <a:buNone/>
            </a:pPr>
            <a:endParaRPr lang="en-US" altLang="en-US" sz="1800" b="1" dirty="0">
              <a:solidFill>
                <a:srgbClr val="2C14DE"/>
              </a:solidFill>
              <a:latin typeface="Comic Sans MS" panose="030F0702030302020204" pitchFamily="66" charset="0"/>
            </a:endParaRPr>
          </a:p>
          <a:p>
            <a:pPr marL="609600" indent="-609600">
              <a:spcBef>
                <a:spcPct val="40000"/>
              </a:spcBef>
              <a:buClr>
                <a:schemeClr val="tx1"/>
              </a:buClr>
              <a:buNone/>
            </a:pPr>
            <a:endParaRPr lang="en-US" altLang="en-US" sz="1800" b="1" dirty="0">
              <a:solidFill>
                <a:srgbClr val="2C14DE"/>
              </a:solidFill>
              <a:latin typeface="Comic Sans MS" panose="030F0702030302020204" pitchFamily="66" charset="0"/>
            </a:endParaRPr>
          </a:p>
          <a:p>
            <a:pPr marL="609600" indent="-609600">
              <a:spcBef>
                <a:spcPct val="40000"/>
              </a:spcBef>
              <a:buClr>
                <a:schemeClr val="tx1"/>
              </a:buClr>
              <a:buNone/>
            </a:pPr>
            <a:endParaRPr lang="en-US" altLang="en-US" sz="1800" b="1" dirty="0">
              <a:solidFill>
                <a:srgbClr val="2C14DE"/>
              </a:solidFill>
              <a:latin typeface="Comic Sans MS" panose="030F0702030302020204" pitchFamily="66" charset="0"/>
            </a:endParaRPr>
          </a:p>
          <a:p>
            <a:pPr marL="609600" indent="-609600">
              <a:spcBef>
                <a:spcPct val="40000"/>
              </a:spcBef>
              <a:buClr>
                <a:schemeClr val="tx1"/>
              </a:buClr>
              <a:buNone/>
            </a:pPr>
            <a:r>
              <a:rPr lang="en-US" altLang="en-US" sz="1800" b="1" dirty="0">
                <a:solidFill>
                  <a:srgbClr val="2C14DE"/>
                </a:solidFill>
                <a:latin typeface="Comic Sans MS" panose="030F0702030302020204" pitchFamily="66" charset="0"/>
              </a:rPr>
              <a:t>Errors</a:t>
            </a:r>
            <a:r>
              <a:rPr lang="en-US" altLang="en-US" sz="1800" b="1" dirty="0">
                <a:latin typeface="Comic Sans MS" panose="030F0702030302020204" pitchFamily="66" charset="0"/>
              </a:rPr>
              <a:t> occurring at </a:t>
            </a:r>
            <a:r>
              <a:rPr lang="en-US" altLang="en-US" sz="1800" b="1" dirty="0">
                <a:solidFill>
                  <a:srgbClr val="2C14DE"/>
                </a:solidFill>
                <a:latin typeface="Comic Sans MS" panose="030F0702030302020204" pitchFamily="66" charset="0"/>
              </a:rPr>
              <a:t>any step will prevent execution of the step </a:t>
            </a:r>
            <a:r>
              <a:rPr lang="en-US" altLang="en-US" sz="1800" b="1" dirty="0">
                <a:latin typeface="Comic Sans MS" panose="030F0702030302020204" pitchFamily="66" charset="0"/>
              </a:rPr>
              <a:t>that follows.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2AE7C7D1-6DFF-487C-95AA-77C9346A10BF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09725" y="5257801"/>
            <a:ext cx="1288186" cy="792777"/>
            <a:chOff x="685800" y="5486400"/>
            <a:chExt cx="1288186" cy="792777"/>
          </a:xfrm>
        </p:grpSpPr>
        <p:pic>
          <p:nvPicPr>
            <p:cNvPr id="1026" name="Picture 2" descr="Создать мем &amp;quot;удивленная кошка, удивленный кот мем, кошки&amp;quot; - Картинки -  Meme-arsenal.co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808" y="5486400"/>
              <a:ext cx="1079992" cy="69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85800" y="5848290"/>
              <a:ext cx="12881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Note </a:t>
              </a:r>
              <a:r>
                <a:rPr lang="en-US" sz="2200" b="1" dirty="0">
                  <a:solidFill>
                    <a:srgbClr val="FFFF00"/>
                  </a:solidFill>
                  <a:latin typeface="Comic Sans MS" panose="030F0702030302020204" pitchFamily="66" charset="0"/>
                  <a:sym typeface="Wingdings" panose="05000000000000000000" pitchFamily="2" charset="2"/>
                </a:rPr>
                <a:t>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771900" y="4114800"/>
            <a:ext cx="4800600" cy="838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Compiling a C++ program:</a:t>
            </a:r>
          </a:p>
          <a:p>
            <a:pPr algn="ctr"/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</a:rPr>
              <a:t>g++ -o first.exe hello.cpp</a:t>
            </a:r>
            <a:endParaRPr lang="en-US" sz="2000" b="1" dirty="0">
              <a:solidFill>
                <a:srgbClr val="2C14D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ACA-0BF0-4A7F-B697-86518C1179F0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-3928"/>
            <a:ext cx="9067800" cy="918328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What Is a Program Made Of?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98321" y="1049832"/>
            <a:ext cx="9033235" cy="580816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C00000"/>
                </a:solidFill>
              </a:rPr>
              <a:t>Common elements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in </a:t>
            </a:r>
            <a:r>
              <a:rPr lang="en-US" altLang="en-US" b="1" u="sng" dirty="0" smtClean="0"/>
              <a:t>programming languages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b="1" dirty="0" smtClean="0">
                <a:solidFill>
                  <a:srgbClr val="2C14DE"/>
                </a:solidFill>
              </a:rPr>
              <a:t>Key/reserved words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(predefined meaning)</a:t>
            </a:r>
          </a:p>
          <a:p>
            <a:pPr lvl="1" eaLnBrk="1" hangingPunct="1"/>
            <a:r>
              <a:rPr lang="en-US" altLang="en-US" b="1" dirty="0" smtClean="0">
                <a:solidFill>
                  <a:srgbClr val="2C14DE"/>
                </a:solidFill>
              </a:rPr>
              <a:t>Programmer-defined identifiers </a:t>
            </a:r>
            <a:r>
              <a:rPr lang="en-US" altLang="en-US" dirty="0" smtClean="0">
                <a:solidFill>
                  <a:srgbClr val="FF0000"/>
                </a:solidFill>
              </a:rPr>
              <a:t>(rules apply)</a:t>
            </a:r>
          </a:p>
          <a:p>
            <a:pPr lvl="1" eaLnBrk="1" hangingPunct="1"/>
            <a:r>
              <a:rPr lang="en-US" altLang="en-US" b="1" dirty="0" smtClean="0">
                <a:solidFill>
                  <a:srgbClr val="2C14DE"/>
                </a:solidFill>
              </a:rPr>
              <a:t>Operators</a:t>
            </a:r>
            <a:r>
              <a:rPr lang="en-US" altLang="en-US" dirty="0" smtClean="0">
                <a:solidFill>
                  <a:srgbClr val="2C14DE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(e.g., + for “add, * for multiply)</a:t>
            </a:r>
          </a:p>
          <a:p>
            <a:pPr lvl="1" eaLnBrk="1" hangingPunct="1"/>
            <a:r>
              <a:rPr lang="en-US" altLang="en-US" b="1" dirty="0" smtClean="0">
                <a:solidFill>
                  <a:srgbClr val="2C14DE"/>
                </a:solidFill>
              </a:rPr>
              <a:t>Punctuation</a:t>
            </a:r>
            <a:r>
              <a:rPr lang="en-US" altLang="en-US" dirty="0" smtClean="0">
                <a:solidFill>
                  <a:srgbClr val="2C14DE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(symbols that organize, e.g., comma (,), semicolon(;), parentheses, etc.)</a:t>
            </a:r>
          </a:p>
          <a:p>
            <a:pPr lvl="1" eaLnBrk="1" hangingPunct="1"/>
            <a:r>
              <a:rPr lang="en-US" altLang="en-US" b="1" dirty="0" smtClean="0">
                <a:solidFill>
                  <a:srgbClr val="2C14DE"/>
                </a:solidFill>
              </a:rPr>
              <a:t>Syntax</a:t>
            </a:r>
            <a:r>
              <a:rPr lang="en-US" altLang="en-US" dirty="0" smtClean="0"/>
              <a:t> ( </a:t>
            </a:r>
            <a:r>
              <a:rPr lang="en-US" altLang="en-US" dirty="0" smtClean="0">
                <a:solidFill>
                  <a:srgbClr val="FF0000"/>
                </a:solidFill>
              </a:rPr>
              <a:t>rules of “grammar” </a:t>
            </a:r>
            <a:r>
              <a:rPr lang="en-US" altLang="en-US" dirty="0" smtClean="0"/>
              <a:t>)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752EC248-2969-4721-A2DA-7F10956A35C3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2F1-96EC-4CA2-972E-343E6793EE35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1"/>
            <a:ext cx="9067800" cy="9349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 smtClean="0">
                <a:solidFill>
                  <a:srgbClr val="C00000"/>
                </a:solidFill>
              </a:rPr>
              <a:t>C</a:t>
            </a:r>
            <a:r>
              <a:rPr lang="en-US" altLang="en-US" sz="4800" b="1" dirty="0">
                <a:solidFill>
                  <a:srgbClr val="C00000"/>
                </a:solidFill>
              </a:rPr>
              <a:t>++ Program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23E1DF04-5FEB-47C8-947C-2D19908EED77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209801"/>
            <a:ext cx="5095875" cy="33322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171951" y="1332763"/>
            <a:ext cx="6073839" cy="829412"/>
            <a:chOff x="2647950" y="1332763"/>
            <a:chExt cx="6073839" cy="829412"/>
          </a:xfrm>
        </p:grpSpPr>
        <p:sp>
          <p:nvSpPr>
            <p:cNvPr id="4" name="Freeform 3"/>
            <p:cNvSpPr/>
            <p:nvPr/>
          </p:nvSpPr>
          <p:spPr>
            <a:xfrm>
              <a:off x="2647950" y="1332763"/>
              <a:ext cx="3638557" cy="829412"/>
            </a:xfrm>
            <a:custGeom>
              <a:avLst/>
              <a:gdLst>
                <a:gd name="connsiteX0" fmla="*/ 0 w 3638557"/>
                <a:gd name="connsiteY0" fmla="*/ 829412 h 829412"/>
                <a:gd name="connsiteX1" fmla="*/ 1962150 w 3638557"/>
                <a:gd name="connsiteY1" fmla="*/ 19787 h 829412"/>
                <a:gd name="connsiteX2" fmla="*/ 3638550 w 3638557"/>
                <a:gd name="connsiteY2" fmla="*/ 296012 h 82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557" h="829412">
                  <a:moveTo>
                    <a:pt x="0" y="829412"/>
                  </a:moveTo>
                  <a:cubicBezTo>
                    <a:pt x="677862" y="469049"/>
                    <a:pt x="1355725" y="108687"/>
                    <a:pt x="1962150" y="19787"/>
                  </a:cubicBezTo>
                  <a:cubicBezTo>
                    <a:pt x="2568575" y="-69113"/>
                    <a:pt x="3641725" y="162662"/>
                    <a:pt x="3638550" y="296012"/>
                  </a:cubicBezTo>
                </a:path>
              </a:pathLst>
            </a:custGeom>
            <a:noFill/>
            <a:ln>
              <a:solidFill>
                <a:srgbClr val="2F1BC7"/>
              </a:solidFill>
              <a:headEnd type="stealth" w="lg" len="med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86507" y="1409818"/>
              <a:ext cx="2435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Preprocessor Directive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91126" y="2165488"/>
            <a:ext cx="3921919" cy="730113"/>
            <a:chOff x="3667125" y="2165487"/>
            <a:chExt cx="3921919" cy="730113"/>
          </a:xfrm>
        </p:grpSpPr>
        <p:sp>
          <p:nvSpPr>
            <p:cNvPr id="10" name="TextBox 9"/>
            <p:cNvSpPr txBox="1"/>
            <p:nvPr/>
          </p:nvSpPr>
          <p:spPr>
            <a:xfrm>
              <a:off x="5302841" y="2165487"/>
              <a:ext cx="2286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Comic Sans MS" panose="030F0702030302020204" pitchFamily="66" charset="0"/>
                </a:defRPr>
              </a:lvl1pPr>
            </a:lstStyle>
            <a:p>
              <a:r>
                <a:rPr lang="en-US" dirty="0"/>
                <a:t>Standard Namespace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667125" y="2305050"/>
              <a:ext cx="1600200" cy="590550"/>
            </a:xfrm>
            <a:custGeom>
              <a:avLst/>
              <a:gdLst>
                <a:gd name="connsiteX0" fmla="*/ 1600200 w 1600200"/>
                <a:gd name="connsiteY0" fmla="*/ 0 h 590550"/>
                <a:gd name="connsiteX1" fmla="*/ 542925 w 1600200"/>
                <a:gd name="connsiteY1" fmla="*/ 161925 h 590550"/>
                <a:gd name="connsiteX2" fmla="*/ 0 w 1600200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90550">
                  <a:moveTo>
                    <a:pt x="1600200" y="0"/>
                  </a:moveTo>
                  <a:cubicBezTo>
                    <a:pt x="1204912" y="31750"/>
                    <a:pt x="809625" y="63500"/>
                    <a:pt x="542925" y="161925"/>
                  </a:cubicBezTo>
                  <a:cubicBezTo>
                    <a:pt x="276225" y="260350"/>
                    <a:pt x="138112" y="425450"/>
                    <a:pt x="0" y="590550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12128" y="3241278"/>
            <a:ext cx="4809744" cy="397273"/>
            <a:chOff x="1688128" y="3241277"/>
            <a:chExt cx="4809744" cy="397273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326660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main</a:t>
              </a:r>
              <a:r>
                <a:rPr lang="en-US" b="1" dirty="0"/>
                <a:t> </a:t>
              </a:r>
              <a:r>
                <a:rPr lang="en-US" sz="1600" b="1" dirty="0">
                  <a:latin typeface="Comic Sans MS" panose="030F0702030302020204" pitchFamily="66" charset="0"/>
                </a:rPr>
                <a:t>function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688128" y="3241277"/>
              <a:ext cx="3388697" cy="397273"/>
            </a:xfrm>
            <a:custGeom>
              <a:avLst/>
              <a:gdLst>
                <a:gd name="connsiteX0" fmla="*/ 3388697 w 3388697"/>
                <a:gd name="connsiteY0" fmla="*/ 225823 h 397273"/>
                <a:gd name="connsiteX1" fmla="*/ 1150322 w 3388697"/>
                <a:gd name="connsiteY1" fmla="*/ 35323 h 397273"/>
                <a:gd name="connsiteX2" fmla="*/ 254972 w 3388697"/>
                <a:gd name="connsiteY2" fmla="*/ 35323 h 397273"/>
                <a:gd name="connsiteX3" fmla="*/ 54947 w 3388697"/>
                <a:gd name="connsiteY3" fmla="*/ 397273 h 39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8697" h="397273">
                  <a:moveTo>
                    <a:pt x="3388697" y="225823"/>
                  </a:moveTo>
                  <a:lnTo>
                    <a:pt x="1150322" y="35323"/>
                  </a:lnTo>
                  <a:cubicBezTo>
                    <a:pt x="628035" y="3573"/>
                    <a:pt x="437535" y="-25002"/>
                    <a:pt x="254972" y="35323"/>
                  </a:cubicBezTo>
                  <a:cubicBezTo>
                    <a:pt x="72409" y="95648"/>
                    <a:pt x="-87928" y="354411"/>
                    <a:pt x="54947" y="397273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00401" y="3666886"/>
            <a:ext cx="7202483" cy="854118"/>
            <a:chOff x="1676400" y="3666886"/>
            <a:chExt cx="7202483" cy="854118"/>
          </a:xfrm>
        </p:grpSpPr>
        <p:sp>
          <p:nvSpPr>
            <p:cNvPr id="12" name="TextBox 11"/>
            <p:cNvSpPr txBox="1"/>
            <p:nvPr/>
          </p:nvSpPr>
          <p:spPr>
            <a:xfrm>
              <a:off x="6286507" y="4182450"/>
              <a:ext cx="2592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Print message on screen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676400" y="3666886"/>
              <a:ext cx="4772025" cy="600314"/>
            </a:xfrm>
            <a:custGeom>
              <a:avLst/>
              <a:gdLst>
                <a:gd name="connsiteX0" fmla="*/ 4772025 w 4772025"/>
                <a:gd name="connsiteY0" fmla="*/ 543164 h 600314"/>
                <a:gd name="connsiteX1" fmla="*/ 1695450 w 4772025"/>
                <a:gd name="connsiteY1" fmla="*/ 239 h 600314"/>
                <a:gd name="connsiteX2" fmla="*/ 0 w 4772025"/>
                <a:gd name="connsiteY2" fmla="*/ 600314 h 60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025" h="600314">
                  <a:moveTo>
                    <a:pt x="4772025" y="543164"/>
                  </a:moveTo>
                  <a:cubicBezTo>
                    <a:pt x="3631406" y="266939"/>
                    <a:pt x="2490787" y="-9286"/>
                    <a:pt x="1695450" y="239"/>
                  </a:cubicBezTo>
                  <a:cubicBezTo>
                    <a:pt x="900113" y="9764"/>
                    <a:pt x="450056" y="305039"/>
                    <a:pt x="0" y="600314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15801" y="5153026"/>
            <a:ext cx="4975374" cy="631459"/>
            <a:chOff x="1791801" y="5153025"/>
            <a:chExt cx="4975374" cy="631459"/>
          </a:xfrm>
        </p:grpSpPr>
        <p:sp>
          <p:nvSpPr>
            <p:cNvPr id="13" name="TextBox 12"/>
            <p:cNvSpPr txBox="1"/>
            <p:nvPr/>
          </p:nvSpPr>
          <p:spPr>
            <a:xfrm>
              <a:off x="4828824" y="5445930"/>
              <a:ext cx="1938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end main function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791801" y="5153025"/>
              <a:ext cx="3094524" cy="604491"/>
            </a:xfrm>
            <a:custGeom>
              <a:avLst/>
              <a:gdLst>
                <a:gd name="connsiteX0" fmla="*/ 3094524 w 3094524"/>
                <a:gd name="connsiteY0" fmla="*/ 485775 h 604491"/>
                <a:gd name="connsiteX1" fmla="*/ 389424 w 3094524"/>
                <a:gd name="connsiteY1" fmla="*/ 571500 h 604491"/>
                <a:gd name="connsiteX2" fmla="*/ 75099 w 3094524"/>
                <a:gd name="connsiteY2" fmla="*/ 0 h 60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4524" h="604491">
                  <a:moveTo>
                    <a:pt x="3094524" y="485775"/>
                  </a:moveTo>
                  <a:cubicBezTo>
                    <a:pt x="1993592" y="569118"/>
                    <a:pt x="892661" y="652462"/>
                    <a:pt x="389424" y="571500"/>
                  </a:cubicBezTo>
                  <a:cubicBezTo>
                    <a:pt x="-113813" y="490538"/>
                    <a:pt x="-19357" y="245269"/>
                    <a:pt x="75099" y="0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8BE6-07C6-4C41-824C-CC8450E93F6E}" type="datetime1">
              <a:rPr lang="en-US" smtClean="0"/>
              <a:t>8/31/2022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Review of Previous Lecture</a:t>
            </a:r>
          </a:p>
          <a:p>
            <a:r>
              <a:rPr lang="en-US" dirty="0" smtClean="0"/>
              <a:t>Getting started with </a:t>
            </a:r>
            <a:r>
              <a:rPr lang="en-US" dirty="0" err="1" smtClean="0"/>
              <a:t>c++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FBF4-D589-4F81-9ED5-EC111F9912CF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-9525"/>
            <a:ext cx="9144000" cy="9239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Preprocessor Directives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066800"/>
            <a:ext cx="89154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C14DE"/>
                </a:solidFill>
                <a:latin typeface="+mj-lt"/>
              </a:rPr>
              <a:t>#include&lt;</a:t>
            </a:r>
            <a:r>
              <a:rPr lang="en-US" dirty="0" err="1" smtClean="0">
                <a:solidFill>
                  <a:srgbClr val="2C14DE"/>
                </a:solidFill>
                <a:latin typeface="+mj-lt"/>
              </a:rPr>
              <a:t>iostream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&gt;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+mj-lt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#</a:t>
            </a:r>
            <a:r>
              <a:rPr lang="en-US" dirty="0" smtClean="0">
                <a:latin typeface="+mj-lt"/>
              </a:rPr>
              <a:t> is a  </a:t>
            </a:r>
            <a:r>
              <a:rPr lang="en-US" b="1" i="1" dirty="0" smtClean="0">
                <a:solidFill>
                  <a:srgbClr val="2C14DE"/>
                </a:solidFill>
                <a:latin typeface="+mj-lt"/>
              </a:rPr>
              <a:t>preprocessor directive</a:t>
            </a:r>
            <a:endParaRPr lang="en-US" b="1" dirty="0" smtClean="0">
              <a:solidFill>
                <a:srgbClr val="2C14DE"/>
              </a:solidFill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preprocessor </a:t>
            </a:r>
            <a:r>
              <a:rPr lang="en-US" b="1" u="sng" dirty="0" smtClean="0">
                <a:latin typeface="+mj-lt"/>
              </a:rPr>
              <a:t>runs before </a:t>
            </a:r>
            <a:r>
              <a:rPr lang="en-US" dirty="0" smtClean="0">
                <a:latin typeface="+mj-lt"/>
              </a:rPr>
              <a:t>the actual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 compiler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prepares</a:t>
            </a:r>
            <a:r>
              <a:rPr lang="en-US" dirty="0" smtClean="0">
                <a:latin typeface="+mj-lt"/>
              </a:rPr>
              <a:t> your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program</a:t>
            </a:r>
            <a:r>
              <a:rPr lang="en-US" dirty="0" smtClean="0">
                <a:latin typeface="+mj-lt"/>
              </a:rPr>
              <a:t> for </a:t>
            </a:r>
            <a:r>
              <a:rPr lang="en-US" b="1" dirty="0" smtClean="0">
                <a:latin typeface="+mj-lt"/>
              </a:rPr>
              <a:t>compilation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solidFill>
                  <a:srgbClr val="2F1BC7"/>
                </a:solidFill>
                <a:latin typeface="+mj-lt"/>
              </a:rPr>
              <a:t>Lines</a:t>
            </a:r>
            <a:r>
              <a:rPr lang="en-US" dirty="0" smtClean="0">
                <a:latin typeface="+mj-lt"/>
              </a:rPr>
              <a:t> starting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with #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directives</a:t>
            </a:r>
            <a:r>
              <a:rPr lang="en-US" dirty="0" smtClean="0">
                <a:latin typeface="+mj-lt"/>
              </a:rPr>
              <a:t> to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preprocessor</a:t>
            </a:r>
            <a:r>
              <a:rPr lang="en-US" dirty="0" smtClean="0">
                <a:latin typeface="+mj-lt"/>
              </a:rPr>
              <a:t> to perform certain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tasks</a:t>
            </a:r>
            <a:r>
              <a:rPr lang="en-US" dirty="0" smtClean="0">
                <a:latin typeface="+mj-lt"/>
              </a:rPr>
              <a:t>, e.g., </a:t>
            </a:r>
            <a:r>
              <a:rPr lang="en-US" b="1" i="1" dirty="0" smtClean="0">
                <a:latin typeface="+mj-lt"/>
              </a:rPr>
              <a:t>“</a:t>
            </a:r>
            <a:r>
              <a:rPr lang="en-US" b="1" i="1" dirty="0" smtClean="0">
                <a:solidFill>
                  <a:srgbClr val="2F1BC7"/>
                </a:solidFill>
                <a:latin typeface="+mj-lt"/>
              </a:rPr>
              <a:t>include”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 command instructs </a:t>
            </a:r>
            <a:r>
              <a:rPr lang="en-US" dirty="0" smtClean="0">
                <a:latin typeface="+mj-lt"/>
              </a:rPr>
              <a:t>the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 preprocessor </a:t>
            </a:r>
            <a:r>
              <a:rPr lang="en-US" dirty="0" smtClean="0">
                <a:latin typeface="+mj-lt"/>
              </a:rPr>
              <a:t>to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add </a:t>
            </a:r>
            <a:r>
              <a:rPr lang="en-US" dirty="0" smtClean="0">
                <a:latin typeface="+mj-lt"/>
              </a:rPr>
              <a:t>the </a:t>
            </a:r>
            <a:r>
              <a:rPr lang="en-US" i="1" dirty="0" err="1" smtClean="0">
                <a:solidFill>
                  <a:srgbClr val="C00000"/>
                </a:solidFill>
                <a:latin typeface="+mj-lt"/>
              </a:rPr>
              <a:t>iostream</a:t>
            </a:r>
            <a:r>
              <a:rPr lang="en-US" dirty="0" smtClean="0">
                <a:latin typeface="+mj-lt"/>
              </a:rPr>
              <a:t> library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in this program</a:t>
            </a:r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0675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04B7-12F8-4244-A800-60BC0F5F1D98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namespace is </a:t>
            </a:r>
            <a:r>
              <a:rPr lang="en-US" b="1" dirty="0">
                <a:solidFill>
                  <a:srgbClr val="FF0000"/>
                </a:solidFill>
              </a:rPr>
              <a:t>a declarative region that provides a scope to the </a:t>
            </a:r>
            <a:r>
              <a:rPr lang="en-US" b="1" dirty="0" smtClean="0">
                <a:solidFill>
                  <a:srgbClr val="FF0000"/>
                </a:solidFill>
              </a:rPr>
              <a:t>identifiers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names of types, functions, variables, </a:t>
            </a:r>
            <a:r>
              <a:rPr lang="en-US" b="1" dirty="0" smtClean="0"/>
              <a:t>etc. inside </a:t>
            </a:r>
            <a:r>
              <a:rPr lang="en-US" b="1" dirty="0"/>
              <a:t>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Namespaces </a:t>
            </a:r>
            <a:r>
              <a:rPr lang="en-US" dirty="0"/>
              <a:t>are used to organize code into logical groups and to prevent name </a:t>
            </a:r>
            <a:r>
              <a:rPr lang="en-US" dirty="0" smtClean="0"/>
              <a:t>collisions.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00B0F0"/>
                </a:solidFill>
              </a:rPr>
              <a:t>We cannot create two variables with same name</a:t>
            </a:r>
            <a:r>
              <a:rPr lang="en-US" dirty="0" smtClean="0"/>
              <a:t>, but within different name spaces we can create.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42AA-BA0D-4017-899E-62DFB7035B4E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namespace</a:t>
            </a:r>
            <a:endParaRPr lang="en-US" b="1" dirty="0">
              <a:solidFill>
                <a:srgbClr val="B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63756" y="-1"/>
            <a:ext cx="9067800" cy="960119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main( ) function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143000"/>
            <a:ext cx="8878956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2F1BC7"/>
                </a:solidFill>
                <a:latin typeface="+mj-lt"/>
              </a:rPr>
              <a:t>Every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C++ program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start</a:t>
            </a:r>
            <a:r>
              <a:rPr lang="en-US" dirty="0" smtClean="0">
                <a:latin typeface="+mj-lt"/>
              </a:rPr>
              <a:t> executing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from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main ( )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function</a:t>
            </a:r>
            <a:r>
              <a:rPr lang="en-US" dirty="0" smtClean="0">
                <a:latin typeface="+mj-lt"/>
              </a:rPr>
              <a:t> is a construct that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contains/encapsulates</a:t>
            </a:r>
            <a:r>
              <a:rPr lang="en-US" dirty="0" smtClean="0">
                <a:latin typeface="+mj-lt"/>
              </a:rPr>
              <a:t> statements in a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block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Block starts from </a:t>
            </a:r>
            <a:r>
              <a:rPr lang="en-US" b="1" dirty="0" smtClean="0">
                <a:latin typeface="+mj-lt"/>
              </a:rPr>
              <a:t>“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{</a:t>
            </a:r>
            <a:r>
              <a:rPr lang="en-US" b="1" dirty="0" smtClean="0">
                <a:latin typeface="+mj-lt"/>
              </a:rPr>
              <a:t>“</a:t>
            </a:r>
            <a:r>
              <a:rPr lang="en-US" dirty="0" smtClean="0">
                <a:latin typeface="+mj-lt"/>
              </a:rPr>
              <a:t> and ends with </a:t>
            </a:r>
            <a:r>
              <a:rPr lang="en-US" b="1" dirty="0" smtClean="0">
                <a:latin typeface="+mj-lt"/>
              </a:rPr>
              <a:t>“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}</a:t>
            </a:r>
            <a:r>
              <a:rPr lang="en-US" b="1" dirty="0" smtClean="0">
                <a:latin typeface="+mj-lt"/>
              </a:rPr>
              <a:t>”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brace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Every statement in the block must end with a semicolon (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;</a:t>
            </a:r>
            <a:r>
              <a:rPr lang="en-US" dirty="0" smtClean="0">
                <a:latin typeface="+mj-lt"/>
              </a:rPr>
              <a:t> )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Examples…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96011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537A-EFBF-4812-A604-EDE49F256508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1"/>
            <a:ext cx="9067800" cy="8382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Example Program 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20078" y="1085850"/>
            <a:ext cx="9011478" cy="5619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main()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num1 = 5, num2,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num2 = 12;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sum = num1 + num2;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&lt;&lt; "The sum is " &lt;&lt;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23E1DF04-5FEB-47C8-947C-2D19908EED77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5640-5470-4486-9ADD-4201E0BA257F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Example Program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86868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main()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num1 = 5, num2,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“Enter second number: “;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&gt;&gt; num2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sum = num1 + num2;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“The sum is “ &lt;&lt;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} 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3B1CF48B-673C-48D0-A980-8026424E9181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0E47-5654-47A6-BFD2-48EFC83BD18E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0"/>
            <a:ext cx="9104244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C00000"/>
                </a:solidFill>
              </a:rPr>
              <a:t>Key Words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196340"/>
            <a:ext cx="8878956" cy="558546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Also known as </a:t>
            </a:r>
            <a:r>
              <a:rPr lang="en-US" altLang="en-US" b="1" dirty="0" smtClean="0">
                <a:solidFill>
                  <a:srgbClr val="C00000"/>
                </a:solidFill>
              </a:rPr>
              <a:t>reserved words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Have a </a:t>
            </a:r>
            <a:r>
              <a:rPr lang="en-US" altLang="en-US" b="1" dirty="0" smtClean="0">
                <a:solidFill>
                  <a:srgbClr val="2C14DE"/>
                </a:solidFill>
              </a:rPr>
              <a:t>special meaning </a:t>
            </a:r>
            <a:r>
              <a:rPr lang="en-US" altLang="en-US" dirty="0" smtClean="0"/>
              <a:t>in </a:t>
            </a:r>
            <a:r>
              <a:rPr lang="en-US" altLang="en-US" b="1" dirty="0" smtClean="0"/>
              <a:t>C++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b="1" u="sng" dirty="0" smtClean="0">
                <a:solidFill>
                  <a:srgbClr val="FF0000"/>
                </a:solidFill>
              </a:rPr>
              <a:t>Can not be used for another purpose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b="1" dirty="0" smtClean="0"/>
              <a:t>Written</a:t>
            </a:r>
            <a:r>
              <a:rPr lang="en-US" altLang="en-US" dirty="0" smtClean="0"/>
              <a:t> using </a:t>
            </a:r>
            <a:r>
              <a:rPr lang="en-US" altLang="en-US" b="1" dirty="0" smtClean="0">
                <a:solidFill>
                  <a:srgbClr val="2C14DE"/>
                </a:solidFill>
              </a:rPr>
              <a:t>lowercase letters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Examples in program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FF0000"/>
                </a:solidFill>
              </a:rPr>
              <a:t>shown in </a:t>
            </a:r>
            <a:r>
              <a:rPr lang="en-US" altLang="en-US" sz="2400" b="1" dirty="0">
                <a:solidFill>
                  <a:srgbClr val="008000"/>
                </a:solidFill>
              </a:rPr>
              <a:t>green</a:t>
            </a:r>
            <a:r>
              <a:rPr lang="en-US" altLang="en-US" sz="2400" dirty="0"/>
              <a:t>)</a:t>
            </a:r>
            <a:r>
              <a:rPr lang="en-US" altLang="en-US" dirty="0" smtClean="0"/>
              <a:t>: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std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main()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D116DD7A-2AFE-4181-8F8D-F5AE920DE642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B584-2E07-4811-8912-0CE12D8C50D7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0"/>
            <a:ext cx="9104244" cy="868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 b="1" dirty="0">
                <a:solidFill>
                  <a:srgbClr val="B80000"/>
                </a:solidFill>
              </a:rPr>
              <a:t>Some C++ Reserve Words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3756" y="88669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362200" y="1381125"/>
            <a:ext cx="3581400" cy="4114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auto	    	break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case	   	char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const	   	continue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default	do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double	else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 err="1">
                <a:solidFill>
                  <a:srgbClr val="2C14DE"/>
                </a:solidFill>
              </a:rPr>
              <a:t>enum</a:t>
            </a:r>
            <a:r>
              <a:rPr lang="en-US" sz="2800" b="1" dirty="0">
                <a:solidFill>
                  <a:srgbClr val="2C14DE"/>
                </a:solidFill>
              </a:rPr>
              <a:t>	   	extern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float	   	for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 err="1">
                <a:solidFill>
                  <a:srgbClr val="2C14DE"/>
                </a:solidFill>
              </a:rPr>
              <a:t>goto</a:t>
            </a:r>
            <a:r>
              <a:rPr lang="en-US" sz="2800" b="1" dirty="0">
                <a:solidFill>
                  <a:srgbClr val="2C14DE"/>
                </a:solidFill>
              </a:rPr>
              <a:t>	   	if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43600" y="1371600"/>
            <a:ext cx="3962400" cy="4140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 err="1">
                <a:solidFill>
                  <a:srgbClr val="2C14DE"/>
                </a:solidFill>
              </a:rPr>
              <a:t>int</a:t>
            </a:r>
            <a:r>
              <a:rPr lang="en-US" sz="2800" b="1" dirty="0">
                <a:solidFill>
                  <a:srgbClr val="2C14DE"/>
                </a:solidFill>
              </a:rPr>
              <a:t>		     long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>
                <a:solidFill>
                  <a:srgbClr val="2C14DE"/>
                </a:solidFill>
              </a:rPr>
              <a:t>register	     return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>
                <a:solidFill>
                  <a:srgbClr val="2C14DE"/>
                </a:solidFill>
              </a:rPr>
              <a:t>short	     signed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 err="1">
                <a:solidFill>
                  <a:srgbClr val="2C14DE"/>
                </a:solidFill>
              </a:rPr>
              <a:t>sizeof</a:t>
            </a:r>
            <a:r>
              <a:rPr lang="en-US" sz="2800" b="1" dirty="0">
                <a:solidFill>
                  <a:srgbClr val="2C14DE"/>
                </a:solidFill>
              </a:rPr>
              <a:t>	     static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 err="1">
                <a:solidFill>
                  <a:srgbClr val="2C14DE"/>
                </a:solidFill>
              </a:rPr>
              <a:t>struct</a:t>
            </a:r>
            <a:r>
              <a:rPr lang="en-US" sz="2800" b="1" dirty="0">
                <a:solidFill>
                  <a:srgbClr val="2C14DE"/>
                </a:solidFill>
              </a:rPr>
              <a:t>	     switch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 err="1">
                <a:solidFill>
                  <a:srgbClr val="2C14DE"/>
                </a:solidFill>
              </a:rPr>
              <a:t>typedef</a:t>
            </a:r>
            <a:r>
              <a:rPr lang="en-US" sz="2800" b="1" dirty="0">
                <a:solidFill>
                  <a:srgbClr val="2C14DE"/>
                </a:solidFill>
              </a:rPr>
              <a:t>	     union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>
                <a:solidFill>
                  <a:srgbClr val="2C14DE"/>
                </a:solidFill>
              </a:rPr>
              <a:t>unsigned	     void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>
                <a:solidFill>
                  <a:srgbClr val="2C14DE"/>
                </a:solidFill>
              </a:rPr>
              <a:t>volatile	     while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51FC-78BB-43E9-8E44-C2274D2264D6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Programmer-Defined Identifiers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143000"/>
            <a:ext cx="8839200" cy="5562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b="1" dirty="0" smtClean="0">
                <a:solidFill>
                  <a:srgbClr val="2C14DE"/>
                </a:solidFill>
              </a:rPr>
              <a:t>Names</a:t>
            </a:r>
            <a:r>
              <a:rPr lang="en-US" altLang="en-US" dirty="0" smtClean="0">
                <a:solidFill>
                  <a:srgbClr val="2C14DE"/>
                </a:solidFill>
              </a:rPr>
              <a:t> </a:t>
            </a:r>
            <a:r>
              <a:rPr lang="en-US" altLang="en-US" b="1" u="sng" dirty="0" smtClean="0"/>
              <a:t>made up </a:t>
            </a:r>
            <a:r>
              <a:rPr lang="en-US" altLang="en-US" dirty="0" smtClean="0"/>
              <a:t>by the </a:t>
            </a:r>
            <a:r>
              <a:rPr lang="en-US" altLang="en-US" b="1" dirty="0" smtClean="0">
                <a:solidFill>
                  <a:srgbClr val="2C14DE"/>
                </a:solidFill>
              </a:rPr>
              <a:t>programmer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b="1" dirty="0" smtClean="0">
                <a:solidFill>
                  <a:srgbClr val="2C14DE"/>
                </a:solidFill>
              </a:rPr>
              <a:t>Not part</a:t>
            </a:r>
            <a:r>
              <a:rPr lang="en-US" altLang="en-US" dirty="0" smtClean="0"/>
              <a:t> of the </a:t>
            </a:r>
            <a:r>
              <a:rPr lang="en-US" altLang="en-US" b="1" dirty="0" smtClean="0">
                <a:solidFill>
                  <a:srgbClr val="2C14DE"/>
                </a:solidFill>
              </a:rPr>
              <a:t>C++ language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Used to </a:t>
            </a:r>
            <a:r>
              <a:rPr lang="en-US" altLang="en-US" b="1" dirty="0" smtClean="0"/>
              <a:t>represent various things</a:t>
            </a:r>
            <a:r>
              <a:rPr lang="en-US" altLang="en-US" dirty="0" smtClean="0"/>
              <a:t>, such as </a:t>
            </a:r>
            <a:r>
              <a:rPr lang="en-US" altLang="en-US" b="1" dirty="0" smtClean="0">
                <a:solidFill>
                  <a:srgbClr val="2C14DE"/>
                </a:solidFill>
              </a:rPr>
              <a:t>variables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memory locations</a:t>
            </a:r>
            <a:r>
              <a:rPr lang="en-US" altLang="en-US" dirty="0" smtClean="0"/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Example in program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8000"/>
                </a:solidFill>
              </a:rPr>
              <a:t>shown in green</a:t>
            </a:r>
            <a:r>
              <a:rPr lang="en-US" altLang="en-US" sz="2400" dirty="0"/>
              <a:t>)</a:t>
            </a:r>
            <a:r>
              <a:rPr lang="en-US" altLang="en-US" dirty="0" smtClean="0"/>
              <a:t>: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num1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4BDE3B79-B3EC-4ABA-9165-2C3D435C19C1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F256-91AF-4A1F-8B21-5AE0089058C4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two tasks given in the last lecture (if not completed today)</a:t>
            </a:r>
          </a:p>
          <a:p>
            <a:r>
              <a:rPr lang="en-US" dirty="0" smtClean="0"/>
              <a:t>Write a pseudocode and flowchart for a program to take birth year as input and print the age as output.</a:t>
            </a:r>
          </a:p>
          <a:p>
            <a:r>
              <a:rPr lang="en-US" dirty="0"/>
              <a:t>Write a pseudocode and flowchart for a </a:t>
            </a:r>
            <a:r>
              <a:rPr lang="en-US" dirty="0" smtClean="0"/>
              <a:t>program that asks the user to enter his marks and print the GPA according to following table: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42AA-BA0D-4017-899E-62DFB7035B4E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 Tasks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67901"/>
              </p:ext>
            </p:extLst>
          </p:nvPr>
        </p:nvGraphicFramePr>
        <p:xfrm>
          <a:off x="2438400" y="4642804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 or above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80 -  89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70 -  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16874"/>
              </p:ext>
            </p:extLst>
          </p:nvPr>
        </p:nvGraphicFramePr>
        <p:xfrm>
          <a:off x="2438400" y="6133677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r>
                        <a:rPr lang="en-US" baseline="0" dirty="0" smtClean="0"/>
                        <a:t> or less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416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Text book: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9842-9B30-4305-ADF4-369BB6FF1CE3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4C71-0912-4257-8549-7A3444AC5B53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Review of Previous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B15-FD47-4E53-B7EF-156D12CA5D5F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</a:rPr>
              <a:t>What is </a:t>
            </a:r>
            <a:r>
              <a:rPr lang="de-DE" sz="4000" dirty="0" smtClean="0">
                <a:solidFill>
                  <a:srgbClr val="B80000"/>
                </a:solidFill>
              </a:rPr>
              <a:t>Pseudocode?</a:t>
            </a:r>
            <a:endParaRPr lang="en-US" sz="4000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de-DE" sz="3400" dirty="0"/>
              <a:t>English like statements</a:t>
            </a:r>
          </a:p>
          <a:p>
            <a:pPr>
              <a:spcBef>
                <a:spcPts val="1800"/>
              </a:spcBef>
            </a:pPr>
            <a:r>
              <a:rPr lang="de-DE" sz="3400" dirty="0"/>
              <a:t>Each </a:t>
            </a:r>
            <a:r>
              <a:rPr lang="de-DE" sz="3400" dirty="0">
                <a:solidFill>
                  <a:srgbClr val="FF0000"/>
                </a:solidFill>
              </a:rPr>
              <a:t>instruction</a:t>
            </a:r>
            <a:r>
              <a:rPr lang="de-DE" sz="3400" dirty="0"/>
              <a:t> is written on a separate line</a:t>
            </a:r>
          </a:p>
          <a:p>
            <a:pPr>
              <a:spcBef>
                <a:spcPts val="1800"/>
              </a:spcBef>
            </a:pPr>
            <a:r>
              <a:rPr lang="de-DE" sz="3400" dirty="0">
                <a:solidFill>
                  <a:srgbClr val="2C14DE"/>
                </a:solidFill>
              </a:rPr>
              <a:t>Keywords</a:t>
            </a:r>
            <a:r>
              <a:rPr lang="de-DE" sz="3400" dirty="0"/>
              <a:t> and </a:t>
            </a:r>
            <a:r>
              <a:rPr lang="de-DE" sz="3400" dirty="0">
                <a:solidFill>
                  <a:srgbClr val="2C14DE"/>
                </a:solidFill>
              </a:rPr>
              <a:t>indentation</a:t>
            </a:r>
            <a:r>
              <a:rPr lang="de-DE" sz="3400" dirty="0"/>
              <a:t> are used to signify particular control structures.</a:t>
            </a:r>
          </a:p>
          <a:p>
            <a:pPr>
              <a:spcBef>
                <a:spcPts val="1800"/>
              </a:spcBef>
            </a:pPr>
            <a:r>
              <a:rPr lang="de-DE" sz="3400" dirty="0"/>
              <a:t>Written from </a:t>
            </a:r>
            <a:r>
              <a:rPr lang="de-DE" sz="3400" dirty="0">
                <a:solidFill>
                  <a:srgbClr val="2C14DE"/>
                </a:solidFill>
              </a:rPr>
              <a:t>top to bottom</a:t>
            </a:r>
            <a:r>
              <a:rPr lang="de-DE" sz="3400" dirty="0"/>
              <a:t>, with only </a:t>
            </a:r>
            <a:r>
              <a:rPr lang="de-DE" sz="3400" dirty="0">
                <a:solidFill>
                  <a:srgbClr val="2C14DE"/>
                </a:solidFill>
              </a:rPr>
              <a:t>one</a:t>
            </a:r>
            <a:r>
              <a:rPr lang="de-DE" sz="3400" dirty="0"/>
              <a:t> </a:t>
            </a:r>
            <a:r>
              <a:rPr lang="de-DE" sz="3400" dirty="0">
                <a:solidFill>
                  <a:srgbClr val="2C14DE"/>
                </a:solidFill>
              </a:rPr>
              <a:t>entry</a:t>
            </a:r>
            <a:r>
              <a:rPr lang="de-DE" sz="3400" dirty="0"/>
              <a:t> and </a:t>
            </a:r>
            <a:r>
              <a:rPr lang="de-DE" sz="3400" dirty="0">
                <a:solidFill>
                  <a:srgbClr val="2C14DE"/>
                </a:solidFill>
              </a:rPr>
              <a:t>one</a:t>
            </a:r>
            <a:r>
              <a:rPr lang="de-DE" sz="3400" dirty="0"/>
              <a:t> </a:t>
            </a:r>
            <a:r>
              <a:rPr lang="de-DE" sz="3400" dirty="0">
                <a:solidFill>
                  <a:srgbClr val="2C14DE"/>
                </a:solidFill>
              </a:rPr>
              <a:t>exit</a:t>
            </a:r>
          </a:p>
          <a:p>
            <a:pPr>
              <a:spcBef>
                <a:spcPts val="1800"/>
              </a:spcBef>
            </a:pPr>
            <a:r>
              <a:rPr lang="de-DE" sz="3400" dirty="0"/>
              <a:t>Groups of statements may be formed into </a:t>
            </a:r>
            <a:r>
              <a:rPr lang="de-DE" sz="3400" dirty="0">
                <a:solidFill>
                  <a:srgbClr val="2C14DE"/>
                </a:solidFill>
              </a:rPr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AAF5-86E6-4236-BFA2-61C62A731742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</a:rPr>
              <a:t>Some Basic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Print</a:t>
            </a:r>
            <a:r>
              <a:rPr lang="de-DE" b="1" dirty="0" smtClean="0">
                <a:solidFill>
                  <a:schemeClr val="accent2"/>
                </a:solidFill>
              </a:rPr>
              <a:t> </a:t>
            </a:r>
            <a:r>
              <a:rPr lang="de-DE" dirty="0" smtClean="0">
                <a:sym typeface="Wingdings" pitchFamily="2" charset="2"/>
              </a:rPr>
              <a:t> Output is to be sent to the Printer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Write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Output is to be written to a file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Display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Output is to be written to the screen</a:t>
            </a:r>
            <a:endParaRPr lang="de-DE" dirty="0" smtClean="0"/>
          </a:p>
          <a:p>
            <a:pPr>
              <a:spcBef>
                <a:spcPts val="1800"/>
              </a:spcBef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Prompt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required before an input instruction Get, </a:t>
            </a:r>
            <a:r>
              <a:rPr lang="de-DE" dirty="0" smtClean="0">
                <a:sym typeface="Wingdings" pitchFamily="2" charset="2"/>
              </a:rPr>
              <a:t>causes the message to be sent to the screen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Compute /Calculate </a:t>
            </a:r>
            <a:r>
              <a:rPr lang="de-DE" dirty="0" smtClean="0">
                <a:sym typeface="Wingdings" pitchFamily="2" charset="2"/>
              </a:rPr>
              <a:t> Calculation performed by computer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  <a:sym typeface="Wingdings" pitchFamily="2" charset="2"/>
              </a:rPr>
              <a:t>Calculation operations: </a:t>
            </a:r>
            <a:r>
              <a:rPr lang="de-DE" dirty="0" smtClean="0"/>
              <a:t>+, -, *, /, ()</a:t>
            </a:r>
          </a:p>
          <a:p>
            <a:pPr>
              <a:buFontTx/>
              <a:buChar char="•"/>
            </a:pPr>
            <a:endParaRPr lang="de-DE" dirty="0" smtClean="0">
              <a:sym typeface="Wingdings" pitchFamily="2" charset="2"/>
            </a:endParaRPr>
          </a:p>
          <a:p>
            <a:pPr lvl="3">
              <a:buFontTx/>
              <a:buChar char="•"/>
            </a:pP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FBB2-64FA-4F3D-982C-2D8246200813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</a:rPr>
              <a:t>Some Basic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Set </a:t>
            </a:r>
            <a:r>
              <a:rPr lang="de-DE" dirty="0" smtClean="0">
                <a:sym typeface="Wingdings" pitchFamily="2" charset="2"/>
              </a:rPr>
              <a:t> Used to set inital value, 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	      E.g., </a:t>
            </a:r>
            <a:r>
              <a:rPr lang="de-DE" dirty="0" smtClean="0">
                <a:solidFill>
                  <a:srgbClr val="B80000"/>
                </a:solidFill>
                <a:sym typeface="Wingdings" pitchFamily="2" charset="2"/>
              </a:rPr>
              <a:t>Set Marks to 0</a:t>
            </a:r>
          </a:p>
          <a:p>
            <a:pPr>
              <a:buNone/>
            </a:pPr>
            <a:endParaRPr lang="de-DE" dirty="0" smtClean="0">
              <a:sym typeface="Wingdings" pitchFamily="2" charset="2"/>
            </a:endParaRPr>
          </a:p>
          <a:p>
            <a:pPr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= </a:t>
            </a:r>
            <a:r>
              <a:rPr lang="de-DE" dirty="0" smtClean="0">
                <a:sym typeface="Wingdings" pitchFamily="2" charset="2"/>
              </a:rPr>
              <a:t> Place values from right hand-side item to left     hand side 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		E.g., </a:t>
            </a:r>
            <a:r>
              <a:rPr lang="de-DE" dirty="0" smtClean="0">
                <a:solidFill>
                  <a:srgbClr val="B80000"/>
                </a:solidFill>
                <a:sym typeface="Wingdings" pitchFamily="2" charset="2"/>
              </a:rPr>
              <a:t>Marks = 67</a:t>
            </a:r>
          </a:p>
          <a:p>
            <a:pPr>
              <a:buNone/>
            </a:pPr>
            <a:endParaRPr lang="de-DE" dirty="0" smtClean="0">
              <a:sym typeface="Wingdings" pitchFamily="2" charset="2"/>
            </a:endParaRPr>
          </a:p>
          <a:p>
            <a:pPr>
              <a:buFontTx/>
              <a:buChar char="•"/>
            </a:pPr>
            <a:r>
              <a:rPr lang="de-DE" b="1" dirty="0" smtClean="0">
                <a:solidFill>
                  <a:srgbClr val="2C14DE"/>
                </a:solidFill>
              </a:rPr>
              <a:t>Save </a:t>
            </a:r>
            <a:r>
              <a:rPr lang="de-DE" dirty="0" smtClean="0">
                <a:sym typeface="Wingdings" pitchFamily="2" charset="2"/>
              </a:rPr>
              <a:t> Save the variable in file or disk 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	       E.g., </a:t>
            </a:r>
            <a:r>
              <a:rPr lang="de-DE" dirty="0" smtClean="0">
                <a:solidFill>
                  <a:srgbClr val="B80000"/>
                </a:solidFill>
                <a:sym typeface="Wingdings" pitchFamily="2" charset="2"/>
              </a:rPr>
              <a:t>Save Marks</a:t>
            </a:r>
            <a:endParaRPr lang="de-DE" dirty="0" smtClean="0">
              <a:solidFill>
                <a:srgbClr val="B8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795C-B347-4135-817C-62E7ED88E324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8736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de-DE" sz="4000" dirty="0">
                <a:solidFill>
                  <a:srgbClr val="B80000"/>
                </a:solidFill>
              </a:rPr>
              <a:t>Example </a:t>
            </a:r>
            <a:r>
              <a:rPr lang="en-US" sz="4000" dirty="0">
                <a:solidFill>
                  <a:srgbClr val="B80000"/>
                </a:solidFill>
              </a:rPr>
              <a:t>Pseudocode  Program</a:t>
            </a:r>
            <a:endParaRPr lang="de-DE" sz="4000" dirty="0">
              <a:solidFill>
                <a:srgbClr val="B80000"/>
              </a:solidFill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287714" y="1987550"/>
            <a:ext cx="705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752600" y="1143000"/>
            <a:ext cx="8763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92150" lvl="1" indent="-525463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400" dirty="0">
                <a:latin typeface="+mj-lt"/>
              </a:rPr>
              <a:t>A program is required to read three numbers, add them together and print their total.</a:t>
            </a:r>
          </a:p>
          <a:p>
            <a:pPr marL="990600" lvl="1" indent="-533400">
              <a:spcBef>
                <a:spcPct val="20000"/>
              </a:spcBef>
            </a:pPr>
            <a:endParaRPr lang="de-DE" dirty="0">
              <a:latin typeface="OCR A Extended" pitchFamily="50" charset="0"/>
              <a:sym typeface="Wingdings" pitchFamily="2" charset="2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de-DE" sz="3200" dirty="0">
              <a:latin typeface="OCR A Extended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83366"/>
              </p:ext>
            </p:extLst>
          </p:nvPr>
        </p:nvGraphicFramePr>
        <p:xfrm>
          <a:off x="2590801" y="3276601"/>
          <a:ext cx="7273925" cy="2669487"/>
        </p:xfrm>
        <a:graphic>
          <a:graphicData uri="http://schemas.openxmlformats.org/drawingml/2006/table">
            <a:tbl>
              <a:tblPr/>
              <a:tblGrid>
                <a:gridCol w="2424112"/>
                <a:gridCol w="2425700"/>
                <a:gridCol w="2424113"/>
              </a:tblGrid>
              <a:tr h="718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67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Number1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Number2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Number3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6E3A-7C08-45FC-BE48-291133835990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rgbClr val="B80000"/>
                </a:solidFill>
              </a:rPr>
              <a:t>Solution Algorithm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763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3400" dirty="0"/>
              <a:t>Add_three_numbers</a:t>
            </a:r>
          </a:p>
          <a:p>
            <a:pPr>
              <a:buNone/>
            </a:pPr>
            <a:r>
              <a:rPr lang="de-DE" sz="3400" dirty="0"/>
              <a:t>		</a:t>
            </a:r>
            <a:r>
              <a:rPr lang="de-DE" sz="3400" dirty="0">
                <a:solidFill>
                  <a:srgbClr val="2C14DE"/>
                </a:solidFill>
              </a:rPr>
              <a:t>Set</a:t>
            </a:r>
            <a:r>
              <a:rPr lang="de-DE" sz="3400" dirty="0"/>
              <a:t> total </a:t>
            </a:r>
            <a:r>
              <a:rPr lang="de-DE" sz="3400" dirty="0">
                <a:solidFill>
                  <a:srgbClr val="2C14DE"/>
                </a:solidFill>
              </a:rPr>
              <a:t>to</a:t>
            </a:r>
            <a:r>
              <a:rPr lang="de-DE" sz="3400" dirty="0"/>
              <a:t> 0</a:t>
            </a:r>
          </a:p>
          <a:p>
            <a:pPr lvl="2">
              <a:buFontTx/>
              <a:buNone/>
            </a:pPr>
            <a:r>
              <a:rPr lang="de-DE" sz="3400" dirty="0">
                <a:solidFill>
                  <a:srgbClr val="2C14DE"/>
                </a:solidFill>
              </a:rPr>
              <a:t>Read</a:t>
            </a:r>
            <a:r>
              <a:rPr lang="de-DE" sz="3400" dirty="0"/>
              <a:t> number1 </a:t>
            </a:r>
          </a:p>
          <a:p>
            <a:pPr lvl="2">
              <a:buFontTx/>
              <a:buNone/>
            </a:pPr>
            <a:r>
              <a:rPr lang="de-DE" sz="3400" dirty="0">
                <a:solidFill>
                  <a:srgbClr val="2C14DE"/>
                </a:solidFill>
              </a:rPr>
              <a:t>Read</a:t>
            </a:r>
            <a:r>
              <a:rPr lang="de-DE" sz="3400" dirty="0"/>
              <a:t> number2 </a:t>
            </a:r>
          </a:p>
          <a:p>
            <a:pPr lvl="2">
              <a:buFontTx/>
              <a:buNone/>
            </a:pPr>
            <a:r>
              <a:rPr lang="de-DE" sz="3400" dirty="0">
                <a:solidFill>
                  <a:srgbClr val="2C14DE"/>
                </a:solidFill>
              </a:rPr>
              <a:t>Read</a:t>
            </a:r>
            <a:r>
              <a:rPr lang="de-DE" sz="3400" dirty="0"/>
              <a:t> number3</a:t>
            </a:r>
          </a:p>
          <a:p>
            <a:pPr lvl="2">
              <a:buFontTx/>
              <a:buNone/>
            </a:pPr>
            <a:r>
              <a:rPr lang="de-DE" sz="3400" dirty="0"/>
              <a:t>Total </a:t>
            </a:r>
            <a:r>
              <a:rPr lang="de-DE" sz="3400" dirty="0">
                <a:solidFill>
                  <a:srgbClr val="2C14DE"/>
                </a:solidFill>
              </a:rPr>
              <a:t>=</a:t>
            </a:r>
            <a:r>
              <a:rPr lang="de-DE" sz="3400" dirty="0"/>
              <a:t> number1 + number2 + number3</a:t>
            </a:r>
          </a:p>
          <a:p>
            <a:pPr lvl="2">
              <a:buFontTx/>
              <a:buNone/>
            </a:pPr>
            <a:r>
              <a:rPr lang="de-DE" sz="3400" dirty="0">
                <a:solidFill>
                  <a:srgbClr val="2C14DE"/>
                </a:solidFill>
              </a:rPr>
              <a:t>Print</a:t>
            </a:r>
            <a:r>
              <a:rPr lang="de-DE" sz="3400" dirty="0"/>
              <a:t> total</a:t>
            </a:r>
          </a:p>
          <a:p>
            <a:pPr lvl="2" indent="-1143000">
              <a:buNone/>
            </a:pPr>
            <a:r>
              <a:rPr lang="de-DE" sz="3400" dirty="0"/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5B-1C14-43E0-9D4C-EA922B5BEFE0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76400" y="1066800"/>
          <a:ext cx="8839200" cy="5425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81200"/>
                <a:gridCol w="2819400"/>
                <a:gridCol w="4038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Name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Symbol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Description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Oval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Beginning</a:t>
                      </a:r>
                      <a:r>
                        <a:rPr lang="en-US" sz="2200" dirty="0" smtClean="0"/>
                        <a:t> or </a:t>
                      </a:r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End</a:t>
                      </a:r>
                      <a:r>
                        <a:rPr lang="en-US" sz="2200" dirty="0" smtClean="0"/>
                        <a:t> of the Program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Parallelogram 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Input</a:t>
                      </a:r>
                      <a:r>
                        <a:rPr lang="en-US" sz="2200" dirty="0" smtClean="0"/>
                        <a:t> / </a:t>
                      </a:r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Output</a:t>
                      </a:r>
                      <a:r>
                        <a:rPr lang="en-US" sz="2200" dirty="0" smtClean="0"/>
                        <a:t> Operations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Rectangle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Processing</a:t>
                      </a:r>
                      <a:r>
                        <a:rPr lang="en-US" sz="2200" dirty="0" smtClean="0"/>
                        <a:t> for example,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i="1" baseline="0" dirty="0" smtClean="0"/>
                        <a:t>Addition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i="1" baseline="0" dirty="0" smtClean="0"/>
                        <a:t>Multiplication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i="1" baseline="0" dirty="0" smtClean="0"/>
                        <a:t>Division</a:t>
                      </a:r>
                      <a:r>
                        <a:rPr lang="en-US" sz="2200" baseline="0" dirty="0" smtClean="0"/>
                        <a:t>, etc.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Diamond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Denotes</a:t>
                      </a:r>
                      <a:r>
                        <a:rPr lang="en-US" sz="2200" baseline="0" dirty="0" smtClean="0"/>
                        <a:t> a </a:t>
                      </a:r>
                      <a:r>
                        <a:rPr lang="en-US" sz="2200" b="1" baseline="0" dirty="0" smtClean="0">
                          <a:solidFill>
                            <a:srgbClr val="B80000"/>
                          </a:solidFill>
                        </a:rPr>
                        <a:t>Decision</a:t>
                      </a:r>
                      <a:r>
                        <a:rPr lang="en-US" sz="2200" baseline="0" dirty="0" smtClean="0"/>
                        <a:t> (or </a:t>
                      </a:r>
                      <a:r>
                        <a:rPr lang="en-US" sz="2200" baseline="0" dirty="0" smtClean="0">
                          <a:solidFill>
                            <a:srgbClr val="B80000"/>
                          </a:solidFill>
                        </a:rPr>
                        <a:t>branching</a:t>
                      </a:r>
                      <a:r>
                        <a:rPr lang="en-US" sz="2200" baseline="0" dirty="0" smtClean="0"/>
                        <a:t>) for example IF-Then-Else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8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Arrow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Denotes the </a:t>
                      </a:r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Direction</a:t>
                      </a:r>
                      <a:r>
                        <a:rPr lang="en-US" sz="2200" dirty="0" smtClean="0"/>
                        <a:t> of </a:t>
                      </a:r>
                      <a:r>
                        <a:rPr lang="en-US" sz="2200" b="1" dirty="0" smtClean="0">
                          <a:solidFill>
                            <a:srgbClr val="B80000"/>
                          </a:solidFill>
                        </a:rPr>
                        <a:t>logic flow</a:t>
                      </a:r>
                      <a:endParaRPr lang="en-US" sz="2200" b="1" dirty="0">
                        <a:solidFill>
                          <a:srgbClr val="B8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76"/>
            <a:ext cx="9107556" cy="92408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B80000"/>
                </a:solidFill>
              </a:rPr>
              <a:t>Basic Flowchart Symbols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3756" y="92456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Terminator 6"/>
          <p:cNvSpPr/>
          <p:nvPr/>
        </p:nvSpPr>
        <p:spPr>
          <a:xfrm>
            <a:off x="4267200" y="1752600"/>
            <a:ext cx="1676400" cy="4572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>
            <a:off x="4038600" y="2514600"/>
            <a:ext cx="2133600" cy="762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8600" y="3581400"/>
            <a:ext cx="1981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/>
          <p:cNvSpPr/>
          <p:nvPr/>
        </p:nvSpPr>
        <p:spPr>
          <a:xfrm>
            <a:off x="4419600" y="4572000"/>
            <a:ext cx="1447800" cy="9906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43400" y="6096000"/>
            <a:ext cx="1600200" cy="1588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A5B1-E193-4910-9FB3-28CD2F735B36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14349</TotalTime>
  <Words>1150</Words>
  <Application>Microsoft Office PowerPoint</Application>
  <PresentationFormat>Widescreen</PresentationFormat>
  <Paragraphs>333</Paragraphs>
  <Slides>30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Arial</vt:lpstr>
      <vt:lpstr>Calibri</vt:lpstr>
      <vt:lpstr>Comic Sans MS</vt:lpstr>
      <vt:lpstr>Consolas</vt:lpstr>
      <vt:lpstr>Courier New</vt:lpstr>
      <vt:lpstr>Monotype Sorts</vt:lpstr>
      <vt:lpstr>OCR A Extended</vt:lpstr>
      <vt:lpstr>Symbol</vt:lpstr>
      <vt:lpstr>Times New Roman</vt:lpstr>
      <vt:lpstr>Wingdings</vt:lpstr>
      <vt:lpstr>Office Theme</vt:lpstr>
      <vt:lpstr>PowerPoint Presentation</vt:lpstr>
      <vt:lpstr>Goals</vt:lpstr>
      <vt:lpstr>Review of Previous Lecture</vt:lpstr>
      <vt:lpstr>What is Pseudocode?</vt:lpstr>
      <vt:lpstr>Some Basic Constructs</vt:lpstr>
      <vt:lpstr>Some Basic Constructs</vt:lpstr>
      <vt:lpstr>Example Pseudocode  Program</vt:lpstr>
      <vt:lpstr>Solution Algorithm</vt:lpstr>
      <vt:lpstr>Basic Flowchart Symbols </vt:lpstr>
      <vt:lpstr>Example 1</vt:lpstr>
      <vt:lpstr>First C++ Program</vt:lpstr>
      <vt:lpstr>Today’s Lecture</vt:lpstr>
      <vt:lpstr>History</vt:lpstr>
      <vt:lpstr>C vs. C++</vt:lpstr>
      <vt:lpstr>C++ Program Compilation</vt:lpstr>
      <vt:lpstr>From a High-level Program to an Executable File</vt:lpstr>
      <vt:lpstr>From a High-level Program to an Executable File</vt:lpstr>
      <vt:lpstr>What Is a Program Made Of?</vt:lpstr>
      <vt:lpstr>C++ Program</vt:lpstr>
      <vt:lpstr>Preprocessor Directives</vt:lpstr>
      <vt:lpstr>namespace</vt:lpstr>
      <vt:lpstr>main( ) function</vt:lpstr>
      <vt:lpstr>Example Program 1</vt:lpstr>
      <vt:lpstr>Example Program 2</vt:lpstr>
      <vt:lpstr>Key Words</vt:lpstr>
      <vt:lpstr>Some C++ Reserve Words</vt:lpstr>
      <vt:lpstr>Programmer-Defined Identifiers</vt:lpstr>
      <vt:lpstr>Practices Tasks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1224</cp:revision>
  <dcterms:created xsi:type="dcterms:W3CDTF">2006-08-16T00:00:00Z</dcterms:created>
  <dcterms:modified xsi:type="dcterms:W3CDTF">2022-08-31T07:22:06Z</dcterms:modified>
</cp:coreProperties>
</file>