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2"/>
  </p:notesMasterIdLst>
  <p:sldIdLst>
    <p:sldId id="352" r:id="rId2"/>
    <p:sldId id="686" r:id="rId3"/>
    <p:sldId id="688" r:id="rId4"/>
    <p:sldId id="705" r:id="rId5"/>
    <p:sldId id="706" r:id="rId6"/>
    <p:sldId id="709" r:id="rId7"/>
    <p:sldId id="745" r:id="rId8"/>
    <p:sldId id="746" r:id="rId9"/>
    <p:sldId id="744" r:id="rId10"/>
    <p:sldId id="710" r:id="rId11"/>
    <p:sldId id="712" r:id="rId12"/>
    <p:sldId id="713" r:id="rId13"/>
    <p:sldId id="714" r:id="rId14"/>
    <p:sldId id="747" r:id="rId15"/>
    <p:sldId id="715" r:id="rId16"/>
    <p:sldId id="716" r:id="rId17"/>
    <p:sldId id="717" r:id="rId18"/>
    <p:sldId id="718" r:id="rId19"/>
    <p:sldId id="719" r:id="rId20"/>
    <p:sldId id="720" r:id="rId21"/>
    <p:sldId id="721" r:id="rId22"/>
    <p:sldId id="722" r:id="rId23"/>
    <p:sldId id="723" r:id="rId24"/>
    <p:sldId id="724" r:id="rId25"/>
    <p:sldId id="725" r:id="rId26"/>
    <p:sldId id="726" r:id="rId27"/>
    <p:sldId id="748" r:id="rId28"/>
    <p:sldId id="749" r:id="rId29"/>
    <p:sldId id="727" r:id="rId30"/>
    <p:sldId id="728" r:id="rId31"/>
    <p:sldId id="729" r:id="rId32"/>
    <p:sldId id="730" r:id="rId33"/>
    <p:sldId id="731" r:id="rId34"/>
    <p:sldId id="732" r:id="rId35"/>
    <p:sldId id="733" r:id="rId36"/>
    <p:sldId id="734" r:id="rId37"/>
    <p:sldId id="742" r:id="rId38"/>
    <p:sldId id="750" r:id="rId39"/>
    <p:sldId id="687" r:id="rId40"/>
    <p:sldId id="41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v" initials="C" lastIdx="1" clrIdx="0">
    <p:extLst>
      <p:ext uri="{19B8F6BF-5375-455C-9EA6-DF929625EA0E}">
        <p15:presenceInfo xmlns:p15="http://schemas.microsoft.com/office/powerpoint/2012/main" userId="C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28C82-CA69-4C24-80B0-668ACBAF35BA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793F-0F1D-49B1-A0BA-855CC243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8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See pr1-01.cpp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018EFCA-1A46-43DA-A8E9-F1CF9AAD88BE}" type="slidenum">
              <a:rPr kumimoji="0" lang="en-US" altLang="en-US" smtClean="0"/>
              <a:pPr>
                <a:spcBef>
                  <a:spcPct val="0"/>
                </a:spcBef>
              </a:pPr>
              <a:t>6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6097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6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76A785A-6E83-4229-899C-A9CACFD76072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FE86-B7C8-4C69-B177-05E089936F92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9F42-B84E-498C-A938-72A445E80D2C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42AA-BA0D-4017-899E-62DFB7035B4E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8382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F845-546D-411E-AD32-B9D1A6A0608C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E6C7-204D-4C73-96CD-96E62D8F4918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5E41-E9D7-4F10-9754-60701EBBD264}" type="datetime1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6B55-0F94-45BD-891C-75541E0AE5C7}" type="datetime1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524000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F173-09B0-4B4F-9A34-ADCA2E9BC042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4CAF-92FE-419A-9E7D-F910B0A65832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612C-28A6-4EB9-9091-15B80D447C98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E1D6CDA-11BC-4FB9-AD2D-41970D93B461}"/>
              </a:ext>
            </a:extLst>
          </p:cNvPr>
          <p:cNvSpPr/>
          <p:nvPr userDrawn="1"/>
        </p:nvSpPr>
        <p:spPr>
          <a:xfrm>
            <a:off x="14400" y="182564"/>
            <a:ext cx="12158400" cy="35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1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FF9CD3D-FCD0-4D3B-9614-8AE6449090D1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EEE3-A5ED-480A-9F73-561E59CE76CB}" type="datetime1">
              <a:rPr lang="en-US" smtClean="0"/>
              <a:t>9/5/2022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   Dr. AKHTAR JAMIL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92867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0099CC"/>
                </a:solidFill>
                <a:latin typeface="arial" panose="020B0604020202020204" pitchFamily="34" charset="0"/>
              </a:rPr>
              <a:t>The National University of Computer and Emerging Sciences</a:t>
            </a:r>
            <a:endParaRPr lang="en-US" sz="2000" b="1" dirty="0">
              <a:solidFill>
                <a:srgbClr val="0099CC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400301" y="2589242"/>
            <a:ext cx="7391399" cy="83820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bg1"/>
                </a:solidFill>
              </a:rPr>
              <a:t>Programming Fundamentals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52700" y="4829633"/>
            <a:ext cx="7086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 dirty="0" err="1">
                <a:solidFill>
                  <a:srgbClr val="002060"/>
                </a:solidFill>
                <a:latin typeface="Arial" charset="0"/>
              </a:rPr>
              <a:t>Dr.</a:t>
            </a: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 Akhtar Jamil</a:t>
            </a:r>
          </a:p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Department of Computer Science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4600" y="3842753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/>
              <a:t>CS 1002 Programming Fundamentals</a:t>
            </a:r>
          </a:p>
        </p:txBody>
      </p:sp>
      <p:pic>
        <p:nvPicPr>
          <p:cNvPr id="4098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xmlns="" id="{E0F510F5-0228-44A0-926A-4D4211F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60693"/>
            <a:ext cx="1864889" cy="186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2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63756" y="1"/>
            <a:ext cx="9067800" cy="93499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b="1" dirty="0" smtClean="0">
                <a:solidFill>
                  <a:srgbClr val="C00000"/>
                </a:solidFill>
              </a:rPr>
              <a:t>C</a:t>
            </a:r>
            <a:r>
              <a:rPr lang="en-US" altLang="en-US" sz="4800" b="1" dirty="0">
                <a:solidFill>
                  <a:srgbClr val="C00000"/>
                </a:solidFill>
              </a:rPr>
              <a:t>++ Program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1-</a:t>
            </a:r>
            <a:fld id="{23E1DF04-5FEB-47C8-947C-2D19908EED77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375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1" y="2209801"/>
            <a:ext cx="5095875" cy="333220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171951" y="1332763"/>
            <a:ext cx="6073839" cy="829412"/>
            <a:chOff x="2647950" y="1332763"/>
            <a:chExt cx="6073839" cy="829412"/>
          </a:xfrm>
        </p:grpSpPr>
        <p:sp>
          <p:nvSpPr>
            <p:cNvPr id="4" name="Freeform 3"/>
            <p:cNvSpPr/>
            <p:nvPr/>
          </p:nvSpPr>
          <p:spPr>
            <a:xfrm>
              <a:off x="2647950" y="1332763"/>
              <a:ext cx="3638557" cy="829412"/>
            </a:xfrm>
            <a:custGeom>
              <a:avLst/>
              <a:gdLst>
                <a:gd name="connsiteX0" fmla="*/ 0 w 3638557"/>
                <a:gd name="connsiteY0" fmla="*/ 829412 h 829412"/>
                <a:gd name="connsiteX1" fmla="*/ 1962150 w 3638557"/>
                <a:gd name="connsiteY1" fmla="*/ 19787 h 829412"/>
                <a:gd name="connsiteX2" fmla="*/ 3638550 w 3638557"/>
                <a:gd name="connsiteY2" fmla="*/ 296012 h 82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557" h="829412">
                  <a:moveTo>
                    <a:pt x="0" y="829412"/>
                  </a:moveTo>
                  <a:cubicBezTo>
                    <a:pt x="677862" y="469049"/>
                    <a:pt x="1355725" y="108687"/>
                    <a:pt x="1962150" y="19787"/>
                  </a:cubicBezTo>
                  <a:cubicBezTo>
                    <a:pt x="2568575" y="-69113"/>
                    <a:pt x="3641725" y="162662"/>
                    <a:pt x="3638550" y="296012"/>
                  </a:cubicBezTo>
                </a:path>
              </a:pathLst>
            </a:custGeom>
            <a:noFill/>
            <a:ln>
              <a:solidFill>
                <a:srgbClr val="2F1BC7"/>
              </a:solidFill>
              <a:headEnd type="stealth" w="lg" len="med"/>
              <a:tailEnd type="non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86507" y="1409818"/>
              <a:ext cx="2435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mic Sans MS" panose="030F0702030302020204" pitchFamily="66" charset="0"/>
                </a:rPr>
                <a:t>Preprocessor Directive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91126" y="2165488"/>
            <a:ext cx="3921919" cy="730113"/>
            <a:chOff x="3667125" y="2165487"/>
            <a:chExt cx="3921919" cy="730113"/>
          </a:xfrm>
        </p:grpSpPr>
        <p:sp>
          <p:nvSpPr>
            <p:cNvPr id="10" name="TextBox 9"/>
            <p:cNvSpPr txBox="1"/>
            <p:nvPr/>
          </p:nvSpPr>
          <p:spPr>
            <a:xfrm>
              <a:off x="5302841" y="2165487"/>
              <a:ext cx="22862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Comic Sans MS" panose="030F0702030302020204" pitchFamily="66" charset="0"/>
                </a:defRPr>
              </a:lvl1pPr>
            </a:lstStyle>
            <a:p>
              <a:r>
                <a:rPr lang="en-US" dirty="0"/>
                <a:t>Standard Namespace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667125" y="2305050"/>
              <a:ext cx="1600200" cy="590550"/>
            </a:xfrm>
            <a:custGeom>
              <a:avLst/>
              <a:gdLst>
                <a:gd name="connsiteX0" fmla="*/ 1600200 w 1600200"/>
                <a:gd name="connsiteY0" fmla="*/ 0 h 590550"/>
                <a:gd name="connsiteX1" fmla="*/ 542925 w 1600200"/>
                <a:gd name="connsiteY1" fmla="*/ 161925 h 590550"/>
                <a:gd name="connsiteX2" fmla="*/ 0 w 1600200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590550">
                  <a:moveTo>
                    <a:pt x="1600200" y="0"/>
                  </a:moveTo>
                  <a:cubicBezTo>
                    <a:pt x="1204912" y="31750"/>
                    <a:pt x="809625" y="63500"/>
                    <a:pt x="542925" y="161925"/>
                  </a:cubicBezTo>
                  <a:cubicBezTo>
                    <a:pt x="276225" y="260350"/>
                    <a:pt x="138112" y="425450"/>
                    <a:pt x="0" y="590550"/>
                  </a:cubicBezTo>
                </a:path>
              </a:pathLst>
            </a:custGeom>
            <a:noFill/>
            <a:ln>
              <a:solidFill>
                <a:srgbClr val="2F1BC7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12128" y="3241278"/>
            <a:ext cx="4809744" cy="397273"/>
            <a:chOff x="1688128" y="3241277"/>
            <a:chExt cx="4809744" cy="397273"/>
          </a:xfrm>
        </p:grpSpPr>
        <p:sp>
          <p:nvSpPr>
            <p:cNvPr id="11" name="TextBox 10"/>
            <p:cNvSpPr txBox="1"/>
            <p:nvPr/>
          </p:nvSpPr>
          <p:spPr>
            <a:xfrm>
              <a:off x="5029200" y="3266608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mic Sans MS" panose="030F0702030302020204" pitchFamily="66" charset="0"/>
                </a:rPr>
                <a:t>main</a:t>
              </a:r>
              <a:r>
                <a:rPr lang="en-US" b="1" dirty="0"/>
                <a:t> </a:t>
              </a:r>
              <a:r>
                <a:rPr lang="en-US" sz="1600" b="1" dirty="0">
                  <a:latin typeface="Comic Sans MS" panose="030F0702030302020204" pitchFamily="66" charset="0"/>
                </a:rPr>
                <a:t>function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1688128" y="3241277"/>
              <a:ext cx="3388697" cy="397273"/>
            </a:xfrm>
            <a:custGeom>
              <a:avLst/>
              <a:gdLst>
                <a:gd name="connsiteX0" fmla="*/ 3388697 w 3388697"/>
                <a:gd name="connsiteY0" fmla="*/ 225823 h 397273"/>
                <a:gd name="connsiteX1" fmla="*/ 1150322 w 3388697"/>
                <a:gd name="connsiteY1" fmla="*/ 35323 h 397273"/>
                <a:gd name="connsiteX2" fmla="*/ 254972 w 3388697"/>
                <a:gd name="connsiteY2" fmla="*/ 35323 h 397273"/>
                <a:gd name="connsiteX3" fmla="*/ 54947 w 3388697"/>
                <a:gd name="connsiteY3" fmla="*/ 397273 h 39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8697" h="397273">
                  <a:moveTo>
                    <a:pt x="3388697" y="225823"/>
                  </a:moveTo>
                  <a:lnTo>
                    <a:pt x="1150322" y="35323"/>
                  </a:lnTo>
                  <a:cubicBezTo>
                    <a:pt x="628035" y="3573"/>
                    <a:pt x="437535" y="-25002"/>
                    <a:pt x="254972" y="35323"/>
                  </a:cubicBezTo>
                  <a:cubicBezTo>
                    <a:pt x="72409" y="95648"/>
                    <a:pt x="-87928" y="354411"/>
                    <a:pt x="54947" y="397273"/>
                  </a:cubicBezTo>
                </a:path>
              </a:pathLst>
            </a:custGeom>
            <a:noFill/>
            <a:ln>
              <a:solidFill>
                <a:srgbClr val="2F1BC7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00401" y="3666886"/>
            <a:ext cx="7202483" cy="854118"/>
            <a:chOff x="1676400" y="3666886"/>
            <a:chExt cx="7202483" cy="854118"/>
          </a:xfrm>
        </p:grpSpPr>
        <p:sp>
          <p:nvSpPr>
            <p:cNvPr id="12" name="TextBox 11"/>
            <p:cNvSpPr txBox="1"/>
            <p:nvPr/>
          </p:nvSpPr>
          <p:spPr>
            <a:xfrm>
              <a:off x="6286507" y="4182450"/>
              <a:ext cx="2592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mic Sans MS" panose="030F0702030302020204" pitchFamily="66" charset="0"/>
                </a:rPr>
                <a:t>Print message on screen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1676400" y="3666886"/>
              <a:ext cx="4772025" cy="600314"/>
            </a:xfrm>
            <a:custGeom>
              <a:avLst/>
              <a:gdLst>
                <a:gd name="connsiteX0" fmla="*/ 4772025 w 4772025"/>
                <a:gd name="connsiteY0" fmla="*/ 543164 h 600314"/>
                <a:gd name="connsiteX1" fmla="*/ 1695450 w 4772025"/>
                <a:gd name="connsiteY1" fmla="*/ 239 h 600314"/>
                <a:gd name="connsiteX2" fmla="*/ 0 w 4772025"/>
                <a:gd name="connsiteY2" fmla="*/ 600314 h 60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2025" h="600314">
                  <a:moveTo>
                    <a:pt x="4772025" y="543164"/>
                  </a:moveTo>
                  <a:cubicBezTo>
                    <a:pt x="3631406" y="266939"/>
                    <a:pt x="2490787" y="-9286"/>
                    <a:pt x="1695450" y="239"/>
                  </a:cubicBezTo>
                  <a:cubicBezTo>
                    <a:pt x="900113" y="9764"/>
                    <a:pt x="450056" y="305039"/>
                    <a:pt x="0" y="600314"/>
                  </a:cubicBezTo>
                </a:path>
              </a:pathLst>
            </a:custGeom>
            <a:noFill/>
            <a:ln>
              <a:solidFill>
                <a:srgbClr val="2F1BC7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15801" y="5153026"/>
            <a:ext cx="4975374" cy="631459"/>
            <a:chOff x="1791801" y="5153025"/>
            <a:chExt cx="4975374" cy="631459"/>
          </a:xfrm>
        </p:grpSpPr>
        <p:sp>
          <p:nvSpPr>
            <p:cNvPr id="13" name="TextBox 12"/>
            <p:cNvSpPr txBox="1"/>
            <p:nvPr/>
          </p:nvSpPr>
          <p:spPr>
            <a:xfrm>
              <a:off x="4828824" y="5445930"/>
              <a:ext cx="19383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mic Sans MS" panose="030F0702030302020204" pitchFamily="66" charset="0"/>
                </a:rPr>
                <a:t>end main function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791801" y="5153025"/>
              <a:ext cx="3094524" cy="604491"/>
            </a:xfrm>
            <a:custGeom>
              <a:avLst/>
              <a:gdLst>
                <a:gd name="connsiteX0" fmla="*/ 3094524 w 3094524"/>
                <a:gd name="connsiteY0" fmla="*/ 485775 h 604491"/>
                <a:gd name="connsiteX1" fmla="*/ 389424 w 3094524"/>
                <a:gd name="connsiteY1" fmla="*/ 571500 h 604491"/>
                <a:gd name="connsiteX2" fmla="*/ 75099 w 3094524"/>
                <a:gd name="connsiteY2" fmla="*/ 0 h 60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4524" h="604491">
                  <a:moveTo>
                    <a:pt x="3094524" y="485775"/>
                  </a:moveTo>
                  <a:cubicBezTo>
                    <a:pt x="1993592" y="569118"/>
                    <a:pt x="892661" y="652462"/>
                    <a:pt x="389424" y="571500"/>
                  </a:cubicBezTo>
                  <a:cubicBezTo>
                    <a:pt x="-113813" y="490538"/>
                    <a:pt x="-19357" y="245269"/>
                    <a:pt x="75099" y="0"/>
                  </a:cubicBezTo>
                </a:path>
              </a:pathLst>
            </a:custGeom>
            <a:noFill/>
            <a:ln>
              <a:solidFill>
                <a:srgbClr val="2F1BC7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8BE6-07C6-4C41-824C-CC8450E93F6E}" type="datetime1">
              <a:rPr lang="en-US" smtClean="0"/>
              <a:t>9/5/2022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4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63756" y="-1"/>
            <a:ext cx="9067800" cy="960119"/>
          </a:xfrm>
        </p:spPr>
        <p:txBody>
          <a:bodyPr/>
          <a:lstStyle/>
          <a:p>
            <a:r>
              <a:rPr lang="en-US" b="1" dirty="0" smtClean="0">
                <a:solidFill>
                  <a:srgbClr val="B80000"/>
                </a:solidFill>
              </a:rPr>
              <a:t>main( ) function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52600" y="1143000"/>
            <a:ext cx="8878956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2F1BC7"/>
                </a:solidFill>
                <a:latin typeface="+mj-lt"/>
              </a:rPr>
              <a:t>Every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solidFill>
                  <a:srgbClr val="2C14DE"/>
                </a:solidFill>
                <a:latin typeface="+mj-lt"/>
              </a:rPr>
              <a:t>C++ program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solidFill>
                  <a:srgbClr val="2C14DE"/>
                </a:solidFill>
                <a:latin typeface="+mj-lt"/>
              </a:rPr>
              <a:t>start</a:t>
            </a:r>
            <a:r>
              <a:rPr lang="en-US" dirty="0" smtClean="0">
                <a:latin typeface="+mj-lt"/>
              </a:rPr>
              <a:t> executing </a:t>
            </a:r>
            <a:r>
              <a:rPr lang="en-US" b="1" dirty="0" smtClean="0">
                <a:solidFill>
                  <a:srgbClr val="2C14DE"/>
                </a:solidFill>
                <a:latin typeface="+mj-lt"/>
              </a:rPr>
              <a:t>from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+mj-lt"/>
              </a:rPr>
              <a:t>main ( )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A 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function</a:t>
            </a:r>
            <a:r>
              <a:rPr lang="en-US" dirty="0" smtClean="0">
                <a:latin typeface="+mj-lt"/>
              </a:rPr>
              <a:t> is a construct that 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contains/encapsulates</a:t>
            </a:r>
            <a:r>
              <a:rPr lang="en-US" dirty="0" smtClean="0">
                <a:latin typeface="+mj-lt"/>
              </a:rPr>
              <a:t> statements in a 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block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Block starts from </a:t>
            </a:r>
            <a:r>
              <a:rPr lang="en-US" b="1" dirty="0" smtClean="0">
                <a:latin typeface="+mj-lt"/>
              </a:rPr>
              <a:t>“</a:t>
            </a:r>
            <a:r>
              <a:rPr lang="en-US" b="1" dirty="0" smtClean="0">
                <a:solidFill>
                  <a:srgbClr val="B80000"/>
                </a:solidFill>
                <a:latin typeface="+mj-lt"/>
              </a:rPr>
              <a:t>{</a:t>
            </a:r>
            <a:r>
              <a:rPr lang="en-US" b="1" dirty="0" smtClean="0">
                <a:latin typeface="+mj-lt"/>
              </a:rPr>
              <a:t>“</a:t>
            </a:r>
            <a:r>
              <a:rPr lang="en-US" dirty="0" smtClean="0">
                <a:latin typeface="+mj-lt"/>
              </a:rPr>
              <a:t> and ends with </a:t>
            </a:r>
            <a:r>
              <a:rPr lang="en-US" b="1" dirty="0" smtClean="0">
                <a:latin typeface="+mj-lt"/>
              </a:rPr>
              <a:t>“</a:t>
            </a:r>
            <a:r>
              <a:rPr lang="en-US" b="1" dirty="0" smtClean="0">
                <a:solidFill>
                  <a:srgbClr val="B80000"/>
                </a:solidFill>
                <a:latin typeface="+mj-lt"/>
              </a:rPr>
              <a:t>}</a:t>
            </a:r>
            <a:r>
              <a:rPr lang="en-US" b="1" dirty="0" smtClean="0">
                <a:latin typeface="+mj-lt"/>
              </a:rPr>
              <a:t>”</a:t>
            </a:r>
            <a:r>
              <a:rPr lang="en-US" dirty="0" smtClean="0">
                <a:solidFill>
                  <a:srgbClr val="2C14DE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brace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Every statement in the block must end with a semicolon ( </a:t>
            </a:r>
            <a:r>
              <a:rPr lang="en-US" b="1" dirty="0" smtClean="0">
                <a:solidFill>
                  <a:srgbClr val="2C14DE"/>
                </a:solidFill>
                <a:latin typeface="+mj-lt"/>
              </a:rPr>
              <a:t>;</a:t>
            </a:r>
            <a:r>
              <a:rPr lang="en-US" dirty="0" smtClean="0">
                <a:latin typeface="+mj-lt"/>
              </a:rPr>
              <a:t> )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Examples…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3756" y="96011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537A-EFBF-4812-A604-EDE49F256508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63756" y="1"/>
            <a:ext cx="9067800" cy="8382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Example Program 1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620078" y="1085850"/>
            <a:ext cx="9011478" cy="5619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using namespace </a:t>
            </a: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 main()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  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num1 = 5, num2, sum;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   num2 = 12;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   sum = num1 + num2;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&lt;&lt; "The sum is " &lt;&lt; sum;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    return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}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1-</a:t>
            </a:r>
            <a:fld id="{23E1DF04-5FEB-47C8-947C-2D19908EED77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375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5640-5470-4486-9ADD-4201E0BA257F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Example Program 2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066800"/>
            <a:ext cx="8686800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using namespace </a:t>
            </a: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 main()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 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num1 = 5, num2, sum;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“Enter second number: “;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&gt;&gt; num2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sum = num1 + num2;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“The sum is “ &lt;&lt; sum;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     return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} 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1-</a:t>
            </a:r>
            <a:fld id="{3B1CF48B-673C-48D0-A980-8026424E9181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375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0E47-5654-47A6-BFD2-48EFC83BD18E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0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Example Program 2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066800"/>
            <a:ext cx="86868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using namespace </a:t>
            </a: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v</a:t>
            </a:r>
            <a:r>
              <a:rPr lang="en-US" altLang="en-US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oid main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()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 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num1 = 5, num2, sum;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b="1" dirty="0">
              <a:solidFill>
                <a:srgbClr val="3D896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“Enter second number: “;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&gt;&gt; num2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sum = num1 + num2;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b="1" dirty="0" err="1">
                <a:solidFill>
                  <a:srgbClr val="3D8963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&lt;&lt; “The sum is “ &lt;&lt; sum;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} 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1-</a:t>
            </a:r>
            <a:fld id="{3B1CF48B-673C-48D0-A980-8026424E9181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375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0E47-5654-47A6-BFD2-48EFC83BD18E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2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3756" y="0"/>
            <a:ext cx="9104244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b="1" dirty="0">
                <a:solidFill>
                  <a:srgbClr val="C00000"/>
                </a:solidFill>
              </a:rPr>
              <a:t>Key Words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196340"/>
            <a:ext cx="8878956" cy="558546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dirty="0" smtClean="0"/>
              <a:t>Also known as </a:t>
            </a:r>
            <a:r>
              <a:rPr lang="en-US" altLang="en-US" b="1" dirty="0" smtClean="0">
                <a:solidFill>
                  <a:srgbClr val="C00000"/>
                </a:solidFill>
              </a:rPr>
              <a:t>reserved words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 smtClean="0"/>
              <a:t>Have a </a:t>
            </a:r>
            <a:r>
              <a:rPr lang="en-US" altLang="en-US" b="1" dirty="0" smtClean="0">
                <a:solidFill>
                  <a:srgbClr val="2C14DE"/>
                </a:solidFill>
              </a:rPr>
              <a:t>special meaning </a:t>
            </a:r>
            <a:r>
              <a:rPr lang="en-US" altLang="en-US" dirty="0" smtClean="0"/>
              <a:t>in </a:t>
            </a:r>
            <a:r>
              <a:rPr lang="en-US" altLang="en-US" b="1" dirty="0" smtClean="0"/>
              <a:t>C++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b="1" u="sng" dirty="0" smtClean="0">
                <a:solidFill>
                  <a:srgbClr val="FF0000"/>
                </a:solidFill>
              </a:rPr>
              <a:t>Can not be used for another purpose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b="1" dirty="0" smtClean="0"/>
              <a:t>Written</a:t>
            </a:r>
            <a:r>
              <a:rPr lang="en-US" altLang="en-US" dirty="0" smtClean="0"/>
              <a:t> using </a:t>
            </a:r>
            <a:r>
              <a:rPr lang="en-US" altLang="en-US" b="1" dirty="0" smtClean="0">
                <a:solidFill>
                  <a:srgbClr val="2C14DE"/>
                </a:solidFill>
              </a:rPr>
              <a:t>lowercase letters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 smtClean="0"/>
              <a:t>Examples in program </a:t>
            </a: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FF0000"/>
                </a:solidFill>
              </a:rPr>
              <a:t>shown in </a:t>
            </a:r>
            <a:r>
              <a:rPr lang="en-US" altLang="en-US" sz="2400" b="1" dirty="0">
                <a:solidFill>
                  <a:srgbClr val="008000"/>
                </a:solidFill>
              </a:rPr>
              <a:t>green</a:t>
            </a:r>
            <a:r>
              <a:rPr lang="en-US" altLang="en-US" sz="2400" dirty="0"/>
              <a:t>)</a:t>
            </a:r>
            <a:r>
              <a:rPr lang="en-US" altLang="en-US" dirty="0" smtClean="0"/>
              <a:t>: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using namespace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std</a:t>
            </a:r>
            <a:r>
              <a:rPr lang="en-US" altLang="en-US" b="1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main()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1-</a:t>
            </a:r>
            <a:fld id="{D116DD7A-2AFE-4181-8F8D-F5AE920DE642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375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B584-2E07-4811-8912-0CE12D8C50D7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3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63756" y="0"/>
            <a:ext cx="9104244" cy="8683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800" b="1" dirty="0">
                <a:solidFill>
                  <a:srgbClr val="B80000"/>
                </a:solidFill>
              </a:rPr>
              <a:t>Some C++ Reserve Words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3756" y="88669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362200" y="1381125"/>
            <a:ext cx="3581400" cy="41148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2C14DE"/>
                </a:solidFill>
              </a:rPr>
              <a:t>auto	    	break</a:t>
            </a:r>
          </a:p>
          <a:p>
            <a:pPr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2C14DE"/>
                </a:solidFill>
              </a:rPr>
              <a:t>case	   	char</a:t>
            </a:r>
          </a:p>
          <a:p>
            <a:pPr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2C14DE"/>
                </a:solidFill>
              </a:rPr>
              <a:t>const	   	continue</a:t>
            </a:r>
          </a:p>
          <a:p>
            <a:pPr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2C14DE"/>
                </a:solidFill>
              </a:rPr>
              <a:t>default	do</a:t>
            </a:r>
          </a:p>
          <a:p>
            <a:pPr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2C14DE"/>
                </a:solidFill>
              </a:rPr>
              <a:t>double	else</a:t>
            </a:r>
          </a:p>
          <a:p>
            <a:pPr>
              <a:spcBef>
                <a:spcPct val="20000"/>
              </a:spcBef>
              <a:defRPr/>
            </a:pPr>
            <a:r>
              <a:rPr lang="en-US" sz="2800" b="1" dirty="0" err="1">
                <a:solidFill>
                  <a:srgbClr val="2C14DE"/>
                </a:solidFill>
              </a:rPr>
              <a:t>enum</a:t>
            </a:r>
            <a:r>
              <a:rPr lang="en-US" sz="2800" b="1" dirty="0">
                <a:solidFill>
                  <a:srgbClr val="2C14DE"/>
                </a:solidFill>
              </a:rPr>
              <a:t>	   	extern</a:t>
            </a:r>
          </a:p>
          <a:p>
            <a:pPr>
              <a:spcBef>
                <a:spcPct val="20000"/>
              </a:spcBef>
              <a:defRPr/>
            </a:pPr>
            <a:r>
              <a:rPr lang="en-US" sz="2800" b="1" dirty="0">
                <a:solidFill>
                  <a:srgbClr val="2C14DE"/>
                </a:solidFill>
              </a:rPr>
              <a:t>float	   	for</a:t>
            </a:r>
          </a:p>
          <a:p>
            <a:pPr>
              <a:spcBef>
                <a:spcPct val="20000"/>
              </a:spcBef>
              <a:defRPr/>
            </a:pPr>
            <a:r>
              <a:rPr lang="en-US" sz="2800" b="1" dirty="0" err="1">
                <a:solidFill>
                  <a:srgbClr val="2C14DE"/>
                </a:solidFill>
              </a:rPr>
              <a:t>goto</a:t>
            </a:r>
            <a:r>
              <a:rPr lang="en-US" sz="2800" b="1" dirty="0">
                <a:solidFill>
                  <a:srgbClr val="2C14DE"/>
                </a:solidFill>
              </a:rPr>
              <a:t>	   	if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943600" y="1371600"/>
            <a:ext cx="3962400" cy="41401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 "/>
            </a:pPr>
            <a:r>
              <a:rPr lang="en-US" sz="2800" b="1" dirty="0" err="1">
                <a:solidFill>
                  <a:srgbClr val="2C14DE"/>
                </a:solidFill>
              </a:rPr>
              <a:t>int</a:t>
            </a:r>
            <a:r>
              <a:rPr lang="en-US" sz="2800" b="1" dirty="0">
                <a:solidFill>
                  <a:srgbClr val="2C14DE"/>
                </a:solidFill>
              </a:rPr>
              <a:t>		     long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 "/>
            </a:pPr>
            <a:r>
              <a:rPr lang="en-US" sz="2800" b="1" dirty="0">
                <a:solidFill>
                  <a:srgbClr val="2C14DE"/>
                </a:solidFill>
              </a:rPr>
              <a:t>register	     return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 "/>
            </a:pPr>
            <a:r>
              <a:rPr lang="en-US" sz="2800" b="1" dirty="0">
                <a:solidFill>
                  <a:srgbClr val="2C14DE"/>
                </a:solidFill>
              </a:rPr>
              <a:t>short	     signed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 "/>
            </a:pPr>
            <a:r>
              <a:rPr lang="en-US" sz="2800" b="1" dirty="0" err="1">
                <a:solidFill>
                  <a:srgbClr val="2C14DE"/>
                </a:solidFill>
              </a:rPr>
              <a:t>sizeof</a:t>
            </a:r>
            <a:r>
              <a:rPr lang="en-US" sz="2800" b="1" dirty="0">
                <a:solidFill>
                  <a:srgbClr val="2C14DE"/>
                </a:solidFill>
              </a:rPr>
              <a:t>	     static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 "/>
            </a:pPr>
            <a:r>
              <a:rPr lang="en-US" sz="2800" b="1" dirty="0" err="1">
                <a:solidFill>
                  <a:srgbClr val="2C14DE"/>
                </a:solidFill>
              </a:rPr>
              <a:t>struct</a:t>
            </a:r>
            <a:r>
              <a:rPr lang="en-US" sz="2800" b="1" dirty="0">
                <a:solidFill>
                  <a:srgbClr val="2C14DE"/>
                </a:solidFill>
              </a:rPr>
              <a:t>	     switch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 "/>
            </a:pPr>
            <a:r>
              <a:rPr lang="en-US" sz="2800" b="1" dirty="0" err="1">
                <a:solidFill>
                  <a:srgbClr val="2C14DE"/>
                </a:solidFill>
              </a:rPr>
              <a:t>typedef</a:t>
            </a:r>
            <a:r>
              <a:rPr lang="en-US" sz="2800" b="1" dirty="0">
                <a:solidFill>
                  <a:srgbClr val="2C14DE"/>
                </a:solidFill>
              </a:rPr>
              <a:t>	     union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 "/>
            </a:pPr>
            <a:r>
              <a:rPr lang="en-US" sz="2800" b="1" dirty="0">
                <a:solidFill>
                  <a:srgbClr val="2C14DE"/>
                </a:solidFill>
              </a:rPr>
              <a:t>unsigned	     void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 "/>
            </a:pPr>
            <a:r>
              <a:rPr lang="en-US" sz="2800" b="1" dirty="0">
                <a:solidFill>
                  <a:srgbClr val="2C14DE"/>
                </a:solidFill>
              </a:rPr>
              <a:t>volatile	     while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51FC-78BB-43E9-8E44-C2274D2264D6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Programmer-Defined Identifiers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143000"/>
            <a:ext cx="8839200" cy="5562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b="1" dirty="0" smtClean="0">
                <a:solidFill>
                  <a:srgbClr val="2C14DE"/>
                </a:solidFill>
              </a:rPr>
              <a:t>Names</a:t>
            </a:r>
            <a:r>
              <a:rPr lang="en-US" altLang="en-US" dirty="0" smtClean="0">
                <a:solidFill>
                  <a:srgbClr val="2C14DE"/>
                </a:solidFill>
              </a:rPr>
              <a:t> </a:t>
            </a:r>
            <a:r>
              <a:rPr lang="en-US" altLang="en-US" b="1" u="sng" dirty="0" smtClean="0"/>
              <a:t>made up </a:t>
            </a:r>
            <a:r>
              <a:rPr lang="en-US" altLang="en-US" dirty="0" smtClean="0"/>
              <a:t>by the </a:t>
            </a:r>
            <a:r>
              <a:rPr lang="en-US" altLang="en-US" b="1" dirty="0" smtClean="0">
                <a:solidFill>
                  <a:srgbClr val="2C14DE"/>
                </a:solidFill>
              </a:rPr>
              <a:t>programmer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b="1" dirty="0" smtClean="0">
                <a:solidFill>
                  <a:srgbClr val="2C14DE"/>
                </a:solidFill>
              </a:rPr>
              <a:t>Not part</a:t>
            </a:r>
            <a:r>
              <a:rPr lang="en-US" altLang="en-US" dirty="0" smtClean="0"/>
              <a:t> of the </a:t>
            </a:r>
            <a:r>
              <a:rPr lang="en-US" altLang="en-US" b="1" dirty="0" smtClean="0">
                <a:solidFill>
                  <a:srgbClr val="2C14DE"/>
                </a:solidFill>
              </a:rPr>
              <a:t>C++ language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 smtClean="0"/>
              <a:t>Used to </a:t>
            </a:r>
            <a:r>
              <a:rPr lang="en-US" altLang="en-US" b="1" dirty="0" smtClean="0"/>
              <a:t>represent various things</a:t>
            </a:r>
            <a:r>
              <a:rPr lang="en-US" altLang="en-US" dirty="0" smtClean="0"/>
              <a:t>, such as </a:t>
            </a:r>
            <a:r>
              <a:rPr lang="en-US" altLang="en-US" b="1" dirty="0" smtClean="0">
                <a:solidFill>
                  <a:srgbClr val="2C14DE"/>
                </a:solidFill>
              </a:rPr>
              <a:t>variables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memory locations</a:t>
            </a:r>
            <a:r>
              <a:rPr lang="en-US" altLang="en-US" dirty="0" smtClean="0"/>
              <a:t>)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 smtClean="0"/>
              <a:t>Example in program 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008000"/>
                </a:solidFill>
              </a:rPr>
              <a:t>shown in green</a:t>
            </a:r>
            <a:r>
              <a:rPr lang="en-US" altLang="en-US" sz="2400" dirty="0"/>
              <a:t>)</a:t>
            </a:r>
            <a:r>
              <a:rPr lang="en-US" altLang="en-US" dirty="0" smtClean="0"/>
              <a:t>: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num1</a:t>
            </a:r>
            <a:r>
              <a:rPr lang="en-US" altLang="en-US" b="1" dirty="0" smtClean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1-</a:t>
            </a:r>
            <a:fld id="{4BDE3B79-B3EC-4ABA-9165-2C3D435C19C1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375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F256-91AF-4A1F-8B21-5AE0089058C4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5400" b="1" dirty="0">
                <a:solidFill>
                  <a:srgbClr val="C00000"/>
                </a:solidFill>
              </a:rPr>
              <a:t>Variables</a:t>
            </a:r>
            <a:endParaRPr lang="en-US" altLang="en-US" sz="4800" b="1" dirty="0">
              <a:solidFill>
                <a:srgbClr val="C00000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714500" y="1082040"/>
            <a:ext cx="8763000" cy="562356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3000" dirty="0"/>
              <a:t>A </a:t>
            </a:r>
            <a:r>
              <a:rPr lang="en-US" altLang="en-US" sz="3000" b="1" dirty="0">
                <a:solidFill>
                  <a:srgbClr val="C00000"/>
                </a:solidFill>
              </a:rPr>
              <a:t>variable</a:t>
            </a:r>
            <a:r>
              <a:rPr lang="en-US" altLang="en-US" sz="3000" dirty="0">
                <a:solidFill>
                  <a:srgbClr val="C00000"/>
                </a:solidFill>
              </a:rPr>
              <a:t> </a:t>
            </a:r>
            <a:r>
              <a:rPr lang="en-US" altLang="en-US" sz="3000" dirty="0"/>
              <a:t>is a</a:t>
            </a:r>
            <a:r>
              <a:rPr lang="en-US" altLang="en-US" sz="3000" b="1" dirty="0">
                <a:solidFill>
                  <a:srgbClr val="2C14DE"/>
                </a:solidFill>
              </a:rPr>
              <a:t> name for a cell</a:t>
            </a:r>
            <a:r>
              <a:rPr lang="en-US" altLang="en-US" sz="3000" dirty="0"/>
              <a:t> in </a:t>
            </a:r>
            <a:r>
              <a:rPr lang="en-US" altLang="en-US" sz="3000" b="1" u="sng" dirty="0"/>
              <a:t>computer memory </a:t>
            </a:r>
            <a:r>
              <a:rPr lang="en-US" altLang="en-US" sz="3000" dirty="0"/>
              <a:t>(RAM) where a </a:t>
            </a:r>
            <a:r>
              <a:rPr lang="en-US" altLang="en-US" sz="3000" b="1" dirty="0">
                <a:solidFill>
                  <a:srgbClr val="2C14DE"/>
                </a:solidFill>
              </a:rPr>
              <a:t>value can be stored</a:t>
            </a:r>
            <a:r>
              <a:rPr lang="en-US" altLang="en-US" sz="3000" dirty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000" dirty="0"/>
              <a:t>The </a:t>
            </a:r>
            <a:r>
              <a:rPr lang="en-US" altLang="en-US" sz="3000" b="1" dirty="0">
                <a:solidFill>
                  <a:srgbClr val="2C14DE"/>
                </a:solidFill>
              </a:rPr>
              <a:t>memory cell </a:t>
            </a:r>
            <a:r>
              <a:rPr lang="en-US" altLang="en-US" sz="3000" dirty="0"/>
              <a:t>(</a:t>
            </a:r>
            <a:r>
              <a:rPr lang="en-US" altLang="en-US" sz="3000" b="1" dirty="0"/>
              <a:t>variable</a:t>
            </a:r>
            <a:r>
              <a:rPr lang="en-US" altLang="en-US" sz="3000" dirty="0"/>
              <a:t>) </a:t>
            </a:r>
            <a:r>
              <a:rPr lang="en-US" altLang="en-US" sz="3000" b="1" dirty="0">
                <a:solidFill>
                  <a:srgbClr val="2C14DE"/>
                </a:solidFill>
              </a:rPr>
              <a:t>holds a data value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000" dirty="0"/>
              <a:t>A </a:t>
            </a:r>
            <a:r>
              <a:rPr lang="en-US" altLang="en-US" sz="3000" b="1" dirty="0">
                <a:solidFill>
                  <a:srgbClr val="2C14DE"/>
                </a:solidFill>
              </a:rPr>
              <a:t>variable</a:t>
            </a:r>
            <a:r>
              <a:rPr lang="en-US" altLang="en-US" sz="3000" dirty="0">
                <a:solidFill>
                  <a:srgbClr val="2C14DE"/>
                </a:solidFill>
              </a:rPr>
              <a:t> </a:t>
            </a:r>
            <a:r>
              <a:rPr lang="en-US" altLang="en-US" sz="3000" dirty="0"/>
              <a:t>must be </a:t>
            </a:r>
            <a:r>
              <a:rPr lang="en-US" altLang="en-US" sz="3000" b="1" dirty="0">
                <a:solidFill>
                  <a:srgbClr val="2C14DE"/>
                </a:solidFill>
              </a:rPr>
              <a:t>defined</a:t>
            </a:r>
            <a:r>
              <a:rPr lang="en-US" altLang="en-US" sz="3000" dirty="0">
                <a:solidFill>
                  <a:srgbClr val="2C14DE"/>
                </a:solidFill>
              </a:rPr>
              <a:t> </a:t>
            </a:r>
            <a:r>
              <a:rPr lang="en-US" altLang="en-US" sz="3000" b="1" dirty="0"/>
              <a:t>before</a:t>
            </a:r>
            <a:r>
              <a:rPr lang="en-US" altLang="en-US" sz="3000" dirty="0"/>
              <a:t> </a:t>
            </a:r>
            <a:r>
              <a:rPr lang="en-US" altLang="en-US" sz="3000" b="1" dirty="0">
                <a:solidFill>
                  <a:srgbClr val="2C14DE"/>
                </a:solidFill>
              </a:rPr>
              <a:t>it can be used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000" dirty="0"/>
              <a:t>Example variable definition (declaration):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b="1" dirty="0">
                <a:solidFill>
                  <a:srgbClr val="006600"/>
                </a:solidFill>
                <a:latin typeface="Courier New" panose="02070309020205020404" pitchFamily="49" charset="0"/>
              </a:rPr>
              <a:t>			double num1;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1-</a:t>
            </a:r>
            <a:fld id="{39266D3A-F4AF-4EF5-A3E4-5AECE192D14A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375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6D33-5E0C-497E-8C4D-24D090393EC1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0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19200"/>
            <a:ext cx="91440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000" b="1" dirty="0">
                <a:solidFill>
                  <a:srgbClr val="FF0000"/>
                </a:solidFill>
                <a:latin typeface="+mj-lt"/>
              </a:rPr>
              <a:t>   </a:t>
            </a:r>
            <a:r>
              <a:rPr lang="en-US" sz="3000" b="1" dirty="0"/>
              <a:t> - </a:t>
            </a:r>
            <a:r>
              <a:rPr lang="en-US" sz="3000" b="1" dirty="0">
                <a:solidFill>
                  <a:srgbClr val="B80000"/>
                </a:solidFill>
              </a:rPr>
              <a:t>Variables</a:t>
            </a:r>
            <a:r>
              <a:rPr lang="en-US" sz="3000" dirty="0"/>
              <a:t> are </a:t>
            </a:r>
            <a:r>
              <a:rPr lang="en-US" sz="3000" dirty="0">
                <a:solidFill>
                  <a:srgbClr val="2F1BC7"/>
                </a:solidFill>
              </a:rPr>
              <a:t>identifiers</a:t>
            </a:r>
            <a:r>
              <a:rPr lang="en-US" sz="3000" dirty="0"/>
              <a:t> which represent some </a:t>
            </a:r>
            <a:r>
              <a:rPr lang="en-US" sz="3000" dirty="0">
                <a:solidFill>
                  <a:srgbClr val="2F1BC7"/>
                </a:solidFill>
              </a:rPr>
              <a:t>unknown</a:t>
            </a:r>
            <a:r>
              <a:rPr lang="en-US" sz="3000" dirty="0"/>
              <a:t>, or </a:t>
            </a:r>
            <a:r>
              <a:rPr lang="en-US" sz="3000" dirty="0">
                <a:solidFill>
                  <a:srgbClr val="2F1BC7"/>
                </a:solidFill>
              </a:rPr>
              <a:t>variable-value</a:t>
            </a:r>
            <a:r>
              <a:rPr lang="en-US" sz="3000" dirty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3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/>
              <a:t>    - A </a:t>
            </a:r>
            <a:r>
              <a:rPr lang="en-US" sz="3000" b="1" dirty="0">
                <a:solidFill>
                  <a:srgbClr val="C00000"/>
                </a:solidFill>
              </a:rPr>
              <a:t>variable</a:t>
            </a:r>
            <a:r>
              <a:rPr lang="en-US" sz="3000" dirty="0"/>
              <a:t> is </a:t>
            </a:r>
            <a:r>
              <a:rPr lang="en-US" sz="3000" b="1" u="sng" dirty="0">
                <a:solidFill>
                  <a:srgbClr val="2F1BC7"/>
                </a:solidFill>
              </a:rPr>
              <a:t>named storage </a:t>
            </a:r>
            <a:r>
              <a:rPr lang="en-US" sz="3000" dirty="0">
                <a:solidFill>
                  <a:srgbClr val="2F1BC7"/>
                </a:solidFill>
              </a:rPr>
              <a:t>(some memory address’s contents)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3000" dirty="0">
              <a:solidFill>
                <a:srgbClr val="B80000"/>
              </a:solidFill>
              <a:latin typeface="+mj-lt"/>
            </a:endParaRPr>
          </a:p>
          <a:p>
            <a:pPr>
              <a:lnSpc>
                <a:spcPct val="90000"/>
              </a:lnSpc>
              <a:buNone/>
            </a:pPr>
            <a:r>
              <a:rPr lang="en-US" sz="3000" dirty="0">
                <a:solidFill>
                  <a:srgbClr val="B80000"/>
                </a:solidFill>
                <a:latin typeface="+mj-lt"/>
              </a:rPr>
              <a:t>			</a:t>
            </a:r>
            <a:r>
              <a:rPr lang="en-US" sz="3000" b="1" dirty="0"/>
              <a:t>x = a + b;</a:t>
            </a:r>
          </a:p>
          <a:p>
            <a:pPr>
              <a:lnSpc>
                <a:spcPct val="90000"/>
              </a:lnSpc>
              <a:buNone/>
            </a:pPr>
            <a:r>
              <a:rPr lang="en-US" sz="3000" b="1" dirty="0"/>
              <a:t>			</a:t>
            </a:r>
            <a:r>
              <a:rPr lang="en-US" sz="3000" b="1" dirty="0" err="1"/>
              <a:t>Speed_Limit</a:t>
            </a:r>
            <a:r>
              <a:rPr lang="en-US" sz="3000" b="1" dirty="0"/>
              <a:t> = 90;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3400" dirty="0">
              <a:solidFill>
                <a:srgbClr val="B80000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21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5400" b="1" dirty="0">
                <a:solidFill>
                  <a:srgbClr val="C00000"/>
                </a:solidFill>
              </a:rPr>
              <a:t>Variables</a:t>
            </a:r>
            <a:endParaRPr lang="en-US" altLang="en-US" sz="4800" b="1" dirty="0">
              <a:solidFill>
                <a:srgbClr val="C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3C25-7A49-4EA6-A6F9-0CD54DF39946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Review of Previous Lecture</a:t>
            </a:r>
          </a:p>
          <a:p>
            <a:r>
              <a:rPr lang="en-US" dirty="0" smtClean="0"/>
              <a:t>Getting started with </a:t>
            </a:r>
            <a:r>
              <a:rPr lang="en-US" dirty="0" err="1" smtClean="0"/>
              <a:t>c++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FBF4-D589-4F81-9ED5-EC111F9912CF}" type="datetime1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219200"/>
            <a:ext cx="87630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1800" b="1" dirty="0">
              <a:solidFill>
                <a:srgbClr val="FF0000"/>
              </a:solidFill>
              <a:latin typeface="+mj-lt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FF0000"/>
                </a:solidFill>
                <a:latin typeface="+mj-lt"/>
              </a:rPr>
              <a:t>	</a:t>
            </a:r>
            <a:r>
              <a:rPr lang="en-US" b="1" dirty="0" smtClean="0">
                <a:solidFill>
                  <a:srgbClr val="B80000"/>
                </a:solidFill>
                <a:latin typeface="+mj-lt"/>
              </a:rPr>
              <a:t>TYPE</a:t>
            </a:r>
            <a:r>
              <a:rPr lang="en-US" b="1" dirty="0" smtClean="0">
                <a:solidFill>
                  <a:srgbClr val="2C14DE"/>
                </a:solidFill>
                <a:latin typeface="+mj-lt"/>
              </a:rPr>
              <a:t>   &lt;Variable Name&gt; 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>
              <a:solidFill>
                <a:srgbClr val="FF0000"/>
              </a:solidFill>
              <a:latin typeface="+mj-lt"/>
            </a:endParaRPr>
          </a:p>
          <a:p>
            <a:pPr lvl="1">
              <a:lnSpc>
                <a:spcPct val="90000"/>
              </a:lnSpc>
            </a:pPr>
            <a:endParaRPr lang="en-US" sz="1800" dirty="0">
              <a:latin typeface="+mj-lt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+mj-lt"/>
              </a:rPr>
              <a:t>Examples: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+mj-lt"/>
              </a:rPr>
              <a:t>				</a:t>
            </a:r>
            <a:r>
              <a:rPr lang="en-US" b="1" dirty="0" err="1">
                <a:solidFill>
                  <a:srgbClr val="B80000"/>
                </a:solidFill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rgbClr val="2C14DE"/>
                </a:solidFill>
                <a:latin typeface="+mj-lt"/>
              </a:rPr>
              <a:t>marks</a:t>
            </a:r>
            <a:r>
              <a:rPr lang="en-US" dirty="0">
                <a:latin typeface="+mj-lt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+mj-lt"/>
              </a:rPr>
              <a:t>				</a:t>
            </a:r>
            <a:r>
              <a:rPr lang="en-US" b="1" dirty="0">
                <a:solidFill>
                  <a:srgbClr val="B80000"/>
                </a:solidFill>
                <a:latin typeface="+mj-lt"/>
              </a:rPr>
              <a:t>double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rgbClr val="2C14DE"/>
                </a:solidFill>
                <a:latin typeface="+mj-lt"/>
              </a:rPr>
              <a:t>Pi</a:t>
            </a:r>
            <a:r>
              <a:rPr lang="en-US" dirty="0">
                <a:latin typeface="+mj-lt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+mj-lt"/>
              </a:rPr>
              <a:t>				</a:t>
            </a:r>
            <a:r>
              <a:rPr lang="en-US" b="1" dirty="0" err="1">
                <a:solidFill>
                  <a:srgbClr val="B80000"/>
                </a:solidFill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b="1" dirty="0" err="1">
                <a:solidFill>
                  <a:srgbClr val="2C14DE"/>
                </a:solidFill>
                <a:latin typeface="+mj-lt"/>
              </a:rPr>
              <a:t>suM</a:t>
            </a:r>
            <a:r>
              <a:rPr lang="en-US" dirty="0">
                <a:latin typeface="+mj-lt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+mj-lt"/>
              </a:rPr>
              <a:t>				</a:t>
            </a:r>
            <a:r>
              <a:rPr lang="en-US" b="1" dirty="0">
                <a:solidFill>
                  <a:srgbClr val="B80000"/>
                </a:solidFill>
                <a:latin typeface="+mj-lt"/>
              </a:rPr>
              <a:t>char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rgbClr val="2C14DE"/>
                </a:solidFill>
                <a:latin typeface="+mj-lt"/>
              </a:rPr>
              <a:t>grade</a:t>
            </a:r>
            <a:r>
              <a:rPr lang="en-US" dirty="0">
                <a:latin typeface="+mj-lt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+mj-lt"/>
              </a:rPr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+mj-lt"/>
              </a:rPr>
              <a:t>-</a:t>
            </a:r>
            <a:r>
              <a:rPr lang="en-US" b="1" dirty="0">
                <a:solidFill>
                  <a:srgbClr val="B80000"/>
                </a:solidFill>
                <a:latin typeface="+mj-lt"/>
              </a:rPr>
              <a:t> NOTE: </a:t>
            </a:r>
            <a:r>
              <a:rPr lang="en-US" dirty="0">
                <a:solidFill>
                  <a:srgbClr val="B80000"/>
                </a:solidFill>
                <a:latin typeface="+mj-lt"/>
              </a:rPr>
              <a:t>Variable names are case sensitive in C++ ??</a:t>
            </a:r>
          </a:p>
        </p:txBody>
      </p:sp>
      <p:sp>
        <p:nvSpPr>
          <p:cNvPr id="4" name="Rectangle 3"/>
          <p:cNvSpPr/>
          <p:nvPr/>
        </p:nvSpPr>
        <p:spPr>
          <a:xfrm>
            <a:off x="1571625" y="99822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5400" b="1" dirty="0">
                <a:solidFill>
                  <a:srgbClr val="C00000"/>
                </a:solidFill>
              </a:rPr>
              <a:t>Declaring Variables</a:t>
            </a:r>
            <a:endParaRPr lang="en-US" altLang="en-US" sz="4800" b="1" dirty="0">
              <a:solidFill>
                <a:srgbClr val="C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F7D0-20AF-43B6-A47E-A228D391BA65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7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1150" y="92392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219200"/>
            <a:ext cx="8763000" cy="54102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F1BC7"/>
                </a:solidFill>
              </a:rPr>
              <a:t>C++ </a:t>
            </a:r>
            <a:r>
              <a:rPr lang="en-US" dirty="0">
                <a:solidFill>
                  <a:srgbClr val="2F1BC7"/>
                </a:solidFill>
              </a:rPr>
              <a:t>is </a:t>
            </a:r>
            <a:r>
              <a:rPr lang="en-US" b="1" dirty="0">
                <a:solidFill>
                  <a:srgbClr val="2F1BC7"/>
                </a:solidFill>
              </a:rPr>
              <a:t>case sensitive</a:t>
            </a:r>
            <a:endParaRPr lang="en-US" dirty="0">
              <a:solidFill>
                <a:srgbClr val="2F1BC7"/>
              </a:solidFill>
            </a:endParaRPr>
          </a:p>
          <a:p>
            <a:pPr lvl="1"/>
            <a:r>
              <a:rPr lang="en-US" sz="3200" dirty="0"/>
              <a:t>Example:</a:t>
            </a:r>
          </a:p>
          <a:p>
            <a:pPr lvl="1">
              <a:buFontTx/>
              <a:buNone/>
            </a:pPr>
            <a:r>
              <a:rPr lang="en-US" sz="3200" dirty="0"/>
              <a:t>			</a:t>
            </a:r>
            <a:r>
              <a:rPr lang="en-US" sz="3200" dirty="0">
                <a:solidFill>
                  <a:srgbClr val="B80000"/>
                </a:solidFill>
              </a:rPr>
              <a:t>area</a:t>
            </a:r>
          </a:p>
          <a:p>
            <a:pPr lvl="1">
              <a:buFontTx/>
              <a:buNone/>
            </a:pPr>
            <a:r>
              <a:rPr lang="en-US" sz="3200" dirty="0"/>
              <a:t>			</a:t>
            </a:r>
            <a:r>
              <a:rPr lang="en-US" sz="3200" dirty="0">
                <a:solidFill>
                  <a:srgbClr val="B80000"/>
                </a:solidFill>
              </a:rPr>
              <a:t>Area</a:t>
            </a:r>
          </a:p>
          <a:p>
            <a:pPr lvl="1">
              <a:buFontTx/>
              <a:buNone/>
            </a:pPr>
            <a:r>
              <a:rPr lang="en-US" sz="3200" dirty="0"/>
              <a:t>			</a:t>
            </a:r>
            <a:r>
              <a:rPr lang="en-US" sz="3200" dirty="0">
                <a:solidFill>
                  <a:srgbClr val="B80000"/>
                </a:solidFill>
              </a:rPr>
              <a:t>AREA</a:t>
            </a:r>
          </a:p>
          <a:p>
            <a:pPr lvl="1">
              <a:buFontTx/>
              <a:buNone/>
            </a:pPr>
            <a:r>
              <a:rPr lang="en-US" sz="3200" dirty="0"/>
              <a:t>			</a:t>
            </a:r>
            <a:r>
              <a:rPr lang="en-US" sz="3200" dirty="0" err="1">
                <a:solidFill>
                  <a:srgbClr val="B80000"/>
                </a:solidFill>
              </a:rPr>
              <a:t>ArEa</a:t>
            </a:r>
            <a:endParaRPr lang="en-US" sz="3200" dirty="0">
              <a:solidFill>
                <a:srgbClr val="B80000"/>
              </a:solidFill>
            </a:endParaRPr>
          </a:p>
          <a:p>
            <a:pPr lvl="1">
              <a:buFontTx/>
              <a:buNone/>
            </a:pPr>
            <a:endParaRPr lang="en-US" sz="3200" dirty="0">
              <a:solidFill>
                <a:srgbClr val="B80000"/>
              </a:solidFill>
            </a:endParaRPr>
          </a:p>
          <a:p>
            <a:pPr lvl="1">
              <a:buFontTx/>
              <a:buNone/>
            </a:pPr>
            <a:r>
              <a:rPr lang="en-US" sz="3200" dirty="0"/>
              <a:t>	</a:t>
            </a:r>
            <a:r>
              <a:rPr lang="en-US" sz="3200" dirty="0">
                <a:solidFill>
                  <a:srgbClr val="2F1BC7"/>
                </a:solidFill>
              </a:rPr>
              <a:t>are all seen as </a:t>
            </a:r>
            <a:r>
              <a:rPr lang="en-US" sz="3200" b="1" u="sng" dirty="0">
                <a:solidFill>
                  <a:srgbClr val="2F1BC7"/>
                </a:solidFill>
              </a:rPr>
              <a:t>different</a:t>
            </a:r>
            <a:r>
              <a:rPr lang="en-US" sz="3200" dirty="0">
                <a:solidFill>
                  <a:srgbClr val="2F1BC7"/>
                </a:solidFill>
              </a:rPr>
              <a:t> variables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24000" y="0"/>
            <a:ext cx="9144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5400" b="1">
                <a:solidFill>
                  <a:srgbClr val="C00000"/>
                </a:solidFill>
              </a:rPr>
              <a:t>Declaring Variables</a:t>
            </a:r>
            <a:endParaRPr lang="en-US" altLang="en-US" sz="4800" b="1" dirty="0">
              <a:solidFill>
                <a:srgbClr val="C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6611-3C9B-43DB-8D4E-F93C48881A28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8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63756" y="0"/>
            <a:ext cx="9067800" cy="88669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B80000"/>
                </a:solidFill>
              </a:rPr>
              <a:t>Variable Names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990600"/>
            <a:ext cx="8915400" cy="58674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b="1" u="sng" dirty="0" smtClean="0">
                <a:solidFill>
                  <a:srgbClr val="008000"/>
                </a:solidFill>
              </a:rPr>
              <a:t>Valid Names: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solidFill>
                  <a:srgbClr val="008000"/>
                </a:solidFill>
              </a:rPr>
              <a:t>Start with a letter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solidFill>
                  <a:srgbClr val="008000"/>
                </a:solidFill>
              </a:rPr>
              <a:t>Contains letters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solidFill>
                  <a:srgbClr val="008000"/>
                </a:solidFill>
              </a:rPr>
              <a:t>Contains digits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solidFill>
                  <a:srgbClr val="008000"/>
                </a:solidFill>
              </a:rPr>
              <a:t>Contains underscores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US" sz="3200" dirty="0"/>
          </a:p>
          <a:p>
            <a:pPr>
              <a:lnSpc>
                <a:spcPct val="80000"/>
              </a:lnSpc>
              <a:defRPr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Do not start names with underscores: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_age</a:t>
            </a:r>
          </a:p>
          <a:p>
            <a:pPr lvl="1" eaLnBrk="1" hangingPunct="1">
              <a:lnSpc>
                <a:spcPct val="80000"/>
              </a:lnSpc>
              <a:buNone/>
              <a:defRPr/>
            </a:pPr>
            <a:endParaRPr lang="en-US" sz="3200" dirty="0"/>
          </a:p>
          <a:p>
            <a:pPr>
              <a:lnSpc>
                <a:spcPct val="80000"/>
              </a:lnSpc>
              <a:defRPr/>
            </a:pPr>
            <a:r>
              <a:rPr lang="en-US" dirty="0" smtClean="0">
                <a:solidFill>
                  <a:srgbClr val="B80000"/>
                </a:solidFill>
              </a:rPr>
              <a:t>Don’t use </a:t>
            </a:r>
            <a:r>
              <a:rPr lang="en-US" dirty="0" smtClean="0"/>
              <a:t> C++ </a:t>
            </a:r>
            <a:r>
              <a:rPr lang="en-US" b="1" i="1" dirty="0" smtClean="0">
                <a:solidFill>
                  <a:srgbClr val="B80000"/>
                </a:solidFill>
              </a:rPr>
              <a:t>Reserve Words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3756" y="88669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D9F46-E4EE-4009-882B-4A9C70EA55E5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7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07556" cy="9144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B80000"/>
                </a:solidFill>
              </a:rPr>
              <a:t>Variable Names</a:t>
            </a:r>
            <a:endParaRPr lang="en-US" b="1" dirty="0" smtClean="0">
              <a:solidFill>
                <a:srgbClr val="B80000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143000"/>
            <a:ext cx="8915400" cy="5410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2C14DE"/>
                </a:solidFill>
              </a:rPr>
              <a:t>Choose meaningful names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 smtClean="0"/>
              <a:t>Don’t use abbreviations and acronyms: </a:t>
            </a:r>
            <a:r>
              <a:rPr lang="en-US" sz="2800" dirty="0" err="1">
                <a:solidFill>
                  <a:srgbClr val="2C14DE"/>
                </a:solidFill>
              </a:rPr>
              <a:t>mtbf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2C14DE"/>
                </a:solidFill>
              </a:rPr>
              <a:t>TLA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2C14DE"/>
                </a:solidFill>
              </a:rPr>
              <a:t>myw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2C14DE"/>
                </a:solidFill>
              </a:rPr>
              <a:t>nbv</a:t>
            </a:r>
            <a:endParaRPr lang="en-US" sz="2800" dirty="0">
              <a:solidFill>
                <a:srgbClr val="2C14DE"/>
              </a:solidFill>
            </a:endParaRPr>
          </a:p>
          <a:p>
            <a:pPr lvl="1" eaLnBrk="1" hangingPunct="1">
              <a:lnSpc>
                <a:spcPct val="80000"/>
              </a:lnSpc>
              <a:buNone/>
              <a:defRPr/>
            </a:pPr>
            <a:endParaRPr lang="en-US" dirty="0" smtClean="0"/>
          </a:p>
          <a:p>
            <a:pPr>
              <a:lnSpc>
                <a:spcPct val="80000"/>
              </a:lnSpc>
              <a:defRPr/>
            </a:pPr>
            <a:r>
              <a:rPr lang="en-US" dirty="0" smtClean="0">
                <a:solidFill>
                  <a:srgbClr val="2C14DE"/>
                </a:solidFill>
              </a:rPr>
              <a:t>Don't use overly long names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800" b="1" dirty="0">
                <a:solidFill>
                  <a:srgbClr val="008000"/>
                </a:solidFill>
              </a:rPr>
              <a:t>Ok:</a:t>
            </a:r>
          </a:p>
          <a:p>
            <a:pPr lvl="3" eaLnBrk="1" hangingPunct="1">
              <a:lnSpc>
                <a:spcPct val="80000"/>
              </a:lnSpc>
              <a:buNone/>
              <a:defRPr/>
            </a:pPr>
            <a:r>
              <a:rPr lang="en-US" sz="2800" dirty="0"/>
              <a:t>	</a:t>
            </a:r>
            <a:r>
              <a:rPr lang="en-US" sz="2800" dirty="0" err="1"/>
              <a:t>partial_sum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element_count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/>
              <a:t>staple_partition</a:t>
            </a:r>
            <a:endParaRPr lang="en-US" sz="2800" dirty="0"/>
          </a:p>
          <a:p>
            <a:pPr lvl="3" eaLnBrk="1" hangingPunct="1">
              <a:lnSpc>
                <a:spcPct val="80000"/>
              </a:lnSpc>
              <a:buNone/>
              <a:defRPr/>
            </a:pPr>
            <a:endParaRPr lang="en-US" sz="2800" dirty="0"/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800" b="1" dirty="0">
                <a:solidFill>
                  <a:srgbClr val="B80000"/>
                </a:solidFill>
              </a:rPr>
              <a:t>Too long (valid but not good practice):</a:t>
            </a:r>
          </a:p>
          <a:p>
            <a:pPr lvl="3" eaLnBrk="1" hangingPunct="1">
              <a:lnSpc>
                <a:spcPct val="80000"/>
              </a:lnSpc>
              <a:buNone/>
              <a:defRPr/>
            </a:pPr>
            <a:r>
              <a:rPr lang="en-US" sz="2800" dirty="0" err="1"/>
              <a:t>remaining_free_slots_in_the_symbol_table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563756" y="96012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4EEC-1F81-494C-A244-67B8F3DB8134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1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37"/>
            <a:ext cx="9107556" cy="856253"/>
          </a:xfrm>
          <a:noFill/>
          <a:ln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</a:rPr>
              <a:t>Which </a:t>
            </a:r>
            <a:r>
              <a:rPr lang="en-US" b="1" dirty="0" smtClean="0">
                <a:solidFill>
                  <a:srgbClr val="B80000"/>
                </a:solidFill>
              </a:rPr>
              <a:t>are valid variable names?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3200400" cy="54864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 dirty="0"/>
              <a:t>AREA		</a:t>
            </a:r>
          </a:p>
          <a:p>
            <a:pPr>
              <a:buFont typeface="Monotype Sorts" pitchFamily="2" charset="2"/>
              <a:buChar char=" "/>
            </a:pPr>
            <a:r>
              <a:rPr lang="en-US" dirty="0" smtClean="0"/>
              <a:t>2D</a:t>
            </a:r>
            <a:r>
              <a:rPr lang="en-US" dirty="0"/>
              <a:t>			      </a:t>
            </a:r>
          </a:p>
          <a:p>
            <a:pPr>
              <a:buFont typeface="Monotype Sorts" pitchFamily="2" charset="2"/>
              <a:buChar char=" "/>
            </a:pPr>
            <a:r>
              <a:rPr lang="en-US" dirty="0" smtClean="0"/>
              <a:t>Last Chance</a:t>
            </a:r>
            <a:r>
              <a:rPr lang="en-US" dirty="0"/>
              <a:t>	      </a:t>
            </a:r>
          </a:p>
          <a:p>
            <a:pPr>
              <a:buFont typeface="Monotype Sorts" pitchFamily="2" charset="2"/>
              <a:buChar char=" "/>
            </a:pPr>
            <a:r>
              <a:rPr lang="en-US" dirty="0"/>
              <a:t>x_yt3		</a:t>
            </a:r>
          </a:p>
          <a:p>
            <a:pPr>
              <a:buFont typeface="Monotype Sorts" pitchFamily="2" charset="2"/>
              <a:buChar char=" "/>
            </a:pPr>
            <a:r>
              <a:rPr lang="en-US" dirty="0" smtClean="0"/>
              <a:t>Num-2</a:t>
            </a:r>
            <a:r>
              <a:rPr lang="en-US" dirty="0"/>
              <a:t>		</a:t>
            </a:r>
          </a:p>
          <a:p>
            <a:pPr>
              <a:buFont typeface="Monotype Sorts" pitchFamily="2" charset="2"/>
              <a:buChar char=" "/>
            </a:pPr>
            <a:r>
              <a:rPr lang="en-US" dirty="0" smtClean="0"/>
              <a:t>Grade***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3756" y="88669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029200" y="1066800"/>
            <a:ext cx="4648200" cy="54864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Monotype Sorts" pitchFamily="2" charset="2"/>
              <a:buChar char=" "/>
              <a:defRPr/>
            </a:pPr>
            <a:r>
              <a:rPr lang="en-US" sz="3200" dirty="0" err="1"/>
              <a:t>area_under_the_curve</a:t>
            </a:r>
            <a:endParaRPr lang="en-US" sz="3200" dirty="0"/>
          </a:p>
          <a:p>
            <a:pPr marL="342900" indent="-342900">
              <a:spcBef>
                <a:spcPct val="20000"/>
              </a:spcBef>
              <a:buFont typeface="Monotype Sorts" pitchFamily="2" charset="2"/>
              <a:buChar char=" "/>
              <a:defRPr/>
            </a:pPr>
            <a:r>
              <a:rPr lang="en-US" sz="3200" dirty="0"/>
              <a:t>_Marks</a:t>
            </a:r>
          </a:p>
          <a:p>
            <a:pPr marL="342900" indent="-342900">
              <a:spcBef>
                <a:spcPct val="20000"/>
              </a:spcBef>
              <a:buFont typeface="Monotype Sorts" pitchFamily="2" charset="2"/>
              <a:buChar char=" "/>
              <a:defRPr/>
            </a:pPr>
            <a:r>
              <a:rPr lang="en-US" sz="3200" dirty="0"/>
              <a:t>#values</a:t>
            </a:r>
          </a:p>
          <a:p>
            <a:pPr marL="342900" indent="-342900">
              <a:spcBef>
                <a:spcPct val="20000"/>
              </a:spcBef>
              <a:buFont typeface="Monotype Sorts" pitchFamily="2" charset="2"/>
              <a:buChar char=" "/>
              <a:defRPr/>
            </a:pPr>
            <a:r>
              <a:rPr lang="en-US" sz="3200" dirty="0" err="1"/>
              <a:t>areaoFCirCLe</a:t>
            </a:r>
            <a:endParaRPr lang="en-US" sz="3200" dirty="0"/>
          </a:p>
          <a:p>
            <a:pPr marL="342900" indent="-342900">
              <a:spcBef>
                <a:spcPct val="20000"/>
              </a:spcBef>
              <a:buFont typeface="Monotype Sorts" pitchFamily="2" charset="2"/>
              <a:buChar char=" "/>
              <a:defRPr/>
            </a:pPr>
            <a:r>
              <a:rPr lang="en-US" sz="3200" dirty="0"/>
              <a:t>%done	</a:t>
            </a:r>
          </a:p>
          <a:p>
            <a:pPr marL="342900" indent="-342900">
              <a:spcBef>
                <a:spcPct val="20000"/>
              </a:spcBef>
              <a:buFont typeface="Monotype Sorts" pitchFamily="2" charset="2"/>
              <a:buChar char=" "/>
            </a:pPr>
            <a:r>
              <a:rPr lang="en-US" sz="3200" dirty="0"/>
              <a:t>return		</a:t>
            </a:r>
          </a:p>
          <a:p>
            <a:pPr marL="342900" indent="-342900">
              <a:spcBef>
                <a:spcPct val="20000"/>
              </a:spcBef>
              <a:buFont typeface="Monotype Sorts" pitchFamily="2" charset="2"/>
              <a:buChar char=" "/>
              <a:defRPr/>
            </a:pPr>
            <a:r>
              <a:rPr lang="en-US" sz="3200" dirty="0" err="1"/>
              <a:t>Ifstatement</a:t>
            </a:r>
            <a:endParaRPr lang="en-US" sz="3200" dirty="0"/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buFont typeface="Monotype Sorts" pitchFamily="2" charset="2"/>
              <a:buChar char=" "/>
              <a:defRPr/>
            </a:pPr>
            <a:r>
              <a:rPr lang="en-US" sz="3200" dirty="0"/>
              <a:t>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74C8-81E2-41FE-88AC-2D4856EF0CD1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-13494"/>
            <a:ext cx="9134475" cy="990481"/>
          </a:xfrm>
          <a:noFill/>
          <a:ln/>
        </p:spPr>
        <p:txBody>
          <a:bodyPr/>
          <a:lstStyle/>
          <a:p>
            <a:r>
              <a:rPr lang="en-US" b="1" dirty="0">
                <a:solidFill>
                  <a:srgbClr val="B80000"/>
                </a:solidFill>
              </a:rPr>
              <a:t>Declaring </a:t>
            </a:r>
            <a:r>
              <a:rPr lang="en-US" b="1" dirty="0" smtClean="0">
                <a:solidFill>
                  <a:srgbClr val="B80000"/>
                </a:solidFill>
              </a:rPr>
              <a:t>Variables…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610600" cy="5334000"/>
          </a:xfrm>
          <a:noFill/>
          <a:ln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C14DE"/>
                </a:solidFill>
              </a:rPr>
              <a:t>When we declare a </a:t>
            </a:r>
            <a:r>
              <a:rPr lang="en-US" b="1" dirty="0" smtClean="0">
                <a:solidFill>
                  <a:srgbClr val="2C14DE"/>
                </a:solidFill>
              </a:rPr>
              <a:t>variable, what happens ?</a:t>
            </a:r>
            <a:endParaRPr lang="en-US" b="1" dirty="0">
              <a:solidFill>
                <a:srgbClr val="2C14DE"/>
              </a:solidFill>
            </a:endParaRPr>
          </a:p>
          <a:p>
            <a:pPr lvl="1"/>
            <a:r>
              <a:rPr lang="en-US" sz="3000" b="1" u="sng" dirty="0"/>
              <a:t>Memory allocation</a:t>
            </a:r>
          </a:p>
          <a:p>
            <a:pPr lvl="2"/>
            <a:r>
              <a:rPr lang="en-US" sz="3000" dirty="0"/>
              <a:t>How much memory (</a:t>
            </a:r>
            <a:r>
              <a:rPr lang="en-US" sz="3000" b="1" i="1" dirty="0">
                <a:solidFill>
                  <a:srgbClr val="2C14DE"/>
                </a:solidFill>
              </a:rPr>
              <a:t>data type</a:t>
            </a:r>
            <a:r>
              <a:rPr lang="en-US" sz="3000" dirty="0"/>
              <a:t>)</a:t>
            </a:r>
          </a:p>
          <a:p>
            <a:pPr lvl="2"/>
            <a:endParaRPr lang="en-US" dirty="0"/>
          </a:p>
          <a:p>
            <a:pPr lvl="1"/>
            <a:r>
              <a:rPr lang="en-US" sz="3000" dirty="0">
                <a:solidFill>
                  <a:srgbClr val="2F1BC7"/>
                </a:solidFill>
              </a:rPr>
              <a:t>Memory associated </a:t>
            </a:r>
            <a:r>
              <a:rPr lang="en-US" sz="3000" dirty="0"/>
              <a:t>with a </a:t>
            </a:r>
            <a:r>
              <a:rPr lang="en-US" sz="3000" dirty="0">
                <a:solidFill>
                  <a:srgbClr val="2F1BC7"/>
                </a:solidFill>
              </a:rPr>
              <a:t>name</a:t>
            </a:r>
            <a:r>
              <a:rPr lang="en-US" sz="3000" dirty="0"/>
              <a:t> (variable name)</a:t>
            </a:r>
          </a:p>
          <a:p>
            <a:pPr lvl="1"/>
            <a:r>
              <a:rPr lang="en-US" sz="3000" dirty="0"/>
              <a:t>The </a:t>
            </a:r>
            <a:r>
              <a:rPr lang="en-US" sz="3000" dirty="0">
                <a:solidFill>
                  <a:srgbClr val="2F1BC7"/>
                </a:solidFill>
              </a:rPr>
              <a:t>allocated space</a:t>
            </a:r>
            <a:r>
              <a:rPr lang="en-US" sz="3000" dirty="0"/>
              <a:t> has a unique </a:t>
            </a:r>
            <a:r>
              <a:rPr lang="en-US" sz="3000" b="1" dirty="0">
                <a:solidFill>
                  <a:srgbClr val="2F1BC7"/>
                </a:solidFill>
              </a:rPr>
              <a:t>address</a:t>
            </a:r>
            <a:endParaRPr lang="en-US" sz="3000" dirty="0">
              <a:solidFill>
                <a:srgbClr val="2F1BC7"/>
              </a:solidFill>
            </a:endParaRPr>
          </a:p>
          <a:p>
            <a:pPr lvl="1">
              <a:buFontTx/>
              <a:buChar char=" "/>
            </a:pPr>
            <a:endParaRPr lang="en-US" dirty="0" smtClean="0"/>
          </a:p>
          <a:p>
            <a:pPr lvl="1">
              <a:buFontTx/>
              <a:buChar char=" "/>
            </a:pPr>
            <a:endParaRPr lang="en-US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6650180" y="4953001"/>
            <a:ext cx="2328720" cy="1585967"/>
            <a:chOff x="5126180" y="4953000"/>
            <a:chExt cx="2328720" cy="1585967"/>
          </a:xfrm>
        </p:grpSpPr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5181600" y="5410200"/>
              <a:ext cx="2273300" cy="749300"/>
            </a:xfrm>
            <a:prstGeom prst="rect">
              <a:avLst/>
            </a:prstGeom>
            <a:noFill/>
            <a:ln w="31750">
              <a:solidFill>
                <a:srgbClr val="2C14DE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5791200" y="4953000"/>
              <a:ext cx="981680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1" dirty="0">
                  <a:solidFill>
                    <a:srgbClr val="2C14DE"/>
                  </a:solidFill>
                </a:rPr>
                <a:t>Marks</a:t>
              </a:r>
            </a:p>
          </p:txBody>
        </p:sp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5126180" y="6172200"/>
              <a:ext cx="63479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FE07</a:t>
              </a:r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5410200" y="5562600"/>
              <a:ext cx="1905000" cy="430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 b="1" dirty="0"/>
                <a:t>%$^%$%$*^%</a:t>
              </a:r>
              <a:endParaRPr lang="en-US" sz="22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562100" y="9467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38400" y="5486400"/>
            <a:ext cx="1828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>
                <a:solidFill>
                  <a:srgbClr val="B80000"/>
                </a:solidFill>
              </a:rPr>
              <a:t>int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000" b="1" dirty="0">
                <a:solidFill>
                  <a:srgbClr val="2C14DE"/>
                </a:solidFill>
              </a:rPr>
              <a:t>Marks;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724400" y="5791200"/>
            <a:ext cx="1219200" cy="1588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3370-06A1-4973-98D7-3D621BB20BCF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6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63756" y="46038"/>
            <a:ext cx="9067800" cy="868362"/>
          </a:xfrm>
          <a:noFill/>
          <a:ln/>
        </p:spPr>
        <p:txBody>
          <a:bodyPr/>
          <a:lstStyle/>
          <a:p>
            <a:r>
              <a:rPr lang="en-US" b="1" dirty="0" smtClean="0">
                <a:solidFill>
                  <a:srgbClr val="B80000"/>
                </a:solidFill>
              </a:rPr>
              <a:t>Variables Initialization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610600" cy="5181600"/>
          </a:xfrm>
          <a:noFill/>
          <a:ln/>
        </p:spPr>
        <p:txBody>
          <a:bodyPr/>
          <a:lstStyle/>
          <a:p>
            <a:pPr algn="just"/>
            <a:r>
              <a:rPr lang="en-US" dirty="0"/>
              <a:t>Variables may be </a:t>
            </a:r>
            <a:r>
              <a:rPr lang="en-US" dirty="0" smtClean="0"/>
              <a:t>given </a:t>
            </a:r>
            <a:r>
              <a:rPr lang="en-US" dirty="0"/>
              <a:t>initial values, or </a:t>
            </a:r>
            <a:r>
              <a:rPr lang="en-US" b="1" dirty="0">
                <a:solidFill>
                  <a:srgbClr val="2F1BC7"/>
                </a:solidFill>
              </a:rPr>
              <a:t>initialized</a:t>
            </a:r>
            <a:r>
              <a:rPr lang="en-US" dirty="0"/>
              <a:t>, when declared.  Examples: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		</a:t>
            </a:r>
            <a:r>
              <a:rPr lang="en-US" b="1" dirty="0" err="1">
                <a:solidFill>
                  <a:srgbClr val="2C14DE"/>
                </a:solidFill>
              </a:rPr>
              <a:t>int</a:t>
            </a:r>
            <a:r>
              <a:rPr lang="en-US" dirty="0"/>
              <a:t> </a:t>
            </a:r>
            <a:r>
              <a:rPr lang="en-US" b="1" dirty="0">
                <a:solidFill>
                  <a:srgbClr val="B80000"/>
                </a:solidFill>
              </a:rPr>
              <a:t>length</a:t>
            </a:r>
            <a:r>
              <a:rPr lang="en-US" dirty="0"/>
              <a:t> = 7 ;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2C14DE"/>
                </a:solidFill>
              </a:rPr>
              <a:t>float</a:t>
            </a:r>
            <a:r>
              <a:rPr lang="en-US" dirty="0"/>
              <a:t> </a:t>
            </a:r>
            <a:r>
              <a:rPr lang="en-US" b="1" dirty="0">
                <a:solidFill>
                  <a:srgbClr val="B80000"/>
                </a:solidFill>
              </a:rPr>
              <a:t>diameter</a:t>
            </a:r>
            <a:r>
              <a:rPr lang="en-US" dirty="0"/>
              <a:t> = 5.9 ;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2C14DE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>
                <a:solidFill>
                  <a:srgbClr val="B80000"/>
                </a:solidFill>
              </a:rPr>
              <a:t>initial</a:t>
            </a:r>
            <a:r>
              <a:rPr lang="en-US" dirty="0"/>
              <a:t> = ‘A’ ;</a:t>
            </a:r>
          </a:p>
          <a:p>
            <a:pPr>
              <a:buFontTx/>
              <a:buNone/>
            </a:pPr>
            <a:endParaRPr lang="en-US" dirty="0"/>
          </a:p>
          <a:p>
            <a:pPr marL="342900" lvl="1" indent="-342900">
              <a:buNone/>
            </a:pPr>
            <a:r>
              <a:rPr lang="en-US" dirty="0" smtClean="0">
                <a:solidFill>
                  <a:srgbClr val="B80000"/>
                </a:solidFill>
              </a:rPr>
              <a:t>	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239000" y="2743200"/>
            <a:ext cx="1447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/>
              <a:t>7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7239000" y="3733800"/>
            <a:ext cx="1600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/>
              <a:t>5.9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7315200" y="4800600"/>
            <a:ext cx="1524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/>
              <a:t>‘A’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7162800" y="2286001"/>
            <a:ext cx="11430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length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7162800" y="3352801"/>
            <a:ext cx="19812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diameter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7239000" y="4419601"/>
            <a:ext cx="15240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initial</a:t>
            </a:r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>
            <a:off x="6248400" y="2743201"/>
            <a:ext cx="609600" cy="409575"/>
          </a:xfrm>
          <a:prstGeom prst="rightArrow">
            <a:avLst>
              <a:gd name="adj1" fmla="val 50000"/>
              <a:gd name="adj2" fmla="val 37209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63756" y="92964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6248400" y="3733801"/>
            <a:ext cx="609600" cy="409575"/>
          </a:xfrm>
          <a:prstGeom prst="rightArrow">
            <a:avLst>
              <a:gd name="adj1" fmla="val 50000"/>
              <a:gd name="adj2" fmla="val 37209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6248400" y="4800601"/>
            <a:ext cx="609600" cy="409575"/>
          </a:xfrm>
          <a:prstGeom prst="rightArrow">
            <a:avLst>
              <a:gd name="adj1" fmla="val 50000"/>
              <a:gd name="adj2" fmla="val 37209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5D0B6-2FD6-4310-8660-5FF924C47342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261056"/>
              </p:ext>
            </p:extLst>
          </p:nvPr>
        </p:nvGraphicFramePr>
        <p:xfrm>
          <a:off x="76200" y="228600"/>
          <a:ext cx="11963400" cy="6248400"/>
        </p:xfrm>
        <a:graphic>
          <a:graphicData uri="http://schemas.openxmlformats.org/drawingml/2006/table">
            <a:tbl>
              <a:tblPr/>
              <a:tblGrid>
                <a:gridCol w="3200400"/>
                <a:gridCol w="3352800"/>
                <a:gridCol w="5410200"/>
              </a:tblGrid>
              <a:tr h="5717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</a:rPr>
                        <a:t>Type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Typical Bit Width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>
                          <a:effectLst/>
                        </a:rPr>
                        <a:t>Typical Range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939302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char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1byte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-127 to 127 or 0 to 255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749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unsigned char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1byte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0 to 255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749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signed char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1byte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-127 to 127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9302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int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4bytes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-2147483648 to 2147483647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749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unsigned int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4bytes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0 to 4294967295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9302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signed int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4bytes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-2147483648 to 2147483647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749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short int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2bytes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-32768 to 32767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749"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unsigned short int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2bytes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0 to 65,535</a:t>
                      </a:r>
                    </a:p>
                  </a:txBody>
                  <a:tcPr marL="35359" marR="35359" marT="35359" marB="353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42AA-BA0D-4017-899E-62DFB7035B4E}" type="datetime1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99671"/>
              </p:ext>
            </p:extLst>
          </p:nvPr>
        </p:nvGraphicFramePr>
        <p:xfrm>
          <a:off x="228600" y="685800"/>
          <a:ext cx="11887200" cy="4952999"/>
        </p:xfrm>
        <a:graphic>
          <a:graphicData uri="http://schemas.openxmlformats.org/drawingml/2006/table">
            <a:tbl>
              <a:tblPr/>
              <a:tblGrid>
                <a:gridCol w="4375150"/>
                <a:gridCol w="2406650"/>
                <a:gridCol w="5105400"/>
              </a:tblGrid>
              <a:tr h="658310"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long long 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8bytes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-(2^63) to (2^63)-1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449"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unsigned long long 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8bytes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0 to 18,446,744,073,709,551,615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10"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4bytes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3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10"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8bytes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3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10"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long 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12bytes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32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310"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 err="1">
                          <a:effectLst/>
                        </a:rPr>
                        <a:t>wchar_t</a:t>
                      </a:r>
                      <a:endParaRPr lang="en-US" sz="32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>
                          <a:effectLst/>
                        </a:rPr>
                        <a:t>2 or 4 bytes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dirty="0">
                          <a:effectLst/>
                        </a:rPr>
                        <a:t>1 wide character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42AA-BA0D-4017-899E-62DFB7035B4E}" type="datetime1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Operators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066800"/>
            <a:ext cx="8955156" cy="57912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Used</a:t>
            </a:r>
            <a:r>
              <a:rPr lang="en-US" altLang="en-US" dirty="0" smtClean="0"/>
              <a:t> to </a:t>
            </a:r>
            <a:r>
              <a:rPr lang="en-US" altLang="en-US" b="1" dirty="0" smtClean="0">
                <a:solidFill>
                  <a:srgbClr val="2C14DE"/>
                </a:solidFill>
              </a:rPr>
              <a:t>perform operations </a:t>
            </a:r>
            <a:r>
              <a:rPr lang="en-US" altLang="en-US" dirty="0" smtClean="0"/>
              <a:t>on </a:t>
            </a:r>
            <a:r>
              <a:rPr lang="en-US" altLang="en-US" b="1" dirty="0" smtClean="0">
                <a:solidFill>
                  <a:srgbClr val="2C14DE"/>
                </a:solidFill>
              </a:rPr>
              <a:t>data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b="1" dirty="0" smtClean="0">
                <a:solidFill>
                  <a:srgbClr val="C00000"/>
                </a:solidFill>
              </a:rPr>
              <a:t>Many types </a:t>
            </a:r>
            <a:r>
              <a:rPr lang="en-US" altLang="en-US" dirty="0" smtClean="0"/>
              <a:t>of </a:t>
            </a:r>
            <a:r>
              <a:rPr lang="en-US" altLang="en-US" b="1" dirty="0" smtClean="0">
                <a:solidFill>
                  <a:srgbClr val="C00000"/>
                </a:solidFill>
              </a:rPr>
              <a:t>operators</a:t>
            </a:r>
            <a:r>
              <a:rPr lang="en-US" altLang="en-US" dirty="0" smtClean="0"/>
              <a:t>: </a:t>
            </a:r>
          </a:p>
          <a:p>
            <a:pPr lvl="1" eaLnBrk="1" hangingPunct="1"/>
            <a:r>
              <a:rPr lang="en-US" altLang="en-US" b="1" dirty="0" smtClean="0"/>
              <a:t>Arithmetic</a:t>
            </a:r>
            <a:r>
              <a:rPr lang="en-US" altLang="en-US" dirty="0" smtClean="0"/>
              <a:t>:     </a:t>
            </a:r>
            <a:r>
              <a:rPr lang="en-US" altLang="en-US" b="1" dirty="0" smtClean="0">
                <a:solidFill>
                  <a:srgbClr val="2F1BC7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b="1" dirty="0" smtClean="0">
                <a:latin typeface="Courier New" panose="02070309020205020404" pitchFamily="49" charset="0"/>
              </a:rPr>
              <a:t>, </a:t>
            </a:r>
            <a:r>
              <a:rPr lang="en-US" altLang="en-US" b="1" dirty="0" smtClean="0">
                <a:solidFill>
                  <a:srgbClr val="2F1BC7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b="1" dirty="0" smtClean="0">
                <a:latin typeface="Courier New" panose="02070309020205020404" pitchFamily="49" charset="0"/>
              </a:rPr>
              <a:t>, </a:t>
            </a:r>
            <a:r>
              <a:rPr lang="en-US" altLang="en-US" b="1" dirty="0" smtClean="0">
                <a:solidFill>
                  <a:srgbClr val="2F1BC7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b="1" dirty="0" smtClean="0">
                <a:latin typeface="Courier New" panose="02070309020205020404" pitchFamily="49" charset="0"/>
              </a:rPr>
              <a:t>, </a:t>
            </a:r>
            <a:r>
              <a:rPr lang="en-US" altLang="en-US" b="1" dirty="0" smtClean="0">
                <a:solidFill>
                  <a:srgbClr val="2F1BC7"/>
                </a:solidFill>
                <a:latin typeface="Courier New" panose="02070309020205020404" pitchFamily="49" charset="0"/>
              </a:rPr>
              <a:t>/</a:t>
            </a:r>
          </a:p>
          <a:p>
            <a:pPr lvl="1" eaLnBrk="1" hangingPunct="1"/>
            <a:r>
              <a:rPr lang="en-US" altLang="en-US" b="1" dirty="0" smtClean="0"/>
              <a:t>Assignment</a:t>
            </a:r>
            <a:r>
              <a:rPr lang="en-US" altLang="en-US" dirty="0" smtClean="0"/>
              <a:t>:   </a:t>
            </a:r>
            <a:r>
              <a:rPr lang="en-US" altLang="en-US" b="1" dirty="0" smtClean="0">
                <a:solidFill>
                  <a:srgbClr val="2F1BC7"/>
                </a:solidFill>
                <a:latin typeface="Courier New" panose="02070309020205020404" pitchFamily="49" charset="0"/>
              </a:rPr>
              <a:t>=</a:t>
            </a:r>
          </a:p>
          <a:p>
            <a:pPr lvl="1" eaLnBrk="1" hangingPunct="1"/>
            <a:r>
              <a:rPr lang="en-US" altLang="en-US" b="1" dirty="0" smtClean="0"/>
              <a:t>Input</a:t>
            </a:r>
            <a:r>
              <a:rPr lang="en-US" altLang="en-US" dirty="0" smtClean="0"/>
              <a:t>:  </a:t>
            </a:r>
            <a:r>
              <a:rPr lang="en-US" altLang="en-US" b="1" dirty="0" smtClean="0">
                <a:solidFill>
                  <a:srgbClr val="2F1BC7"/>
                </a:solidFill>
              </a:rPr>
              <a:t>&gt;&gt;</a:t>
            </a:r>
            <a:r>
              <a:rPr lang="en-US" altLang="en-US" dirty="0" smtClean="0"/>
              <a:t>       - </a:t>
            </a:r>
            <a:r>
              <a:rPr lang="en-US" altLang="en-US" b="1" dirty="0" smtClean="0"/>
              <a:t>Output: </a:t>
            </a:r>
            <a:r>
              <a:rPr lang="en-US" altLang="en-US" b="1" dirty="0" smtClean="0">
                <a:solidFill>
                  <a:srgbClr val="2F1BC7"/>
                </a:solidFill>
              </a:rPr>
              <a:t>&lt;&lt;</a:t>
            </a:r>
          </a:p>
          <a:p>
            <a:pPr lvl="1" eaLnBrk="1" hangingPunct="1"/>
            <a:endParaRPr lang="en-US" altLang="en-US" b="1" dirty="0" smtClean="0">
              <a:solidFill>
                <a:srgbClr val="2F1BC7"/>
              </a:solidFill>
            </a:endParaRPr>
          </a:p>
          <a:p>
            <a:pPr eaLnBrk="1" hangingPunct="1">
              <a:spcBef>
                <a:spcPct val="40000"/>
              </a:spcBef>
            </a:pPr>
            <a:r>
              <a:rPr lang="en-US" altLang="en-US" b="1" u="sng" dirty="0" smtClean="0"/>
              <a:t>Examples in program</a:t>
            </a:r>
            <a:r>
              <a:rPr lang="en-US" altLang="en-US" sz="2400" b="1" u="sng" dirty="0"/>
              <a:t> </a:t>
            </a:r>
            <a:r>
              <a:rPr lang="en-US" altLang="en-US" sz="2400" dirty="0"/>
              <a:t>(</a:t>
            </a:r>
            <a:r>
              <a:rPr lang="en-US" altLang="en-US" b="1" dirty="0">
                <a:solidFill>
                  <a:srgbClr val="2F1BC7"/>
                </a:solidFill>
              </a:rPr>
              <a:t>shown in blue</a:t>
            </a:r>
            <a:r>
              <a:rPr lang="en-US" altLang="en-US" sz="2400" dirty="0"/>
              <a:t>)</a:t>
            </a:r>
            <a:r>
              <a:rPr lang="en-US" altLang="en-US" dirty="0" smtClean="0"/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num2 </a:t>
            </a:r>
            <a:r>
              <a:rPr lang="en-US" altLang="en-US" b="1" dirty="0" smtClean="0">
                <a:solidFill>
                  <a:srgbClr val="2F1BC7"/>
                </a:solidFill>
                <a:latin typeface="Courier New" panose="02070309020205020404" pitchFamily="49" charset="0"/>
              </a:rPr>
              <a:t>= </a:t>
            </a:r>
            <a:r>
              <a:rPr lang="en-US" altLang="en-US" b="1" dirty="0" smtClean="0">
                <a:latin typeface="Courier New" panose="02070309020205020404" pitchFamily="49" charset="0"/>
              </a:rPr>
              <a:t>12;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sum </a:t>
            </a:r>
            <a:r>
              <a:rPr lang="en-US" altLang="en-US" b="1" dirty="0" smtClean="0">
                <a:solidFill>
                  <a:srgbClr val="2F1BC7"/>
                </a:solidFill>
                <a:latin typeface="Courier New" panose="02070309020205020404" pitchFamily="49" charset="0"/>
              </a:rPr>
              <a:t>= </a:t>
            </a:r>
            <a:r>
              <a:rPr lang="en-US" altLang="en-US" b="1" dirty="0" smtClean="0">
                <a:latin typeface="Courier New" panose="02070309020205020404" pitchFamily="49" charset="0"/>
              </a:rPr>
              <a:t>num1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2F1BC7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num2;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err="1" smtClean="0">
                <a:latin typeface="Courier New" panose="02070309020205020404" pitchFamily="49" charset="0"/>
              </a:rPr>
              <a:t>cin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2F1BC7"/>
                </a:solidFill>
                <a:latin typeface="Courier New" panose="02070309020205020404" pitchFamily="49" charset="0"/>
              </a:rPr>
              <a:t>&gt;&gt;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num2; 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cout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2F1BC7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sum;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1-</a:t>
            </a:r>
            <a:fld id="{10406636-5C0A-4F0C-8C52-7420F9D9C0CB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375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A0A0-054B-4205-8EA1-E0A4B951E817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4C71-0912-4257-8549-7A3444AC5B53}" type="datetime1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6380" y="3200400"/>
            <a:ext cx="10972800" cy="838200"/>
          </a:xfrm>
        </p:spPr>
        <p:txBody>
          <a:bodyPr/>
          <a:lstStyle/>
          <a:p>
            <a:r>
              <a:rPr lang="en-US" dirty="0" smtClean="0"/>
              <a:t>Review of Previous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92202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b="1" dirty="0">
                <a:solidFill>
                  <a:srgbClr val="C00000"/>
                </a:solidFill>
              </a:rPr>
              <a:t>Punctuations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120140"/>
            <a:ext cx="8955156" cy="566166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b="1" dirty="0" smtClean="0">
                <a:solidFill>
                  <a:srgbClr val="2F1BC7"/>
                </a:solidFill>
              </a:rPr>
              <a:t>Characters</a:t>
            </a:r>
            <a:r>
              <a:rPr lang="en-US" altLang="en-US" dirty="0" smtClean="0">
                <a:solidFill>
                  <a:srgbClr val="2F1BC7"/>
                </a:solidFill>
              </a:rPr>
              <a:t> </a:t>
            </a:r>
            <a:r>
              <a:rPr lang="en-US" altLang="en-US" dirty="0" smtClean="0"/>
              <a:t>that </a:t>
            </a:r>
            <a:r>
              <a:rPr lang="en-US" altLang="en-US" b="1" dirty="0" smtClean="0">
                <a:solidFill>
                  <a:srgbClr val="2F1BC7"/>
                </a:solidFill>
              </a:rPr>
              <a:t>mark</a:t>
            </a:r>
            <a:r>
              <a:rPr lang="en-US" altLang="en-US" dirty="0" smtClean="0">
                <a:solidFill>
                  <a:srgbClr val="2F1BC7"/>
                </a:solidFill>
              </a:rPr>
              <a:t> </a:t>
            </a:r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rgbClr val="2F1BC7"/>
                </a:solidFill>
              </a:rPr>
              <a:t>end of a statement</a:t>
            </a:r>
            <a:r>
              <a:rPr lang="en-US" altLang="en-US" dirty="0" smtClean="0"/>
              <a:t>, </a:t>
            </a:r>
            <a:r>
              <a:rPr lang="en-US" altLang="en-US" b="1" dirty="0" smtClean="0">
                <a:solidFill>
                  <a:srgbClr val="2F1BC7"/>
                </a:solidFill>
              </a:rPr>
              <a:t>separate items </a:t>
            </a:r>
            <a:r>
              <a:rPr lang="en-US" altLang="en-US" dirty="0" smtClean="0"/>
              <a:t>in a </a:t>
            </a:r>
            <a:r>
              <a:rPr lang="en-US" altLang="en-US" b="1" dirty="0" smtClean="0"/>
              <a:t>list</a:t>
            </a:r>
            <a:r>
              <a:rPr lang="en-US" altLang="en-US" dirty="0" smtClean="0"/>
              <a:t>, and </a:t>
            </a:r>
            <a:r>
              <a:rPr lang="en-US" altLang="en-US" b="1" dirty="0" smtClean="0">
                <a:solidFill>
                  <a:srgbClr val="2F1BC7"/>
                </a:solidFill>
              </a:rPr>
              <a:t>separate elements </a:t>
            </a:r>
            <a:r>
              <a:rPr lang="en-US" altLang="en-US" dirty="0" smtClean="0"/>
              <a:t>of a </a:t>
            </a:r>
            <a:r>
              <a:rPr lang="en-US" altLang="en-US" b="1" dirty="0" smtClean="0"/>
              <a:t>statement</a:t>
            </a:r>
            <a:r>
              <a:rPr lang="en-US" altLang="en-US" dirty="0" smtClean="0"/>
              <a:t>.</a:t>
            </a:r>
          </a:p>
          <a:p>
            <a:pPr eaLnBrk="1" hangingPunct="1">
              <a:spcBef>
                <a:spcPct val="40000"/>
              </a:spcBef>
            </a:pPr>
            <a:endParaRPr lang="en-US" altLang="en-US" dirty="0" smtClean="0"/>
          </a:p>
          <a:p>
            <a:pPr eaLnBrk="1" hangingPunct="1">
              <a:spcBef>
                <a:spcPct val="40000"/>
              </a:spcBef>
            </a:pPr>
            <a:r>
              <a:rPr lang="en-US" altLang="en-US" dirty="0" smtClean="0"/>
              <a:t>Example in program 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2F1BC7"/>
                </a:solidFill>
              </a:rPr>
              <a:t>shown in blue</a:t>
            </a:r>
            <a:r>
              <a:rPr lang="en-US" altLang="en-US" sz="2400" dirty="0"/>
              <a:t>)</a:t>
            </a:r>
            <a:r>
              <a:rPr lang="en-US" altLang="en-US" dirty="0" smtClean="0"/>
              <a:t>:</a:t>
            </a:r>
            <a:r>
              <a:rPr lang="en-US" altLang="en-US" dirty="0" smtClean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	 	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</a:rPr>
              <a:t> main </a:t>
            </a:r>
            <a:r>
              <a:rPr lang="en-US" altLang="en-US" b="1" dirty="0" smtClean="0">
                <a:solidFill>
                  <a:srgbClr val="2F1BC7"/>
                </a:solidFill>
                <a:latin typeface="Courier New" panose="02070309020205020404" pitchFamily="49" charset="0"/>
              </a:rPr>
              <a:t>(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		</a:t>
            </a:r>
            <a:r>
              <a:rPr lang="en-US" altLang="en-US" b="1" dirty="0" smtClean="0">
                <a:solidFill>
                  <a:srgbClr val="2F1BC7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		  double num1</a:t>
            </a:r>
            <a:r>
              <a:rPr lang="en-US" altLang="en-US" b="1" dirty="0" smtClean="0">
                <a:solidFill>
                  <a:srgbClr val="2F1BC7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b="1" dirty="0" smtClean="0">
                <a:latin typeface="Courier New" panose="02070309020205020404" pitchFamily="49" charset="0"/>
              </a:rPr>
              <a:t> num2=3</a:t>
            </a:r>
            <a:r>
              <a:rPr lang="en-US" altLang="en-US" b="1" dirty="0" smtClean="0">
                <a:solidFill>
                  <a:srgbClr val="2F1BC7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b="1" dirty="0" smtClean="0">
                <a:latin typeface="Courier New" panose="02070309020205020404" pitchFamily="49" charset="0"/>
              </a:rPr>
              <a:t> num3</a:t>
            </a:r>
            <a:r>
              <a:rPr lang="en-US" altLang="en-US" b="1" dirty="0" smtClean="0">
                <a:solidFill>
                  <a:srgbClr val="2F1BC7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b="1" dirty="0" smtClean="0">
                <a:latin typeface="Courier New" panose="02070309020205020404" pitchFamily="49" charset="0"/>
              </a:rPr>
              <a:t>num1=5</a:t>
            </a:r>
            <a:r>
              <a:rPr lang="en-US" altLang="en-US" b="1" dirty="0" smtClean="0">
                <a:solidFill>
                  <a:srgbClr val="2F1BC7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3D8963"/>
                </a:solidFill>
                <a:latin typeface="Courier New" panose="02070309020205020404" pitchFamily="49" charset="0"/>
              </a:rPr>
              <a:t>		 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cout</a:t>
            </a:r>
            <a:r>
              <a:rPr lang="en-US" altLang="en-US" b="1" dirty="0" smtClean="0">
                <a:latin typeface="Courier New" panose="02070309020205020404" pitchFamily="49" charset="0"/>
              </a:rPr>
              <a:t> &lt;&lt;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sqrt</a:t>
            </a:r>
            <a:r>
              <a:rPr lang="en-US" altLang="en-US" b="1" dirty="0" smtClean="0">
                <a:solidFill>
                  <a:srgbClr val="2F1BC7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b="1" dirty="0" smtClean="0">
                <a:latin typeface="Courier New" panose="02070309020205020404" pitchFamily="49" charset="0"/>
              </a:rPr>
              <a:t>num2</a:t>
            </a:r>
            <a:r>
              <a:rPr lang="en-US" altLang="en-US" b="1" dirty="0" smtClean="0">
                <a:solidFill>
                  <a:srgbClr val="2F1BC7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b="1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		</a:t>
            </a:r>
            <a:r>
              <a:rPr lang="en-US" altLang="en-US" b="1" dirty="0" smtClean="0">
                <a:solidFill>
                  <a:srgbClr val="2F1BC7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b="1" dirty="0" smtClean="0">
              <a:latin typeface="Courier New" panose="02070309020205020404" pitchFamily="49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1-</a:t>
            </a:r>
            <a:fld id="{76B2C155-8DC2-4494-B790-D1E484052A6E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375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1B86-0075-4511-9EC9-8D1F25949E60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01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07556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b="1" dirty="0">
                <a:solidFill>
                  <a:srgbClr val="C00000"/>
                </a:solidFill>
              </a:rPr>
              <a:t>Lines vs. Statements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089659"/>
            <a:ext cx="8955156" cy="576834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In a source </a:t>
            </a:r>
            <a:r>
              <a:rPr lang="en-US" altLang="en-US" b="1" dirty="0" smtClean="0"/>
              <a:t>(.</a:t>
            </a:r>
            <a:r>
              <a:rPr lang="en-US" altLang="en-US" b="1" dirty="0" err="1" smtClean="0"/>
              <a:t>cpp</a:t>
            </a:r>
            <a:r>
              <a:rPr lang="en-US" altLang="en-US" dirty="0" smtClean="0"/>
              <a:t>) </a:t>
            </a:r>
            <a:r>
              <a:rPr lang="en-US" altLang="en-US" b="1" dirty="0" smtClean="0"/>
              <a:t>file</a:t>
            </a:r>
            <a:r>
              <a:rPr lang="en-US" altLang="en-US" dirty="0" smtClean="0"/>
              <a:t>,</a:t>
            </a:r>
          </a:p>
          <a:p>
            <a:pPr lvl="1" eaLnBrk="1" hangingPunct="1">
              <a:buFontTx/>
              <a:buNone/>
            </a:pPr>
            <a:r>
              <a:rPr lang="en-US" altLang="en-US" b="1" dirty="0" smtClean="0">
                <a:solidFill>
                  <a:srgbClr val="2F1BC7"/>
                </a:solidFill>
              </a:rPr>
              <a:t>A line </a:t>
            </a:r>
            <a:r>
              <a:rPr lang="en-US" altLang="en-US" dirty="0" smtClean="0"/>
              <a:t>is </a:t>
            </a:r>
            <a:r>
              <a:rPr lang="en-US" altLang="en-US" b="1" dirty="0" smtClean="0"/>
              <a:t>all of the characters </a:t>
            </a:r>
            <a:r>
              <a:rPr lang="en-US" altLang="en-US" dirty="0" smtClean="0"/>
              <a:t>entered </a:t>
            </a:r>
            <a:r>
              <a:rPr lang="en-US" altLang="en-US" b="1" dirty="0" smtClean="0"/>
              <a:t>before a carriage return</a:t>
            </a:r>
            <a:r>
              <a:rPr lang="en-US" altLang="en-US" dirty="0" smtClean="0"/>
              <a:t> (</a:t>
            </a:r>
            <a:r>
              <a:rPr lang="en-US" altLang="en-US" b="1" dirty="0" smtClean="0"/>
              <a:t>ENTER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key</a:t>
            </a:r>
            <a:r>
              <a:rPr lang="en-US" altLang="en-US" dirty="0" smtClean="0"/>
              <a:t>).  </a:t>
            </a:r>
          </a:p>
          <a:p>
            <a:pPr lvl="1" eaLnBrk="1" hangingPunct="1">
              <a:buFontTx/>
              <a:buNone/>
            </a:pPr>
            <a:r>
              <a:rPr lang="en-US" altLang="en-US" b="1" dirty="0" smtClean="0">
                <a:solidFill>
                  <a:srgbClr val="2F1BC7"/>
                </a:solidFill>
              </a:rPr>
              <a:t>Blank lines </a:t>
            </a:r>
            <a:r>
              <a:rPr lang="en-US" altLang="en-US" b="1" dirty="0" smtClean="0"/>
              <a:t>improve</a:t>
            </a:r>
            <a:r>
              <a:rPr lang="en-US" altLang="en-US" dirty="0" smtClean="0"/>
              <a:t> the </a:t>
            </a:r>
            <a:r>
              <a:rPr lang="en-US" altLang="en-US" b="1" dirty="0" smtClean="0"/>
              <a:t>readability</a:t>
            </a:r>
            <a:r>
              <a:rPr lang="en-US" altLang="en-US" dirty="0" smtClean="0"/>
              <a:t> of a program.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lvl="1" eaLnBrk="1" hangingPunct="1">
              <a:buFontTx/>
              <a:buNone/>
            </a:pPr>
            <a:r>
              <a:rPr lang="en-US" altLang="en-US" dirty="0" smtClean="0"/>
              <a:t>Here are four sample lines.  Line 3 is blank: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double num1 = 5, num2, sum;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num2 = 12;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b="1" dirty="0" smtClean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  sum = num1 + num2;</a:t>
            </a:r>
            <a:endParaRPr lang="en-US" alt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1-</a:t>
            </a:r>
            <a:fld id="{CA0642EE-95BC-4A8E-B70E-B988C9E1CD7E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375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F8B0-6753-4857-A0FF-617D0A70DF32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6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-5515"/>
            <a:ext cx="9144000" cy="96563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b="1" dirty="0">
                <a:solidFill>
                  <a:srgbClr val="C00000"/>
                </a:solidFill>
              </a:rPr>
              <a:t>Lines vs. Statements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066800"/>
            <a:ext cx="8839200" cy="5715000"/>
          </a:xfrm>
        </p:spPr>
        <p:txBody>
          <a:bodyPr>
            <a:normAutofit/>
          </a:bodyPr>
          <a:lstStyle/>
          <a:p>
            <a:pPr marL="447675" lvl="1" indent="-36195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en-US" sz="3000" b="1" dirty="0">
                <a:solidFill>
                  <a:srgbClr val="C00000"/>
                </a:solidFill>
              </a:rPr>
              <a:t>A statement </a:t>
            </a:r>
            <a:r>
              <a:rPr lang="en-US" altLang="en-US" sz="3000" dirty="0"/>
              <a:t>is an </a:t>
            </a:r>
            <a:r>
              <a:rPr lang="en-US" altLang="en-US" sz="3000" b="1" dirty="0">
                <a:solidFill>
                  <a:srgbClr val="2F1BC7"/>
                </a:solidFill>
              </a:rPr>
              <a:t>instruction</a:t>
            </a:r>
            <a:r>
              <a:rPr lang="en-US" altLang="en-US" sz="3000" dirty="0">
                <a:solidFill>
                  <a:srgbClr val="2F1BC7"/>
                </a:solidFill>
              </a:rPr>
              <a:t> </a:t>
            </a:r>
            <a:r>
              <a:rPr lang="en-US" altLang="en-US" sz="3000" dirty="0"/>
              <a:t>to the </a:t>
            </a:r>
            <a:r>
              <a:rPr lang="en-US" altLang="en-US" sz="3000" b="1" dirty="0">
                <a:solidFill>
                  <a:srgbClr val="2F1BC7"/>
                </a:solidFill>
              </a:rPr>
              <a:t>computer to perform an action</a:t>
            </a:r>
            <a:r>
              <a:rPr lang="en-US" altLang="en-US" sz="3000" dirty="0"/>
              <a:t>.  </a:t>
            </a:r>
          </a:p>
          <a:p>
            <a:pPr marL="447675" lvl="1" indent="-36195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en-US" sz="3000" dirty="0"/>
              <a:t>A </a:t>
            </a:r>
            <a:r>
              <a:rPr lang="en-US" altLang="en-US" sz="3000" b="1" dirty="0">
                <a:solidFill>
                  <a:srgbClr val="C00000"/>
                </a:solidFill>
              </a:rPr>
              <a:t>statement</a:t>
            </a:r>
            <a:r>
              <a:rPr lang="en-US" altLang="en-US" sz="3000" dirty="0">
                <a:solidFill>
                  <a:srgbClr val="C00000"/>
                </a:solidFill>
              </a:rPr>
              <a:t> </a:t>
            </a:r>
            <a:r>
              <a:rPr lang="en-US" altLang="en-US" sz="3000" dirty="0"/>
              <a:t>may </a:t>
            </a:r>
            <a:r>
              <a:rPr lang="en-US" altLang="en-US" sz="3000" b="1" dirty="0">
                <a:solidFill>
                  <a:srgbClr val="2F1BC7"/>
                </a:solidFill>
              </a:rPr>
              <a:t>contain keywords</a:t>
            </a:r>
            <a:r>
              <a:rPr lang="en-US" altLang="en-US" sz="3000" dirty="0"/>
              <a:t>, </a:t>
            </a:r>
            <a:r>
              <a:rPr lang="en-US" altLang="en-US" sz="3000" b="1" dirty="0">
                <a:solidFill>
                  <a:srgbClr val="2F1BC7"/>
                </a:solidFill>
              </a:rPr>
              <a:t>operators</a:t>
            </a:r>
            <a:r>
              <a:rPr lang="en-US" altLang="en-US" sz="3000" dirty="0"/>
              <a:t>, </a:t>
            </a:r>
            <a:r>
              <a:rPr lang="en-US" altLang="en-US" sz="3000" b="1" dirty="0">
                <a:solidFill>
                  <a:srgbClr val="2F1BC7"/>
                </a:solidFill>
              </a:rPr>
              <a:t>programmer-defined identifiers</a:t>
            </a:r>
            <a:r>
              <a:rPr lang="en-US" altLang="en-US" sz="3000" dirty="0"/>
              <a:t>, and </a:t>
            </a:r>
            <a:r>
              <a:rPr lang="en-US" altLang="en-US" sz="3000" b="1" dirty="0">
                <a:solidFill>
                  <a:srgbClr val="2F1BC7"/>
                </a:solidFill>
              </a:rPr>
              <a:t>punctuation</a:t>
            </a:r>
            <a:r>
              <a:rPr lang="en-US" altLang="en-US" sz="3000" dirty="0"/>
              <a:t>.  </a:t>
            </a:r>
          </a:p>
          <a:p>
            <a:pPr marL="447675" lvl="1" indent="-36195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en-US" sz="3000" dirty="0"/>
              <a:t>A </a:t>
            </a:r>
            <a:r>
              <a:rPr lang="en-US" altLang="en-US" sz="3000" b="1" dirty="0"/>
              <a:t>statement may fit on one line</a:t>
            </a:r>
            <a:r>
              <a:rPr lang="en-US" altLang="en-US" sz="3000" dirty="0"/>
              <a:t>, or it </a:t>
            </a:r>
            <a:r>
              <a:rPr lang="en-US" altLang="en-US" sz="3000" b="1" dirty="0"/>
              <a:t>may occupy multiple lines</a:t>
            </a:r>
            <a:r>
              <a:rPr lang="en-US" altLang="en-US" sz="3000" dirty="0"/>
              <a:t>.</a:t>
            </a:r>
            <a:endParaRPr lang="en-US" altLang="en-US" dirty="0" smtClean="0"/>
          </a:p>
          <a:p>
            <a:pPr lvl="1" eaLnBrk="1" hangingPunct="1">
              <a:buFontTx/>
              <a:buNone/>
            </a:pPr>
            <a:r>
              <a:rPr lang="en-US" altLang="en-US" dirty="0" smtClean="0"/>
              <a:t>Here is a </a:t>
            </a:r>
            <a:r>
              <a:rPr lang="en-US" altLang="en-US" b="1" u="sng" dirty="0" smtClean="0"/>
              <a:t>single statement that uses two lines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 double num1 = 5,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D8963"/>
                </a:solidFill>
                <a:latin typeface="Courier New" panose="02070309020205020404" pitchFamily="49" charset="0"/>
              </a:rPr>
              <a:t>			 num2, sum;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1-</a:t>
            </a:r>
            <a:fld id="{669A4DF4-2D8D-424D-9286-5AE33120098D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375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C82D-F412-4195-9869-EAF4FDB9F3D1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-38100"/>
            <a:ext cx="9107556" cy="9144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B80000"/>
                </a:solidFill>
              </a:rPr>
              <a:t>Comments 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990600"/>
            <a:ext cx="9031356" cy="5486400"/>
          </a:xfrm>
        </p:spPr>
        <p:txBody>
          <a:bodyPr>
            <a:normAutofit/>
          </a:bodyPr>
          <a:lstStyle/>
          <a:p>
            <a:r>
              <a:rPr lang="en-US" sz="3000" b="1" u="sng" dirty="0">
                <a:latin typeface="+mj-lt"/>
              </a:rPr>
              <a:t>Two types of comments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b="1" dirty="0">
                <a:solidFill>
                  <a:srgbClr val="2F1BC7"/>
                </a:solidFill>
                <a:latin typeface="+mj-lt"/>
              </a:rPr>
              <a:t>Single line comment:  </a:t>
            </a:r>
            <a:r>
              <a:rPr lang="en-US" sz="3000" b="1" dirty="0">
                <a:solidFill>
                  <a:srgbClr val="C00000"/>
                </a:solidFill>
                <a:latin typeface="+mj-lt"/>
              </a:rPr>
              <a:t>// </a:t>
            </a:r>
            <a:r>
              <a:rPr lang="en-US" i="1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my program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b="1" dirty="0">
                <a:solidFill>
                  <a:srgbClr val="2F1BC7"/>
                </a:solidFill>
                <a:latin typeface="+mj-lt"/>
              </a:rPr>
              <a:t>Multi-line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dirty="0">
                <a:latin typeface="+mj-lt"/>
              </a:rPr>
              <a:t>(paragraph) 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comment:</a:t>
            </a:r>
            <a:r>
              <a:rPr lang="en-US" sz="3000" dirty="0">
                <a:latin typeface="+mj-lt"/>
              </a:rPr>
              <a:t>  </a:t>
            </a:r>
            <a:endParaRPr lang="en-US" sz="3000" b="1" dirty="0">
              <a:solidFill>
                <a:srgbClr val="C00000"/>
              </a:solidFill>
              <a:latin typeface="+mj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+mj-lt"/>
              </a:rPr>
              <a:t>/*    </a:t>
            </a:r>
            <a:r>
              <a:rPr lang="en-US" sz="2400" i="1" dirty="0">
                <a:solidFill>
                  <a:srgbClr val="00B0F0"/>
                </a:solidFill>
                <a:latin typeface="Comic Sans MS" panose="030F0702030302020204" pitchFamily="66" charset="0"/>
              </a:rPr>
              <a:t>my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     </a:t>
            </a:r>
            <a:r>
              <a:rPr lang="en-US" sz="2400" i="1" dirty="0">
                <a:solidFill>
                  <a:srgbClr val="00B0F0"/>
                </a:solidFill>
                <a:latin typeface="Comic Sans MS" panose="030F0702030302020204" pitchFamily="66" charset="0"/>
              </a:rPr>
              <a:t>Program</a:t>
            </a:r>
            <a:r>
              <a:rPr lang="en-US" dirty="0" smtClean="0">
                <a:solidFill>
                  <a:srgbClr val="00B0F0"/>
                </a:solidFill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+mj-lt"/>
              </a:rPr>
              <a:t>*/</a:t>
            </a:r>
          </a:p>
          <a:p>
            <a:pPr>
              <a:buNone/>
            </a:pPr>
            <a:endParaRPr lang="en-US" sz="3000" dirty="0">
              <a:latin typeface="+mj-lt"/>
            </a:endParaRPr>
          </a:p>
          <a:p>
            <a:r>
              <a:rPr lang="en-US" sz="3000" dirty="0">
                <a:latin typeface="+mj-lt"/>
              </a:rPr>
              <a:t>The </a:t>
            </a:r>
            <a:r>
              <a:rPr lang="en-US" sz="3000" b="1" u="sng" dirty="0">
                <a:latin typeface="+mj-lt"/>
              </a:rPr>
              <a:t>compiler</a:t>
            </a:r>
            <a:r>
              <a:rPr lang="en-US" sz="3000" u="sng" dirty="0">
                <a:latin typeface="+mj-lt"/>
              </a:rPr>
              <a:t> </a:t>
            </a:r>
            <a:r>
              <a:rPr lang="en-US" sz="3000" b="1" u="sng" dirty="0">
                <a:latin typeface="+mj-lt"/>
              </a:rPr>
              <a:t>ignores</a:t>
            </a:r>
            <a:r>
              <a:rPr lang="en-US" sz="3000" u="sng" dirty="0">
                <a:latin typeface="+mj-lt"/>
              </a:rPr>
              <a:t> </a:t>
            </a:r>
            <a:r>
              <a:rPr lang="en-US" sz="3000" dirty="0">
                <a:latin typeface="+mj-lt"/>
              </a:rPr>
              <a:t>all the </a:t>
            </a:r>
            <a:r>
              <a:rPr lang="en-US" sz="3000" b="1" u="sng" dirty="0">
                <a:latin typeface="+mj-lt"/>
              </a:rPr>
              <a:t>comment</a:t>
            </a:r>
            <a:r>
              <a:rPr lang="en-US" sz="3000" dirty="0">
                <a:latin typeface="+mj-lt"/>
              </a:rPr>
              <a:t> related </a:t>
            </a:r>
            <a:r>
              <a:rPr lang="en-US" sz="3000" b="1" u="sng" dirty="0">
                <a:latin typeface="+mj-lt"/>
              </a:rPr>
              <a:t>text</a:t>
            </a:r>
            <a:endParaRPr lang="en-US" sz="3000" b="1" u="sng" dirty="0">
              <a:solidFill>
                <a:srgbClr val="2C14DE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3756" y="87820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2BFE-8187-4700-B771-ECF11771D29D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9074424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Input / Output Example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143000"/>
            <a:ext cx="8902148" cy="5675244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spcBef>
                <a:spcPts val="1200"/>
              </a:spcBef>
              <a:buSzPct val="110000"/>
              <a:buNone/>
            </a:pP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514350" indent="-514350">
              <a:spcBef>
                <a:spcPts val="1200"/>
              </a:spcBef>
              <a:buSzPct val="110000"/>
              <a:buNone/>
            </a:pP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#include &lt;string&gt; </a:t>
            </a:r>
          </a:p>
          <a:p>
            <a:pPr marL="514350" indent="-514350">
              <a:spcBef>
                <a:spcPts val="1200"/>
              </a:spcBef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using namespace std; </a:t>
            </a:r>
          </a:p>
          <a:p>
            <a:pPr marL="514350" indent="-514350">
              <a:spcBef>
                <a:spcPts val="1200"/>
              </a:spcBef>
              <a:buSzPct val="110000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spcBef>
                <a:spcPts val="1200"/>
              </a:spcBef>
              <a:buSzPct val="110000"/>
              <a:buNone/>
            </a:pPr>
            <a:r>
              <a:rPr lang="en-US" b="1" dirty="0" err="1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 ) </a:t>
            </a:r>
          </a:p>
          <a:p>
            <a:pPr marL="514350" indent="-514350">
              <a:spcBef>
                <a:spcPts val="1200"/>
              </a:spcBef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14350" indent="-514350">
              <a:spcBef>
                <a:spcPts val="1200"/>
              </a:spcBef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name;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//Name of student</a:t>
            </a:r>
          </a:p>
          <a:p>
            <a:pPr marL="514350" indent="-514350">
              <a:spcBef>
                <a:spcPts val="1200"/>
              </a:spcBef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“Enter you name";</a:t>
            </a:r>
          </a:p>
          <a:p>
            <a:pPr marL="514350" indent="-514350">
              <a:spcBef>
                <a:spcPts val="1200"/>
              </a:spcBef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b="1" dirty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name; </a:t>
            </a:r>
          </a:p>
          <a:p>
            <a:pPr marL="514350" indent="-514350">
              <a:spcBef>
                <a:spcPts val="1200"/>
              </a:spcBef>
              <a:buSzPct val="110000"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   /* Now print hello , and students name */ </a:t>
            </a:r>
          </a:p>
          <a:p>
            <a:pPr marL="514350" indent="-514350">
              <a:spcBef>
                <a:spcPts val="1200"/>
              </a:spcBef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“Hello “ </a:t>
            </a:r>
            <a:r>
              <a:rPr lang="en-US" b="1" dirty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name;</a:t>
            </a:r>
          </a:p>
          <a:p>
            <a:pPr marL="514350" indent="-514350">
              <a:spcBef>
                <a:spcPts val="1200"/>
              </a:spcBef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marL="514350" indent="-514350">
              <a:spcBef>
                <a:spcPts val="1200"/>
              </a:spcBef>
              <a:buSzPct val="11000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2C14D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63756" y="988365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5407-568F-422C-B1FB-622E93909B66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8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-1"/>
            <a:ext cx="9144000" cy="96011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Omitting std:: prefix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201738"/>
            <a:ext cx="8991600" cy="55038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i="1" dirty="0" smtClean="0">
                <a:solidFill>
                  <a:srgbClr val="B80000"/>
                </a:solidFill>
                <a:latin typeface="+mj-lt"/>
              </a:rPr>
              <a:t>- using</a:t>
            </a:r>
            <a:r>
              <a:rPr lang="en-US" dirty="0" smtClean="0">
                <a:latin typeface="+mj-lt"/>
              </a:rPr>
              <a:t>  </a:t>
            </a:r>
            <a:r>
              <a:rPr lang="en-US" b="1" dirty="0" smtClean="0">
                <a:solidFill>
                  <a:srgbClr val="2F1BC7"/>
                </a:solidFill>
                <a:latin typeface="+mj-lt"/>
              </a:rPr>
              <a:t>directive</a:t>
            </a:r>
            <a:r>
              <a:rPr lang="en-US" dirty="0" smtClean="0">
                <a:latin typeface="+mj-lt"/>
              </a:rPr>
              <a:t> brings namespaces or its sub-items into current scope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3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&lt;&lt;“Hello World!”&lt;&lt;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&lt;&lt;“Bye!”;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552575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592C-8C9A-452B-86E9-EB649316EA3A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39956" y="-32068"/>
            <a:ext cx="8991600" cy="97504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Namespaces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019176"/>
            <a:ext cx="9002781" cy="576262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3000"/>
              </a:lnSpc>
              <a:spcBef>
                <a:spcPts val="2400"/>
              </a:spcBef>
            </a:pPr>
            <a:r>
              <a:rPr lang="en-US" b="1" dirty="0">
                <a:solidFill>
                  <a:srgbClr val="C00000"/>
                </a:solidFill>
              </a:rPr>
              <a:t>Namespace pollution</a:t>
            </a:r>
          </a:p>
          <a:p>
            <a:pPr lvl="1">
              <a:lnSpc>
                <a:spcPct val="78000"/>
              </a:lnSpc>
              <a:spcBef>
                <a:spcPts val="2400"/>
              </a:spcBef>
            </a:pPr>
            <a:r>
              <a:rPr lang="en-US" sz="3000" dirty="0"/>
              <a:t>Occurs </a:t>
            </a:r>
            <a:r>
              <a:rPr lang="en-US" sz="3000" b="1" dirty="0">
                <a:solidFill>
                  <a:srgbClr val="2F1BC7"/>
                </a:solidFill>
              </a:rPr>
              <a:t>when building large systems </a:t>
            </a:r>
            <a:r>
              <a:rPr lang="en-US" sz="3000" dirty="0"/>
              <a:t>from </a:t>
            </a:r>
            <a:r>
              <a:rPr lang="en-US" sz="3000" b="1" dirty="0">
                <a:solidFill>
                  <a:srgbClr val="2F1BC7"/>
                </a:solidFill>
              </a:rPr>
              <a:t>pieces</a:t>
            </a:r>
          </a:p>
          <a:p>
            <a:pPr lvl="1">
              <a:lnSpc>
                <a:spcPct val="78000"/>
              </a:lnSpc>
              <a:spcBef>
                <a:spcPts val="2400"/>
              </a:spcBef>
            </a:pPr>
            <a:r>
              <a:rPr lang="en-US" sz="3000" b="1" i="1" dirty="0">
                <a:solidFill>
                  <a:srgbClr val="C00000"/>
                </a:solidFill>
              </a:rPr>
              <a:t>Identical globally-visible names clash</a:t>
            </a:r>
          </a:p>
          <a:p>
            <a:pPr lvl="1">
              <a:lnSpc>
                <a:spcPct val="78000"/>
              </a:lnSpc>
              <a:spcBef>
                <a:spcPts val="2400"/>
              </a:spcBef>
            </a:pPr>
            <a:r>
              <a:rPr lang="en-US" sz="3000" b="1" dirty="0">
                <a:solidFill>
                  <a:srgbClr val="2F1BC7"/>
                </a:solidFill>
              </a:rPr>
              <a:t>How many programs</a:t>
            </a:r>
            <a:r>
              <a:rPr lang="en-US" sz="3000" b="1" dirty="0"/>
              <a:t> </a:t>
            </a:r>
            <a:r>
              <a:rPr lang="en-US" sz="3000" dirty="0"/>
              <a:t>have a </a:t>
            </a:r>
            <a:r>
              <a:rPr lang="en-US" sz="3000" dirty="0">
                <a:solidFill>
                  <a:srgbClr val="C00000"/>
                </a:solidFill>
              </a:rPr>
              <a:t>“</a:t>
            </a:r>
            <a:r>
              <a:rPr lang="en-US" sz="3000" b="1" dirty="0">
                <a:solidFill>
                  <a:srgbClr val="C00000"/>
                </a:solidFill>
              </a:rPr>
              <a:t>print</a:t>
            </a:r>
            <a:r>
              <a:rPr lang="en-US" sz="3000" dirty="0">
                <a:solidFill>
                  <a:srgbClr val="C00000"/>
                </a:solidFill>
              </a:rPr>
              <a:t>” </a:t>
            </a:r>
            <a:r>
              <a:rPr lang="en-US" sz="3000" b="1" dirty="0"/>
              <a:t>function</a:t>
            </a:r>
            <a:r>
              <a:rPr lang="en-US" sz="3000" dirty="0"/>
              <a:t>?</a:t>
            </a:r>
          </a:p>
          <a:p>
            <a:pPr lvl="1">
              <a:lnSpc>
                <a:spcPct val="78000"/>
              </a:lnSpc>
              <a:spcBef>
                <a:spcPts val="2400"/>
              </a:spcBef>
            </a:pPr>
            <a:r>
              <a:rPr lang="en-US" sz="3000" dirty="0"/>
              <a:t>Very </a:t>
            </a:r>
            <a:r>
              <a:rPr lang="en-US" sz="3000" b="1" dirty="0">
                <a:solidFill>
                  <a:srgbClr val="2F1BC7"/>
                </a:solidFill>
              </a:rPr>
              <a:t>difficult to fix</a:t>
            </a:r>
          </a:p>
          <a:p>
            <a:pPr lvl="1">
              <a:lnSpc>
                <a:spcPct val="78000"/>
              </a:lnSpc>
              <a:spcBef>
                <a:spcPts val="2400"/>
              </a:spcBef>
            </a:pPr>
            <a:endParaRPr lang="en-US" sz="3000" b="1" dirty="0">
              <a:solidFill>
                <a:srgbClr val="2F1BC7"/>
              </a:solidFill>
            </a:endParaRPr>
          </a:p>
          <a:p>
            <a:pPr>
              <a:buNone/>
            </a:pPr>
            <a:r>
              <a:rPr lang="en-US" altLang="zh-CN" b="1" dirty="0">
                <a:solidFill>
                  <a:srgbClr val="B80000"/>
                </a:solidFill>
              </a:rPr>
              <a:t>	</a:t>
            </a:r>
            <a:r>
              <a:rPr lang="en-US" altLang="zh-CN" b="1" dirty="0" smtClean="0">
                <a:solidFill>
                  <a:srgbClr val="B80000"/>
                </a:solidFill>
              </a:rPr>
              <a:t>using </a:t>
            </a:r>
            <a:r>
              <a:rPr lang="en-US" altLang="zh-CN" b="1" dirty="0">
                <a:solidFill>
                  <a:srgbClr val="B80000"/>
                </a:solidFill>
              </a:rPr>
              <a:t>namespace </a:t>
            </a:r>
            <a:r>
              <a:rPr lang="en-US" altLang="zh-CN" b="1" dirty="0" err="1" smtClean="0">
                <a:solidFill>
                  <a:srgbClr val="B80000"/>
                </a:solidFill>
              </a:rPr>
              <a:t>std</a:t>
            </a:r>
            <a:r>
              <a:rPr lang="en-US" altLang="zh-CN" b="1" dirty="0" smtClean="0">
                <a:solidFill>
                  <a:srgbClr val="B80000"/>
                </a:solidFill>
              </a:rPr>
              <a:t>;</a:t>
            </a:r>
            <a:br>
              <a:rPr lang="en-US" altLang="zh-CN" b="1" dirty="0" smtClean="0">
                <a:solidFill>
                  <a:srgbClr val="B80000"/>
                </a:solidFill>
              </a:rPr>
            </a:br>
            <a:r>
              <a:rPr lang="en-US" altLang="zh-CN" sz="3000" dirty="0" err="1"/>
              <a:t>cout</a:t>
            </a:r>
            <a:r>
              <a:rPr lang="en-US" altLang="zh-CN" sz="3000" dirty="0"/>
              <a:t>&lt;&lt;“Hello World”;</a:t>
            </a:r>
            <a:endParaRPr lang="en-US" dirty="0"/>
          </a:p>
          <a:p>
            <a:pPr lvl="1">
              <a:lnSpc>
                <a:spcPct val="78000"/>
              </a:lnSpc>
            </a:pPr>
            <a:endParaRPr lang="en-US" dirty="0" smtClean="0"/>
          </a:p>
          <a:p>
            <a:pPr marL="0" indent="0">
              <a:buNone/>
            </a:pPr>
            <a:r>
              <a:rPr lang="en-US" altLang="zh-CN" b="1" dirty="0" err="1">
                <a:solidFill>
                  <a:srgbClr val="2C14DE"/>
                </a:solidFill>
              </a:rPr>
              <a:t>std</a:t>
            </a:r>
            <a:r>
              <a:rPr lang="en-US" altLang="zh-CN" dirty="0">
                <a:solidFill>
                  <a:srgbClr val="2C14DE"/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 </a:t>
            </a:r>
            <a:r>
              <a:rPr lang="en-US" altLang="zh-C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standard C++ namespace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n-US" altLang="zh-CN" dirty="0">
                <a:solidFill>
                  <a:srgbClr val="2C14DE"/>
                </a:solidFill>
              </a:rPr>
              <a:t> </a:t>
            </a:r>
            <a:endParaRPr lang="en-US" altLang="zh-CN" dirty="0" smtClean="0">
              <a:solidFill>
                <a:srgbClr val="2C14DE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You can define your own namespaces too (we see this in future)</a:t>
            </a:r>
            <a:endParaRPr lang="en-US" altLang="zh-CN" dirty="0"/>
          </a:p>
          <a:p>
            <a:pPr>
              <a:buNone/>
            </a:pPr>
            <a:r>
              <a:rPr lang="en-US" altLang="zh-CN" b="1" dirty="0">
                <a:solidFill>
                  <a:srgbClr val="B80000"/>
                </a:solidFill>
              </a:rPr>
              <a:t>	</a:t>
            </a:r>
            <a:endParaRPr lang="en-US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524000" y="1692275"/>
            <a:ext cx="9144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35181" y="89725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B6A4-D56A-439F-BDBB-C51E1F81D5F2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B80000"/>
                </a:solidFill>
              </a:rPr>
              <a:t>String input (Variables)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143000"/>
            <a:ext cx="8839200" cy="5486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sz="2400" b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b="1" i="1" dirty="0">
                <a:solidFill>
                  <a:srgbClr val="2C14DE"/>
                </a:solidFill>
                <a:latin typeface="Courier New" pitchFamily="49" charset="0"/>
                <a:cs typeface="Courier New" pitchFamily="49" charset="0"/>
              </a:rPr>
              <a:t>Read first and second name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#include&lt;string&gt;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main() </a:t>
            </a:r>
            <a:r>
              <a:rPr lang="en-US" sz="24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first;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second;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&lt;&lt; “Enter your first and second names:";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&gt;&gt; first &gt;&gt; second;		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&lt;&lt; "Hello “ &lt;&lt; first &lt;&lt; “ “ &lt;&lt; second;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  <a:defRPr/>
            </a:pPr>
            <a:r>
              <a:rPr lang="en-US" sz="24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i="1" dirty="0">
              <a:solidFill>
                <a:srgbClr val="2F1BC7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3756" y="92202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8D45-CDE9-49B9-80EF-7BCE8B2F1125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6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Write a Program that takes three numbers as input and prints the average.</a:t>
            </a:r>
          </a:p>
          <a:p>
            <a:r>
              <a:rPr lang="en-US" dirty="0" smtClean="0"/>
              <a:t>Write a program that produces the following output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* * * *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* * *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* *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   *</a:t>
            </a:r>
            <a:endParaRPr lang="en-US" dirty="0" smtClean="0"/>
          </a:p>
          <a:p>
            <a:r>
              <a:rPr lang="en-US" dirty="0"/>
              <a:t>Write a program that produces the following </a:t>
            </a:r>
            <a:r>
              <a:rPr lang="en-US" dirty="0" smtClean="0"/>
              <a:t>output</a:t>
            </a:r>
          </a:p>
          <a:p>
            <a:pPr marL="0" indent="0">
              <a:buNone/>
            </a:pPr>
            <a:r>
              <a:rPr lang="en-US" dirty="0" smtClean="0"/>
              <a:t>/**********\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\**********/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42AA-BA0D-4017-899E-62DFB7035B4E}" type="datetime1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527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goes to Dr</a:t>
            </a:r>
            <a:r>
              <a:rPr lang="en-US" dirty="0"/>
              <a:t>. Muhammad </a:t>
            </a:r>
            <a:r>
              <a:rPr lang="en-US" dirty="0" err="1" smtClean="0"/>
              <a:t>Aleem</a:t>
            </a:r>
            <a:r>
              <a:rPr lang="en-US" dirty="0" smtClean="0"/>
              <a:t> for preparation of slides</a:t>
            </a:r>
          </a:p>
          <a:p>
            <a:r>
              <a:rPr lang="en-US" dirty="0" smtClean="0"/>
              <a:t>Text book: Starting out with </a:t>
            </a:r>
            <a:r>
              <a:rPr lang="en-US" dirty="0" err="1" smtClean="0"/>
              <a:t>c++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9842-9B30-4305-ADF4-369BB6FF1CE3}" type="datetime1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1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9110868" cy="990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B80000"/>
                </a:solidFill>
              </a:rPr>
              <a:t>C vs.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143000"/>
            <a:ext cx="8902148" cy="5675244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2400"/>
              </a:spcBef>
              <a:buSzPct val="110000"/>
            </a:pPr>
            <a:r>
              <a:rPr lang="en-US" sz="3400" b="1" u="sng" dirty="0">
                <a:solidFill>
                  <a:srgbClr val="B80000"/>
                </a:solidFill>
              </a:rPr>
              <a:t>Advantages:</a:t>
            </a:r>
          </a:p>
          <a:p>
            <a:pPr marL="400050" lvl="1" indent="0">
              <a:spcBef>
                <a:spcPts val="2400"/>
              </a:spcBef>
              <a:buSzPct val="110000"/>
              <a:buNone/>
            </a:pPr>
            <a:r>
              <a:rPr lang="en-US" sz="3000" dirty="0"/>
              <a:t>1. </a:t>
            </a:r>
            <a:r>
              <a:rPr lang="en-US" sz="3000" dirty="0">
                <a:solidFill>
                  <a:srgbClr val="2C14DE"/>
                </a:solidFill>
              </a:rPr>
              <a:t>Faster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2C14DE"/>
                </a:solidFill>
              </a:rPr>
              <a:t>development</a:t>
            </a:r>
            <a:r>
              <a:rPr lang="en-US" sz="3000" dirty="0"/>
              <a:t> time (code reuse)</a:t>
            </a:r>
          </a:p>
          <a:p>
            <a:pPr marL="400050" lvl="1" indent="0">
              <a:spcBef>
                <a:spcPts val="2400"/>
              </a:spcBef>
              <a:buSzPct val="110000"/>
              <a:buNone/>
            </a:pPr>
            <a:r>
              <a:rPr lang="en-US" sz="3000" dirty="0"/>
              <a:t>2. </a:t>
            </a:r>
            <a:r>
              <a:rPr lang="en-US" sz="3000" dirty="0">
                <a:solidFill>
                  <a:srgbClr val="2C14DE"/>
                </a:solidFill>
              </a:rPr>
              <a:t>Creating </a:t>
            </a:r>
            <a:r>
              <a:rPr lang="en-US" sz="3000" dirty="0"/>
              <a:t>/ using </a:t>
            </a:r>
            <a:r>
              <a:rPr lang="en-US" sz="3000" dirty="0">
                <a:solidFill>
                  <a:srgbClr val="2C14DE"/>
                </a:solidFill>
              </a:rPr>
              <a:t>new data types</a:t>
            </a:r>
            <a:r>
              <a:rPr lang="en-US" sz="3000" dirty="0"/>
              <a:t> is easier</a:t>
            </a:r>
          </a:p>
          <a:p>
            <a:pPr marL="400050" lvl="1" indent="0">
              <a:spcBef>
                <a:spcPts val="2400"/>
              </a:spcBef>
              <a:buSzPct val="110000"/>
              <a:buNone/>
            </a:pPr>
            <a:r>
              <a:rPr lang="en-US" sz="3000" dirty="0">
                <a:solidFill>
                  <a:srgbClr val="2C14DE"/>
                </a:solidFill>
              </a:rPr>
              <a:t>3. Easier memory </a:t>
            </a:r>
            <a:r>
              <a:rPr lang="en-US" sz="3000" dirty="0"/>
              <a:t>management</a:t>
            </a:r>
          </a:p>
          <a:p>
            <a:pPr marL="400050" lvl="1" indent="0">
              <a:spcBef>
                <a:spcPts val="2400"/>
              </a:spcBef>
              <a:buSzPct val="110000"/>
              <a:buNone/>
            </a:pPr>
            <a:r>
              <a:rPr lang="en-US" sz="3000" dirty="0"/>
              <a:t>4. </a:t>
            </a:r>
            <a:r>
              <a:rPr lang="en-US" sz="3000" dirty="0">
                <a:solidFill>
                  <a:srgbClr val="2C14DE"/>
                </a:solidFill>
              </a:rPr>
              <a:t>Stricter syntax </a:t>
            </a:r>
            <a:r>
              <a:rPr lang="en-US" sz="3000" dirty="0"/>
              <a:t>&amp; </a:t>
            </a:r>
            <a:r>
              <a:rPr lang="en-US" sz="3000" dirty="0">
                <a:solidFill>
                  <a:srgbClr val="2C14DE"/>
                </a:solidFill>
              </a:rPr>
              <a:t>type checking</a:t>
            </a:r>
            <a:r>
              <a:rPr lang="en-US" sz="3000" dirty="0"/>
              <a:t> =&gt; </a:t>
            </a:r>
            <a:r>
              <a:rPr lang="en-US" sz="3000" b="1" dirty="0">
                <a:solidFill>
                  <a:srgbClr val="008000"/>
                </a:solidFill>
              </a:rPr>
              <a:t>less bugs</a:t>
            </a:r>
          </a:p>
          <a:p>
            <a:pPr marL="400050" lvl="1" indent="0">
              <a:spcBef>
                <a:spcPts val="2400"/>
              </a:spcBef>
              <a:buSzPct val="110000"/>
              <a:buNone/>
            </a:pPr>
            <a:r>
              <a:rPr lang="en-US" sz="3000" dirty="0"/>
              <a:t>5. Easier to implement </a:t>
            </a:r>
            <a:r>
              <a:rPr lang="en-US" sz="3000" dirty="0">
                <a:solidFill>
                  <a:srgbClr val="2C14DE"/>
                </a:solidFill>
              </a:rPr>
              <a:t>Data hiding</a:t>
            </a:r>
            <a:endParaRPr lang="en-US" sz="3000" dirty="0"/>
          </a:p>
          <a:p>
            <a:pPr marL="400050" lvl="1" indent="0">
              <a:spcBef>
                <a:spcPts val="2400"/>
              </a:spcBef>
              <a:buSzPct val="110000"/>
              <a:buNone/>
            </a:pPr>
            <a:r>
              <a:rPr lang="en-US" sz="3000" dirty="0">
                <a:solidFill>
                  <a:srgbClr val="2C14DE"/>
                </a:solidFill>
              </a:rPr>
              <a:t>6. Object Oriented concepts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3756" y="10668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6705-9C7B-4CA2-94ED-4AF840A539BE}" type="datetime1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8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152" y="2866672"/>
            <a:ext cx="7886700" cy="60642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 </a:t>
            </a:r>
            <a:r>
              <a:rPr lang="en-US" sz="7200" dirty="0">
                <a:sym typeface="Wingdings" panose="05000000000000000000" pitchFamily="2" charset="2"/>
              </a:rPr>
              <a:t> 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1726676" y="762000"/>
            <a:ext cx="8484124" cy="1404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t>40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DB15-FD47-4E53-B7EF-156D12CA5D5F}" type="datetime1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3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9074424" cy="86139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C++ Program Compilation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6375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1" descr="PPT1E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444" y="1143000"/>
            <a:ext cx="8305800" cy="537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2AEA-52E6-4FDF-AF02-9467771A3943}" type="datetime1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4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63756" y="-3928"/>
            <a:ext cx="9067800" cy="918328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What Is a Program Made Of?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598321" y="1049832"/>
            <a:ext cx="9033235" cy="580816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dirty="0" smtClean="0">
                <a:solidFill>
                  <a:srgbClr val="C00000"/>
                </a:solidFill>
              </a:rPr>
              <a:t>Common elements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/>
              <a:t>in </a:t>
            </a:r>
            <a:r>
              <a:rPr lang="en-US" altLang="en-US" b="1" u="sng" dirty="0" smtClean="0"/>
              <a:t>programming languages</a:t>
            </a:r>
            <a:r>
              <a:rPr lang="en-US" altLang="en-US" dirty="0" smtClean="0"/>
              <a:t>:</a:t>
            </a:r>
          </a:p>
          <a:p>
            <a:pPr lvl="1" eaLnBrk="1" hangingPunct="1"/>
            <a:r>
              <a:rPr lang="en-US" altLang="en-US" b="1" dirty="0" smtClean="0">
                <a:solidFill>
                  <a:srgbClr val="2C14DE"/>
                </a:solidFill>
              </a:rPr>
              <a:t>Key/reserved words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(predefined meaning)</a:t>
            </a:r>
          </a:p>
          <a:p>
            <a:pPr lvl="1" eaLnBrk="1" hangingPunct="1"/>
            <a:r>
              <a:rPr lang="en-US" altLang="en-US" b="1" dirty="0" smtClean="0">
                <a:solidFill>
                  <a:srgbClr val="2C14DE"/>
                </a:solidFill>
              </a:rPr>
              <a:t>Programmer-defined identifiers </a:t>
            </a:r>
            <a:r>
              <a:rPr lang="en-US" altLang="en-US" dirty="0" smtClean="0">
                <a:solidFill>
                  <a:srgbClr val="FF0000"/>
                </a:solidFill>
              </a:rPr>
              <a:t>(rules apply)</a:t>
            </a:r>
          </a:p>
          <a:p>
            <a:pPr lvl="1" eaLnBrk="1" hangingPunct="1"/>
            <a:r>
              <a:rPr lang="en-US" altLang="en-US" b="1" dirty="0" smtClean="0">
                <a:solidFill>
                  <a:srgbClr val="2C14DE"/>
                </a:solidFill>
              </a:rPr>
              <a:t>Operators</a:t>
            </a:r>
            <a:r>
              <a:rPr lang="en-US" altLang="en-US" dirty="0" smtClean="0">
                <a:solidFill>
                  <a:srgbClr val="2C14DE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(e.g., + for “add, * for multiply)</a:t>
            </a:r>
          </a:p>
          <a:p>
            <a:pPr lvl="1" eaLnBrk="1" hangingPunct="1"/>
            <a:r>
              <a:rPr lang="en-US" altLang="en-US" b="1" dirty="0" smtClean="0">
                <a:solidFill>
                  <a:srgbClr val="2C14DE"/>
                </a:solidFill>
              </a:rPr>
              <a:t>Punctuation</a:t>
            </a:r>
            <a:r>
              <a:rPr lang="en-US" altLang="en-US" dirty="0" smtClean="0">
                <a:solidFill>
                  <a:srgbClr val="2C14DE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(symbols that organize, e.g., comma (,), semicolon(;), parentheses, etc.)</a:t>
            </a:r>
          </a:p>
          <a:p>
            <a:pPr lvl="1" eaLnBrk="1" hangingPunct="1"/>
            <a:r>
              <a:rPr lang="en-US" altLang="en-US" b="1" dirty="0" smtClean="0">
                <a:solidFill>
                  <a:srgbClr val="2C14DE"/>
                </a:solidFill>
              </a:rPr>
              <a:t>Syntax</a:t>
            </a:r>
            <a:r>
              <a:rPr lang="en-US" altLang="en-US" dirty="0" smtClean="0"/>
              <a:t> ( </a:t>
            </a:r>
            <a:r>
              <a:rPr lang="en-US" altLang="en-US" dirty="0" smtClean="0">
                <a:solidFill>
                  <a:srgbClr val="FF0000"/>
                </a:solidFill>
              </a:rPr>
              <a:t>rules of “grammar” </a:t>
            </a:r>
            <a:r>
              <a:rPr lang="en-US" altLang="en-US" dirty="0" smtClean="0"/>
              <a:t>)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bg1"/>
                </a:solidFill>
              </a:rPr>
              <a:t>1-</a:t>
            </a:r>
            <a:fld id="{752EC248-2969-4721-A2DA-7F10956A35C3}" type="slidenum">
              <a:rPr lang="en-US" altLang="en-US" sz="12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375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6C2F1-96EC-4CA2-972E-343E6793EE35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-9525"/>
            <a:ext cx="9144000" cy="9239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Preprocessor Directives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066800"/>
            <a:ext cx="89154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C14DE"/>
                </a:solidFill>
                <a:latin typeface="+mj-lt"/>
              </a:rPr>
              <a:t>#include&lt;</a:t>
            </a:r>
            <a:r>
              <a:rPr lang="en-US" dirty="0" err="1" smtClean="0">
                <a:solidFill>
                  <a:srgbClr val="2C14DE"/>
                </a:solidFill>
                <a:latin typeface="+mj-lt"/>
              </a:rPr>
              <a:t>iostream</a:t>
            </a:r>
            <a:r>
              <a:rPr lang="en-US" dirty="0" smtClean="0">
                <a:solidFill>
                  <a:srgbClr val="2C14DE"/>
                </a:solidFill>
                <a:latin typeface="+mj-lt"/>
              </a:rPr>
              <a:t>&gt;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  <a:latin typeface="+mj-lt"/>
              </a:rPr>
              <a:t>	</a:t>
            </a:r>
            <a:r>
              <a:rPr lang="en-US" b="1" dirty="0" smtClean="0">
                <a:solidFill>
                  <a:srgbClr val="C00000"/>
                </a:solidFill>
                <a:latin typeface="+mj-lt"/>
              </a:rPr>
              <a:t>#</a:t>
            </a:r>
            <a:r>
              <a:rPr lang="en-US" dirty="0" smtClean="0">
                <a:latin typeface="+mj-lt"/>
              </a:rPr>
              <a:t> is a  </a:t>
            </a:r>
            <a:r>
              <a:rPr lang="en-US" b="1" i="1" dirty="0" smtClean="0">
                <a:solidFill>
                  <a:srgbClr val="2C14DE"/>
                </a:solidFill>
                <a:latin typeface="+mj-lt"/>
              </a:rPr>
              <a:t>preprocessor directive</a:t>
            </a:r>
            <a:endParaRPr lang="en-US" b="1" dirty="0" smtClean="0">
              <a:solidFill>
                <a:srgbClr val="2C14DE"/>
              </a:solidFill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The </a:t>
            </a:r>
            <a:r>
              <a:rPr lang="en-US" b="1" dirty="0" smtClean="0">
                <a:solidFill>
                  <a:srgbClr val="2F1BC7"/>
                </a:solidFill>
                <a:latin typeface="+mj-lt"/>
              </a:rPr>
              <a:t>preprocessor </a:t>
            </a:r>
            <a:r>
              <a:rPr lang="en-US" b="1" u="sng" dirty="0" smtClean="0">
                <a:latin typeface="+mj-lt"/>
              </a:rPr>
              <a:t>runs before </a:t>
            </a:r>
            <a:r>
              <a:rPr lang="en-US" dirty="0" smtClean="0">
                <a:latin typeface="+mj-lt"/>
              </a:rPr>
              <a:t>the actual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 compiler</a:t>
            </a:r>
            <a:r>
              <a:rPr lang="en-US" dirty="0" smtClean="0">
                <a:latin typeface="+mj-lt"/>
              </a:rPr>
              <a:t> and </a:t>
            </a:r>
            <a:r>
              <a:rPr lang="en-US" b="1" dirty="0" smtClean="0">
                <a:solidFill>
                  <a:srgbClr val="2F1BC7"/>
                </a:solidFill>
                <a:latin typeface="+mj-lt"/>
              </a:rPr>
              <a:t>prepares</a:t>
            </a:r>
            <a:r>
              <a:rPr lang="en-US" dirty="0" smtClean="0">
                <a:latin typeface="+mj-lt"/>
              </a:rPr>
              <a:t> your </a:t>
            </a:r>
            <a:r>
              <a:rPr lang="en-US" b="1" dirty="0" smtClean="0">
                <a:solidFill>
                  <a:srgbClr val="2F1BC7"/>
                </a:solidFill>
                <a:latin typeface="+mj-lt"/>
              </a:rPr>
              <a:t>program</a:t>
            </a:r>
            <a:r>
              <a:rPr lang="en-US" dirty="0" smtClean="0">
                <a:latin typeface="+mj-lt"/>
              </a:rPr>
              <a:t> for </a:t>
            </a:r>
            <a:r>
              <a:rPr lang="en-US" b="1" dirty="0" smtClean="0">
                <a:latin typeface="+mj-lt"/>
              </a:rPr>
              <a:t>compilation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solidFill>
                  <a:srgbClr val="2F1BC7"/>
                </a:solidFill>
                <a:latin typeface="+mj-lt"/>
              </a:rPr>
              <a:t>Lines</a:t>
            </a:r>
            <a:r>
              <a:rPr lang="en-US" dirty="0" smtClean="0">
                <a:latin typeface="+mj-lt"/>
              </a:rPr>
              <a:t> starting 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with # </a:t>
            </a:r>
            <a:r>
              <a:rPr lang="en-US" dirty="0" smtClean="0">
                <a:latin typeface="+mj-lt"/>
              </a:rPr>
              <a:t>are 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directives</a:t>
            </a:r>
            <a:r>
              <a:rPr lang="en-US" dirty="0" smtClean="0">
                <a:latin typeface="+mj-lt"/>
              </a:rPr>
              <a:t> to 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preprocessor</a:t>
            </a:r>
            <a:r>
              <a:rPr lang="en-US" dirty="0" smtClean="0">
                <a:latin typeface="+mj-lt"/>
              </a:rPr>
              <a:t> to perform certain 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tasks</a:t>
            </a:r>
            <a:r>
              <a:rPr lang="en-US" dirty="0" smtClean="0">
                <a:latin typeface="+mj-lt"/>
              </a:rPr>
              <a:t>, e.g., </a:t>
            </a:r>
            <a:r>
              <a:rPr lang="en-US" b="1" i="1" dirty="0" smtClean="0">
                <a:latin typeface="+mj-lt"/>
              </a:rPr>
              <a:t>“</a:t>
            </a:r>
            <a:r>
              <a:rPr lang="en-US" b="1" i="1" dirty="0" smtClean="0">
                <a:solidFill>
                  <a:srgbClr val="2F1BC7"/>
                </a:solidFill>
                <a:latin typeface="+mj-lt"/>
              </a:rPr>
              <a:t>include”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 command instructs </a:t>
            </a:r>
            <a:r>
              <a:rPr lang="en-US" dirty="0" smtClean="0">
                <a:latin typeface="+mj-lt"/>
              </a:rPr>
              <a:t>the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 preprocessor </a:t>
            </a:r>
            <a:r>
              <a:rPr lang="en-US" dirty="0" smtClean="0">
                <a:latin typeface="+mj-lt"/>
              </a:rPr>
              <a:t>to 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add </a:t>
            </a:r>
            <a:r>
              <a:rPr lang="en-US" dirty="0" smtClean="0">
                <a:latin typeface="+mj-lt"/>
              </a:rPr>
              <a:t>the </a:t>
            </a:r>
            <a:r>
              <a:rPr lang="en-US" i="1" dirty="0" err="1" smtClean="0">
                <a:solidFill>
                  <a:srgbClr val="C00000"/>
                </a:solidFill>
                <a:latin typeface="+mj-lt"/>
              </a:rPr>
              <a:t>iostream</a:t>
            </a:r>
            <a:r>
              <a:rPr lang="en-US" dirty="0" smtClean="0">
                <a:latin typeface="+mj-lt"/>
              </a:rPr>
              <a:t> library </a:t>
            </a:r>
            <a:r>
              <a:rPr lang="en-US" dirty="0" smtClean="0">
                <a:solidFill>
                  <a:srgbClr val="2F1BC7"/>
                </a:solidFill>
                <a:latin typeface="+mj-lt"/>
              </a:rPr>
              <a:t>in this program</a:t>
            </a:r>
          </a:p>
          <a:p>
            <a:endParaRPr lang="en-US" dirty="0" smtClean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90675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04B7-12F8-4244-A800-60BC0F5F1D98}" type="datetime1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namespace is </a:t>
            </a:r>
            <a:r>
              <a:rPr lang="en-US" b="1" dirty="0">
                <a:solidFill>
                  <a:srgbClr val="FF0000"/>
                </a:solidFill>
              </a:rPr>
              <a:t>a declarative region that provides a scope to the </a:t>
            </a:r>
            <a:r>
              <a:rPr lang="en-US" b="1" dirty="0" smtClean="0">
                <a:solidFill>
                  <a:srgbClr val="FF0000"/>
                </a:solidFill>
              </a:rPr>
              <a:t>identifiers</a:t>
            </a:r>
          </a:p>
          <a:p>
            <a:pPr lvl="1"/>
            <a:r>
              <a:rPr lang="en-US" b="1" dirty="0" smtClean="0"/>
              <a:t>the </a:t>
            </a:r>
            <a:r>
              <a:rPr lang="en-US" b="1" dirty="0"/>
              <a:t>names of types, functions, variables, </a:t>
            </a:r>
            <a:r>
              <a:rPr lang="en-US" b="1" dirty="0" smtClean="0"/>
              <a:t>etc. inside </a:t>
            </a:r>
            <a:r>
              <a:rPr lang="en-US" b="1" dirty="0"/>
              <a:t>it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Namespaces </a:t>
            </a:r>
            <a:r>
              <a:rPr lang="en-US" dirty="0"/>
              <a:t>are used to organize code into logical groups and to prevent name </a:t>
            </a:r>
            <a:r>
              <a:rPr lang="en-US" dirty="0" smtClean="0"/>
              <a:t>collisions.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solidFill>
                  <a:srgbClr val="00B0F0"/>
                </a:solidFill>
              </a:rPr>
              <a:t>We cannot create two variables with same name</a:t>
            </a:r>
            <a:r>
              <a:rPr lang="en-US" dirty="0" smtClean="0"/>
              <a:t>, but within different name spaces we can create.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42AA-BA0D-4017-899E-62DFB7035B4E}" type="datetime1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B80000"/>
                </a:solidFill>
              </a:rPr>
              <a:t>namespace</a:t>
            </a:r>
            <a:endParaRPr lang="en-US" b="1" dirty="0">
              <a:solidFill>
                <a:srgbClr val="B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55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3F2E-EE88-44CF-9FB2-426049B0B520}" type="datetime1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6380" y="3200400"/>
            <a:ext cx="10972800" cy="838200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14440</TotalTime>
  <Words>1386</Words>
  <Application>Microsoft Office PowerPoint</Application>
  <PresentationFormat>Widescreen</PresentationFormat>
  <Paragraphs>498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宋体</vt:lpstr>
      <vt:lpstr>Arial</vt:lpstr>
      <vt:lpstr>Arial</vt:lpstr>
      <vt:lpstr>Calibri</vt:lpstr>
      <vt:lpstr>Comic Sans MS</vt:lpstr>
      <vt:lpstr>Courier New</vt:lpstr>
      <vt:lpstr>Monotype Sorts</vt:lpstr>
      <vt:lpstr>Times New Roman</vt:lpstr>
      <vt:lpstr>Wingdings</vt:lpstr>
      <vt:lpstr>Office Theme</vt:lpstr>
      <vt:lpstr>PowerPoint Presentation</vt:lpstr>
      <vt:lpstr>Goals</vt:lpstr>
      <vt:lpstr>Review of Previous Lecture</vt:lpstr>
      <vt:lpstr>C vs. C++</vt:lpstr>
      <vt:lpstr>C++ Program Compilation</vt:lpstr>
      <vt:lpstr>What Is a Program Made Of?</vt:lpstr>
      <vt:lpstr>Preprocessor Directives</vt:lpstr>
      <vt:lpstr>namespace</vt:lpstr>
      <vt:lpstr>Today’s Lecture</vt:lpstr>
      <vt:lpstr>C++ Program</vt:lpstr>
      <vt:lpstr>main( ) function</vt:lpstr>
      <vt:lpstr>Example Program 1</vt:lpstr>
      <vt:lpstr>Example Program 2</vt:lpstr>
      <vt:lpstr>Example Program 2</vt:lpstr>
      <vt:lpstr>Key Words</vt:lpstr>
      <vt:lpstr>Some C++ Reserve Words</vt:lpstr>
      <vt:lpstr>Programmer-Defined Identifiers</vt:lpstr>
      <vt:lpstr>Variables</vt:lpstr>
      <vt:lpstr>Variables</vt:lpstr>
      <vt:lpstr>Declaring Variables</vt:lpstr>
      <vt:lpstr>PowerPoint Presentation</vt:lpstr>
      <vt:lpstr>Variable Names</vt:lpstr>
      <vt:lpstr>Variable Names</vt:lpstr>
      <vt:lpstr>Which are valid variable names?</vt:lpstr>
      <vt:lpstr>Declaring Variables…</vt:lpstr>
      <vt:lpstr>Variables Initialization</vt:lpstr>
      <vt:lpstr>PowerPoint Presentation</vt:lpstr>
      <vt:lpstr>PowerPoint Presentation</vt:lpstr>
      <vt:lpstr>Operators</vt:lpstr>
      <vt:lpstr>Punctuations</vt:lpstr>
      <vt:lpstr>Lines vs. Statements</vt:lpstr>
      <vt:lpstr>Lines vs. Statements</vt:lpstr>
      <vt:lpstr>Comments </vt:lpstr>
      <vt:lpstr>Input / Output Example</vt:lpstr>
      <vt:lpstr>Omitting std:: prefix</vt:lpstr>
      <vt:lpstr>Namespaces</vt:lpstr>
      <vt:lpstr>String input (Variables)</vt:lpstr>
      <vt:lpstr>Tasks</vt:lpstr>
      <vt:lpstr>References</vt:lpstr>
      <vt:lpstr>Thank You 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AKHTAR JAMIL</dc:creator>
  <cp:lastModifiedBy>Cv</cp:lastModifiedBy>
  <cp:revision>1225</cp:revision>
  <dcterms:created xsi:type="dcterms:W3CDTF">2006-08-16T00:00:00Z</dcterms:created>
  <dcterms:modified xsi:type="dcterms:W3CDTF">2022-09-05T09:01:00Z</dcterms:modified>
</cp:coreProperties>
</file>