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352" r:id="rId2"/>
    <p:sldId id="686" r:id="rId3"/>
    <p:sldId id="688" r:id="rId4"/>
    <p:sldId id="716" r:id="rId5"/>
    <p:sldId id="718" r:id="rId6"/>
    <p:sldId id="720" r:id="rId7"/>
    <p:sldId id="722" r:id="rId8"/>
    <p:sldId id="748" r:id="rId9"/>
    <p:sldId id="749" r:id="rId10"/>
    <p:sldId id="75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53" r:id="rId24"/>
    <p:sldId id="754" r:id="rId25"/>
    <p:sldId id="755" r:id="rId26"/>
    <p:sldId id="756" r:id="rId27"/>
    <p:sldId id="757" r:id="rId28"/>
    <p:sldId id="759" r:id="rId29"/>
    <p:sldId id="761" r:id="rId30"/>
    <p:sldId id="762" r:id="rId31"/>
    <p:sldId id="763" r:id="rId32"/>
    <p:sldId id="764" r:id="rId33"/>
    <p:sldId id="765" r:id="rId34"/>
    <p:sldId id="766" r:id="rId35"/>
    <p:sldId id="767" r:id="rId36"/>
    <p:sldId id="768" r:id="rId37"/>
    <p:sldId id="769" r:id="rId38"/>
    <p:sldId id="770" r:id="rId39"/>
    <p:sldId id="687" r:id="rId40"/>
    <p:sldId id="4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cerr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b="1" dirty="0" smtClean="0"/>
              <a:t>object</a:t>
            </a:r>
            <a:r>
              <a:rPr lang="en-US" dirty="0" smtClean="0"/>
              <a:t> providing a </a:t>
            </a:r>
            <a:r>
              <a:rPr lang="en-US" b="1" dirty="0" smtClean="0"/>
              <a:t>connection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2C14DE"/>
                </a:solidFill>
              </a:rPr>
              <a:t>error stream </a:t>
            </a:r>
          </a:p>
          <a:p>
            <a:pPr lvl="1">
              <a:buFontTx/>
              <a:buNone/>
            </a:pPr>
            <a:r>
              <a:rPr lang="en-US" b="1" i="1" dirty="0" smtClean="0"/>
              <a:t>		      (un-buffered output to the monitor)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different streams, even though they both refer to console output by default. Redirecting (piping) one of them (e.g. program.exe &gt;out.txt) would not affect the other.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should be used for actual program output, while all information and error messages should be printed 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the user redirects output to a file, information messages are still printed on the screen and not to the output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6C2FAB-5005-4B8F-82B5-7DB91DE30B0A}" type="slidenum">
              <a:rPr lang="en-US" altLang="en-US" sz="1200" baseline="0"/>
              <a:pPr/>
              <a:t>20</a:t>
            </a:fld>
            <a:endParaRPr lang="en-US" altLang="en-US" sz="1200" baseline="0"/>
          </a:p>
        </p:txBody>
      </p:sp>
      <p:sp>
        <p:nvSpPr>
          <p:cNvPr id="133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pr3-03.cpp and pr3-04.cpp</a:t>
            </a:r>
          </a:p>
        </p:txBody>
      </p:sp>
    </p:spTree>
    <p:extLst>
      <p:ext uri="{BB962C8B-B14F-4D97-AF65-F5344CB8AC3E}">
        <p14:creationId xmlns:p14="http://schemas.microsoft.com/office/powerpoint/2010/main" val="34374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606B35-7EF7-49E7-BDCD-60883A360CF0}" type="slidenum">
              <a:rPr lang="en-US" altLang="en-US" sz="1200" baseline="0"/>
              <a:pPr/>
              <a:t>21</a:t>
            </a:fld>
            <a:endParaRPr lang="en-US" altLang="en-US" sz="1200" baseline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pr3-01.cpp and pr3-02.cpp</a:t>
            </a:r>
          </a:p>
          <a:p>
            <a:pPr eaLnBrk="1" hangingPunct="1"/>
            <a:r>
              <a:rPr lang="en-US" altLang="en-US" b="1" dirty="0" smtClean="0"/>
              <a:t>&gt;&gt;</a:t>
            </a:r>
            <a:r>
              <a:rPr lang="en-US" altLang="en-US" b="1" baseline="0" dirty="0" smtClean="0"/>
              <a:t> </a:t>
            </a:r>
            <a:r>
              <a:rPr lang="en-US" altLang="en-US" b="1" dirty="0" smtClean="0"/>
              <a:t>skips leading spaces</a:t>
            </a:r>
          </a:p>
        </p:txBody>
      </p:sp>
    </p:spTree>
    <p:extLst>
      <p:ext uri="{BB962C8B-B14F-4D97-AF65-F5344CB8AC3E}">
        <p14:creationId xmlns:p14="http://schemas.microsoft.com/office/powerpoint/2010/main" val="341364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 represents dynamic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EDE3E4-6BA9-4AC6-AB87-D059D619C287}" type="slidenum">
              <a:rPr lang="en-US" altLang="en-US" sz="1200" baseline="0"/>
              <a:pPr/>
              <a:t>37</a:t>
            </a:fld>
            <a:endParaRPr lang="en-US" altLang="en-US" sz="1200" baseline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24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B85ED10-E4C3-43E8-8BD9-AC8E99F8B6B4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F135-C19F-4155-A3D2-9B286F5CF5AB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569D-4569-4315-8040-CA5DFAA84F45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3CB0-9E5C-4838-BC12-9A30528B289B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062-0AD0-4AD1-8727-92022A5436D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B72-E615-4F05-A8D0-ECB97E25D305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262-43C5-4A6C-B739-68B5DD115A9B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83E-C30B-4E8F-9F9A-6062C44CB9F7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6D6B-C16B-4142-91B4-07F597A504F5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EE50-55A7-46B5-ADD5-DF6E7ECAD22F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B58-83EC-46EE-AD53-EBE4CCF65652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FB2BCC9-7ED6-434C-A566-ECF8C648495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A1CF-4D3C-43A5-A4CA-40881B775DFA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with C++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DA5B-1D02-471C-833C-FBA6D3FFA87A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38100"/>
            <a:ext cx="9107556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Comments 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9031356" cy="548640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atin typeface="+mj-lt"/>
              </a:rPr>
              <a:t>Two types of comments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Single line comment:  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// </a:t>
            </a:r>
            <a:r>
              <a:rPr lang="en-US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my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Multi-line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(paragraph)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comment:</a:t>
            </a:r>
            <a:r>
              <a:rPr lang="en-US" sz="3000" dirty="0">
                <a:latin typeface="+mj-lt"/>
              </a:rPr>
              <a:t>  </a:t>
            </a:r>
            <a:endParaRPr lang="en-US" sz="3000" b="1" dirty="0">
              <a:solidFill>
                <a:srgbClr val="C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/*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my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Program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*/</a:t>
            </a:r>
          </a:p>
          <a:p>
            <a:pPr>
              <a:buNone/>
            </a:pP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The </a:t>
            </a:r>
            <a:r>
              <a:rPr lang="en-US" sz="3000" b="1" u="sng" dirty="0">
                <a:latin typeface="+mj-lt"/>
              </a:rPr>
              <a:t>compiler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b="1" u="sng" dirty="0">
                <a:latin typeface="+mj-lt"/>
              </a:rPr>
              <a:t>ignores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all the </a:t>
            </a:r>
            <a:r>
              <a:rPr lang="en-US" sz="3000" b="1" u="sng" dirty="0">
                <a:latin typeface="+mj-lt"/>
              </a:rPr>
              <a:t>comment</a:t>
            </a:r>
            <a:r>
              <a:rPr lang="en-US" sz="3000" dirty="0">
                <a:latin typeface="+mj-lt"/>
              </a:rPr>
              <a:t> related </a:t>
            </a:r>
            <a:r>
              <a:rPr lang="en-US" sz="3000" b="1" u="sng" dirty="0">
                <a:latin typeface="+mj-lt"/>
              </a:rPr>
              <a:t>text</a:t>
            </a:r>
            <a:endParaRPr lang="en-US" sz="3000" b="1" u="sng" dirty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8782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D5E-28E6-44CB-A9DD-36F2FF6DDDFE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Input / Output Example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&lt;string&gt;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std;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 )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name;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//Name of student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“Enter you name";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/* Now print hello , and students name */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“Hello “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2C14D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8836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F8A1-BD2B-4058-AEAA-947223982F68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1"/>
            <a:ext cx="9144000" cy="9601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Omitting std:: prefix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01738"/>
            <a:ext cx="8991600" cy="55038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B80000"/>
                </a:solidFill>
                <a:latin typeface="+mj-lt"/>
              </a:rPr>
              <a:t>- using</a:t>
            </a:r>
            <a:r>
              <a:rPr lang="en-US" dirty="0" smtClean="0">
                <a:latin typeface="+mj-lt"/>
              </a:rPr>
              <a:t> 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directive</a:t>
            </a:r>
            <a:r>
              <a:rPr lang="en-US" dirty="0" smtClean="0">
                <a:latin typeface="+mj-lt"/>
              </a:rPr>
              <a:t> brings namespaces or its sub-items into current scope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&lt;&lt;“Hello World!”&lt;&lt;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&lt;&lt;“Bye!”;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257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83D8-0E67-41F0-9930-CA5BED4E0733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956" y="-32068"/>
            <a:ext cx="8991600" cy="975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Namespaces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19176"/>
            <a:ext cx="9002781" cy="57626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  <a:spcBef>
                <a:spcPts val="2400"/>
              </a:spcBef>
            </a:pPr>
            <a:r>
              <a:rPr lang="en-US" b="1" dirty="0">
                <a:solidFill>
                  <a:srgbClr val="C00000"/>
                </a:solidFill>
              </a:rPr>
              <a:t>Namespace pollution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Occurs </a:t>
            </a:r>
            <a:r>
              <a:rPr lang="en-US" sz="3000" b="1" dirty="0">
                <a:solidFill>
                  <a:srgbClr val="2F1BC7"/>
                </a:solidFill>
              </a:rPr>
              <a:t>when building large systems </a:t>
            </a:r>
            <a:r>
              <a:rPr lang="en-US" sz="3000" dirty="0"/>
              <a:t>from </a:t>
            </a:r>
            <a:r>
              <a:rPr lang="en-US" sz="3000" b="1" dirty="0">
                <a:solidFill>
                  <a:srgbClr val="2F1BC7"/>
                </a:solidFill>
              </a:rPr>
              <a:t>pieces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i="1" dirty="0">
                <a:solidFill>
                  <a:srgbClr val="C00000"/>
                </a:solidFill>
              </a:rPr>
              <a:t>Identical globally-visible names clash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dirty="0">
                <a:solidFill>
                  <a:srgbClr val="2F1BC7"/>
                </a:solidFill>
              </a:rPr>
              <a:t>How many programs</a:t>
            </a:r>
            <a:r>
              <a:rPr lang="en-US" sz="3000" b="1" dirty="0"/>
              <a:t> </a:t>
            </a:r>
            <a:r>
              <a:rPr lang="en-US" sz="3000" dirty="0"/>
              <a:t>have a </a:t>
            </a:r>
            <a:r>
              <a:rPr lang="en-US" sz="3000" dirty="0">
                <a:solidFill>
                  <a:srgbClr val="C00000"/>
                </a:solidFill>
              </a:rPr>
              <a:t>“</a:t>
            </a:r>
            <a:r>
              <a:rPr lang="en-US" sz="3000" b="1" dirty="0">
                <a:solidFill>
                  <a:srgbClr val="C00000"/>
                </a:solidFill>
              </a:rPr>
              <a:t>print</a:t>
            </a:r>
            <a:r>
              <a:rPr lang="en-US" sz="3000" dirty="0">
                <a:solidFill>
                  <a:srgbClr val="C00000"/>
                </a:solidFill>
              </a:rPr>
              <a:t>” </a:t>
            </a:r>
            <a:r>
              <a:rPr lang="en-US" sz="3000" b="1" dirty="0"/>
              <a:t>function</a:t>
            </a:r>
            <a:r>
              <a:rPr lang="en-US" sz="3000" dirty="0"/>
              <a:t>?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Very </a:t>
            </a:r>
            <a:r>
              <a:rPr lang="en-US" sz="3000" b="1" dirty="0">
                <a:solidFill>
                  <a:srgbClr val="2F1BC7"/>
                </a:solidFill>
              </a:rPr>
              <a:t>difficult to fix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endParaRPr lang="en-US" sz="3000" b="1" dirty="0">
              <a:solidFill>
                <a:srgbClr val="2F1BC7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r>
              <a:rPr lang="en-US" altLang="zh-CN" b="1" dirty="0" smtClean="0">
                <a:solidFill>
                  <a:srgbClr val="B80000"/>
                </a:solidFill>
              </a:rPr>
              <a:t>using </a:t>
            </a:r>
            <a:r>
              <a:rPr lang="en-US" altLang="zh-CN" b="1" dirty="0">
                <a:solidFill>
                  <a:srgbClr val="B80000"/>
                </a:solidFill>
              </a:rPr>
              <a:t>namespace </a:t>
            </a:r>
            <a:r>
              <a:rPr lang="en-US" altLang="zh-CN" b="1" dirty="0" err="1" smtClean="0">
                <a:solidFill>
                  <a:srgbClr val="B80000"/>
                </a:solidFill>
              </a:rPr>
              <a:t>std</a:t>
            </a:r>
            <a:r>
              <a:rPr lang="en-US" altLang="zh-CN" b="1" dirty="0" smtClean="0">
                <a:solidFill>
                  <a:srgbClr val="B80000"/>
                </a:solidFill>
              </a:rPr>
              <a:t>;</a:t>
            </a:r>
            <a:br>
              <a:rPr lang="en-US" altLang="zh-CN" b="1" dirty="0" smtClean="0">
                <a:solidFill>
                  <a:srgbClr val="B80000"/>
                </a:solidFill>
              </a:rPr>
            </a:br>
            <a:r>
              <a:rPr lang="en-US" altLang="zh-CN" sz="3000" dirty="0" err="1"/>
              <a:t>cout</a:t>
            </a:r>
            <a:r>
              <a:rPr lang="en-US" altLang="zh-CN" sz="3000" dirty="0"/>
              <a:t>&lt;&lt;“Hello World”;</a:t>
            </a:r>
            <a:endParaRPr lang="en-US" dirty="0"/>
          </a:p>
          <a:p>
            <a:pPr lvl="1">
              <a:lnSpc>
                <a:spcPct val="78000"/>
              </a:lnSpc>
            </a:pPr>
            <a:endParaRPr lang="en-US" dirty="0" smtClean="0"/>
          </a:p>
          <a:p>
            <a:pPr marL="0" indent="0">
              <a:buNone/>
            </a:pPr>
            <a:r>
              <a:rPr lang="en-US" altLang="zh-CN" b="1" dirty="0" err="1">
                <a:solidFill>
                  <a:srgbClr val="2C14DE"/>
                </a:solidFill>
              </a:rPr>
              <a:t>std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C++ namespace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endParaRPr lang="en-US" altLang="zh-CN" dirty="0" smtClean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You can define your own namespaces too (we see this in future)</a:t>
            </a:r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0" y="1692275"/>
            <a:ext cx="914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B87-5B9D-48DB-A9CB-172630075033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0" y="1112519"/>
            <a:ext cx="8991600" cy="42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47625" tIns="19050" rIns="47625" bIns="19050">
            <a:spAutoFit/>
          </a:bodyPr>
          <a:lstStyle/>
          <a:p>
            <a:pPr marL="85725" lvl="1" algn="just"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  <a:latin typeface="+mj-lt"/>
              </a:rPr>
              <a:t>Assignment Rule: </a:t>
            </a:r>
            <a:r>
              <a:rPr lang="en-US" sz="3000" dirty="0">
                <a:latin typeface="+mj-lt"/>
              </a:rPr>
              <a:t>On the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left side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of an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assignment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there must be a </a:t>
            </a:r>
            <a:r>
              <a:rPr lang="en-US" sz="3000" b="1" i="1" dirty="0" err="1">
                <a:solidFill>
                  <a:srgbClr val="2F1BC7"/>
                </a:solidFill>
                <a:latin typeface="+mj-lt"/>
              </a:rPr>
              <a:t>lvalue</a:t>
            </a:r>
            <a:r>
              <a:rPr lang="en-US" sz="3000" dirty="0">
                <a:latin typeface="+mj-lt"/>
              </a:rPr>
              <a:t> or a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variable</a:t>
            </a:r>
            <a:r>
              <a:rPr lang="en-US" sz="3000" dirty="0">
                <a:latin typeface="+mj-lt"/>
              </a:rPr>
              <a:t> (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address</a:t>
            </a:r>
            <a:r>
              <a:rPr lang="en-US" sz="3000" dirty="0">
                <a:latin typeface="+mj-lt"/>
              </a:rPr>
              <a:t> of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memory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location</a:t>
            </a:r>
            <a:r>
              <a:rPr lang="en-US" sz="3000" dirty="0">
                <a:latin typeface="+mj-lt"/>
              </a:rPr>
              <a:t>)</a:t>
            </a:r>
          </a:p>
          <a:p>
            <a:pPr marL="682625" lvl="1" indent="-225425">
              <a:spcBef>
                <a:spcPts val="600"/>
              </a:spcBef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1139825" lvl="2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       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, j;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nsolas" panose="020B0609020204030204" pitchFamily="49" charset="0"/>
              </a:rPr>
              <a:t> = 7; 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7 = </a:t>
            </a:r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>
                <a:solidFill>
                  <a:srgbClr val="B80000"/>
                </a:solidFill>
                <a:latin typeface="Consolas" panose="020B0609020204030204" pitchFamily="49" charset="0"/>
              </a:rPr>
              <a:t>j * 4 = 7;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366964" y="2957514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0" y="9525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-1"/>
            <a:ext cx="9105900" cy="998219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B80000"/>
                </a:solidFill>
              </a:rPr>
              <a:t>rvalue</a:t>
            </a:r>
            <a:r>
              <a:rPr lang="en-US" sz="4800" b="1" dirty="0">
                <a:solidFill>
                  <a:srgbClr val="B80000"/>
                </a:solidFill>
              </a:rPr>
              <a:t> and </a:t>
            </a:r>
            <a:r>
              <a:rPr lang="en-US" sz="4800" b="1" dirty="0" err="1">
                <a:solidFill>
                  <a:srgbClr val="B80000"/>
                </a:solidFill>
              </a:rPr>
              <a:t>lvalue</a:t>
            </a:r>
            <a:endParaRPr lang="en-US" sz="4800" b="1" dirty="0">
              <a:solidFill>
                <a:srgbClr val="B8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9A32-F2EC-4D76-8B0B-9BF2339A6C80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76400" y="1066800"/>
            <a:ext cx="8955156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47625" tIns="19050" rIns="47625" bIns="19050">
            <a:spAutoFit/>
          </a:bodyPr>
          <a:lstStyle/>
          <a:p>
            <a:pPr marL="225425" indent="-225425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3000" b="1" i="1" dirty="0">
                <a:latin typeface="+mj-lt"/>
              </a:rPr>
              <a:t>Are the two occurrences of </a:t>
            </a:r>
            <a:r>
              <a:rPr lang="en-US" altLang="en-US" sz="3000" b="1" i="1" dirty="0">
                <a:solidFill>
                  <a:srgbClr val="2F1BC7"/>
                </a:solidFill>
                <a:latin typeface="+mj-lt"/>
              </a:rPr>
              <a:t>“a”</a:t>
            </a:r>
            <a:r>
              <a:rPr lang="en-US" altLang="en-US" sz="3000" b="1" i="1" dirty="0">
                <a:latin typeface="+mj-lt"/>
              </a:rPr>
              <a:t> in this expression the same?</a:t>
            </a:r>
          </a:p>
          <a:p>
            <a:pPr lvl="3">
              <a:spcBef>
                <a:spcPts val="600"/>
              </a:spcBef>
            </a:pPr>
            <a:r>
              <a:rPr lang="en-US" altLang="en-US" sz="3000" b="1" dirty="0">
                <a:solidFill>
                  <a:srgbClr val="2F1BC7"/>
                </a:solidFill>
                <a:latin typeface="+mj-lt"/>
              </a:rPr>
              <a:t>a  = a + 1;</a:t>
            </a:r>
          </a:p>
          <a:p>
            <a:pPr marL="574675" lvl="1" indent="-233363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en-US" sz="2800" dirty="0">
                <a:latin typeface="+mj-lt"/>
              </a:rPr>
              <a:t>One on the </a:t>
            </a:r>
            <a:r>
              <a:rPr lang="en-US" altLang="en-US" sz="2800" b="1" i="1" dirty="0">
                <a:solidFill>
                  <a:srgbClr val="B80000"/>
                </a:solidFill>
                <a:latin typeface="+mj-lt"/>
              </a:rPr>
              <a:t>left</a:t>
            </a:r>
            <a:r>
              <a:rPr lang="en-US" altLang="en-US" sz="2800" dirty="0">
                <a:latin typeface="+mj-lt"/>
              </a:rPr>
              <a:t> : </a:t>
            </a:r>
            <a:r>
              <a:rPr lang="en-US" altLang="en-US" sz="2800" b="1" dirty="0">
                <a:solidFill>
                  <a:srgbClr val="2C14DE"/>
                </a:solidFill>
                <a:latin typeface="+mj-lt"/>
              </a:rPr>
              <a:t>location</a:t>
            </a:r>
            <a:r>
              <a:rPr lang="en-US" altLang="en-US" sz="28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of the </a:t>
            </a:r>
            <a:r>
              <a:rPr lang="en-US" altLang="en-US" sz="2800" b="1" dirty="0">
                <a:solidFill>
                  <a:srgbClr val="2C14DE"/>
                </a:solidFill>
                <a:latin typeface="+mj-lt"/>
              </a:rPr>
              <a:t>variable</a:t>
            </a:r>
            <a:r>
              <a:rPr lang="en-US" altLang="en-US" sz="28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(whose </a:t>
            </a:r>
            <a:r>
              <a:rPr lang="en-US" altLang="en-US" sz="2800" b="1" dirty="0">
                <a:latin typeface="+mj-lt"/>
              </a:rPr>
              <a:t>name</a:t>
            </a:r>
            <a:r>
              <a:rPr lang="en-US" altLang="en-US" sz="2800" dirty="0">
                <a:latin typeface="+mj-lt"/>
              </a:rPr>
              <a:t> is </a:t>
            </a:r>
            <a:r>
              <a:rPr lang="en-US" altLang="en-US" sz="2800" b="1" dirty="0">
                <a:latin typeface="+mj-lt"/>
              </a:rPr>
              <a:t>a</a:t>
            </a:r>
            <a:r>
              <a:rPr lang="en-US" altLang="en-US" sz="2800" dirty="0">
                <a:latin typeface="+mj-lt"/>
              </a:rPr>
              <a:t>, or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dirty="0">
                <a:latin typeface="+mj-lt"/>
              </a:rPr>
              <a:t>);</a:t>
            </a:r>
          </a:p>
          <a:p>
            <a:pPr marL="574675" lvl="1" indent="-233363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en-US" sz="2800" dirty="0">
                <a:latin typeface="+mj-lt"/>
              </a:rPr>
              <a:t>One on the </a:t>
            </a:r>
            <a:r>
              <a:rPr lang="en-US" altLang="en-US" sz="2800" b="1" i="1" dirty="0">
                <a:solidFill>
                  <a:srgbClr val="B80000"/>
                </a:solidFill>
                <a:latin typeface="+mj-lt"/>
              </a:rPr>
              <a:t>right</a:t>
            </a:r>
            <a:r>
              <a:rPr lang="en-US" altLang="en-US" sz="2800" dirty="0">
                <a:latin typeface="+mj-lt"/>
              </a:rPr>
              <a:t>: </a:t>
            </a:r>
            <a:r>
              <a:rPr lang="en-US" altLang="en-US" sz="2800" b="1" dirty="0">
                <a:solidFill>
                  <a:srgbClr val="2C14DE"/>
                </a:solidFill>
                <a:latin typeface="+mj-lt"/>
              </a:rPr>
              <a:t>value</a:t>
            </a:r>
            <a:r>
              <a:rPr lang="en-US" altLang="en-US" sz="28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of the </a:t>
            </a:r>
            <a:r>
              <a:rPr lang="en-US" altLang="en-US" sz="2800" b="1" dirty="0">
                <a:solidFill>
                  <a:srgbClr val="2C14DE"/>
                </a:solidFill>
                <a:latin typeface="+mj-lt"/>
              </a:rPr>
              <a:t>variable</a:t>
            </a:r>
            <a:r>
              <a:rPr lang="en-US" altLang="en-US" sz="28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(whose </a:t>
            </a:r>
            <a:r>
              <a:rPr lang="en-US" altLang="en-US" sz="2800" b="1" dirty="0">
                <a:latin typeface="+mj-lt"/>
              </a:rPr>
              <a:t>name</a:t>
            </a:r>
            <a:r>
              <a:rPr lang="en-US" altLang="en-US" sz="2800" dirty="0">
                <a:latin typeface="+mj-lt"/>
              </a:rPr>
              <a:t> is </a:t>
            </a:r>
            <a:r>
              <a:rPr lang="en-US" altLang="en-US" sz="2800" b="1" dirty="0">
                <a:latin typeface="+mj-lt"/>
              </a:rPr>
              <a:t>a</a:t>
            </a:r>
            <a:r>
              <a:rPr lang="en-US" altLang="en-US" sz="2800" dirty="0">
                <a:latin typeface="+mj-lt"/>
              </a:rPr>
              <a:t>);</a:t>
            </a:r>
          </a:p>
          <a:p>
            <a:pPr marL="574675" lvl="1" indent="-233363">
              <a:spcBef>
                <a:spcPts val="600"/>
              </a:spcBef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 marL="225425" indent="-225425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3000" b="1" dirty="0">
                <a:solidFill>
                  <a:srgbClr val="2F1BC7"/>
                </a:solidFill>
                <a:latin typeface="+mj-lt"/>
              </a:rPr>
              <a:t>Two attributes</a:t>
            </a:r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dirty="0">
                <a:latin typeface="+mj-lt"/>
              </a:rPr>
              <a:t>of </a:t>
            </a:r>
            <a:r>
              <a:rPr lang="en-US" altLang="en-US" sz="3000" b="1" dirty="0">
                <a:solidFill>
                  <a:srgbClr val="2F1BC7"/>
                </a:solidFill>
                <a:latin typeface="+mj-lt"/>
              </a:rPr>
              <a:t>variables</a:t>
            </a:r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b="1" i="1" dirty="0" err="1">
                <a:solidFill>
                  <a:srgbClr val="C00000"/>
                </a:solidFill>
                <a:latin typeface="+mj-lt"/>
              </a:rPr>
              <a:t>lvalue</a:t>
            </a:r>
            <a:r>
              <a:rPr lang="en-US" altLang="en-US" sz="3000" dirty="0">
                <a:latin typeface="+mj-lt"/>
              </a:rPr>
              <a:t> and </a:t>
            </a:r>
            <a:r>
              <a:rPr lang="en-US" altLang="en-US" sz="3000" b="1" i="1" dirty="0" err="1">
                <a:solidFill>
                  <a:srgbClr val="C00000"/>
                </a:solidFill>
                <a:latin typeface="+mj-lt"/>
              </a:rPr>
              <a:t>rvalue</a:t>
            </a:r>
            <a:r>
              <a:rPr lang="en-US" altLang="en-US" sz="3000" b="1" i="1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marL="574675" lvl="1" indent="-233363">
              <a:spcBef>
                <a:spcPts val="600"/>
              </a:spcBef>
              <a:buFontTx/>
              <a:buChar char="•"/>
            </a:pPr>
            <a:r>
              <a:rPr lang="en-US" altLang="en-US" sz="2800" dirty="0">
                <a:latin typeface="+mj-lt"/>
              </a:rPr>
              <a:t>The </a:t>
            </a:r>
            <a:r>
              <a:rPr lang="en-US" altLang="en-US" sz="2800" b="1" i="1" dirty="0" err="1">
                <a:solidFill>
                  <a:srgbClr val="B80000"/>
                </a:solidFill>
                <a:latin typeface="+mj-lt"/>
              </a:rPr>
              <a:t>lvalue</a:t>
            </a:r>
            <a:r>
              <a:rPr lang="en-US" altLang="en-US" sz="2800" dirty="0">
                <a:latin typeface="+mj-lt"/>
              </a:rPr>
              <a:t> of a variable is </a:t>
            </a:r>
            <a:r>
              <a:rPr lang="en-US" altLang="en-US" sz="2800" b="1" u="sng" dirty="0">
                <a:solidFill>
                  <a:srgbClr val="0070C0"/>
                </a:solidFill>
                <a:latin typeface="+mj-lt"/>
              </a:rPr>
              <a:t>its address</a:t>
            </a:r>
          </a:p>
          <a:p>
            <a:pPr marL="574675" lvl="1" indent="-233363">
              <a:spcBef>
                <a:spcPts val="600"/>
              </a:spcBef>
              <a:buFontTx/>
              <a:buChar char="•"/>
            </a:pPr>
            <a:r>
              <a:rPr lang="en-US" altLang="en-US" sz="2800" dirty="0">
                <a:latin typeface="+mj-lt"/>
              </a:rPr>
              <a:t>The </a:t>
            </a:r>
            <a:r>
              <a:rPr lang="en-US" altLang="en-US" sz="2800" b="1" i="1" dirty="0" err="1">
                <a:solidFill>
                  <a:srgbClr val="B80000"/>
                </a:solidFill>
                <a:latin typeface="+mj-lt"/>
              </a:rPr>
              <a:t>rvalue</a:t>
            </a:r>
            <a:r>
              <a:rPr lang="en-US" altLang="en-US" sz="2800" dirty="0">
                <a:latin typeface="+mj-lt"/>
              </a:rPr>
              <a:t> of a variable is </a:t>
            </a:r>
            <a:r>
              <a:rPr lang="en-US" altLang="en-US" sz="2800" b="1" u="sng" dirty="0">
                <a:solidFill>
                  <a:srgbClr val="0070C0"/>
                </a:solidFill>
                <a:latin typeface="+mj-lt"/>
              </a:rPr>
              <a:t>its value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366964" y="2957514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3756" y="28575"/>
            <a:ext cx="9067800" cy="8858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B80000"/>
                </a:solidFill>
              </a:rPr>
              <a:t>rvalue</a:t>
            </a:r>
            <a:r>
              <a:rPr lang="en-US" b="1" dirty="0" smtClean="0">
                <a:solidFill>
                  <a:srgbClr val="B80000"/>
                </a:solidFill>
              </a:rPr>
              <a:t> and </a:t>
            </a:r>
            <a:r>
              <a:rPr lang="en-US" b="1" dirty="0" err="1" smtClean="0">
                <a:solidFill>
                  <a:srgbClr val="B80000"/>
                </a:solidFill>
              </a:rPr>
              <a:t>lvalue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F20B-EED4-4715-8A9C-6582F5360ED1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Using </a:t>
            </a:r>
            <a:r>
              <a:rPr lang="en-US" sz="4800" b="1" dirty="0" err="1">
                <a:solidFill>
                  <a:srgbClr val="C00000"/>
                </a:solidFill>
              </a:rPr>
              <a:t>iostream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8991600" cy="5638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Standard </a:t>
            </a:r>
            <a:r>
              <a:rPr lang="en-US" b="1" dirty="0" err="1">
                <a:solidFill>
                  <a:srgbClr val="C00000"/>
                </a:solidFill>
              </a:rPr>
              <a:t>iostream</a:t>
            </a:r>
            <a:r>
              <a:rPr lang="en-US" b="1" dirty="0">
                <a:solidFill>
                  <a:srgbClr val="C00000"/>
                </a:solidFill>
              </a:rPr>
              <a:t> objects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3000" b="1" dirty="0" err="1">
                <a:solidFill>
                  <a:srgbClr val="C00000"/>
                </a:solidFill>
              </a:rPr>
              <a:t>cout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- </a:t>
            </a:r>
            <a:r>
              <a:rPr lang="en-US" sz="3000" b="1" dirty="0"/>
              <a:t>object</a:t>
            </a:r>
            <a:r>
              <a:rPr lang="en-US" sz="3000" dirty="0"/>
              <a:t> providing a </a:t>
            </a:r>
            <a:r>
              <a:rPr lang="en-US" sz="3000" b="1" dirty="0"/>
              <a:t>connection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2C14DE"/>
                </a:solidFill>
              </a:rPr>
              <a:t>monitor</a:t>
            </a:r>
          </a:p>
          <a:p>
            <a:pPr lvl="1">
              <a:buFontTx/>
              <a:buNone/>
            </a:pPr>
            <a:r>
              <a:rPr lang="en-US" sz="3000" b="1" dirty="0" err="1">
                <a:solidFill>
                  <a:srgbClr val="C00000"/>
                </a:solidFill>
              </a:rPr>
              <a:t>cin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- </a:t>
            </a:r>
            <a:r>
              <a:rPr lang="en-US" sz="3000" b="1" dirty="0"/>
              <a:t>object</a:t>
            </a:r>
            <a:r>
              <a:rPr lang="en-US" sz="3000" dirty="0"/>
              <a:t> providing a </a:t>
            </a:r>
            <a:r>
              <a:rPr lang="en-US" sz="3000" b="1" dirty="0"/>
              <a:t>connection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2C14DE"/>
                </a:solidFill>
              </a:rPr>
              <a:t>keyboard</a:t>
            </a:r>
          </a:p>
          <a:p>
            <a:pPr lvl="1">
              <a:buFontTx/>
              <a:buNone/>
            </a:pPr>
            <a:endParaRPr lang="en-US" b="1" dirty="0">
              <a:solidFill>
                <a:srgbClr val="2C14DE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504-B40C-4C30-B5F3-319469157CA2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294" y="7044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Insertion Operator (&lt;&lt;)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756" y="1066800"/>
            <a:ext cx="9104244" cy="5638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send output </a:t>
            </a:r>
            <a:r>
              <a:rPr lang="en-US" dirty="0"/>
              <a:t>to the </a:t>
            </a:r>
            <a:r>
              <a:rPr lang="en-US" b="1" dirty="0">
                <a:solidFill>
                  <a:srgbClr val="2C14DE"/>
                </a:solidFill>
              </a:rPr>
              <a:t>screen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we use the </a:t>
            </a:r>
            <a:r>
              <a:rPr lang="en-US" b="1" dirty="0">
                <a:solidFill>
                  <a:srgbClr val="2C14DE"/>
                </a:solidFill>
              </a:rPr>
              <a:t>insertion</a:t>
            </a:r>
            <a:r>
              <a:rPr lang="en-US" b="1" dirty="0"/>
              <a:t> </a:t>
            </a:r>
            <a:r>
              <a:rPr lang="en-US" b="1" dirty="0">
                <a:solidFill>
                  <a:srgbClr val="2C14DE"/>
                </a:solidFill>
              </a:rPr>
              <a:t>operator</a:t>
            </a:r>
            <a:r>
              <a:rPr lang="en-US" b="1" dirty="0"/>
              <a:t> (i.e., &lt;&lt;) </a:t>
            </a:r>
            <a:r>
              <a:rPr lang="en-US" dirty="0"/>
              <a:t>on the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age;</a:t>
            </a:r>
          </a:p>
          <a:p>
            <a:pPr marL="0" indent="0">
              <a:buNone/>
            </a:pPr>
            <a:endParaRPr lang="en-US" i="1" dirty="0">
              <a:latin typeface="Courier New" panose="02070309020205020404" pitchFamily="49" charset="0"/>
            </a:endParaRPr>
          </a:p>
          <a:p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type of objects </a:t>
            </a:r>
            <a:r>
              <a:rPr lang="en-US" dirty="0"/>
              <a:t>can be </a:t>
            </a:r>
            <a:r>
              <a:rPr lang="en-US" b="1" dirty="0"/>
              <a:t>printed</a:t>
            </a:r>
            <a:r>
              <a:rPr lang="en-US" dirty="0"/>
              <a:t>:</a:t>
            </a:r>
            <a:endParaRPr lang="en-US" b="1" dirty="0"/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7;  </a:t>
            </a:r>
            <a:r>
              <a:rPr lang="en-US" dirty="0">
                <a:latin typeface="Courier New" panose="02070309020205020404" pitchFamily="49" charset="0"/>
              </a:rPr>
              <a:t>// Outputs 7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3.6; </a:t>
            </a:r>
            <a:r>
              <a:rPr lang="en-US" dirty="0">
                <a:latin typeface="Courier New" panose="02070309020205020404" pitchFamily="49" charset="0"/>
              </a:rPr>
              <a:t>// Outputs 3.6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“String”; </a:t>
            </a:r>
            <a:r>
              <a:rPr lang="en-US" dirty="0">
                <a:latin typeface="Courier New" panose="02070309020205020404" pitchFamily="49" charset="0"/>
              </a:rPr>
              <a:t>// Outputs String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‘\n’; // </a:t>
            </a:r>
            <a:r>
              <a:rPr lang="en-US" dirty="0">
                <a:latin typeface="Courier New" panose="02070309020205020404" pitchFamily="49" charset="0"/>
              </a:rPr>
              <a:t>Outputs a newline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974-8523-45F2-A076-533FF364F249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9798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The Extraction Operator (&gt;&gt;)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get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input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2C14DE"/>
                </a:solidFill>
              </a:rPr>
              <a:t>keyboard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we use the </a:t>
            </a:r>
            <a:r>
              <a:rPr lang="en-US" b="1" dirty="0">
                <a:solidFill>
                  <a:srgbClr val="2C14DE"/>
                </a:solidFill>
              </a:rPr>
              <a:t>extraction operator</a:t>
            </a:r>
            <a:r>
              <a:rPr lang="en-US" dirty="0"/>
              <a:t> and the object </a:t>
            </a:r>
            <a:r>
              <a:rPr lang="en-US" b="1" dirty="0" err="1">
                <a:solidFill>
                  <a:srgbClr val="C00000"/>
                </a:solidFill>
              </a:rPr>
              <a:t>cin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&gt;&gt; </a:t>
            </a:r>
            <a:r>
              <a:rPr 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sz="2400" b="1" i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C14DE"/>
              </a:solidFill>
            </a:endParaRPr>
          </a:p>
          <a:p>
            <a:r>
              <a:rPr lang="en-US" b="1" dirty="0">
                <a:solidFill>
                  <a:srgbClr val="2C14DE"/>
                </a:solidFill>
              </a:rPr>
              <a:t>Multiple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uses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2C14DE"/>
                </a:solidFill>
              </a:rPr>
              <a:t>insertion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2C14DE"/>
                </a:solidFill>
              </a:rPr>
              <a:t>extraction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operator</a:t>
            </a:r>
            <a:r>
              <a:rPr lang="en-US" dirty="0"/>
              <a:t> can be </a:t>
            </a:r>
            <a:r>
              <a:rPr lang="en-US" b="1" i="1" dirty="0">
                <a:solidFill>
                  <a:srgbClr val="FF0000"/>
                </a:solidFill>
              </a:rPr>
              <a:t>chained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together: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E1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E2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E3</a:t>
            </a:r>
            <a:r>
              <a:rPr lang="en-US" b="1" dirty="0">
                <a:latin typeface="Courier New" panose="02070309020205020404" pitchFamily="49" charset="0"/>
              </a:rPr>
              <a:t> &lt;&lt; … 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V1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V2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V3</a:t>
            </a:r>
            <a:r>
              <a:rPr lang="en-US" b="1" dirty="0">
                <a:latin typeface="Courier New" panose="02070309020205020404" pitchFamily="49" charset="0"/>
              </a:rPr>
              <a:t> &gt;&gt; …;</a:t>
            </a:r>
          </a:p>
          <a:p>
            <a:pPr lvl="1"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r>
              <a:rPr lang="en-US" u="sng" dirty="0"/>
              <a:t>Example:</a:t>
            </a:r>
          </a:p>
          <a:p>
            <a:pPr lvl="1">
              <a:buFontTx/>
              <a:buNone/>
            </a:pPr>
            <a:r>
              <a:rPr lang="en-US" dirty="0" err="1"/>
              <a:t>cout</a:t>
            </a:r>
            <a:r>
              <a:rPr lang="en-US" dirty="0"/>
              <a:t> &lt;&lt; “Total sales are $” &lt;&lt; sales &lt;&lt; ‘\n’;</a:t>
            </a:r>
          </a:p>
          <a:p>
            <a:pPr lvl="1">
              <a:buFontTx/>
              <a:buNone/>
            </a:pPr>
            <a:r>
              <a:rPr lang="en-US" dirty="0" err="1"/>
              <a:t>cin</a:t>
            </a:r>
            <a:r>
              <a:rPr lang="en-US" dirty="0"/>
              <a:t> &gt;&gt; Sales1 &gt;&gt; Sales2 &gt;&gt; Sales3;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BA6-230C-465D-96C0-B49B88325BFD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1AB-FC95-4125-AAB2-803D7A68ED0A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5182" y="1"/>
            <a:ext cx="9132819" cy="9429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The &gt;&gt; Operator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26581" cy="5638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3000" b="1" dirty="0">
                <a:solidFill>
                  <a:srgbClr val="2C14DE"/>
                </a:solidFill>
              </a:rPr>
              <a:t>Values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must be </a:t>
            </a:r>
            <a:r>
              <a:rPr lang="en-US" altLang="en-US" sz="3000" b="1" dirty="0">
                <a:solidFill>
                  <a:srgbClr val="2C14DE"/>
                </a:solidFill>
              </a:rPr>
              <a:t>separated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by </a:t>
            </a:r>
            <a:r>
              <a:rPr lang="en-US" altLang="en-US" sz="3000" b="1" dirty="0">
                <a:solidFill>
                  <a:srgbClr val="2C14DE"/>
                </a:solidFill>
              </a:rPr>
              <a:t>whitespace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(</a:t>
            </a:r>
            <a:r>
              <a:rPr lang="en-US" altLang="en-US" sz="3000" b="1" i="1" dirty="0">
                <a:solidFill>
                  <a:srgbClr val="FF0000"/>
                </a:solidFill>
              </a:rPr>
              <a:t>space</a:t>
            </a:r>
            <a:r>
              <a:rPr lang="en-US" altLang="en-US" sz="3000" dirty="0"/>
              <a:t>, </a:t>
            </a:r>
            <a:r>
              <a:rPr lang="en-US" altLang="en-US" sz="3000" b="1" i="1" dirty="0">
                <a:solidFill>
                  <a:srgbClr val="FF0000"/>
                </a:solidFill>
              </a:rPr>
              <a:t>tab</a:t>
            </a:r>
            <a:r>
              <a:rPr lang="en-US" altLang="en-US" sz="3000" dirty="0"/>
              <a:t>, </a:t>
            </a:r>
            <a:r>
              <a:rPr lang="en-US" altLang="en-US" sz="3000" b="1" i="1" dirty="0">
                <a:solidFill>
                  <a:srgbClr val="FF0000"/>
                </a:solidFill>
              </a:rPr>
              <a:t>end-of-line</a:t>
            </a:r>
            <a:r>
              <a:rPr lang="en-US" altLang="en-US" sz="3000" dirty="0"/>
              <a:t> [ENTER], </a:t>
            </a:r>
            <a:r>
              <a:rPr lang="en-US" altLang="en-US" sz="3000" b="1" i="1" dirty="0">
                <a:solidFill>
                  <a:srgbClr val="FF0000"/>
                </a:solidFill>
              </a:rPr>
              <a:t>end-of-file</a:t>
            </a:r>
            <a:r>
              <a:rPr lang="en-US" altLang="en-US" sz="3000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dirty="0">
                <a:solidFill>
                  <a:srgbClr val="00B050"/>
                </a:solidFill>
                <a:latin typeface="Comic Sans MS" panose="030F0702030302020204" pitchFamily="66" charset="0"/>
              </a:rPr>
              <a:t>Multiple values need not all be of the same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076AB744-74F0-477C-8550-406F1525D315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177-1339-4D73-808B-2F74BF28740F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182" y="0"/>
            <a:ext cx="9132819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The &gt;&gt; Operator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26581" cy="57912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altLang="en-US" sz="2400" b="1" dirty="0"/>
              <a:t>When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ENTER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key </a:t>
            </a:r>
            <a:r>
              <a:rPr lang="en-US" altLang="en-US" sz="2400" b="1" dirty="0">
                <a:solidFill>
                  <a:srgbClr val="C00000"/>
                </a:solidFill>
              </a:rPr>
              <a:t>pressed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2C14DE"/>
                </a:solidFill>
              </a:rPr>
              <a:t>keyboard input</a:t>
            </a:r>
            <a:r>
              <a:rPr lang="en-US" altLang="en-US" sz="2400" dirty="0"/>
              <a:t> </a:t>
            </a:r>
            <a:r>
              <a:rPr lang="en-US" altLang="en-US" sz="2400" b="1" dirty="0"/>
              <a:t>goes</a:t>
            </a:r>
            <a:r>
              <a:rPr lang="en-US" altLang="en-US" sz="2400" dirty="0"/>
              <a:t> to the </a:t>
            </a:r>
            <a:r>
              <a:rPr lang="en-US" altLang="en-US" sz="2400" b="1" u="sng" dirty="0">
                <a:solidFill>
                  <a:srgbClr val="2C14DE"/>
                </a:solidFill>
              </a:rPr>
              <a:t>input buffer </a:t>
            </a:r>
            <a:r>
              <a:rPr lang="en-US" altLang="en-US" sz="2400" dirty="0"/>
              <a:t>(where it is stored as characters)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cap="all" dirty="0"/>
              <a:t> 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1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3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T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m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B</a:t>
            </a:r>
            <a:r>
              <a:rPr lang="en-US" altLang="en-US" cap="all" dirty="0"/>
              <a:t> </a:t>
            </a:r>
            <a:r>
              <a:rPr lang="en-US" altLang="en-US" u="sng" cap="all" dirty="0"/>
              <a:t>r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w</a:t>
            </a:r>
            <a:r>
              <a:rPr lang="en-US" altLang="en-US" cap="all" dirty="0"/>
              <a:t> </a:t>
            </a:r>
            <a:r>
              <a:rPr lang="en-US" altLang="en-US" u="sng" cap="all" dirty="0"/>
              <a:t>n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7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.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5</a:t>
            </a:r>
            <a:r>
              <a:rPr lang="en-US" altLang="en-US" cap="all" dirty="0"/>
              <a:t> </a:t>
            </a:r>
            <a:r>
              <a:rPr lang="en-US" altLang="en-US" u="sng" dirty="0" err="1"/>
              <a:t>eol</a:t>
            </a:r>
            <a:r>
              <a:rPr lang="en-US" altLang="en-US" cap="all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cap="all" dirty="0"/>
              <a:t>  </a:t>
            </a:r>
            <a:r>
              <a:rPr lang="en-US" altLang="en-US" b="1" cap="all" dirty="0">
                <a:solidFill>
                  <a:srgbClr val="339933"/>
                </a:solidFill>
              </a:rPr>
              <a:t>1</a:t>
            </a:r>
            <a:r>
              <a:rPr lang="en-US" altLang="en-US" cap="all" dirty="0"/>
              <a:t> 2 3 4 </a:t>
            </a:r>
            <a:r>
              <a:rPr lang="en-US" altLang="en-US" b="1" cap="all" dirty="0">
                <a:solidFill>
                  <a:srgbClr val="FF0000"/>
                </a:solidFill>
              </a:rPr>
              <a:t>5</a:t>
            </a:r>
            <a:r>
              <a:rPr lang="en-US" altLang="en-US" cap="all" dirty="0"/>
              <a:t> 6  7 8  9 0  1 2  3  4  5 6 7 8 9  10 </a:t>
            </a:r>
            <a:r>
              <a:rPr lang="en-US" altLang="en-US" cap="all" dirty="0">
                <a:sym typeface="Wingdings" panose="05000000000000000000" pitchFamily="2" charset="2"/>
              </a:rPr>
              <a:t></a:t>
            </a:r>
            <a:r>
              <a:rPr lang="en-US" altLang="en-US" cap="all" dirty="0"/>
              <a:t> </a:t>
            </a:r>
            <a:r>
              <a:rPr lang="en-US" altLang="en-US" b="1" u="sng" dirty="0"/>
              <a:t>position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b="1" cap="all" dirty="0"/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&gt;&gt; extracts </a:t>
            </a:r>
            <a:r>
              <a:rPr lang="en-US" altLang="en-US" sz="2400" b="1" dirty="0"/>
              <a:t>characters</a:t>
            </a:r>
            <a:r>
              <a:rPr lang="en-US" altLang="en-US" sz="2400" dirty="0"/>
              <a:t> from the </a:t>
            </a:r>
            <a:r>
              <a:rPr lang="en-US" altLang="en-US" sz="2400" b="1" dirty="0">
                <a:solidFill>
                  <a:srgbClr val="2C14DE"/>
                </a:solidFill>
              </a:rPr>
              <a:t>input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b="1" dirty="0">
                <a:solidFill>
                  <a:srgbClr val="2C14DE"/>
                </a:solidFill>
              </a:rPr>
              <a:t>buffer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u="sng" dirty="0"/>
              <a:t>converts</a:t>
            </a:r>
            <a:r>
              <a:rPr lang="en-US" altLang="en-US" sz="2400" dirty="0"/>
              <a:t> them </a:t>
            </a:r>
            <a:r>
              <a:rPr lang="en-US" altLang="en-US" sz="2400" b="1" dirty="0"/>
              <a:t>into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rgbClr val="2C14DE"/>
                </a:solidFill>
              </a:rPr>
              <a:t>data type </a:t>
            </a:r>
            <a:r>
              <a:rPr lang="en-US" altLang="en-US" sz="2400" dirty="0"/>
              <a:t>of the </a:t>
            </a:r>
            <a:r>
              <a:rPr lang="en-US" altLang="en-US" sz="2400" b="1" dirty="0">
                <a:solidFill>
                  <a:srgbClr val="2C14DE"/>
                </a:solidFill>
              </a:rPr>
              <a:t>variable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count;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"How may chairs in the room? 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count;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en-US" sz="2400" b="1" dirty="0"/>
              <a:t>String “123” </a:t>
            </a:r>
            <a:r>
              <a:rPr lang="en-US" altLang="en-US" sz="2400" dirty="0"/>
              <a:t>converted to </a:t>
            </a:r>
            <a:r>
              <a:rPr lang="en-US" altLang="en-US" sz="2400" b="1" dirty="0"/>
              <a:t>whole number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) </a:t>
            </a:r>
            <a:r>
              <a:rPr lang="en-US" altLang="en-US" sz="2400" b="1" dirty="0"/>
              <a:t>123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stored into variable count</a:t>
            </a:r>
            <a:r>
              <a:rPr lang="en-US" altLang="en-US" sz="2400" dirty="0"/>
              <a:t>. Next,  &gt;&gt; starts at </a:t>
            </a:r>
            <a:r>
              <a:rPr lang="en-US" altLang="en-US" sz="2400" dirty="0" err="1"/>
              <a:t>pos</a:t>
            </a:r>
            <a:r>
              <a:rPr lang="en-US" altLang="en-US" sz="2400" dirty="0"/>
              <a:t> 5 (space)</a:t>
            </a:r>
            <a:endParaRPr lang="en-US" altLang="en-US" sz="2400" b="1" dirty="0">
              <a:solidFill>
                <a:srgbClr val="3D8963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63A2D496-D46C-44F0-A616-85B6FB96507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0932-BF75-448B-A6AD-C109136BB5CB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String input (Variables)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i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Read first and second name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#include&lt;string&gt;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first;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second;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“Enter your first and second names:";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&gt;&gt; first &gt;&gt; second;		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"Hello “ &lt;&lt; first &lt;&lt; “ “ &lt;&lt; second;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i="1" dirty="0">
              <a:solidFill>
                <a:srgbClr val="2F1BC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711-9C92-4FEC-831F-8FF9F1C1A61F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07556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</a:rPr>
              <a:t>Types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143000"/>
            <a:ext cx="8991600" cy="556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000" b="1" dirty="0"/>
              <a:t>C++ provides a set of types</a:t>
            </a:r>
          </a:p>
          <a:p>
            <a:pPr lvl="1" eaLnBrk="1" hangingPunct="1">
              <a:defRPr/>
            </a:pPr>
            <a:r>
              <a:rPr lang="en-US" sz="3000" dirty="0"/>
              <a:t>E.g. </a:t>
            </a:r>
            <a:r>
              <a:rPr lang="en-US" sz="3000" b="1" dirty="0" err="1">
                <a:solidFill>
                  <a:srgbClr val="2C14DE"/>
                </a:solidFill>
              </a:rPr>
              <a:t>bool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char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2C14DE"/>
                </a:solidFill>
              </a:rPr>
              <a:t>int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double </a:t>
            </a:r>
            <a:r>
              <a:rPr lang="en-US" sz="3000" dirty="0"/>
              <a:t>called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B80000"/>
                </a:solidFill>
              </a:rPr>
              <a:t>“built-in types”</a:t>
            </a:r>
          </a:p>
          <a:p>
            <a:pPr lvl="1" eaLnBrk="1" hangingPunct="1">
              <a:defRPr/>
            </a:pPr>
            <a:endParaRPr lang="en-US" sz="3000" b="1" dirty="0"/>
          </a:p>
          <a:p>
            <a:pPr eaLnBrk="1" hangingPunct="1">
              <a:defRPr/>
            </a:pPr>
            <a:r>
              <a:rPr lang="en-US" sz="3000" dirty="0"/>
              <a:t>C++ </a:t>
            </a:r>
            <a:r>
              <a:rPr lang="en-US" sz="3000" b="1" dirty="0">
                <a:solidFill>
                  <a:srgbClr val="2F1BC7"/>
                </a:solidFill>
              </a:rPr>
              <a:t>programmers</a:t>
            </a:r>
            <a:r>
              <a:rPr lang="en-US" sz="3000" dirty="0"/>
              <a:t> can </a:t>
            </a:r>
            <a:r>
              <a:rPr lang="en-US" sz="3000" b="1" dirty="0">
                <a:solidFill>
                  <a:srgbClr val="2F1BC7"/>
                </a:solidFill>
              </a:rPr>
              <a:t>define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new types</a:t>
            </a:r>
          </a:p>
          <a:p>
            <a:pPr lvl="1" eaLnBrk="1" hangingPunct="1">
              <a:defRPr/>
            </a:pPr>
            <a:r>
              <a:rPr lang="en-US" sz="3000" dirty="0"/>
              <a:t>Called </a:t>
            </a:r>
            <a:r>
              <a:rPr lang="en-US" sz="3000" b="1" dirty="0">
                <a:solidFill>
                  <a:srgbClr val="008000"/>
                </a:solidFill>
              </a:rPr>
              <a:t>“</a:t>
            </a:r>
            <a:r>
              <a:rPr lang="en-US" sz="3000" b="1" i="1" dirty="0">
                <a:solidFill>
                  <a:srgbClr val="008000"/>
                </a:solidFill>
              </a:rPr>
              <a:t>user-defined types</a:t>
            </a:r>
            <a:r>
              <a:rPr lang="en-US" sz="3000" b="1" dirty="0">
                <a:solidFill>
                  <a:srgbClr val="008000"/>
                </a:solidFill>
              </a:rPr>
              <a:t>”</a:t>
            </a:r>
          </a:p>
          <a:p>
            <a:pPr lvl="1" eaLnBrk="1" hangingPunct="1">
              <a:defRPr/>
            </a:pPr>
            <a:endParaRPr lang="en-US" sz="3000" dirty="0"/>
          </a:p>
          <a:p>
            <a:pPr eaLnBrk="1" hangingPunct="1"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rgbClr val="2F1BC7"/>
                </a:solidFill>
              </a:rPr>
              <a:t>C++ standard library </a:t>
            </a:r>
            <a:r>
              <a:rPr lang="en-US" sz="3000" dirty="0"/>
              <a:t>provides a </a:t>
            </a:r>
            <a:r>
              <a:rPr lang="en-US" sz="3000" b="1" dirty="0">
                <a:solidFill>
                  <a:srgbClr val="2F1BC7"/>
                </a:solidFill>
              </a:rPr>
              <a:t>set of types</a:t>
            </a:r>
          </a:p>
          <a:p>
            <a:pPr lvl="1" eaLnBrk="1" hangingPunct="1">
              <a:defRPr/>
            </a:pPr>
            <a:r>
              <a:rPr lang="en-US" sz="3000" dirty="0"/>
              <a:t>E.g. </a:t>
            </a:r>
            <a:r>
              <a:rPr lang="en-US" sz="3000" b="1" dirty="0">
                <a:solidFill>
                  <a:srgbClr val="2C14DE"/>
                </a:solidFill>
              </a:rPr>
              <a:t>string</a:t>
            </a:r>
            <a:r>
              <a:rPr lang="en-US" sz="3000" dirty="0">
                <a:solidFill>
                  <a:srgbClr val="2C14DE"/>
                </a:solidFill>
              </a:rPr>
              <a:t>,</a:t>
            </a:r>
            <a:r>
              <a:rPr lang="en-US" sz="3000" b="1" dirty="0">
                <a:solidFill>
                  <a:srgbClr val="2C14DE"/>
                </a:solidFill>
              </a:rPr>
              <a:t> vector</a:t>
            </a:r>
            <a:r>
              <a:rPr lang="en-US" sz="3000" dirty="0">
                <a:solidFill>
                  <a:srgbClr val="2C14DE"/>
                </a:solidFill>
              </a:rPr>
              <a:t>,</a:t>
            </a:r>
            <a:r>
              <a:rPr lang="en-US" sz="3000" b="1" dirty="0">
                <a:solidFill>
                  <a:srgbClr val="2C14DE"/>
                </a:solidFill>
              </a:rPr>
              <a:t> .. </a:t>
            </a:r>
          </a:p>
          <a:p>
            <a:pPr lvl="1" eaLnBrk="1" hangingPunct="1">
              <a:defRPr/>
            </a:pPr>
            <a:r>
              <a:rPr lang="en-US" sz="3000" dirty="0"/>
              <a:t>(for vector type  </a:t>
            </a:r>
            <a:r>
              <a:rPr lang="en-US" sz="3000" dirty="0">
                <a:sym typeface="Wingdings" pitchFamily="2" charset="2"/>
              </a:rPr>
              <a:t> #include&lt;vector&gt; )</a:t>
            </a:r>
            <a:endParaRPr lang="en-US" sz="3000" dirty="0"/>
          </a:p>
          <a:p>
            <a:pPr lvl="1" eaLnBrk="1" hangingPunct="1">
              <a:defRPr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92331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E403-1123-4DEE-A951-B1F913836DC7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60119"/>
          </a:xfrm>
          <a:noFill/>
          <a:ln/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Data Types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5626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2F1BC7"/>
                </a:solidFill>
              </a:rPr>
              <a:t>Three </a:t>
            </a:r>
            <a:r>
              <a:rPr lang="en-US" b="1" dirty="0">
                <a:solidFill>
                  <a:srgbClr val="2F1BC7"/>
                </a:solidFill>
              </a:rPr>
              <a:t>basic </a:t>
            </a:r>
            <a:r>
              <a:rPr lang="en-US" b="1" dirty="0" smtClean="0">
                <a:solidFill>
                  <a:srgbClr val="2F1BC7"/>
                </a:solidFill>
              </a:rPr>
              <a:t>PRE-DEFINED data types:</a:t>
            </a:r>
            <a:endParaRPr lang="en-US" b="1" dirty="0">
              <a:solidFill>
                <a:srgbClr val="2F1BC7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b="1" u="sng" dirty="0" smtClean="0"/>
              <a:t>store whole numbers</a:t>
            </a:r>
            <a:endParaRPr lang="en-US" b="1" u="sng" dirty="0"/>
          </a:p>
          <a:p>
            <a:pPr lvl="1">
              <a:spcBef>
                <a:spcPts val="1800"/>
              </a:spcBef>
            </a:pPr>
            <a:r>
              <a:rPr lang="en-US" sz="3200" b="1" dirty="0" err="1">
                <a:solidFill>
                  <a:srgbClr val="B80000"/>
                </a:solidFill>
              </a:rPr>
              <a:t>int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B80000"/>
                </a:solidFill>
              </a:rPr>
              <a:t>long </a:t>
            </a:r>
            <a:r>
              <a:rPr lang="en-US" sz="3200" b="1" dirty="0" err="1">
                <a:solidFill>
                  <a:srgbClr val="B80000"/>
                </a:solidFill>
              </a:rPr>
              <a:t>int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B80000"/>
                </a:solidFill>
              </a:rPr>
              <a:t>short </a:t>
            </a:r>
            <a:r>
              <a:rPr lang="en-US" sz="3200" b="1" dirty="0" err="1">
                <a:solidFill>
                  <a:srgbClr val="B80000"/>
                </a:solidFill>
              </a:rPr>
              <a:t>int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B80000"/>
                </a:solidFill>
              </a:rPr>
              <a:t>unsigned </a:t>
            </a:r>
            <a:r>
              <a:rPr lang="en-US" sz="3200" b="1" dirty="0" err="1">
                <a:solidFill>
                  <a:srgbClr val="B80000"/>
                </a:solidFill>
              </a:rPr>
              <a:t>int</a:t>
            </a:r>
            <a:endParaRPr lang="en-US" sz="3200" b="1" dirty="0">
              <a:solidFill>
                <a:srgbClr val="B80000"/>
              </a:solidFill>
            </a:endParaRPr>
          </a:p>
          <a:p>
            <a:pPr lvl="1">
              <a:spcBef>
                <a:spcPts val="1800"/>
              </a:spcBef>
            </a:pPr>
            <a:endParaRPr lang="en-US" sz="3200" b="1" dirty="0">
              <a:solidFill>
                <a:srgbClr val="B8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b="1" u="sng" dirty="0" smtClean="0"/>
              <a:t>store real numbers</a:t>
            </a:r>
          </a:p>
          <a:p>
            <a:pPr lvl="1">
              <a:spcBef>
                <a:spcPts val="1800"/>
              </a:spcBef>
            </a:pPr>
            <a:r>
              <a:rPr lang="en-US" sz="3200" b="1" dirty="0">
                <a:solidFill>
                  <a:srgbClr val="B80000"/>
                </a:solidFill>
              </a:rPr>
              <a:t>float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B80000"/>
                </a:solidFill>
              </a:rPr>
              <a:t>double</a:t>
            </a:r>
          </a:p>
          <a:p>
            <a:pPr lvl="1">
              <a:spcBef>
                <a:spcPts val="1800"/>
              </a:spcBef>
            </a:pPr>
            <a:endParaRPr lang="en-US" sz="3200" dirty="0">
              <a:solidFill>
                <a:srgbClr val="B8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u="sng" dirty="0"/>
              <a:t>Characters</a:t>
            </a:r>
          </a:p>
          <a:p>
            <a:pPr lvl="1">
              <a:spcBef>
                <a:spcPts val="1800"/>
              </a:spcBef>
            </a:pPr>
            <a:r>
              <a:rPr lang="en-US" sz="3200" b="1" dirty="0">
                <a:solidFill>
                  <a:srgbClr val="B80000"/>
                </a:solidFill>
              </a:rPr>
              <a:t>char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F0BA-D595-4CE8-98A4-AB4925B619BD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07556" cy="883919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Types and Literals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63756" y="990600"/>
            <a:ext cx="4379844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b="1" u="sng" dirty="0">
                <a:solidFill>
                  <a:srgbClr val="B80000"/>
                </a:solidFill>
              </a:rPr>
              <a:t>Built-in 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/>
              <a:t>Boolean type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b="1" dirty="0" err="1">
                <a:solidFill>
                  <a:srgbClr val="2C14DE"/>
                </a:solidFill>
              </a:rPr>
              <a:t>bool</a:t>
            </a:r>
            <a:endParaRPr lang="en-US" sz="2600" b="1" dirty="0">
              <a:solidFill>
                <a:srgbClr val="2C14DE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/>
              <a:t>Character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2C14DE"/>
                </a:solidFill>
              </a:rPr>
              <a:t>char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/>
              <a:t>Integer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b="1" dirty="0" err="1">
                <a:solidFill>
                  <a:srgbClr val="2C14DE"/>
                </a:solidFill>
              </a:rPr>
              <a:t>int</a:t>
            </a:r>
            <a:endParaRPr lang="en-US" sz="2600" b="1" dirty="0">
              <a:solidFill>
                <a:srgbClr val="2C14DE"/>
              </a:solidFill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600" b="1" dirty="0"/>
              <a:t>and </a:t>
            </a:r>
            <a:r>
              <a:rPr lang="en-US" sz="2600" b="1" dirty="0">
                <a:solidFill>
                  <a:srgbClr val="2C14DE"/>
                </a:solidFill>
              </a:rPr>
              <a:t>short</a:t>
            </a:r>
            <a:r>
              <a:rPr lang="en-US" sz="2600" b="1" dirty="0"/>
              <a:t>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long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/>
              <a:t>Floating-point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2C14DE"/>
                </a:solidFill>
              </a:rPr>
              <a:t>double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600" dirty="0"/>
              <a:t>and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float</a:t>
            </a:r>
          </a:p>
          <a:p>
            <a:pPr>
              <a:lnSpc>
                <a:spcPct val="80000"/>
              </a:lnSpc>
              <a:defRPr/>
            </a:pPr>
            <a:r>
              <a:rPr lang="en-US" sz="2600" b="1" u="sng" dirty="0" smtClean="0">
                <a:solidFill>
                  <a:srgbClr val="B80000"/>
                </a:solidFill>
              </a:rPr>
              <a:t>Standard-library </a:t>
            </a:r>
            <a:r>
              <a:rPr lang="en-US" sz="2600" b="1" u="sng" dirty="0">
                <a:solidFill>
                  <a:srgbClr val="B80000"/>
                </a:solidFill>
              </a:rPr>
              <a:t>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2C14DE"/>
                </a:solidFill>
              </a:rPr>
              <a:t>string 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943600" y="990600"/>
            <a:ext cx="4648200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b="1" u="sng" dirty="0">
                <a:solidFill>
                  <a:srgbClr val="B80000"/>
                </a:solidFill>
              </a:rPr>
              <a:t>Literals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600" dirty="0"/>
              <a:t>Boolean: </a:t>
            </a:r>
            <a:r>
              <a:rPr lang="en-US" sz="2600" b="1" dirty="0">
                <a:solidFill>
                  <a:srgbClr val="00B050"/>
                </a:solidFill>
              </a:rPr>
              <a:t>true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false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/>
              <a:t>Character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B050"/>
                </a:solidFill>
              </a:rPr>
              <a:t>'a'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'x'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'4'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'\n'</a:t>
            </a:r>
            <a:r>
              <a:rPr lang="en-US" sz="2600" b="1" dirty="0"/>
              <a:t>, '</a:t>
            </a:r>
            <a:r>
              <a:rPr lang="en-US" sz="2600" b="1" dirty="0">
                <a:solidFill>
                  <a:srgbClr val="00B050"/>
                </a:solidFill>
              </a:rPr>
              <a:t>$</a:t>
            </a:r>
            <a:r>
              <a:rPr lang="en-US" sz="2600" b="1" dirty="0"/>
              <a:t>'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/>
              <a:t>Integer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B050"/>
                </a:solidFill>
              </a:rPr>
              <a:t>0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1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123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-6</a:t>
            </a:r>
            <a:r>
              <a:rPr lang="en-US" sz="2600" b="1" dirty="0"/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/>
              <a:t>Floating point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B050"/>
                </a:solidFill>
              </a:rPr>
              <a:t>1.2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13.345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0.3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-0.54</a:t>
            </a:r>
            <a:r>
              <a:rPr lang="en-US" sz="2600" b="1" dirty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smtClean="0"/>
              <a:t>String </a:t>
            </a:r>
            <a:r>
              <a:rPr lang="en-US" sz="2600" dirty="0"/>
              <a:t>literals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B050"/>
                </a:solidFill>
              </a:rPr>
              <a:t>"</a:t>
            </a:r>
            <a:r>
              <a:rPr lang="en-US" sz="2600" b="1" dirty="0" err="1">
                <a:solidFill>
                  <a:srgbClr val="00B050"/>
                </a:solidFill>
              </a:rPr>
              <a:t>asdf</a:t>
            </a:r>
            <a:r>
              <a:rPr lang="en-US" sz="2600" b="1" dirty="0">
                <a:solidFill>
                  <a:srgbClr val="00B050"/>
                </a:solidFill>
              </a:rPr>
              <a:t>”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“Hello”</a:t>
            </a:r>
            <a:r>
              <a:rPr lang="en-US" sz="2600" b="1" dirty="0"/>
              <a:t>, “</a:t>
            </a:r>
            <a:r>
              <a:rPr lang="en-US" sz="2600" b="1" dirty="0">
                <a:solidFill>
                  <a:srgbClr val="00B050"/>
                </a:solidFill>
              </a:rPr>
              <a:t>Pakistan”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0465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D921-2BEC-435D-8B33-3ACB3C292E4A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46038"/>
            <a:ext cx="9085194" cy="89884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Declaration and initialization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35814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 err="1"/>
              <a:t>int</a:t>
            </a:r>
            <a:r>
              <a:rPr lang="en-US" sz="2200" b="1" dirty="0"/>
              <a:t> a = 7;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 err="1"/>
              <a:t>int</a:t>
            </a:r>
            <a:r>
              <a:rPr lang="en-US" sz="2200" b="1" dirty="0"/>
              <a:t> b = 9;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/>
              <a:t>char c = 'a';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/>
              <a:t>double x = 1.2;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/>
              <a:t>string s1 = "Hello, world";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b="1" dirty="0"/>
              <a:t>string s2 = "1.2";</a:t>
            </a:r>
          </a:p>
          <a:p>
            <a:pPr eaLnBrk="1" hangingPunct="1">
              <a:defRPr/>
            </a:pPr>
            <a:endParaRPr lang="en-US" sz="2200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924800" y="144780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>
                <a:latin typeface="Arial" charset="0"/>
              </a:rPr>
              <a:t>7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924800" y="22860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>
                <a:latin typeface="Arial" charset="0"/>
              </a:rPr>
              <a:t>9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686800" y="31242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 dirty="0">
                <a:latin typeface="Arial" charset="0"/>
              </a:rPr>
              <a:t>a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7010400" y="3886200"/>
            <a:ext cx="2209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>
                <a:latin typeface="Arial" charset="0"/>
              </a:rPr>
              <a:t>1.2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7620000" y="4648200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 dirty="0">
                <a:latin typeface="Arial" charset="0"/>
              </a:rPr>
              <a:t>Hello, world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8534400" y="5486400"/>
            <a:ext cx="685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200" b="1" dirty="0">
                <a:latin typeface="Arial" charset="0"/>
              </a:rPr>
              <a:t>1.2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76600" y="1676400"/>
            <a:ext cx="457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2438400"/>
            <a:ext cx="457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29000" y="3352800"/>
            <a:ext cx="5257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10000" y="4114800"/>
            <a:ext cx="3124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81600" y="4876800"/>
            <a:ext cx="2362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38600" y="5715000"/>
            <a:ext cx="4495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5308-0B30-4859-A2DF-F0E46DE9A4F1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char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Reserves </a:t>
            </a:r>
            <a:r>
              <a:rPr lang="en-US" sz="3000" b="1" dirty="0">
                <a:solidFill>
                  <a:srgbClr val="2C14DE"/>
                </a:solidFill>
              </a:rPr>
              <a:t>8 bits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2C14DE"/>
                </a:solidFill>
              </a:rPr>
              <a:t>1 byte</a:t>
            </a:r>
            <a:r>
              <a:rPr lang="en-US" sz="3000" dirty="0"/>
              <a:t> of memory </a:t>
            </a:r>
          </a:p>
          <a:p>
            <a:pPr>
              <a:defRPr/>
            </a:pPr>
            <a:r>
              <a:rPr lang="en-US" sz="3000" dirty="0"/>
              <a:t>A  char variable may represent:</a:t>
            </a:r>
          </a:p>
          <a:p>
            <a:pPr lvl="1">
              <a:defRPr/>
            </a:pPr>
            <a:r>
              <a:rPr lang="en-US" sz="3000" dirty="0">
                <a:solidFill>
                  <a:srgbClr val="B80000"/>
                </a:solidFill>
              </a:rPr>
              <a:t>ASCII</a:t>
            </a:r>
            <a:r>
              <a:rPr lang="en-US" sz="3000" dirty="0"/>
              <a:t> character </a:t>
            </a:r>
            <a:r>
              <a:rPr lang="en-US" sz="3000" dirty="0">
                <a:solidFill>
                  <a:srgbClr val="2C14DE"/>
                </a:solidFill>
              </a:rPr>
              <a:t>'A‘</a:t>
            </a:r>
            <a:r>
              <a:rPr lang="en-US" sz="3000" dirty="0"/>
              <a:t>,  </a:t>
            </a:r>
            <a:r>
              <a:rPr lang="en-US" sz="3000" dirty="0">
                <a:solidFill>
                  <a:srgbClr val="2C14DE"/>
                </a:solidFill>
              </a:rPr>
              <a:t>'a‘</a:t>
            </a:r>
            <a:r>
              <a:rPr lang="en-US" sz="3000" dirty="0"/>
              <a:t>,  </a:t>
            </a:r>
            <a:r>
              <a:rPr lang="en-US" sz="3000" dirty="0">
                <a:solidFill>
                  <a:srgbClr val="2C14DE"/>
                </a:solidFill>
              </a:rPr>
              <a:t>'1‘</a:t>
            </a:r>
            <a:r>
              <a:rPr lang="en-US" sz="3000" dirty="0"/>
              <a:t>,  </a:t>
            </a:r>
            <a:r>
              <a:rPr lang="en-US" sz="3000" dirty="0">
                <a:solidFill>
                  <a:srgbClr val="2C14DE"/>
                </a:solidFill>
              </a:rPr>
              <a:t>'4‘</a:t>
            </a:r>
            <a:r>
              <a:rPr lang="en-US" sz="3000" dirty="0"/>
              <a:t>,  </a:t>
            </a:r>
            <a:r>
              <a:rPr lang="en-US" sz="3000" dirty="0">
                <a:solidFill>
                  <a:srgbClr val="2C14DE"/>
                </a:solidFill>
              </a:rPr>
              <a:t>'*‘</a:t>
            </a:r>
          </a:p>
          <a:p>
            <a:pPr lvl="1">
              <a:defRPr/>
            </a:pPr>
            <a:r>
              <a:rPr lang="en-US" sz="3000" dirty="0"/>
              <a:t>signed integers </a:t>
            </a:r>
            <a:r>
              <a:rPr lang="en-US" sz="3000" b="1" dirty="0">
                <a:solidFill>
                  <a:srgbClr val="2C14DE"/>
                </a:solidFill>
              </a:rPr>
              <a:t>127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rgbClr val="2C14DE"/>
                </a:solidFill>
              </a:rPr>
              <a:t>-128 </a:t>
            </a:r>
            <a:r>
              <a:rPr lang="en-US" sz="3000" dirty="0"/>
              <a:t>(Default)</a:t>
            </a:r>
          </a:p>
          <a:p>
            <a:pPr lvl="1">
              <a:defRPr/>
            </a:pPr>
            <a:r>
              <a:rPr lang="en-US" sz="3000" dirty="0"/>
              <a:t>unsigned integer in range </a:t>
            </a:r>
            <a:r>
              <a:rPr lang="en-US" sz="3000" b="1" dirty="0">
                <a:solidFill>
                  <a:srgbClr val="2C14DE"/>
                </a:solidFill>
              </a:rPr>
              <a:t>255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rgbClr val="2C14DE"/>
                </a:solidFill>
              </a:rPr>
              <a:t>0</a:t>
            </a:r>
          </a:p>
          <a:p>
            <a:pPr>
              <a:buNone/>
              <a:defRPr/>
            </a:pPr>
            <a:r>
              <a:rPr lang="en-US" sz="3000" b="1" dirty="0" smtClean="0">
                <a:solidFill>
                  <a:srgbClr val="B80000"/>
                </a:solidFill>
              </a:rPr>
              <a:t>Examples</a:t>
            </a:r>
            <a:r>
              <a:rPr lang="en-US" sz="3000" b="1" dirty="0">
                <a:solidFill>
                  <a:srgbClr val="B80000"/>
                </a:solidFill>
              </a:rPr>
              <a:t>:</a:t>
            </a:r>
          </a:p>
          <a:p>
            <a:pPr lvl="1">
              <a:defRPr/>
            </a:pPr>
            <a:r>
              <a:rPr lang="en-US" sz="3200" dirty="0"/>
              <a:t>char  grade;</a:t>
            </a:r>
          </a:p>
          <a:p>
            <a:pPr lvl="1">
              <a:defRPr/>
            </a:pPr>
            <a:r>
              <a:rPr lang="en-US" sz="3200" dirty="0"/>
              <a:t>unsigned char </a:t>
            </a:r>
            <a:r>
              <a:rPr lang="en-US" sz="3200" dirty="0" err="1"/>
              <a:t>WeekNumber</a:t>
            </a:r>
            <a:r>
              <a:rPr lang="en-US" sz="3200" dirty="0"/>
              <a:t>= 200;</a:t>
            </a:r>
          </a:p>
          <a:p>
            <a:pPr lvl="1">
              <a:defRPr/>
            </a:pPr>
            <a:r>
              <a:rPr lang="en-US" sz="3200" dirty="0"/>
              <a:t>char </a:t>
            </a:r>
            <a:r>
              <a:rPr lang="en-US" sz="3200" dirty="0" err="1"/>
              <a:t>cGradeA</a:t>
            </a:r>
            <a:r>
              <a:rPr lang="en-US" sz="3200" dirty="0"/>
              <a:t> = 65; </a:t>
            </a:r>
          </a:p>
          <a:p>
            <a:pPr lvl="1">
              <a:defRPr/>
            </a:pPr>
            <a:r>
              <a:rPr lang="en-US" sz="3200" dirty="0"/>
              <a:t>char </a:t>
            </a:r>
            <a:r>
              <a:rPr lang="en-US" sz="3200" dirty="0" err="1"/>
              <a:t>cGradeAA</a:t>
            </a:r>
            <a:r>
              <a:rPr lang="en-US" sz="3200" dirty="0"/>
              <a:t> = ‘A';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8C0-B7C9-41D8-8AE0-D6763D29E757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0678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Special characters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762000"/>
            <a:ext cx="8991600" cy="5715000"/>
          </a:xfrm>
        </p:spPr>
        <p:txBody>
          <a:bodyPr>
            <a:normAutofit lnSpcReduction="10000"/>
          </a:bodyPr>
          <a:lstStyle/>
          <a:p>
            <a:r>
              <a:rPr lang="en-US" sz="3500" dirty="0">
                <a:solidFill>
                  <a:srgbClr val="B80000"/>
                </a:solidFill>
              </a:rPr>
              <a:t>Text string special characters (</a:t>
            </a:r>
            <a:r>
              <a:rPr lang="en-US" sz="3500" b="1" u="sng" dirty="0">
                <a:solidFill>
                  <a:srgbClr val="2C14DE"/>
                </a:solidFill>
              </a:rPr>
              <a:t>Escape Sequences</a:t>
            </a:r>
            <a:r>
              <a:rPr lang="en-US" sz="3500" dirty="0">
                <a:solidFill>
                  <a:srgbClr val="B8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\n</a:t>
            </a:r>
            <a:r>
              <a:rPr lang="en-US" dirty="0" smtClean="0"/>
              <a:t>  = newline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\r</a:t>
            </a:r>
            <a:r>
              <a:rPr lang="en-US" b="1" dirty="0" smtClean="0"/>
              <a:t> </a:t>
            </a:r>
            <a:r>
              <a:rPr lang="en-US" dirty="0" smtClean="0"/>
              <a:t>= carriage return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\t</a:t>
            </a:r>
            <a:r>
              <a:rPr lang="en-US" dirty="0" smtClean="0"/>
              <a:t>  = tab</a:t>
            </a:r>
          </a:p>
          <a:p>
            <a:pPr lvl="1"/>
            <a:r>
              <a:rPr lang="fr-FR" b="1" dirty="0" smtClean="0">
                <a:solidFill>
                  <a:srgbClr val="2C14DE"/>
                </a:solidFill>
              </a:rPr>
              <a:t>\"</a:t>
            </a:r>
            <a:r>
              <a:rPr lang="fr-FR" dirty="0" smtClean="0"/>
              <a:t> = double </a:t>
            </a:r>
            <a:r>
              <a:rPr lang="fr-FR" dirty="0" err="1" smtClean="0"/>
              <a:t>quote</a:t>
            </a:r>
            <a:r>
              <a:rPr lang="fr-FR" dirty="0" smtClean="0"/>
              <a:t> </a:t>
            </a:r>
          </a:p>
          <a:p>
            <a:pPr lvl="1"/>
            <a:r>
              <a:rPr lang="fr-FR" b="1" dirty="0" smtClean="0">
                <a:solidFill>
                  <a:srgbClr val="2C14DE"/>
                </a:solidFill>
              </a:rPr>
              <a:t>\?</a:t>
            </a:r>
            <a:r>
              <a:rPr lang="fr-FR" dirty="0" smtClean="0"/>
              <a:t> = question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\\</a:t>
            </a:r>
            <a:r>
              <a:rPr lang="en-US" dirty="0" smtClean="0"/>
              <a:t> = backslash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\'</a:t>
            </a:r>
            <a:r>
              <a:rPr lang="en-US" dirty="0" smtClean="0"/>
              <a:t> = single quote </a:t>
            </a:r>
          </a:p>
          <a:p>
            <a:r>
              <a:rPr lang="en-US" sz="3500" b="1" u="sng" dirty="0" smtClean="0"/>
              <a:t>Examples</a:t>
            </a:r>
            <a:r>
              <a:rPr lang="en-US" sz="3500" b="1" u="sng" dirty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"Hello\t" &lt;&lt; "I\’m Ali\n";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"123\</a:t>
            </a:r>
            <a:r>
              <a:rPr lang="en-US" dirty="0" err="1" smtClean="0"/>
              <a:t>nabc</a:t>
            </a:r>
            <a:r>
              <a:rPr lang="en-US" dirty="0" smtClean="0"/>
              <a:t> “;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63756" y="685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BA78-80C2-4AA8-BB16-2C3E80591A3F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610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B80000"/>
                </a:solidFill>
              </a:rPr>
              <a:t>int</a:t>
            </a:r>
            <a:r>
              <a:rPr lang="en-US" b="1" dirty="0" smtClean="0">
                <a:solidFill>
                  <a:srgbClr val="B80000"/>
                </a:solidFill>
              </a:rPr>
              <a:t> type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7119"/>
            <a:ext cx="8991600" cy="571468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400" b="1" dirty="0">
                <a:solidFill>
                  <a:srgbClr val="2C14DE"/>
                </a:solidFill>
              </a:rPr>
              <a:t>32 bits</a:t>
            </a:r>
            <a:r>
              <a:rPr lang="en-US" sz="3400" b="1" dirty="0"/>
              <a:t> (4 bytes) on </a:t>
            </a:r>
            <a:r>
              <a:rPr lang="en-US" sz="3400" b="1" dirty="0">
                <a:solidFill>
                  <a:srgbClr val="2C14DE"/>
                </a:solidFill>
              </a:rPr>
              <a:t>Win32</a:t>
            </a:r>
            <a:r>
              <a:rPr lang="en-US" sz="3400" b="1" dirty="0"/>
              <a:t> /Linux 32-bit system </a:t>
            </a:r>
          </a:p>
          <a:p>
            <a:pPr lvl="1">
              <a:defRPr/>
            </a:pPr>
            <a:r>
              <a:rPr lang="en-US" sz="3000" dirty="0" err="1"/>
              <a:t>int</a:t>
            </a:r>
            <a:r>
              <a:rPr lang="en-US" sz="3000" dirty="0"/>
              <a:t> </a:t>
            </a:r>
            <a:r>
              <a:rPr lang="en-US" sz="3200" dirty="0">
                <a:solidFill>
                  <a:srgbClr val="2C14DE"/>
                </a:solidFill>
              </a:rPr>
              <a:t>-2,147,483,648</a:t>
            </a:r>
            <a:r>
              <a:rPr lang="en-US" sz="3200" dirty="0"/>
              <a:t> to </a:t>
            </a:r>
            <a:r>
              <a:rPr lang="en-US" sz="3000" dirty="0">
                <a:solidFill>
                  <a:srgbClr val="2C14DE"/>
                </a:solidFill>
              </a:rPr>
              <a:t>2,147,483,647</a:t>
            </a:r>
            <a:endParaRPr lang="en-US" sz="3000" dirty="0"/>
          </a:p>
          <a:p>
            <a:pPr lvl="1">
              <a:defRPr/>
            </a:pPr>
            <a:r>
              <a:rPr lang="en-US" sz="3000" dirty="0">
                <a:solidFill>
                  <a:srgbClr val="B80000"/>
                </a:solidFill>
              </a:rPr>
              <a:t>unsigned </a:t>
            </a:r>
            <a:r>
              <a:rPr lang="en-US" sz="3000" dirty="0" err="1">
                <a:solidFill>
                  <a:srgbClr val="B80000"/>
                </a:solidFill>
              </a:rPr>
              <a:t>int</a:t>
            </a:r>
            <a:r>
              <a:rPr lang="en-US" sz="3000" dirty="0">
                <a:solidFill>
                  <a:srgbClr val="B80000"/>
                </a:solidFill>
              </a:rPr>
              <a:t> </a:t>
            </a:r>
            <a:r>
              <a:rPr lang="en-US" sz="3000" dirty="0">
                <a:solidFill>
                  <a:srgbClr val="2C14DE"/>
                </a:solidFill>
              </a:rPr>
              <a:t>0</a:t>
            </a:r>
            <a:r>
              <a:rPr lang="en-US" sz="3000" dirty="0"/>
              <a:t> to </a:t>
            </a:r>
            <a:r>
              <a:rPr lang="en-US" sz="3000" dirty="0">
                <a:solidFill>
                  <a:srgbClr val="2C14DE"/>
                </a:solidFill>
              </a:rPr>
              <a:t>4,294,967,295 </a:t>
            </a:r>
          </a:p>
          <a:p>
            <a:pPr lvl="1">
              <a:defRPr/>
            </a:pPr>
            <a:endParaRPr lang="en-US" sz="3000" dirty="0">
              <a:solidFill>
                <a:srgbClr val="2C14DE"/>
              </a:solidFill>
            </a:endParaRPr>
          </a:p>
          <a:p>
            <a:pPr>
              <a:defRPr/>
            </a:pPr>
            <a:r>
              <a:rPr lang="en-US" sz="3400" b="1" u="sng" dirty="0"/>
              <a:t>Examples: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 </a:t>
            </a:r>
            <a:r>
              <a:rPr lang="en-US" sz="3400" dirty="0" err="1">
                <a:solidFill>
                  <a:srgbClr val="B80000"/>
                </a:solidFill>
              </a:rPr>
              <a:t>earth_diameter</a:t>
            </a:r>
            <a:r>
              <a:rPr lang="en-US" sz="3400" dirty="0"/>
              <a:t>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B80000"/>
                </a:solidFill>
              </a:rPr>
              <a:t>seconds_in_week</a:t>
            </a:r>
            <a:r>
              <a:rPr lang="en-US" sz="3400" dirty="0"/>
              <a:t>= 604800;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C14DE"/>
                </a:solidFill>
              </a:rPr>
              <a:t>unsigned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B80000"/>
                </a:solidFill>
              </a:rPr>
              <a:t>Height</a:t>
            </a:r>
            <a:r>
              <a:rPr lang="en-US" sz="3400" dirty="0"/>
              <a:t> = 100;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C14DE"/>
                </a:solidFill>
              </a:rPr>
              <a:t>unsigned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B80000"/>
                </a:solidFill>
              </a:rPr>
              <a:t>Width</a:t>
            </a:r>
            <a:r>
              <a:rPr lang="en-US" sz="3400" dirty="0"/>
              <a:t> = 50000;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621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430A-7C63-4B1B-9916-1DCA1B94907E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99F3-1031-413C-8577-BDF551EBC5FB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9031356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B80000"/>
                </a:solidFill>
              </a:rPr>
              <a:t>int</a:t>
            </a:r>
            <a:r>
              <a:rPr lang="en-US" b="1" dirty="0" smtClean="0">
                <a:solidFill>
                  <a:srgbClr val="B80000"/>
                </a:solidFill>
              </a:rPr>
              <a:t> type (long and short)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b="1" dirty="0">
                <a:solidFill>
                  <a:srgbClr val="B80000"/>
                </a:solidFill>
              </a:rPr>
              <a:t>long </a:t>
            </a:r>
            <a:r>
              <a:rPr lang="en-US" sz="3400" b="1" dirty="0" err="1">
                <a:solidFill>
                  <a:srgbClr val="B80000"/>
                </a:solidFill>
              </a:rPr>
              <a:t>int</a:t>
            </a:r>
            <a:endParaRPr lang="en-US" sz="3400" b="1" dirty="0">
              <a:solidFill>
                <a:srgbClr val="B80000"/>
              </a:solidFill>
            </a:endParaRPr>
          </a:p>
          <a:p>
            <a:pPr lvl="1">
              <a:defRPr/>
            </a:pPr>
            <a:r>
              <a:rPr lang="en-US" sz="3200" dirty="0"/>
              <a:t>reserves </a:t>
            </a:r>
            <a:r>
              <a:rPr lang="en-US" sz="3200" dirty="0">
                <a:solidFill>
                  <a:srgbClr val="2F1BC7"/>
                </a:solidFill>
              </a:rPr>
              <a:t>64 bits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2F1BC7"/>
                </a:solidFill>
              </a:rPr>
              <a:t>8 bytes</a:t>
            </a:r>
            <a:r>
              <a:rPr lang="en-US" sz="3200" dirty="0"/>
              <a:t>) of memory </a:t>
            </a:r>
          </a:p>
          <a:p>
            <a:pPr lvl="1">
              <a:defRPr/>
            </a:pPr>
            <a:r>
              <a:rPr lang="en-US" sz="3200" dirty="0"/>
              <a:t>signed long </a:t>
            </a:r>
            <a:r>
              <a:rPr lang="en-US" sz="3200" dirty="0">
                <a:solidFill>
                  <a:srgbClr val="2C14DE"/>
                </a:solidFill>
              </a:rPr>
              <a:t>-2,147,483,648 </a:t>
            </a:r>
            <a:r>
              <a:rPr lang="en-US" sz="3200" dirty="0"/>
              <a:t>to</a:t>
            </a:r>
            <a:r>
              <a:rPr lang="en-US" sz="3200" dirty="0">
                <a:solidFill>
                  <a:srgbClr val="2C14DE"/>
                </a:solidFill>
              </a:rPr>
              <a:t> 2,147,483,647</a:t>
            </a:r>
            <a:endParaRPr lang="en-US" sz="3200" dirty="0"/>
          </a:p>
          <a:p>
            <a:pPr lvl="1">
              <a:defRPr/>
            </a:pPr>
            <a:r>
              <a:rPr lang="en-US" sz="3200" dirty="0"/>
              <a:t>unsigned long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C14DE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dirty="0">
                <a:solidFill>
                  <a:srgbClr val="2C14DE"/>
                </a:solidFill>
              </a:rPr>
              <a:t>4,294,967,295</a:t>
            </a:r>
          </a:p>
          <a:p>
            <a:pPr>
              <a:defRPr/>
            </a:pPr>
            <a:r>
              <a:rPr lang="en-US" sz="3400" b="1" dirty="0" smtClean="0">
                <a:solidFill>
                  <a:srgbClr val="B80000"/>
                </a:solidFill>
              </a:rPr>
              <a:t>short </a:t>
            </a:r>
            <a:r>
              <a:rPr lang="en-US" sz="3400" b="1" dirty="0" err="1">
                <a:solidFill>
                  <a:srgbClr val="B80000"/>
                </a:solidFill>
              </a:rPr>
              <a:t>int</a:t>
            </a:r>
            <a:endParaRPr lang="en-US" sz="3400" b="1" dirty="0">
              <a:solidFill>
                <a:srgbClr val="B80000"/>
              </a:solidFill>
            </a:endParaRPr>
          </a:p>
          <a:p>
            <a:pPr lvl="1">
              <a:defRPr/>
            </a:pPr>
            <a:r>
              <a:rPr lang="en-US" sz="3200" dirty="0"/>
              <a:t>reserves </a:t>
            </a:r>
            <a:r>
              <a:rPr lang="en-US" sz="3200" dirty="0">
                <a:solidFill>
                  <a:srgbClr val="2F1BC7"/>
                </a:solidFill>
              </a:rPr>
              <a:t>16 bits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2F1BC7"/>
                </a:solidFill>
              </a:rPr>
              <a:t>2 bytes</a:t>
            </a:r>
            <a:r>
              <a:rPr lang="en-US" sz="3200" dirty="0"/>
              <a:t>) of memory </a:t>
            </a:r>
          </a:p>
          <a:p>
            <a:pPr lvl="1">
              <a:defRPr/>
            </a:pPr>
            <a:r>
              <a:rPr lang="en-US" sz="3200" dirty="0"/>
              <a:t>signed short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F1BC7"/>
                </a:solidFill>
              </a:rPr>
              <a:t>-32,768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2F1BC7"/>
                </a:solidFill>
              </a:rPr>
              <a:t>32,767 </a:t>
            </a:r>
          </a:p>
          <a:p>
            <a:pPr lvl="1">
              <a:defRPr/>
            </a:pPr>
            <a:r>
              <a:rPr lang="en-US" sz="3200" dirty="0"/>
              <a:t>unsigned short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F1BC7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dirty="0">
                <a:solidFill>
                  <a:srgbClr val="2F1BC7"/>
                </a:solidFill>
              </a:rPr>
              <a:t>65,535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3A30-3230-4621-B199-643996E139D2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686800" cy="792162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B80000"/>
                </a:solidFill>
              </a:rPr>
              <a:t>int</a:t>
            </a:r>
            <a:r>
              <a:rPr lang="en-US" b="1" dirty="0" smtClean="0">
                <a:solidFill>
                  <a:srgbClr val="B80000"/>
                </a:solidFill>
              </a:rPr>
              <a:t>  (long and short)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b="1" u="sng" dirty="0"/>
              <a:t>Examples: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F1BC7"/>
                </a:solidFill>
              </a:rPr>
              <a:t>long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 </a:t>
            </a:r>
            <a:r>
              <a:rPr lang="en-US" sz="3400" dirty="0" err="1">
                <a:solidFill>
                  <a:srgbClr val="B80000"/>
                </a:solidFill>
              </a:rPr>
              <a:t>light_speed</a:t>
            </a:r>
            <a:r>
              <a:rPr lang="en-US" sz="3400" dirty="0"/>
              <a:t>=186000;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C14DE"/>
                </a:solidFill>
              </a:rPr>
              <a:t>unsigned long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B80000"/>
                </a:solidFill>
              </a:rPr>
              <a:t>seconds</a:t>
            </a:r>
            <a:r>
              <a:rPr lang="en-US" sz="3400" dirty="0"/>
              <a:t>= 604800;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C14DE"/>
                </a:solidFill>
              </a:rPr>
              <a:t>short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B80000"/>
                </a:solidFill>
              </a:rPr>
              <a:t>Height</a:t>
            </a:r>
            <a:r>
              <a:rPr lang="en-US" sz="3400" dirty="0"/>
              <a:t> = 30432;</a:t>
            </a:r>
          </a:p>
          <a:p>
            <a:pPr lvl="1">
              <a:buNone/>
              <a:defRPr/>
            </a:pPr>
            <a:r>
              <a:rPr lang="en-US" sz="3400" dirty="0"/>
              <a:t>		</a:t>
            </a:r>
            <a:r>
              <a:rPr lang="en-US" sz="3400" dirty="0">
                <a:solidFill>
                  <a:srgbClr val="2C14DE"/>
                </a:solidFill>
              </a:rPr>
              <a:t>unsigned short </a:t>
            </a:r>
            <a:r>
              <a:rPr lang="en-US" sz="3400" dirty="0" err="1">
                <a:solidFill>
                  <a:srgbClr val="2C14DE"/>
                </a:solidFill>
              </a:rPr>
              <a:t>int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B80000"/>
                </a:solidFill>
              </a:rPr>
              <a:t>Width</a:t>
            </a:r>
            <a:r>
              <a:rPr lang="en-US" sz="3400" dirty="0"/>
              <a:t> = 50000;</a:t>
            </a:r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563756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698E-7958-40B8-A909-3CCB008E2018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</a:rPr>
              <a:t>Check Bytes in Memory – Whole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Check how many bytes following types occupy in memory:</a:t>
            </a:r>
          </a:p>
          <a:p>
            <a:pPr lvl="1">
              <a:defRPr/>
            </a:pPr>
            <a:r>
              <a:rPr lang="en-US" sz="3000" b="1" dirty="0" err="1">
                <a:solidFill>
                  <a:srgbClr val="2C14DE"/>
                </a:solidFill>
              </a:rPr>
              <a:t>int</a:t>
            </a:r>
            <a:endParaRPr lang="en-US" sz="3000" b="1" dirty="0">
              <a:solidFill>
                <a:srgbClr val="2C14DE"/>
              </a:solidFill>
            </a:endParaRP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short</a:t>
            </a: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long </a:t>
            </a:r>
            <a:r>
              <a:rPr lang="en-US" sz="3000" b="1" dirty="0" err="1">
                <a:solidFill>
                  <a:srgbClr val="2C14DE"/>
                </a:solidFill>
              </a:rPr>
              <a:t>int</a:t>
            </a:r>
            <a:endParaRPr lang="en-US" sz="3000" b="1" dirty="0">
              <a:solidFill>
                <a:srgbClr val="2C14DE"/>
              </a:solidFill>
            </a:endParaRP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short </a:t>
            </a:r>
            <a:r>
              <a:rPr lang="en-US" sz="3000" b="1" dirty="0" err="1">
                <a:solidFill>
                  <a:srgbClr val="2C14DE"/>
                </a:solidFill>
              </a:rPr>
              <a:t>int</a:t>
            </a:r>
            <a:endParaRPr lang="en-US" sz="3000" b="1" dirty="0">
              <a:solidFill>
                <a:srgbClr val="2C14DE"/>
              </a:solidFill>
            </a:endParaRP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char</a:t>
            </a:r>
          </a:p>
          <a:p>
            <a:pPr>
              <a:defRPr/>
            </a:pPr>
            <a:r>
              <a:rPr lang="en-US" sz="3400" dirty="0"/>
              <a:t>Use (  </a:t>
            </a:r>
            <a:r>
              <a:rPr lang="en-US" sz="3400" dirty="0" err="1">
                <a:solidFill>
                  <a:srgbClr val="B80000"/>
                </a:solidFill>
              </a:rPr>
              <a:t>cout</a:t>
            </a:r>
            <a:r>
              <a:rPr lang="en-US" sz="3400" dirty="0">
                <a:solidFill>
                  <a:srgbClr val="B80000"/>
                </a:solidFill>
              </a:rPr>
              <a:t> &lt;&lt; </a:t>
            </a:r>
            <a:r>
              <a:rPr lang="en-US" sz="3400" dirty="0" err="1">
                <a:solidFill>
                  <a:srgbClr val="B80000"/>
                </a:solidFill>
              </a:rPr>
              <a:t>sizeof</a:t>
            </a:r>
            <a:r>
              <a:rPr lang="en-US" sz="3400" dirty="0">
                <a:solidFill>
                  <a:srgbClr val="B80000"/>
                </a:solidFill>
              </a:rPr>
              <a:t>( </a:t>
            </a:r>
            <a:r>
              <a:rPr lang="en-US" sz="3400" dirty="0" err="1">
                <a:solidFill>
                  <a:srgbClr val="B80000"/>
                </a:solidFill>
              </a:rPr>
              <a:t>intVar</a:t>
            </a:r>
            <a:r>
              <a:rPr lang="en-US" sz="3400" dirty="0">
                <a:solidFill>
                  <a:srgbClr val="B80000"/>
                </a:solidFill>
              </a:rPr>
              <a:t> ); </a:t>
            </a:r>
            <a:r>
              <a:rPr lang="en-US" sz="3400" dirty="0"/>
              <a:t>) operator to get this information, Example:…</a:t>
            </a:r>
          </a:p>
          <a:p>
            <a:pPr lvl="1">
              <a:defRPr/>
            </a:pPr>
            <a:endParaRPr lang="en-US" sz="3000" b="1" dirty="0">
              <a:solidFill>
                <a:srgbClr val="2C14DE"/>
              </a:solidFill>
            </a:endParaRP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563756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841-FB57-4809-AB55-50994D8AB6A5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146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B80000"/>
                </a:solidFill>
              </a:rPr>
              <a:t>Real Values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762001"/>
            <a:ext cx="9829800" cy="556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b="1" dirty="0">
                <a:solidFill>
                  <a:srgbClr val="B80000"/>
                </a:solidFill>
              </a:rPr>
              <a:t>float</a:t>
            </a:r>
          </a:p>
          <a:p>
            <a:pPr lvl="1">
              <a:defRPr/>
            </a:pPr>
            <a:r>
              <a:rPr lang="en-US" sz="2600" dirty="0"/>
              <a:t>Reserves </a:t>
            </a:r>
            <a:r>
              <a:rPr lang="en-US" sz="2600" dirty="0">
                <a:solidFill>
                  <a:srgbClr val="2F1BC7"/>
                </a:solidFill>
              </a:rPr>
              <a:t>32 bits </a:t>
            </a:r>
            <a:r>
              <a:rPr lang="en-US" sz="2600" dirty="0"/>
              <a:t>(4 bytes) of memory </a:t>
            </a:r>
          </a:p>
          <a:p>
            <a:pPr lvl="1">
              <a:defRPr/>
            </a:pPr>
            <a:r>
              <a:rPr lang="en-US" sz="2600" b="1" u="sng" dirty="0">
                <a:solidFill>
                  <a:srgbClr val="2F1BC7"/>
                </a:solidFill>
              </a:rPr>
              <a:t>+</a:t>
            </a:r>
            <a:r>
              <a:rPr lang="en-US" sz="2600" b="1" dirty="0">
                <a:solidFill>
                  <a:srgbClr val="2F1BC7"/>
                </a:solidFill>
              </a:rPr>
              <a:t>  1.180000x10</a:t>
            </a:r>
            <a:r>
              <a:rPr lang="en-US" sz="2600" b="1" u="sng" baseline="80000" dirty="0">
                <a:solidFill>
                  <a:srgbClr val="2F1BC7"/>
                </a:solidFill>
              </a:rPr>
              <a:t>+</a:t>
            </a:r>
            <a:r>
              <a:rPr lang="en-US" sz="2600" b="1" baseline="80000" dirty="0">
                <a:solidFill>
                  <a:srgbClr val="2F1BC7"/>
                </a:solidFill>
              </a:rPr>
              <a:t>38</a:t>
            </a:r>
            <a:r>
              <a:rPr lang="en-US" sz="2600" dirty="0"/>
              <a:t>,  </a:t>
            </a:r>
            <a:r>
              <a:rPr lang="en-US" sz="2600" dirty="0">
                <a:solidFill>
                  <a:srgbClr val="2F1BC7"/>
                </a:solidFill>
              </a:rPr>
              <a:t>7-digit precision</a:t>
            </a:r>
          </a:p>
          <a:p>
            <a:pPr lvl="1">
              <a:defRPr/>
            </a:pPr>
            <a:r>
              <a:rPr lang="en-US" sz="2600" i="1" dirty="0"/>
              <a:t>Example</a:t>
            </a:r>
            <a:r>
              <a:rPr lang="en-US" sz="2600" dirty="0"/>
              <a:t>:  float radius= 33.4221;</a:t>
            </a:r>
          </a:p>
          <a:p>
            <a:pPr>
              <a:defRPr/>
            </a:pPr>
            <a:r>
              <a:rPr lang="en-US" sz="2600" b="1" dirty="0" smtClean="0">
                <a:solidFill>
                  <a:srgbClr val="B80000"/>
                </a:solidFill>
              </a:rPr>
              <a:t>double</a:t>
            </a:r>
            <a:endParaRPr lang="en-US" sz="2600" b="1" dirty="0">
              <a:solidFill>
                <a:srgbClr val="B80000"/>
              </a:solidFill>
            </a:endParaRPr>
          </a:p>
          <a:p>
            <a:pPr lvl="1">
              <a:defRPr/>
            </a:pPr>
            <a:r>
              <a:rPr lang="en-US" sz="2600" dirty="0"/>
              <a:t>Reserves </a:t>
            </a:r>
            <a:r>
              <a:rPr lang="en-US" sz="2600" dirty="0">
                <a:solidFill>
                  <a:srgbClr val="2F1BC7"/>
                </a:solidFill>
              </a:rPr>
              <a:t>64 bits </a:t>
            </a:r>
            <a:r>
              <a:rPr lang="en-US" sz="2600" dirty="0"/>
              <a:t>(8 bytes) of memory </a:t>
            </a:r>
          </a:p>
          <a:p>
            <a:pPr lvl="1">
              <a:defRPr/>
            </a:pPr>
            <a:r>
              <a:rPr lang="en-US" sz="2600" b="1" u="sng" dirty="0">
                <a:solidFill>
                  <a:srgbClr val="2F1BC7"/>
                </a:solidFill>
              </a:rPr>
              <a:t>+</a:t>
            </a:r>
            <a:r>
              <a:rPr lang="en-US" sz="2600" b="1" dirty="0">
                <a:solidFill>
                  <a:srgbClr val="2F1BC7"/>
                </a:solidFill>
              </a:rPr>
              <a:t> 1.79000000000000x10</a:t>
            </a:r>
            <a:r>
              <a:rPr lang="en-US" sz="2600" b="1" u="sng" baseline="100000" dirty="0">
                <a:solidFill>
                  <a:srgbClr val="2F1BC7"/>
                </a:solidFill>
              </a:rPr>
              <a:t>+</a:t>
            </a:r>
            <a:r>
              <a:rPr lang="en-US" sz="2600" b="1" baseline="100000" dirty="0">
                <a:solidFill>
                  <a:srgbClr val="2F1BC7"/>
                </a:solidFill>
              </a:rPr>
              <a:t>308</a:t>
            </a:r>
            <a:r>
              <a:rPr lang="en-US" sz="2600" b="1" dirty="0">
                <a:solidFill>
                  <a:srgbClr val="2F1BC7"/>
                </a:solidFill>
              </a:rPr>
              <a:t> 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2F1BC7"/>
                </a:solidFill>
              </a:rPr>
              <a:t>15-digit precision</a:t>
            </a:r>
          </a:p>
          <a:p>
            <a:pPr lvl="1">
              <a:defRPr/>
            </a:pPr>
            <a:r>
              <a:rPr lang="en-US" sz="2600" i="1" dirty="0"/>
              <a:t>Example:   </a:t>
            </a:r>
            <a:r>
              <a:rPr lang="en-US" sz="2600" dirty="0"/>
              <a:t>double Distance = 257.5434342;</a:t>
            </a:r>
          </a:p>
          <a:p>
            <a:pPr>
              <a:defRPr/>
            </a:pPr>
            <a:r>
              <a:rPr lang="en-US" sz="2600" b="1" dirty="0" smtClean="0">
                <a:solidFill>
                  <a:srgbClr val="B80000"/>
                </a:solidFill>
              </a:rPr>
              <a:t>long </a:t>
            </a:r>
            <a:r>
              <a:rPr lang="en-US" sz="2600" b="1" dirty="0">
                <a:solidFill>
                  <a:srgbClr val="B80000"/>
                </a:solidFill>
              </a:rPr>
              <a:t>double</a:t>
            </a:r>
          </a:p>
          <a:p>
            <a:pPr lvl="1">
              <a:defRPr/>
            </a:pPr>
            <a:r>
              <a:rPr lang="en-US" sz="2600" dirty="0"/>
              <a:t>Reserves </a:t>
            </a:r>
            <a:r>
              <a:rPr lang="en-US" sz="2600" b="1" dirty="0">
                <a:solidFill>
                  <a:srgbClr val="2F1BC7"/>
                </a:solidFill>
              </a:rPr>
              <a:t>128 bits </a:t>
            </a:r>
            <a:r>
              <a:rPr lang="en-US" sz="2600" dirty="0"/>
              <a:t>(16 bytes) of memory , </a:t>
            </a:r>
            <a:r>
              <a:rPr lang="en-US" sz="2600" dirty="0">
                <a:solidFill>
                  <a:srgbClr val="2F1BC7"/>
                </a:solidFill>
              </a:rPr>
              <a:t>18-digit precision</a:t>
            </a:r>
          </a:p>
          <a:p>
            <a:pPr lvl="1">
              <a:defRPr/>
            </a:pPr>
            <a:r>
              <a:rPr lang="en-US" sz="2600" i="1" dirty="0"/>
              <a:t>Example:   </a:t>
            </a:r>
            <a:r>
              <a:rPr lang="en-US" sz="2600" dirty="0"/>
              <a:t>long double </a:t>
            </a:r>
            <a:r>
              <a:rPr lang="en-US" sz="2600" dirty="0" err="1"/>
              <a:t>EarthMass</a:t>
            </a:r>
            <a:r>
              <a:rPr lang="en-US" sz="2600" dirty="0"/>
              <a:t> = 25343427.53434233;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100" y="8153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5029-63DE-4209-93FA-73475F89D9C1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</a:rPr>
              <a:t>Check Bytes in Memory – </a:t>
            </a:r>
            <a:r>
              <a:rPr lang="en-US" b="1" dirty="0" smtClean="0">
                <a:solidFill>
                  <a:srgbClr val="B80000"/>
                </a:solidFill>
              </a:rPr>
              <a:t>Real Numbers</a:t>
            </a:r>
            <a:endParaRPr lang="en-US" dirty="0" smtClean="0">
              <a:solidFill>
                <a:srgbClr val="B8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get information for following data types:</a:t>
            </a: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float</a:t>
            </a: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double</a:t>
            </a:r>
          </a:p>
          <a:p>
            <a:pPr lvl="1">
              <a:defRPr/>
            </a:pPr>
            <a:r>
              <a:rPr lang="en-US" sz="3000" b="1" dirty="0">
                <a:solidFill>
                  <a:srgbClr val="2C14DE"/>
                </a:solidFill>
              </a:rPr>
              <a:t>long double</a:t>
            </a:r>
          </a:p>
          <a:p>
            <a:pPr>
              <a:defRPr/>
            </a:pPr>
            <a:endParaRPr lang="en-US" sz="3400" dirty="0"/>
          </a:p>
          <a:p>
            <a:pPr>
              <a:defRPr/>
            </a:pPr>
            <a:r>
              <a:rPr lang="en-US" sz="3400" dirty="0"/>
              <a:t>Use (  </a:t>
            </a:r>
            <a:r>
              <a:rPr lang="en-US" sz="3400" dirty="0" err="1">
                <a:solidFill>
                  <a:srgbClr val="B80000"/>
                </a:solidFill>
              </a:rPr>
              <a:t>cout</a:t>
            </a:r>
            <a:r>
              <a:rPr lang="en-US" sz="3400" dirty="0">
                <a:solidFill>
                  <a:srgbClr val="B80000"/>
                </a:solidFill>
              </a:rPr>
              <a:t> &lt;&lt; </a:t>
            </a:r>
            <a:r>
              <a:rPr lang="en-US" sz="3400" dirty="0" err="1">
                <a:solidFill>
                  <a:srgbClr val="B80000"/>
                </a:solidFill>
              </a:rPr>
              <a:t>sizeof</a:t>
            </a:r>
            <a:r>
              <a:rPr lang="en-US" sz="3400" dirty="0">
                <a:solidFill>
                  <a:srgbClr val="B80000"/>
                </a:solidFill>
              </a:rPr>
              <a:t>(</a:t>
            </a:r>
            <a:r>
              <a:rPr lang="en-US" sz="3400" dirty="0" err="1">
                <a:solidFill>
                  <a:srgbClr val="B80000"/>
                </a:solidFill>
              </a:rPr>
              <a:t>floatVar</a:t>
            </a:r>
            <a:r>
              <a:rPr lang="en-US" sz="3400" dirty="0">
                <a:solidFill>
                  <a:srgbClr val="B80000"/>
                </a:solidFill>
              </a:rPr>
              <a:t>); </a:t>
            </a:r>
            <a:r>
              <a:rPr lang="en-US" sz="3400" dirty="0"/>
              <a:t>) operator to get this information, Example:…</a:t>
            </a:r>
          </a:p>
          <a:p>
            <a:pPr lvl="1">
              <a:defRPr/>
            </a:pPr>
            <a:endParaRPr lang="en-US" sz="3000" b="1" dirty="0">
              <a:solidFill>
                <a:srgbClr val="2C14DE"/>
              </a:solidFill>
            </a:endParaRP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  <a:p>
            <a:pPr lvl="1">
              <a:buNone/>
              <a:defRPr/>
            </a:pP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563756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7A0-4BC0-4E44-99F5-BE5B42123325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067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B80000"/>
                </a:solidFill>
              </a:rPr>
              <a:t>bool</a:t>
            </a:r>
            <a:r>
              <a:rPr lang="en-US" b="1" dirty="0" smtClean="0">
                <a:solidFill>
                  <a:srgbClr val="B80000"/>
                </a:solidFill>
              </a:rPr>
              <a:t>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91600" cy="5867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Only </a:t>
            </a:r>
            <a:r>
              <a:rPr lang="en-US" b="1" dirty="0">
                <a:solidFill>
                  <a:srgbClr val="2C14DE"/>
                </a:solidFill>
              </a:rPr>
              <a:t>1 bit of  memory required</a:t>
            </a:r>
          </a:p>
          <a:p>
            <a:pPr lvl="1">
              <a:defRPr/>
            </a:pPr>
            <a:r>
              <a:rPr lang="en-US" dirty="0" smtClean="0"/>
              <a:t>Generally, </a:t>
            </a:r>
            <a:r>
              <a:rPr lang="en-US" b="1" dirty="0" smtClean="0">
                <a:solidFill>
                  <a:srgbClr val="2C14DE"/>
                </a:solidFill>
              </a:rPr>
              <a:t>1 byte </a:t>
            </a:r>
            <a:r>
              <a:rPr lang="en-US" dirty="0" smtClean="0"/>
              <a:t>is reserved</a:t>
            </a:r>
            <a:endParaRPr lang="en-US" sz="2800" dirty="0"/>
          </a:p>
          <a:p>
            <a:pPr>
              <a:defRPr/>
            </a:pPr>
            <a:r>
              <a:rPr lang="en-US" b="1" dirty="0"/>
              <a:t>Literal values: 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2C14DE"/>
                </a:solidFill>
              </a:rPr>
              <a:t>true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2C14DE"/>
                </a:solidFill>
              </a:rPr>
              <a:t>false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Can be used in </a:t>
            </a:r>
            <a:r>
              <a:rPr lang="en-US" b="1" dirty="0">
                <a:solidFill>
                  <a:srgbClr val="2C14DE"/>
                </a:solidFill>
              </a:rPr>
              <a:t>logical conditions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smtClean="0"/>
              <a:t>Examples:</a:t>
            </a:r>
          </a:p>
          <a:p>
            <a:pPr lvl="2">
              <a:buNone/>
              <a:defRPr/>
            </a:pPr>
            <a:r>
              <a:rPr lang="en-US" sz="2800" dirty="0"/>
              <a:t>		     </a:t>
            </a:r>
            <a:r>
              <a:rPr lang="en-US" sz="2800" dirty="0" err="1">
                <a:solidFill>
                  <a:srgbClr val="2C14DE"/>
                </a:solidFill>
              </a:rPr>
              <a:t>bool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B80000"/>
                </a:solidFill>
              </a:rPr>
              <a:t>RainToday</a:t>
            </a:r>
            <a:r>
              <a:rPr lang="en-US" sz="2800" dirty="0"/>
              <a:t>=false;</a:t>
            </a:r>
          </a:p>
          <a:p>
            <a:pPr lvl="2">
              <a:buNone/>
              <a:defRPr/>
            </a:pPr>
            <a:r>
              <a:rPr lang="en-US" sz="2800" dirty="0"/>
              <a:t>		     </a:t>
            </a:r>
            <a:r>
              <a:rPr lang="en-US" sz="2800" dirty="0" err="1">
                <a:solidFill>
                  <a:srgbClr val="2C14DE"/>
                </a:solidFill>
              </a:rPr>
              <a:t>bool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B80000"/>
                </a:solidFill>
              </a:rPr>
              <a:t>passed</a:t>
            </a:r>
            <a:r>
              <a:rPr lang="en-US" sz="2800" dirty="0"/>
              <a:t>;</a:t>
            </a:r>
          </a:p>
          <a:p>
            <a:pPr lvl="2">
              <a:buNone/>
              <a:defRPr/>
            </a:pPr>
            <a:r>
              <a:rPr lang="en-US" sz="2800" dirty="0"/>
              <a:t>		     </a:t>
            </a:r>
            <a:r>
              <a:rPr lang="en-US" sz="2800" dirty="0">
                <a:solidFill>
                  <a:srgbClr val="2C14DE"/>
                </a:solidFill>
              </a:rPr>
              <a:t>passed</a:t>
            </a:r>
            <a:r>
              <a:rPr lang="en-US" sz="2800" dirty="0"/>
              <a:t> = </a:t>
            </a:r>
            <a:r>
              <a:rPr lang="en-US" sz="2800" dirty="0" err="1"/>
              <a:t>GetResult</a:t>
            </a:r>
            <a:r>
              <a:rPr lang="en-US" sz="2800" dirty="0"/>
              <a:t>(80);	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56EC-105B-4B89-A3A9-D831F6A33952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8686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</a:rPr>
              <a:t>string 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1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00200" y="914400"/>
            <a:ext cx="8991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2F1BC7"/>
                </a:solidFill>
                <a:latin typeface="+mj-lt"/>
              </a:rPr>
              <a:t>Special data type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supports working with “</a:t>
            </a:r>
            <a:r>
              <a:rPr lang="en-US" i="1" dirty="0">
                <a:latin typeface="+mj-lt"/>
              </a:rPr>
              <a:t>strings</a:t>
            </a:r>
            <a:r>
              <a:rPr lang="en-US" dirty="0">
                <a:latin typeface="+mj-lt"/>
              </a:rPr>
              <a:t>”</a:t>
            </a:r>
          </a:p>
          <a:p>
            <a:pPr>
              <a:lnSpc>
                <a:spcPct val="85000"/>
              </a:lnSpc>
              <a:buNone/>
            </a:pPr>
            <a:r>
              <a:rPr lang="en-US" dirty="0">
                <a:latin typeface="+mj-lt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#include &lt;string&gt;</a:t>
            </a:r>
          </a:p>
          <a:p>
            <a:pPr>
              <a:lnSpc>
                <a:spcPct val="85000"/>
              </a:lnSpc>
              <a:buNone/>
            </a:pPr>
            <a:endParaRPr lang="en-US" dirty="0">
              <a:solidFill>
                <a:srgbClr val="2F1BC7"/>
              </a:solidFill>
              <a:latin typeface="+mj-lt"/>
            </a:endParaRPr>
          </a:p>
          <a:p>
            <a:pPr>
              <a:lnSpc>
                <a:spcPct val="85000"/>
              </a:lnSpc>
              <a:buNone/>
            </a:pPr>
            <a:r>
              <a:rPr lang="en-US" b="1" dirty="0">
                <a:solidFill>
                  <a:srgbClr val="B80000"/>
                </a:solidFill>
              </a:rPr>
              <a:t>		string</a:t>
            </a:r>
            <a:r>
              <a:rPr lang="en-US" b="1" dirty="0"/>
              <a:t> </a:t>
            </a:r>
            <a:r>
              <a:rPr lang="en-US" b="1" dirty="0">
                <a:solidFill>
                  <a:srgbClr val="2F1BC7"/>
                </a:solidFill>
              </a:rPr>
              <a:t>&lt;</a:t>
            </a:r>
            <a:r>
              <a:rPr lang="en-US" b="1" dirty="0" err="1">
                <a:solidFill>
                  <a:srgbClr val="2F1BC7"/>
                </a:solidFill>
              </a:rPr>
              <a:t>variable_name</a:t>
            </a:r>
            <a:r>
              <a:rPr lang="en-US" b="1" dirty="0">
                <a:solidFill>
                  <a:srgbClr val="2F1BC7"/>
                </a:solidFill>
              </a:rPr>
              <a:t>&gt; </a:t>
            </a:r>
            <a:r>
              <a:rPr lang="en-US" b="1" dirty="0"/>
              <a:t>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“string literal”</a:t>
            </a:r>
            <a:r>
              <a:rPr lang="en-US" b="1" dirty="0"/>
              <a:t>;</a:t>
            </a:r>
            <a:endParaRPr lang="en-US" dirty="0">
              <a:latin typeface="+mj-lt"/>
            </a:endParaRPr>
          </a:p>
          <a:p>
            <a:pPr>
              <a:lnSpc>
                <a:spcPct val="85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dirty="0">
                <a:latin typeface="+mj-lt"/>
              </a:rPr>
              <a:t>string type variables in programs: </a:t>
            </a:r>
          </a:p>
          <a:p>
            <a:pPr>
              <a:lnSpc>
                <a:spcPct val="85000"/>
              </a:lnSpc>
              <a:buNone/>
            </a:pPr>
            <a:r>
              <a:rPr lang="en-US" dirty="0" smtClean="0">
                <a:solidFill>
                  <a:srgbClr val="B80000"/>
                </a:solidFill>
                <a:latin typeface="+mj-lt"/>
              </a:rPr>
              <a:t>		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string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solidFill>
                  <a:srgbClr val="2F1BC7"/>
                </a:solidFill>
                <a:latin typeface="+mj-lt"/>
              </a:rPr>
              <a:t>firstName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solidFill>
                  <a:srgbClr val="2F1BC7"/>
                </a:solidFill>
                <a:latin typeface="+mj-lt"/>
              </a:rPr>
              <a:t>lastName</a:t>
            </a:r>
            <a:r>
              <a:rPr lang="en-US" dirty="0" smtClean="0">
                <a:latin typeface="+mj-lt"/>
              </a:rPr>
              <a:t>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endParaRPr lang="en-US" dirty="0" smtClean="0"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dirty="0">
                <a:latin typeface="+mj-lt"/>
              </a:rPr>
              <a:t>Using with assignment operator: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solidFill>
                  <a:srgbClr val="2F1BC7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rgbClr val="2F1BC7"/>
                </a:solidFill>
                <a:latin typeface="+mj-lt"/>
              </a:rPr>
              <a:t>firstName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= </a:t>
            </a:r>
            <a:r>
              <a:rPr lang="en-US" dirty="0" smtClean="0">
                <a:latin typeface="+mj-lt"/>
              </a:rPr>
              <a:t>“</a:t>
            </a:r>
            <a:r>
              <a:rPr lang="en-US" dirty="0" err="1" smtClean="0">
                <a:latin typeface="+mj-lt"/>
              </a:rPr>
              <a:t>Umer</a:t>
            </a:r>
            <a:r>
              <a:rPr lang="en-US" dirty="0" smtClean="0">
                <a:latin typeface="+mj-lt"/>
              </a:rPr>
              <a:t>";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solidFill>
                  <a:srgbClr val="2F1BC7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rgbClr val="2F1BC7"/>
                </a:solidFill>
                <a:latin typeface="+mj-lt"/>
              </a:rPr>
              <a:t>lastName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=</a:t>
            </a:r>
            <a:r>
              <a:rPr lang="en-US" dirty="0" smtClean="0">
                <a:latin typeface="+mj-lt"/>
              </a:rPr>
              <a:t> “Arshad";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endParaRPr lang="en-US" dirty="0" smtClean="0"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dirty="0">
                <a:latin typeface="+mj-lt"/>
              </a:rPr>
              <a:t>Display using </a:t>
            </a:r>
            <a:r>
              <a:rPr lang="en-US" dirty="0" err="1">
                <a:solidFill>
                  <a:srgbClr val="2F1BC7"/>
                </a:solidFill>
                <a:latin typeface="+mj-lt"/>
              </a:rPr>
              <a:t>cout</a:t>
            </a:r>
            <a:endParaRPr lang="en-US" dirty="0">
              <a:solidFill>
                <a:srgbClr val="2F1BC7"/>
              </a:solidFill>
              <a:latin typeface="+mj-lt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firstName</a:t>
            </a:r>
            <a:r>
              <a:rPr lang="en-US" dirty="0" smtClean="0">
                <a:latin typeface="+mj-lt"/>
              </a:rPr>
              <a:t> &lt;&lt; " " &lt;&lt; </a:t>
            </a:r>
            <a:r>
              <a:rPr lang="en-US" dirty="0" err="1" smtClean="0">
                <a:latin typeface="+mj-lt"/>
              </a:rPr>
              <a:t>lastName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50D-CFE7-4A2E-AEBB-2F7A257E5CE1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5924"/>
            <a:ext cx="9122790" cy="934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Working with Characters and String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19200"/>
            <a:ext cx="88392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char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holds</a:t>
            </a:r>
            <a:r>
              <a:rPr lang="en-US" altLang="en-US" dirty="0" smtClean="0"/>
              <a:t> a </a:t>
            </a:r>
            <a:r>
              <a:rPr lang="en-US" altLang="en-US" b="1" u="sng" dirty="0" smtClean="0"/>
              <a:t>single</a:t>
            </a:r>
            <a:r>
              <a:rPr lang="en-US" altLang="en-US" u="sng" dirty="0" smtClean="0"/>
              <a:t> </a:t>
            </a:r>
            <a:r>
              <a:rPr lang="en-US" altLang="en-US" b="1" u="sng" dirty="0" smtClean="0"/>
              <a:t>character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chemeClr val="accent2"/>
                </a:solidFill>
              </a:rPr>
              <a:t>string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holds</a:t>
            </a:r>
            <a:r>
              <a:rPr lang="en-US" altLang="en-US" dirty="0" smtClean="0"/>
              <a:t> a </a:t>
            </a:r>
            <a:r>
              <a:rPr lang="en-US" altLang="en-US" b="1" u="sng" dirty="0" smtClean="0"/>
              <a:t>sequence of characters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Both can be used in 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Both can be displayed with </a:t>
            </a:r>
            <a:r>
              <a:rPr lang="en-US" altLang="en-US" b="1" dirty="0" err="1" smtClean="0"/>
              <a:t>cout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&lt;&lt;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51DBD59B-C828-44F7-8C9D-F70C107DBA8F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31C-FAD4-4E75-A9C4-A7AB852F119B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in C++ to find Size of fundamental data types</a:t>
            </a:r>
            <a:r>
              <a:rPr lang="en-US" dirty="0" smtClean="0"/>
              <a:t>.</a:t>
            </a:r>
          </a:p>
          <a:p>
            <a:r>
              <a:rPr lang="en-US" dirty="0"/>
              <a:t>Write a program in C++ to </a:t>
            </a:r>
            <a:r>
              <a:rPr lang="en-US" dirty="0" smtClean="0"/>
              <a:t>take two numbers as input from user and print its sum. Must take input in one line.</a:t>
            </a:r>
          </a:p>
          <a:p>
            <a:r>
              <a:rPr lang="en-US" dirty="0"/>
              <a:t>Write a program in C++ to </a:t>
            </a:r>
            <a:r>
              <a:rPr lang="en-US" dirty="0" smtClean="0"/>
              <a:t>take two numbers as input and swap them. </a:t>
            </a:r>
            <a:r>
              <a:rPr lang="en-US" dirty="0"/>
              <a:t>P</a:t>
            </a:r>
            <a:r>
              <a:rPr lang="en-US" dirty="0" smtClean="0"/>
              <a:t>rint before swap and after swap.</a:t>
            </a:r>
          </a:p>
          <a:p>
            <a:r>
              <a:rPr lang="en-US" dirty="0" smtClean="0"/>
              <a:t>Ask user to input radius of circle and print the area of circle.</a:t>
            </a:r>
          </a:p>
          <a:p>
            <a:r>
              <a:rPr lang="en-US" dirty="0" smtClean="0"/>
              <a:t>Write a program using char,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endl</a:t>
            </a:r>
            <a:r>
              <a:rPr lang="en-US" dirty="0" smtClean="0"/>
              <a:t> and \t to print </a:t>
            </a:r>
            <a:r>
              <a:rPr lang="en-US" smtClean="0"/>
              <a:t>following pattern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3CB0-9E5C-4838-BC12-9A30528B289B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0" y="5396707"/>
            <a:ext cx="2490360" cy="1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4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968A-6B0B-4382-9D94-43A671D7410E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</a:rPr>
              <a:t>Some C++ Reserve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62200" y="1381125"/>
            <a:ext cx="3581400" cy="4114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auto	    	break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case	   	char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const	   	continue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default	do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double	else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enum</a:t>
            </a:r>
            <a:r>
              <a:rPr lang="en-US" sz="2800" b="1" dirty="0">
                <a:solidFill>
                  <a:srgbClr val="2C14DE"/>
                </a:solidFill>
              </a:rPr>
              <a:t>	   	extern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float	   	for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goto</a:t>
            </a:r>
            <a:r>
              <a:rPr lang="en-US" sz="2800" b="1" dirty="0">
                <a:solidFill>
                  <a:srgbClr val="2C14DE"/>
                </a:solidFill>
              </a:rPr>
              <a:t>	   	if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3600" y="1371600"/>
            <a:ext cx="3962400" cy="4140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int</a:t>
            </a:r>
            <a:r>
              <a:rPr lang="en-US" sz="2800" b="1" dirty="0">
                <a:solidFill>
                  <a:srgbClr val="2C14DE"/>
                </a:solidFill>
              </a:rPr>
              <a:t>		     long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register	     return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short	     signed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sizeof</a:t>
            </a:r>
            <a:r>
              <a:rPr lang="en-US" sz="2800" b="1" dirty="0">
                <a:solidFill>
                  <a:srgbClr val="2C14DE"/>
                </a:solidFill>
              </a:rPr>
              <a:t>	     static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struct</a:t>
            </a:r>
            <a:r>
              <a:rPr lang="en-US" sz="2800" b="1" dirty="0">
                <a:solidFill>
                  <a:srgbClr val="2C14DE"/>
                </a:solidFill>
              </a:rPr>
              <a:t>	     switch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typedef</a:t>
            </a:r>
            <a:r>
              <a:rPr lang="en-US" sz="2800" b="1" dirty="0">
                <a:solidFill>
                  <a:srgbClr val="2C14DE"/>
                </a:solidFill>
              </a:rPr>
              <a:t>	     union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unsigned	     void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volatile	    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800B-A980-4864-B515-D374E561DD34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07CF-0255-4E95-BF0B-715CC2273FEF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</a:rPr>
              <a:t>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082040"/>
            <a:ext cx="8763000" cy="56235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C00000"/>
                </a:solidFill>
              </a:rPr>
              <a:t>variable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is a</a:t>
            </a:r>
            <a:r>
              <a:rPr lang="en-US" altLang="en-US" sz="3000" b="1" dirty="0">
                <a:solidFill>
                  <a:srgbClr val="2C14DE"/>
                </a:solidFill>
              </a:rPr>
              <a:t> name for a cell</a:t>
            </a:r>
            <a:r>
              <a:rPr lang="en-US" altLang="en-US" sz="3000" dirty="0"/>
              <a:t> in </a:t>
            </a:r>
            <a:r>
              <a:rPr lang="en-US" altLang="en-US" sz="3000" b="1" u="sng" dirty="0"/>
              <a:t>computer memory </a:t>
            </a:r>
            <a:r>
              <a:rPr lang="en-US" altLang="en-US" sz="3000" dirty="0"/>
              <a:t>(RAM) where a </a:t>
            </a:r>
            <a:r>
              <a:rPr lang="en-US" altLang="en-US" sz="3000" b="1" dirty="0">
                <a:solidFill>
                  <a:srgbClr val="2C14DE"/>
                </a:solidFill>
              </a:rPr>
              <a:t>value can be stored</a:t>
            </a:r>
            <a:r>
              <a:rPr lang="en-US" altLang="en-US" sz="30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The </a:t>
            </a:r>
            <a:r>
              <a:rPr lang="en-US" altLang="en-US" sz="3000" b="1" dirty="0">
                <a:solidFill>
                  <a:srgbClr val="2C14DE"/>
                </a:solidFill>
              </a:rPr>
              <a:t>memory cell </a:t>
            </a:r>
            <a:r>
              <a:rPr lang="en-US" altLang="en-US" sz="3000" dirty="0"/>
              <a:t>(</a:t>
            </a:r>
            <a:r>
              <a:rPr lang="en-US" altLang="en-US" sz="3000" b="1" dirty="0"/>
              <a:t>variable</a:t>
            </a:r>
            <a:r>
              <a:rPr lang="en-US" altLang="en-US" sz="3000" dirty="0"/>
              <a:t>) </a:t>
            </a:r>
            <a:r>
              <a:rPr lang="en-US" altLang="en-US" sz="3000" b="1" dirty="0">
                <a:solidFill>
                  <a:srgbClr val="2C14DE"/>
                </a:solidFill>
              </a:rPr>
              <a:t>holds a data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2C14DE"/>
                </a:solidFill>
              </a:rPr>
              <a:t>variable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must be </a:t>
            </a:r>
            <a:r>
              <a:rPr lang="en-US" altLang="en-US" sz="3000" b="1" dirty="0">
                <a:solidFill>
                  <a:srgbClr val="2C14DE"/>
                </a:solidFill>
              </a:rPr>
              <a:t>defined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/>
              <a:t>before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it can be used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Example variable definition (declaration):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</a:rPr>
              <a:t>			double num1;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9266D3A-F4AF-4EF5-A3E4-5AECE192D14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BD1E-0881-48EB-837E-E8E900FF5BBA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TYPE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   &lt;Variable Name&gt;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Examples: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marks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double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Pi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solidFill>
                  <a:srgbClr val="2C14DE"/>
                </a:solidFill>
                <a:latin typeface="+mj-lt"/>
              </a:rPr>
              <a:t>suM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char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grade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-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 NOTE: 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Variable names are case sensitive in C++ ??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25" y="9982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</a:rPr>
              <a:t>Declaring 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DA5-4CCA-4ACE-A5D1-02CDC064B429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067800" cy="8866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Variable Names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15400" cy="58674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b="1" u="sng" dirty="0" smtClean="0">
                <a:solidFill>
                  <a:srgbClr val="008000"/>
                </a:solidFill>
              </a:rPr>
              <a:t>Valid Names: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Start with a letter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letters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digits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underscores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 not start names with underscores: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_age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B80000"/>
                </a:solidFill>
              </a:rPr>
              <a:t>Don’t use </a:t>
            </a:r>
            <a:r>
              <a:rPr lang="en-US" dirty="0" smtClean="0"/>
              <a:t> C++ </a:t>
            </a:r>
            <a:r>
              <a:rPr lang="en-US" b="1" i="1" dirty="0" smtClean="0">
                <a:solidFill>
                  <a:srgbClr val="B80000"/>
                </a:solidFill>
              </a:rPr>
              <a:t>Reserve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0F02-6EFA-475D-8893-4F8D0FAC8016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61056"/>
              </p:ext>
            </p:extLst>
          </p:nvPr>
        </p:nvGraphicFramePr>
        <p:xfrm>
          <a:off x="76200" y="228600"/>
          <a:ext cx="11963400" cy="6248400"/>
        </p:xfrm>
        <a:graphic>
          <a:graphicData uri="http://schemas.openxmlformats.org/drawingml/2006/table">
            <a:tbl>
              <a:tblPr/>
              <a:tblGrid>
                <a:gridCol w="3200400"/>
                <a:gridCol w="3352800"/>
                <a:gridCol w="5410200"/>
              </a:tblGrid>
              <a:tr h="571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Type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Typical Bit Width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Typical Range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-127 to 127 or 0 to 255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0 to 255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signed 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-127 to 127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-2147483648 to 2147483647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0 to 4294967295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signed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-2147483648 to 2147483647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short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2bytes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-32768 to 32767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short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2bytes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0 to 65,535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00A2-A142-49D6-8B48-4AD65B14268A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9671"/>
              </p:ext>
            </p:extLst>
          </p:nvPr>
        </p:nvGraphicFramePr>
        <p:xfrm>
          <a:off x="228600" y="685800"/>
          <a:ext cx="11887200" cy="4952999"/>
        </p:xfrm>
        <a:graphic>
          <a:graphicData uri="http://schemas.openxmlformats.org/drawingml/2006/table">
            <a:tbl>
              <a:tblPr/>
              <a:tblGrid>
                <a:gridCol w="4375150"/>
                <a:gridCol w="2406650"/>
                <a:gridCol w="5105400"/>
              </a:tblGrid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long long 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-(2^63) to (2^63)-1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449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unsigned long long 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12bytes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>
                          <a:effectLst/>
                        </a:rPr>
                        <a:t>wchar_t</a:t>
                      </a:r>
                      <a:endParaRPr lang="en-US" sz="3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1 wide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3DE3-9551-4E84-8380-A873275D08A1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15277</TotalTime>
  <Words>1721</Words>
  <Application>Microsoft Office PowerPoint</Application>
  <PresentationFormat>Widescreen</PresentationFormat>
  <Paragraphs>544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宋体</vt:lpstr>
      <vt:lpstr>Arial</vt:lpstr>
      <vt:lpstr>Arial</vt:lpstr>
      <vt:lpstr>Calibri</vt:lpstr>
      <vt:lpstr>Comic Sans MS</vt:lpstr>
      <vt:lpstr>Consolas</vt:lpstr>
      <vt:lpstr>Courier New</vt:lpstr>
      <vt:lpstr>Monotype Sorts</vt:lpstr>
      <vt:lpstr>Times New Roman</vt:lpstr>
      <vt:lpstr>Wingdings</vt:lpstr>
      <vt:lpstr>Office Theme</vt:lpstr>
      <vt:lpstr>PowerPoint Presentation</vt:lpstr>
      <vt:lpstr>Goals</vt:lpstr>
      <vt:lpstr>Review of Previous Lecture</vt:lpstr>
      <vt:lpstr>Some C++ Reserve Words</vt:lpstr>
      <vt:lpstr>Variables</vt:lpstr>
      <vt:lpstr>Declaring Variables</vt:lpstr>
      <vt:lpstr>Variable Names</vt:lpstr>
      <vt:lpstr>PowerPoint Presentation</vt:lpstr>
      <vt:lpstr>PowerPoint Presentation</vt:lpstr>
      <vt:lpstr>Today’s Lecture</vt:lpstr>
      <vt:lpstr>Comments </vt:lpstr>
      <vt:lpstr>Input / Output Example</vt:lpstr>
      <vt:lpstr>Omitting std:: prefix</vt:lpstr>
      <vt:lpstr>Namespaces</vt:lpstr>
      <vt:lpstr>rvalue and lvalue</vt:lpstr>
      <vt:lpstr>rvalue and lvalue</vt:lpstr>
      <vt:lpstr>Using iostream</vt:lpstr>
      <vt:lpstr>The Insertion Operator (&lt;&lt;)</vt:lpstr>
      <vt:lpstr>The Extraction Operator (&gt;&gt;)</vt:lpstr>
      <vt:lpstr>The &gt;&gt; Operator</vt:lpstr>
      <vt:lpstr>The &gt;&gt; Operator</vt:lpstr>
      <vt:lpstr>String input (Variables)</vt:lpstr>
      <vt:lpstr>Types </vt:lpstr>
      <vt:lpstr>Data Types</vt:lpstr>
      <vt:lpstr>Types and Literals</vt:lpstr>
      <vt:lpstr>Declaration and initialization</vt:lpstr>
      <vt:lpstr>char type</vt:lpstr>
      <vt:lpstr>Special characters</vt:lpstr>
      <vt:lpstr>int type </vt:lpstr>
      <vt:lpstr>int type (long and short)</vt:lpstr>
      <vt:lpstr>int  (long and short)</vt:lpstr>
      <vt:lpstr>Check Bytes in Memory – Whole Numbers</vt:lpstr>
      <vt:lpstr>Real Values</vt:lpstr>
      <vt:lpstr>Check Bytes in Memory – Real Numbers</vt:lpstr>
      <vt:lpstr>bool Type</vt:lpstr>
      <vt:lpstr>string  type</vt:lpstr>
      <vt:lpstr>Working with Characters and String Objects</vt:lpstr>
      <vt:lpstr>Practice Tasks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1237</cp:revision>
  <dcterms:created xsi:type="dcterms:W3CDTF">2006-08-16T00:00:00Z</dcterms:created>
  <dcterms:modified xsi:type="dcterms:W3CDTF">2022-09-07T16:39:01Z</dcterms:modified>
</cp:coreProperties>
</file>