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352" r:id="rId2"/>
    <p:sldId id="686" r:id="rId3"/>
    <p:sldId id="688" r:id="rId4"/>
    <p:sldId id="731" r:id="rId5"/>
    <p:sldId id="734" r:id="rId6"/>
    <p:sldId id="735" r:id="rId7"/>
    <p:sldId id="738" r:id="rId8"/>
    <p:sldId id="739" r:id="rId9"/>
    <p:sldId id="740" r:id="rId10"/>
    <p:sldId id="741" r:id="rId11"/>
    <p:sldId id="753" r:id="rId12"/>
    <p:sldId id="769" r:id="rId13"/>
    <p:sldId id="791" r:id="rId14"/>
    <p:sldId id="770" r:id="rId15"/>
    <p:sldId id="771" r:id="rId16"/>
    <p:sldId id="773" r:id="rId17"/>
    <p:sldId id="774" r:id="rId18"/>
    <p:sldId id="792" r:id="rId19"/>
    <p:sldId id="793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815" r:id="rId35"/>
    <p:sldId id="816" r:id="rId36"/>
    <p:sldId id="817" r:id="rId37"/>
    <p:sldId id="687" r:id="rId38"/>
    <p:sldId id="41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6F569-5FEB-45A2-BF5B-4707F5BA0165}" type="slidenum">
              <a:rPr lang="en-US" altLang="en-US" sz="1200" baseline="0"/>
              <a:pPr/>
              <a:t>17</a:t>
            </a:fld>
            <a:endParaRPr lang="en-US" altLang="en-US" sz="1200" baseline="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pr3-21.cpp and pr3-22.cpp</a:t>
            </a:r>
          </a:p>
        </p:txBody>
      </p:sp>
    </p:spTree>
    <p:extLst>
      <p:ext uri="{BB962C8B-B14F-4D97-AF65-F5344CB8AC3E}">
        <p14:creationId xmlns:p14="http://schemas.microsoft.com/office/powerpoint/2010/main" val="393890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CS 1044 Intro Programming in C++ Fall 2002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E1E387-F0EC-4C55-9A25-B316A22AEC8F}" type="datetime4">
              <a:rPr lang="en-US"/>
              <a:pPr/>
              <a:t>September 12,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C++ Fundamentals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058AD-2301-429E-B02B-4D16CB59C9F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737" tIns="46868" rIns="93737" bIns="46868"/>
          <a:lstStyle/>
          <a:p>
            <a:endParaRPr lang="en-US" altLang="en-US"/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9587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CS 1044 Intro Programming in C++ Fall 2002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E1E387-F0EC-4C55-9A25-B316A22AEC8F}" type="datetime4">
              <a:rPr lang="en-US"/>
              <a:pPr/>
              <a:t>September 12, 2022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C++ Fundamentals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BD2D1-7376-4E99-AA57-8734510CFCE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 lIns="93737" tIns="46868" rIns="93737" bIns="4686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58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6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FEA548-7605-42C1-A465-3651D77BCDC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807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9C5BA5-39EC-45D9-BC57-606038057EAD}" type="slidenum">
              <a:rPr lang="en-US" altLang="en-US" sz="1200" baseline="0"/>
              <a:pPr/>
              <a:t>27</a:t>
            </a:fld>
            <a:endParaRPr lang="en-US" alt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7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5A00A-311F-4F8A-9D3E-CE0DB6973610}" type="slidenum">
              <a:rPr lang="en-US" altLang="en-US" sz="1200" baseline="0"/>
              <a:pPr/>
              <a:t>28</a:t>
            </a:fld>
            <a:endParaRPr lang="en-US" alt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992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D23BE-5BC6-4491-9C5C-D320505D505E}" type="slidenum">
              <a:rPr lang="en-US" altLang="en-US" sz="1200" baseline="0"/>
              <a:pPr/>
              <a:t>29</a:t>
            </a:fld>
            <a:endParaRPr lang="en-US" alt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pr3-13.cpp</a:t>
            </a:r>
          </a:p>
        </p:txBody>
      </p:sp>
    </p:spTree>
    <p:extLst>
      <p:ext uri="{BB962C8B-B14F-4D97-AF65-F5344CB8AC3E}">
        <p14:creationId xmlns:p14="http://schemas.microsoft.com/office/powerpoint/2010/main" val="297462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192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8243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r>
              <a:rPr lang="en-US" altLang="zh-CN" dirty="0" smtClean="0"/>
              <a:t>Output=10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852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r>
              <a:rPr lang="en-US" altLang="zh-CN" dirty="0" smtClean="0"/>
              <a:t>Output=311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037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r>
              <a:rPr lang="en-US" altLang="zh-CN" dirty="0" smtClean="0"/>
              <a:t>++a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 Just increment in memory and see other operand (what to do) before using in expression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a++  Just use current memory value and increment value before solving expression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60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874" y="4412774"/>
            <a:ext cx="5136303" cy="4180523"/>
          </a:xfrm>
          <a:noFill/>
        </p:spPr>
        <p:txBody>
          <a:bodyPr/>
          <a:lstStyle/>
          <a:p>
            <a:r>
              <a:rPr lang="en-US" altLang="zh-CN" dirty="0" smtClean="0"/>
              <a:t>++a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 Just increment in memory and see other operand (what to do) before using in expression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a++  Just use current memory value and increment value before solving expression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When we have three operands it is evaluated as two at a time: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>
                <a:sym typeface="Wingdings" panose="05000000000000000000" pitchFamily="2" charset="2"/>
              </a:rPr>
              <a:t>EXAMPLE: </a:t>
            </a:r>
            <a:r>
              <a:rPr lang="pt-BR" sz="1200" b="1" dirty="0" smtClean="0">
                <a:latin typeface="Consolas" panose="020B0609020204030204" pitchFamily="49" charset="0"/>
              </a:rPr>
              <a:t>++a + ++a + ++a; </a:t>
            </a:r>
            <a:r>
              <a:rPr lang="pt-BR" sz="12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((++a</a:t>
            </a:r>
            <a:r>
              <a:rPr lang="pt-BR" sz="1200" b="1" baseline="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+ ++a)  + ++a)</a:t>
            </a:r>
            <a:endParaRPr lang="pt-BR" sz="1200" b="1" dirty="0" smtClean="0">
              <a:latin typeface="Consolas" panose="020B0609020204030204" pitchFamily="49" charset="0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622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6C2FAB-5005-4B8F-82B5-7DB91DE30B0A}" type="slidenum">
              <a:rPr lang="en-US" altLang="en-US" sz="1200" baseline="0"/>
              <a:pPr/>
              <a:t>9</a:t>
            </a:fld>
            <a:endParaRPr lang="en-US" altLang="en-US" sz="1200" baseline="0"/>
          </a:p>
        </p:txBody>
      </p:sp>
      <p:sp>
        <p:nvSpPr>
          <p:cNvPr id="133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pr3-03.cpp and pr3-04.cpp</a:t>
            </a:r>
          </a:p>
        </p:txBody>
      </p:sp>
    </p:spTree>
    <p:extLst>
      <p:ext uri="{BB962C8B-B14F-4D97-AF65-F5344CB8AC3E}">
        <p14:creationId xmlns:p14="http://schemas.microsoft.com/office/powerpoint/2010/main" val="34374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606B35-7EF7-49E7-BDCD-60883A360CF0}" type="slidenum">
              <a:rPr lang="en-US" altLang="en-US" sz="1200" baseline="0"/>
              <a:pPr/>
              <a:t>10</a:t>
            </a:fld>
            <a:endParaRPr lang="en-US" altLang="en-US" sz="1200" baseline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See pr3-01.cpp and pr3-02.cpp</a:t>
            </a:r>
          </a:p>
          <a:p>
            <a:pPr eaLnBrk="1" hangingPunct="1"/>
            <a:r>
              <a:rPr lang="en-US" altLang="en-US" b="1" dirty="0" smtClean="0"/>
              <a:t>&gt;&gt;</a:t>
            </a:r>
            <a:r>
              <a:rPr lang="en-US" altLang="en-US" b="1" baseline="0" dirty="0" smtClean="0"/>
              <a:t> </a:t>
            </a:r>
            <a:r>
              <a:rPr lang="en-US" altLang="en-US" b="1" dirty="0" smtClean="0"/>
              <a:t>skips leading spaces</a:t>
            </a:r>
          </a:p>
        </p:txBody>
      </p:sp>
    </p:spTree>
    <p:extLst>
      <p:ext uri="{BB962C8B-B14F-4D97-AF65-F5344CB8AC3E}">
        <p14:creationId xmlns:p14="http://schemas.microsoft.com/office/powerpoint/2010/main" val="341364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Vector represents dynamic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EDE3E4-6BA9-4AC6-AB87-D059D619C287}" type="slidenum">
              <a:rPr lang="en-US" altLang="en-US" sz="1200" baseline="0"/>
              <a:pPr/>
              <a:t>12</a:t>
            </a:fld>
            <a:endParaRPr lang="en-US" altLang="en-US" sz="1200" baseline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24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4A64F2-15A2-41ED-A5EF-A48D7BE22812}" type="slidenum">
              <a:rPr lang="en-US" altLang="en-US" sz="1200" baseline="0"/>
              <a:pPr/>
              <a:t>14</a:t>
            </a:fld>
            <a:endParaRPr lang="en-US" altLang="en-US" sz="1200" baseline="0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pr3-03.cpp and pr3-04.cpp</a:t>
            </a:r>
          </a:p>
        </p:txBody>
      </p:sp>
    </p:spTree>
    <p:extLst>
      <p:ext uri="{BB962C8B-B14F-4D97-AF65-F5344CB8AC3E}">
        <p14:creationId xmlns:p14="http://schemas.microsoft.com/office/powerpoint/2010/main" val="41171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128D0A-67B2-4659-AF70-7E782F6C776D}" type="slidenum">
              <a:rPr lang="en-US" altLang="en-US" sz="1200" baseline="0"/>
              <a:pPr/>
              <a:t>15</a:t>
            </a:fld>
            <a:endParaRPr lang="en-US" altLang="en-US" sz="1200" baseline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pr3-23.cpp and pr3-24.cpp</a:t>
            </a:r>
          </a:p>
        </p:txBody>
      </p:sp>
    </p:spTree>
    <p:extLst>
      <p:ext uri="{BB962C8B-B14F-4D97-AF65-F5344CB8AC3E}">
        <p14:creationId xmlns:p14="http://schemas.microsoft.com/office/powerpoint/2010/main" val="165213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8EBB56-F5E0-4CD4-BE80-4F91E0B6D72E}" type="slidenum">
              <a:rPr lang="en-US" altLang="en-US" sz="1200" baseline="0"/>
              <a:pPr/>
              <a:t>16</a:t>
            </a:fld>
            <a:endParaRPr lang="en-US" altLang="en-US" sz="1200" baseline="0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pr3-03.cpp and pr3-04.cpp</a:t>
            </a:r>
          </a:p>
        </p:txBody>
      </p:sp>
    </p:spTree>
    <p:extLst>
      <p:ext uri="{BB962C8B-B14F-4D97-AF65-F5344CB8AC3E}">
        <p14:creationId xmlns:p14="http://schemas.microsoft.com/office/powerpoint/2010/main" val="21639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6D2FF4E-083A-4E8B-8876-CF8D75493AB0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F7CC-C2D1-40F9-9C40-BD98B7E99C89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C7BA-0315-463E-B79C-4CE63CEAAB61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76B-96E1-4DF6-BA19-0AB862BD6518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F172-FE3F-44BD-9773-F37945F860AF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B67-3DB3-470E-B261-9B0B1C757C93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491-39BC-4ACC-84AA-AE471FFD882A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78FF-C506-4AD8-BF16-D352C52586D9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5937-5BC3-4AB1-A9BE-B72EFAE2FAA2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6B1-BFB6-419A-9B95-F890FEFC20FF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D93A-C9A2-47D1-97DA-7CA055FE70CD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6ADCCDF-5CB7-4031-A80D-0C2AC0A91B24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BAB2-898B-4D5C-AF88-500D70E2BF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with C++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182" y="0"/>
            <a:ext cx="9132819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The &gt;&gt; Operator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26581" cy="57912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altLang="en-US" sz="2400" b="1" dirty="0"/>
              <a:t>When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ENTER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key </a:t>
            </a:r>
            <a:r>
              <a:rPr lang="en-US" altLang="en-US" sz="2400" b="1" dirty="0">
                <a:solidFill>
                  <a:srgbClr val="C00000"/>
                </a:solidFill>
              </a:rPr>
              <a:t>pressed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2C14DE"/>
                </a:solidFill>
              </a:rPr>
              <a:t>keyboard input</a:t>
            </a:r>
            <a:r>
              <a:rPr lang="en-US" altLang="en-US" sz="2400" dirty="0"/>
              <a:t> </a:t>
            </a:r>
            <a:r>
              <a:rPr lang="en-US" altLang="en-US" sz="2400" b="1" dirty="0"/>
              <a:t>goes</a:t>
            </a:r>
            <a:r>
              <a:rPr lang="en-US" altLang="en-US" sz="2400" dirty="0"/>
              <a:t> to the </a:t>
            </a:r>
            <a:r>
              <a:rPr lang="en-US" altLang="en-US" sz="2400" b="1" u="sng" dirty="0">
                <a:solidFill>
                  <a:srgbClr val="2C14DE"/>
                </a:solidFill>
              </a:rPr>
              <a:t>input buffer </a:t>
            </a:r>
            <a:r>
              <a:rPr lang="en-US" altLang="en-US" sz="2400" dirty="0"/>
              <a:t>(where it is stored as characters)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cap="all" dirty="0"/>
              <a:t> 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1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3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T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m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B</a:t>
            </a:r>
            <a:r>
              <a:rPr lang="en-US" altLang="en-US" cap="all" dirty="0"/>
              <a:t> </a:t>
            </a:r>
            <a:r>
              <a:rPr lang="en-US" altLang="en-US" u="sng" cap="all" dirty="0"/>
              <a:t>r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w</a:t>
            </a:r>
            <a:r>
              <a:rPr lang="en-US" altLang="en-US" cap="all" dirty="0"/>
              <a:t> </a:t>
            </a:r>
            <a:r>
              <a:rPr lang="en-US" altLang="en-US" u="sng" cap="all" dirty="0"/>
              <a:t>n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7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.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5</a:t>
            </a:r>
            <a:r>
              <a:rPr lang="en-US" altLang="en-US" cap="all" dirty="0"/>
              <a:t> </a:t>
            </a:r>
            <a:r>
              <a:rPr lang="en-US" altLang="en-US" u="sng" dirty="0" err="1"/>
              <a:t>eol</a:t>
            </a:r>
            <a:r>
              <a:rPr lang="en-US" altLang="en-US" cap="all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cap="all" dirty="0"/>
              <a:t>  </a:t>
            </a:r>
            <a:r>
              <a:rPr lang="en-US" altLang="en-US" b="1" cap="all" dirty="0">
                <a:solidFill>
                  <a:srgbClr val="339933"/>
                </a:solidFill>
              </a:rPr>
              <a:t>1</a:t>
            </a:r>
            <a:r>
              <a:rPr lang="en-US" altLang="en-US" cap="all" dirty="0"/>
              <a:t> 2 3 4 </a:t>
            </a:r>
            <a:r>
              <a:rPr lang="en-US" altLang="en-US" b="1" cap="all" dirty="0">
                <a:solidFill>
                  <a:srgbClr val="FF0000"/>
                </a:solidFill>
              </a:rPr>
              <a:t>5</a:t>
            </a:r>
            <a:r>
              <a:rPr lang="en-US" altLang="en-US" cap="all" dirty="0"/>
              <a:t> 6  7 8  9 0  1 2  3  4  5 6 7 8 9  10 </a:t>
            </a:r>
            <a:r>
              <a:rPr lang="en-US" altLang="en-US" cap="all" dirty="0">
                <a:sym typeface="Wingdings" panose="05000000000000000000" pitchFamily="2" charset="2"/>
              </a:rPr>
              <a:t></a:t>
            </a:r>
            <a:r>
              <a:rPr lang="en-US" altLang="en-US" cap="all" dirty="0"/>
              <a:t> </a:t>
            </a:r>
            <a:r>
              <a:rPr lang="en-US" altLang="en-US" b="1" u="sng" dirty="0"/>
              <a:t>position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b="1" cap="all" dirty="0"/>
          </a:p>
          <a:p>
            <a:pPr marL="0" indent="0">
              <a:buNone/>
              <a:defRPr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&gt;&gt; extracts </a:t>
            </a:r>
            <a:r>
              <a:rPr lang="en-US" altLang="en-US" sz="2400" b="1" dirty="0"/>
              <a:t>characters</a:t>
            </a:r>
            <a:r>
              <a:rPr lang="en-US" altLang="en-US" sz="2400" dirty="0"/>
              <a:t> from the </a:t>
            </a:r>
            <a:r>
              <a:rPr lang="en-US" altLang="en-US" sz="2400" b="1" dirty="0">
                <a:solidFill>
                  <a:srgbClr val="2C14DE"/>
                </a:solidFill>
              </a:rPr>
              <a:t>input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b="1" dirty="0">
                <a:solidFill>
                  <a:srgbClr val="2C14DE"/>
                </a:solidFill>
              </a:rPr>
              <a:t>buffer</a:t>
            </a:r>
            <a:r>
              <a:rPr lang="en-US" altLang="en-US" sz="2400" dirty="0">
                <a:solidFill>
                  <a:srgbClr val="2C14DE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b="1" u="sng" dirty="0"/>
              <a:t>converts</a:t>
            </a:r>
            <a:r>
              <a:rPr lang="en-US" altLang="en-US" sz="2400" dirty="0"/>
              <a:t> them </a:t>
            </a:r>
            <a:r>
              <a:rPr lang="en-US" altLang="en-US" sz="2400" b="1" dirty="0"/>
              <a:t>into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rgbClr val="2C14DE"/>
                </a:solidFill>
              </a:rPr>
              <a:t>data type </a:t>
            </a:r>
            <a:r>
              <a:rPr lang="en-US" altLang="en-US" sz="2400" dirty="0"/>
              <a:t>of the </a:t>
            </a:r>
            <a:r>
              <a:rPr lang="en-US" altLang="en-US" sz="2400" b="1" dirty="0">
                <a:solidFill>
                  <a:srgbClr val="2C14DE"/>
                </a:solidFill>
              </a:rPr>
              <a:t>variable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count;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"How may chairs in the room? 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&gt;&gt; count;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altLang="en-US" sz="2400" b="1" dirty="0"/>
              <a:t>String “123” </a:t>
            </a:r>
            <a:r>
              <a:rPr lang="en-US" altLang="en-US" sz="2400" dirty="0"/>
              <a:t>converted to </a:t>
            </a:r>
            <a:r>
              <a:rPr lang="en-US" altLang="en-US" sz="2400" b="1" dirty="0"/>
              <a:t>whole number</a:t>
            </a:r>
            <a:r>
              <a:rPr lang="en-US" altLang="en-US" sz="2400" dirty="0"/>
              <a:t> (</a:t>
            </a:r>
            <a:r>
              <a:rPr lang="en-US" altLang="en-US" sz="2400" b="1" dirty="0" err="1"/>
              <a:t>int</a:t>
            </a:r>
            <a:r>
              <a:rPr lang="en-US" altLang="en-US" sz="2400" dirty="0"/>
              <a:t>) </a:t>
            </a:r>
            <a:r>
              <a:rPr lang="en-US" altLang="en-US" sz="2400" b="1" dirty="0"/>
              <a:t>123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stored into variable count</a:t>
            </a:r>
            <a:r>
              <a:rPr lang="en-US" altLang="en-US" sz="2400" dirty="0"/>
              <a:t>. Next,  &gt;&gt; starts at </a:t>
            </a:r>
            <a:r>
              <a:rPr lang="en-US" altLang="en-US" sz="2400" dirty="0" err="1"/>
              <a:t>pos</a:t>
            </a:r>
            <a:r>
              <a:rPr lang="en-US" altLang="en-US" sz="2400" dirty="0"/>
              <a:t> 5 (space)</a:t>
            </a:r>
            <a:endParaRPr lang="en-US" altLang="en-US" sz="2400" b="1" dirty="0">
              <a:solidFill>
                <a:srgbClr val="3D8963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63A2D496-D46C-44F0-A616-85B6FB96507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F2CC-10E7-45C4-B7F7-FFA6781B38B9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07556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</a:rPr>
              <a:t>Types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143000"/>
            <a:ext cx="8991600" cy="556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000" b="1" dirty="0"/>
              <a:t>C++ provides a set of types</a:t>
            </a:r>
          </a:p>
          <a:p>
            <a:pPr lvl="1" eaLnBrk="1" hangingPunct="1">
              <a:defRPr/>
            </a:pPr>
            <a:r>
              <a:rPr lang="en-US" sz="3000" dirty="0"/>
              <a:t>E.g. </a:t>
            </a:r>
            <a:r>
              <a:rPr lang="en-US" sz="3000" b="1" dirty="0" err="1">
                <a:solidFill>
                  <a:srgbClr val="2C14DE"/>
                </a:solidFill>
              </a:rPr>
              <a:t>bool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char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 err="1">
                <a:solidFill>
                  <a:srgbClr val="2C14DE"/>
                </a:solidFill>
              </a:rPr>
              <a:t>int</a:t>
            </a:r>
            <a:r>
              <a:rPr lang="en-US" sz="3000" dirty="0"/>
              <a:t>,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double </a:t>
            </a:r>
            <a:r>
              <a:rPr lang="en-US" sz="3000" dirty="0"/>
              <a:t>called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B80000"/>
                </a:solidFill>
              </a:rPr>
              <a:t>“built-in types”</a:t>
            </a:r>
          </a:p>
          <a:p>
            <a:pPr lvl="1" eaLnBrk="1" hangingPunct="1">
              <a:defRPr/>
            </a:pPr>
            <a:endParaRPr lang="en-US" sz="3000" b="1" dirty="0"/>
          </a:p>
          <a:p>
            <a:pPr eaLnBrk="1" hangingPunct="1">
              <a:defRPr/>
            </a:pPr>
            <a:r>
              <a:rPr lang="en-US" sz="3000" dirty="0"/>
              <a:t>C++ </a:t>
            </a:r>
            <a:r>
              <a:rPr lang="en-US" sz="3000" b="1" dirty="0">
                <a:solidFill>
                  <a:srgbClr val="2F1BC7"/>
                </a:solidFill>
              </a:rPr>
              <a:t>programmers</a:t>
            </a:r>
            <a:r>
              <a:rPr lang="en-US" sz="3000" dirty="0"/>
              <a:t> can </a:t>
            </a:r>
            <a:r>
              <a:rPr lang="en-US" sz="3000" b="1" dirty="0">
                <a:solidFill>
                  <a:srgbClr val="2F1BC7"/>
                </a:solidFill>
              </a:rPr>
              <a:t>define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new types</a:t>
            </a:r>
          </a:p>
          <a:p>
            <a:pPr lvl="1" eaLnBrk="1" hangingPunct="1">
              <a:defRPr/>
            </a:pPr>
            <a:r>
              <a:rPr lang="en-US" sz="3000" dirty="0"/>
              <a:t>Called </a:t>
            </a:r>
            <a:r>
              <a:rPr lang="en-US" sz="3000" b="1" dirty="0">
                <a:solidFill>
                  <a:srgbClr val="008000"/>
                </a:solidFill>
              </a:rPr>
              <a:t>“</a:t>
            </a:r>
            <a:r>
              <a:rPr lang="en-US" sz="3000" b="1" i="1" dirty="0">
                <a:solidFill>
                  <a:srgbClr val="008000"/>
                </a:solidFill>
              </a:rPr>
              <a:t>user-defined types</a:t>
            </a:r>
            <a:r>
              <a:rPr lang="en-US" sz="3000" b="1" dirty="0">
                <a:solidFill>
                  <a:srgbClr val="008000"/>
                </a:solidFill>
              </a:rPr>
              <a:t>”</a:t>
            </a:r>
          </a:p>
          <a:p>
            <a:pPr lvl="1" eaLnBrk="1" hangingPunct="1">
              <a:defRPr/>
            </a:pPr>
            <a:endParaRPr lang="en-US" sz="3000" dirty="0"/>
          </a:p>
          <a:p>
            <a:pPr eaLnBrk="1" hangingPunct="1">
              <a:defRPr/>
            </a:pPr>
            <a:r>
              <a:rPr lang="en-US" sz="3000" dirty="0"/>
              <a:t>The </a:t>
            </a:r>
            <a:r>
              <a:rPr lang="en-US" sz="3000" b="1" dirty="0">
                <a:solidFill>
                  <a:srgbClr val="2F1BC7"/>
                </a:solidFill>
              </a:rPr>
              <a:t>C++ standard library </a:t>
            </a:r>
            <a:r>
              <a:rPr lang="en-US" sz="3000" dirty="0"/>
              <a:t>provides a </a:t>
            </a:r>
            <a:r>
              <a:rPr lang="en-US" sz="3000" b="1" dirty="0">
                <a:solidFill>
                  <a:srgbClr val="2F1BC7"/>
                </a:solidFill>
              </a:rPr>
              <a:t>set of types</a:t>
            </a:r>
          </a:p>
          <a:p>
            <a:pPr lvl="1" eaLnBrk="1" hangingPunct="1">
              <a:defRPr/>
            </a:pPr>
            <a:r>
              <a:rPr lang="en-US" sz="3000" dirty="0"/>
              <a:t>E.g. </a:t>
            </a:r>
            <a:r>
              <a:rPr lang="en-US" sz="3000" b="1" dirty="0">
                <a:solidFill>
                  <a:srgbClr val="2C14DE"/>
                </a:solidFill>
              </a:rPr>
              <a:t>string</a:t>
            </a:r>
            <a:r>
              <a:rPr lang="en-US" sz="3000" dirty="0">
                <a:solidFill>
                  <a:srgbClr val="2C14DE"/>
                </a:solidFill>
              </a:rPr>
              <a:t>,</a:t>
            </a:r>
            <a:r>
              <a:rPr lang="en-US" sz="3000" b="1" dirty="0">
                <a:solidFill>
                  <a:srgbClr val="2C14DE"/>
                </a:solidFill>
              </a:rPr>
              <a:t> vector</a:t>
            </a:r>
            <a:r>
              <a:rPr lang="en-US" sz="3000" dirty="0">
                <a:solidFill>
                  <a:srgbClr val="2C14DE"/>
                </a:solidFill>
              </a:rPr>
              <a:t>,</a:t>
            </a:r>
            <a:r>
              <a:rPr lang="en-US" sz="3000" b="1" dirty="0">
                <a:solidFill>
                  <a:srgbClr val="2C14DE"/>
                </a:solidFill>
              </a:rPr>
              <a:t> .. </a:t>
            </a:r>
          </a:p>
          <a:p>
            <a:pPr lvl="1" eaLnBrk="1" hangingPunct="1">
              <a:defRPr/>
            </a:pPr>
            <a:r>
              <a:rPr lang="en-US" sz="3000" dirty="0"/>
              <a:t>(for vector type  </a:t>
            </a:r>
            <a:r>
              <a:rPr lang="en-US" sz="3000" dirty="0">
                <a:sym typeface="Wingdings" pitchFamily="2" charset="2"/>
              </a:rPr>
              <a:t> #include&lt;vector&gt; )</a:t>
            </a:r>
            <a:endParaRPr lang="en-US" sz="3000" dirty="0"/>
          </a:p>
          <a:p>
            <a:pPr lvl="1" eaLnBrk="1" hangingPunct="1">
              <a:defRPr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92331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0E8C-46B2-4B6B-B765-1D4A22A1F25E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5924"/>
            <a:ext cx="9122790" cy="9341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Working with Characters and String 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19200"/>
            <a:ext cx="88392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char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holds</a:t>
            </a:r>
            <a:r>
              <a:rPr lang="en-US" altLang="en-US" dirty="0" smtClean="0"/>
              <a:t> a </a:t>
            </a:r>
            <a:r>
              <a:rPr lang="en-US" altLang="en-US" b="1" u="sng" dirty="0" smtClean="0"/>
              <a:t>single</a:t>
            </a:r>
            <a:r>
              <a:rPr lang="en-US" altLang="en-US" u="sng" dirty="0" smtClean="0"/>
              <a:t> </a:t>
            </a:r>
            <a:r>
              <a:rPr lang="en-US" altLang="en-US" b="1" u="sng" dirty="0" smtClean="0"/>
              <a:t>character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chemeClr val="accent2"/>
                </a:solidFill>
              </a:rPr>
              <a:t>string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holds</a:t>
            </a:r>
            <a:r>
              <a:rPr lang="en-US" altLang="en-US" dirty="0" smtClean="0"/>
              <a:t> a </a:t>
            </a:r>
            <a:r>
              <a:rPr lang="en-US" altLang="en-US" b="1" u="sng" dirty="0" smtClean="0"/>
              <a:t>sequence of characters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Both can be used in 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Both can be displayed with </a:t>
            </a:r>
            <a:r>
              <a:rPr lang="en-US" altLang="en-US" b="1" dirty="0" err="1" smtClean="0"/>
              <a:t>cout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&lt;&lt;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51DBD59B-C828-44F7-8C9D-F70C107DBA8F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751D-F636-493D-837F-A30BD02C5263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6BA7-03F5-416E-B445-CF1BE41EA589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4881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Other Input Functions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>
          <a:xfrm>
            <a:off x="1619054" y="1066800"/>
            <a:ext cx="8972746" cy="571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b="1" dirty="0">
                <a:solidFill>
                  <a:srgbClr val="C00000"/>
                </a:solidFill>
              </a:rPr>
              <a:t>&gt;&gt; operator </a:t>
            </a:r>
            <a:r>
              <a:rPr lang="en-US" altLang="en-US" sz="3000" b="1" dirty="0"/>
              <a:t>DOES NOT read</a:t>
            </a:r>
            <a:r>
              <a:rPr lang="en-US" altLang="en-US" sz="3000" dirty="0"/>
              <a:t> </a:t>
            </a:r>
            <a:r>
              <a:rPr lang="en-US" altLang="en-US" sz="3000" b="1" dirty="0"/>
              <a:t>WHITESPACE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>
                <a:solidFill>
                  <a:srgbClr val="339933"/>
                </a:solidFill>
              </a:rPr>
              <a:t>Skips</a:t>
            </a:r>
            <a:r>
              <a:rPr lang="en-US" altLang="en-US" sz="3000" dirty="0">
                <a:solidFill>
                  <a:srgbClr val="FF0000"/>
                </a:solidFill>
              </a:rPr>
              <a:t> </a:t>
            </a:r>
            <a:r>
              <a:rPr lang="en-US" altLang="en-US" sz="3000" dirty="0"/>
              <a:t>or </a:t>
            </a:r>
            <a:r>
              <a:rPr lang="en-US" altLang="en-US" sz="3000" b="1" dirty="0">
                <a:solidFill>
                  <a:srgbClr val="FF0000"/>
                </a:solidFill>
              </a:rPr>
              <a:t>stops</a:t>
            </a:r>
            <a:r>
              <a:rPr lang="en-US" altLang="en-US" sz="3000" dirty="0"/>
              <a:t> on </a:t>
            </a:r>
            <a:r>
              <a:rPr lang="en-US" altLang="en-US" sz="3000" b="1" dirty="0"/>
              <a:t>space</a:t>
            </a:r>
            <a:r>
              <a:rPr lang="en-US" altLang="en-US" sz="3000" dirty="0"/>
              <a:t>, </a:t>
            </a:r>
            <a:r>
              <a:rPr lang="en-US" altLang="en-US" sz="3000" b="1" dirty="0"/>
              <a:t>tab</a:t>
            </a:r>
            <a:r>
              <a:rPr lang="en-US" altLang="en-US" sz="3000" dirty="0"/>
              <a:t>, </a:t>
            </a:r>
            <a:r>
              <a:rPr lang="en-US" altLang="en-US" sz="3000" b="1" dirty="0"/>
              <a:t>end-of-line</a:t>
            </a:r>
            <a:r>
              <a:rPr lang="en-US" altLang="en-US" sz="3000" dirty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>
                <a:solidFill>
                  <a:srgbClr val="339933"/>
                </a:solidFill>
              </a:rPr>
              <a:t>Skips</a:t>
            </a:r>
            <a:r>
              <a:rPr lang="en-US" altLang="en-US" sz="3000" dirty="0"/>
              <a:t> over </a:t>
            </a:r>
            <a:r>
              <a:rPr lang="en-US" altLang="en-US" sz="3000" b="1" u="sng" dirty="0"/>
              <a:t>leading white space</a:t>
            </a:r>
            <a:r>
              <a:rPr lang="en-US" altLang="en-US" sz="3000" dirty="0"/>
              <a:t>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b="1" dirty="0">
                <a:solidFill>
                  <a:srgbClr val="FF3300"/>
                </a:solidFill>
              </a:rPr>
              <a:t>Stops</a:t>
            </a:r>
            <a:r>
              <a:rPr lang="en-US" altLang="en-US" sz="3000" dirty="0"/>
              <a:t> on </a:t>
            </a:r>
            <a:r>
              <a:rPr lang="en-US" altLang="en-US" sz="3000" b="1" u="sng" dirty="0"/>
              <a:t>trailing white space</a:t>
            </a:r>
            <a:r>
              <a:rPr lang="en-US" altLang="en-US" sz="30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>
                <a:solidFill>
                  <a:srgbClr val="C00000"/>
                </a:solidFill>
              </a:rPr>
              <a:t>To </a:t>
            </a:r>
            <a:r>
              <a:rPr lang="en-US" altLang="en-US" b="1" dirty="0">
                <a:solidFill>
                  <a:srgbClr val="C00000"/>
                </a:solidFill>
              </a:rPr>
              <a:t>read</a:t>
            </a:r>
            <a:r>
              <a:rPr lang="en-US" altLang="en-US" dirty="0">
                <a:solidFill>
                  <a:srgbClr val="C00000"/>
                </a:solidFill>
              </a:rPr>
              <a:t> any </a:t>
            </a:r>
            <a:r>
              <a:rPr lang="en-US" altLang="en-US" b="1" dirty="0">
                <a:solidFill>
                  <a:srgbClr val="C00000"/>
                </a:solidFill>
              </a:rPr>
              <a:t>single char V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b="1" i="1" dirty="0">
                <a:solidFill>
                  <a:srgbClr val="C00000"/>
                </a:solidFill>
              </a:rPr>
              <a:t>incl. whitespace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dirty="0" smtClean="0"/>
              <a:t> </a:t>
            </a:r>
            <a:r>
              <a:rPr lang="en-US" altLang="en-US" b="1" dirty="0" err="1" smtClean="0"/>
              <a:t>cin.get</a:t>
            </a:r>
            <a:r>
              <a:rPr lang="en-US" altLang="en-US" b="1" dirty="0" smtClean="0"/>
              <a:t>(V)</a:t>
            </a:r>
          </a:p>
          <a:p>
            <a:pPr marL="457200" lvl="1" indent="0">
              <a:lnSpc>
                <a:spcPct val="90000"/>
              </a:lnSpc>
              <a:spcBef>
                <a:spcPct val="40000"/>
              </a:spcBef>
              <a:buNone/>
            </a:pPr>
            <a:endParaRPr lang="en-US" altLang="en-US" b="1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1F1C69BE-46CE-4A17-B483-EE5E136581C5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2854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8D7-3DB6-45C5-A4F2-542415E68CE2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5510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Character Input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1600200" y="1126958"/>
            <a:ext cx="8915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3500" b="1" dirty="0">
                <a:solidFill>
                  <a:srgbClr val="C00000"/>
                </a:solidFill>
              </a:rPr>
              <a:t>To skip input characters: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3500" dirty="0" err="1">
                <a:solidFill>
                  <a:srgbClr val="2C14DE"/>
                </a:solidFill>
              </a:rPr>
              <a:t>cin.ignore</a:t>
            </a:r>
            <a:r>
              <a:rPr lang="en-US" altLang="en-US" sz="3500" dirty="0">
                <a:solidFill>
                  <a:srgbClr val="2C14DE"/>
                </a:solidFill>
              </a:rPr>
              <a:t>( );    </a:t>
            </a:r>
            <a:r>
              <a:rPr lang="en-US" altLang="en-US" sz="3500" dirty="0"/>
              <a:t>// </a:t>
            </a:r>
            <a:r>
              <a:rPr lang="en-US" altLang="en-US" sz="3500" b="1" dirty="0"/>
              <a:t>one character</a:t>
            </a:r>
            <a:r>
              <a:rPr lang="en-US" altLang="en-US" sz="3500" dirty="0"/>
              <a:t>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3500" dirty="0" err="1">
                <a:solidFill>
                  <a:srgbClr val="2C14DE"/>
                </a:solidFill>
              </a:rPr>
              <a:t>cin.ignore</a:t>
            </a:r>
            <a:r>
              <a:rPr lang="en-US" altLang="en-US" sz="3500" dirty="0">
                <a:solidFill>
                  <a:srgbClr val="2C14DE"/>
                </a:solidFill>
              </a:rPr>
              <a:t>(n);  </a:t>
            </a:r>
            <a:r>
              <a:rPr lang="en-US" altLang="en-US" sz="3500" dirty="0"/>
              <a:t>// </a:t>
            </a:r>
            <a:r>
              <a:rPr lang="en-US" altLang="en-US" sz="3500" b="1" i="1" dirty="0"/>
              <a:t>n</a:t>
            </a:r>
            <a:r>
              <a:rPr lang="en-US" altLang="en-US" sz="3500" b="1" dirty="0"/>
              <a:t> characters.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>
              <a:buFontTx/>
              <a:buNone/>
            </a:pPr>
            <a:r>
              <a:rPr lang="en-US" altLang="en-US" b="1" dirty="0"/>
              <a:t>Reading in a character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        // Reads in any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non-blank char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cin.get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dirty="0"/>
              <a:t>    // Reads in </a:t>
            </a:r>
            <a:r>
              <a:rPr lang="en-US" alt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any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char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cin.ignore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dirty="0"/>
              <a:t>  //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Skips over next char 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// the input buffer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37C85C73-EC21-4323-A36C-4FB171EADB7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5510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F587-D78D-4F75-96DA-C9298280F33F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29733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String Input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1676400" y="1111673"/>
            <a:ext cx="8915400" cy="559392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600" b="1" dirty="0">
                <a:solidFill>
                  <a:srgbClr val="C00000"/>
                </a:solidFill>
              </a:rPr>
              <a:t>&gt;&gt;</a:t>
            </a:r>
            <a:r>
              <a:rPr lang="en-US" altLang="en-US" sz="2600" dirty="0">
                <a:solidFill>
                  <a:srgbClr val="C00000"/>
                </a:solidFill>
              </a:rPr>
              <a:t> </a:t>
            </a:r>
            <a:r>
              <a:rPr lang="en-US" altLang="en-US" sz="2600" b="1" dirty="0"/>
              <a:t>operator</a:t>
            </a:r>
            <a:r>
              <a:rPr lang="en-US" altLang="en-US" sz="2600" dirty="0"/>
              <a:t> can </a:t>
            </a:r>
            <a:r>
              <a:rPr lang="en-US" altLang="en-US" sz="2600" b="1" dirty="0">
                <a:solidFill>
                  <a:srgbClr val="2F1BC7"/>
                </a:solidFill>
              </a:rPr>
              <a:t>NEVER read strings</a:t>
            </a:r>
            <a:r>
              <a:rPr lang="en-US" altLang="en-US" sz="2600" dirty="0"/>
              <a:t> that </a:t>
            </a:r>
            <a:r>
              <a:rPr lang="en-US" altLang="en-US" sz="2600" b="1" dirty="0"/>
              <a:t>contain</a:t>
            </a:r>
            <a:r>
              <a:rPr lang="en-US" altLang="en-US" sz="2600" dirty="0"/>
              <a:t> </a:t>
            </a:r>
            <a:r>
              <a:rPr lang="en-US" altLang="en-US" sz="2600" b="1" dirty="0">
                <a:solidFill>
                  <a:srgbClr val="2F1BC7"/>
                </a:solidFill>
              </a:rPr>
              <a:t>WHITESPACE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600" b="1" dirty="0">
                <a:solidFill>
                  <a:srgbClr val="3D8963"/>
                </a:solidFill>
              </a:rPr>
              <a:t>Skips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or </a:t>
            </a:r>
            <a:r>
              <a:rPr lang="en-US" altLang="en-US" sz="2600" b="1" dirty="0">
                <a:solidFill>
                  <a:srgbClr val="FF0000"/>
                </a:solidFill>
              </a:rPr>
              <a:t>stops</a:t>
            </a:r>
            <a:r>
              <a:rPr lang="en-US" altLang="en-US" sz="2600" dirty="0"/>
              <a:t> on space, tab, end-of-line, end-of-file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sz="2600" dirty="0"/>
              <a:t>To read string S (which may contain whitespace)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en-US" sz="2600" dirty="0"/>
              <a:t> string S;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en-US" sz="2600" dirty="0" err="1">
                <a:solidFill>
                  <a:srgbClr val="FF0000"/>
                </a:solidFill>
              </a:rPr>
              <a:t>getline</a:t>
            </a:r>
            <a:r>
              <a:rPr lang="en-US" altLang="en-US" sz="2600" dirty="0">
                <a:solidFill>
                  <a:srgbClr val="FF0000"/>
                </a:solidFill>
              </a:rPr>
              <a:t>(</a:t>
            </a:r>
            <a:r>
              <a:rPr lang="en-US" altLang="en-US" sz="2600" dirty="0" err="1">
                <a:solidFill>
                  <a:srgbClr val="FF0000"/>
                </a:solidFill>
              </a:rPr>
              <a:t>cin</a:t>
            </a:r>
            <a:r>
              <a:rPr lang="en-US" altLang="en-US" sz="2600" dirty="0">
                <a:solidFill>
                  <a:srgbClr val="FF0000"/>
                </a:solidFill>
              </a:rPr>
              <a:t>, S);</a:t>
            </a:r>
          </a:p>
          <a:p>
            <a:pPr lvl="1">
              <a:spcBef>
                <a:spcPts val="0"/>
              </a:spcBef>
              <a:defRPr/>
            </a:pPr>
            <a:endParaRPr lang="en-US" altLang="en-US" sz="26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en-US" sz="2400" dirty="0"/>
              <a:t>How it works: </a:t>
            </a:r>
            <a:r>
              <a:rPr lang="en-US" altLang="en-US" sz="2400" b="1" dirty="0"/>
              <a:t>reads all characters </a:t>
            </a:r>
            <a:r>
              <a:rPr lang="en-US" altLang="en-US" sz="2400" dirty="0"/>
              <a:t>from cursor </a:t>
            </a:r>
            <a:r>
              <a:rPr lang="en-US" altLang="en-US" sz="2400" dirty="0">
                <a:solidFill>
                  <a:srgbClr val="FF0000"/>
                </a:solidFill>
              </a:rPr>
              <a:t>(5) </a:t>
            </a:r>
            <a:r>
              <a:rPr lang="en-US" altLang="en-US" sz="2400" dirty="0"/>
              <a:t>to the </a:t>
            </a:r>
            <a:r>
              <a:rPr lang="en-US" altLang="en-US" sz="2400" b="1" dirty="0"/>
              <a:t>end-of-line</a:t>
            </a:r>
            <a:r>
              <a:rPr lang="en-US" altLang="en-US" sz="2400" dirty="0"/>
              <a:t> character </a:t>
            </a:r>
            <a:r>
              <a:rPr lang="en-US" altLang="en-US" sz="2400" dirty="0">
                <a:solidFill>
                  <a:srgbClr val="FF0000"/>
                </a:solidFill>
              </a:rPr>
              <a:t>(20), </a:t>
            </a:r>
            <a:r>
              <a:rPr lang="en-US" altLang="en-US" sz="2400" dirty="0"/>
              <a:t>but </a:t>
            </a:r>
            <a:r>
              <a:rPr lang="en-US" altLang="en-US" sz="2400" b="1" u="sng" dirty="0"/>
              <a:t>does not store the </a:t>
            </a:r>
            <a:r>
              <a:rPr lang="en-US" altLang="en-US" sz="2400" b="1" u="sng" dirty="0" err="1"/>
              <a:t>eoln</a:t>
            </a:r>
            <a:r>
              <a:rPr lang="en-US" altLang="en-US" sz="2400" b="1" u="sng" dirty="0"/>
              <a:t> character</a:t>
            </a:r>
            <a:r>
              <a:rPr lang="en-US" altLang="en-US" sz="2400" dirty="0"/>
              <a:t>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1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3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T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m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B</a:t>
            </a:r>
            <a:r>
              <a:rPr lang="en-US" altLang="en-US" cap="all" dirty="0"/>
              <a:t> </a:t>
            </a:r>
            <a:r>
              <a:rPr lang="en-US" altLang="en-US" u="sng" cap="all" dirty="0"/>
              <a:t>r</a:t>
            </a:r>
            <a:r>
              <a:rPr lang="en-US" altLang="en-US" cap="all" dirty="0"/>
              <a:t> </a:t>
            </a:r>
            <a:r>
              <a:rPr lang="en-US" altLang="en-US" u="sng" cap="all" dirty="0"/>
              <a:t>o</a:t>
            </a:r>
            <a:r>
              <a:rPr lang="en-US" altLang="en-US" cap="all" dirty="0"/>
              <a:t> </a:t>
            </a:r>
            <a:r>
              <a:rPr lang="en-US" altLang="en-US" u="sng" cap="all" dirty="0"/>
              <a:t>w</a:t>
            </a:r>
            <a:r>
              <a:rPr lang="en-US" altLang="en-US" cap="all" dirty="0"/>
              <a:t> </a:t>
            </a:r>
            <a:r>
              <a:rPr lang="en-US" altLang="en-US" u="sng" cap="all" dirty="0"/>
              <a:t>n</a:t>
            </a:r>
            <a:r>
              <a:rPr lang="en-US" altLang="en-US" cap="all" dirty="0"/>
              <a:t> </a:t>
            </a:r>
            <a:r>
              <a:rPr lang="en-US" altLang="en-US" u="sng" cap="all" dirty="0"/>
              <a:t> 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7</a:t>
            </a:r>
            <a:r>
              <a:rPr lang="en-US" altLang="en-US" cap="all" dirty="0"/>
              <a:t> </a:t>
            </a:r>
            <a:r>
              <a:rPr lang="en-US" altLang="en-US" u="sng" cap="all" dirty="0"/>
              <a:t>2</a:t>
            </a:r>
            <a:r>
              <a:rPr lang="en-US" altLang="en-US" cap="all" dirty="0"/>
              <a:t> </a:t>
            </a:r>
            <a:r>
              <a:rPr lang="en-US" altLang="en-US" u="sng" cap="all" dirty="0"/>
              <a:t>. </a:t>
            </a:r>
            <a:r>
              <a:rPr lang="en-US" altLang="en-US" cap="all" dirty="0"/>
              <a:t> </a:t>
            </a:r>
            <a:r>
              <a:rPr lang="en-US" altLang="en-US" u="sng" cap="all" dirty="0"/>
              <a:t>5</a:t>
            </a:r>
            <a:r>
              <a:rPr lang="en-US" altLang="en-US" cap="all" dirty="0"/>
              <a:t> </a:t>
            </a:r>
            <a:r>
              <a:rPr lang="en-US" altLang="en-US" u="sng" dirty="0" err="1"/>
              <a:t>eol</a:t>
            </a:r>
            <a:r>
              <a:rPr lang="en-US" altLang="en-US" cap="all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cap="all" dirty="0"/>
              <a:t>1 2 3 4 </a:t>
            </a:r>
            <a:r>
              <a:rPr lang="en-US" altLang="en-US" b="1" u="sng" cap="all" dirty="0">
                <a:solidFill>
                  <a:srgbClr val="339933"/>
                </a:solidFill>
              </a:rPr>
              <a:t>5</a:t>
            </a:r>
            <a:r>
              <a:rPr lang="en-US" altLang="en-US" u="sng" cap="all" dirty="0"/>
              <a:t> 6  7  8 9 0  1  2  3  4 5 6 7 8 9 </a:t>
            </a:r>
            <a:r>
              <a:rPr lang="en-US" altLang="en-US" b="1" cap="all" dirty="0">
                <a:solidFill>
                  <a:srgbClr val="C00000"/>
                </a:solidFill>
              </a:rPr>
              <a:t> 20</a:t>
            </a:r>
            <a:r>
              <a:rPr lang="en-US" altLang="en-US" cap="all" dirty="0"/>
              <a:t> </a:t>
            </a:r>
            <a:r>
              <a:rPr lang="en-US" altLang="en-US" cap="all" dirty="0">
                <a:sym typeface="Wingdings" panose="05000000000000000000" pitchFamily="2" charset="2"/>
              </a:rPr>
              <a:t></a:t>
            </a:r>
            <a:r>
              <a:rPr lang="en-US" altLang="en-US" cap="all" dirty="0"/>
              <a:t> </a:t>
            </a:r>
            <a:r>
              <a:rPr lang="en-US" altLang="en-US" dirty="0"/>
              <a:t>position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en-US" dirty="0" err="1"/>
              <a:t>getline</a:t>
            </a:r>
            <a:r>
              <a:rPr lang="en-US" altLang="en-US" dirty="0"/>
              <a:t>(</a:t>
            </a:r>
            <a:r>
              <a:rPr lang="en-US" altLang="en-US" dirty="0" err="1"/>
              <a:t>cin</a:t>
            </a:r>
            <a:r>
              <a:rPr lang="en-US" altLang="en-US" dirty="0"/>
              <a:t>, S);  </a:t>
            </a:r>
            <a:r>
              <a:rPr lang="en-US" altLang="en-US" b="1" dirty="0">
                <a:solidFill>
                  <a:srgbClr val="FF3300"/>
                </a:solidFill>
              </a:rPr>
              <a:t>S = “ TOM BROWN 72.5”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16F840F1-D828-40C2-961F-0C6807906E0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0212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A39E-D866-40A2-9EAB-9AC6756E41CB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4881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String Input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19200"/>
            <a:ext cx="8763000" cy="4572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Reading in a string object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</a:rPr>
              <a:t>string </a:t>
            </a:r>
            <a:r>
              <a:rPr lang="en-US" altLang="en-US" b="1" dirty="0" err="1">
                <a:solidFill>
                  <a:srgbClr val="3D8963"/>
                </a:solidFill>
              </a:rPr>
              <a:t>str</a:t>
            </a:r>
            <a:r>
              <a:rPr lang="en-US" altLang="en-US" b="1" dirty="0">
                <a:solidFill>
                  <a:srgbClr val="3D8963"/>
                </a:solidFill>
              </a:rPr>
              <a:t>;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err="1">
                <a:solidFill>
                  <a:srgbClr val="3D8963"/>
                </a:solidFill>
              </a:rPr>
              <a:t>cin</a:t>
            </a:r>
            <a:r>
              <a:rPr lang="en-US" altLang="en-US" b="1" dirty="0">
                <a:solidFill>
                  <a:srgbClr val="3D8963"/>
                </a:solidFill>
              </a:rPr>
              <a:t> &gt;&gt; </a:t>
            </a:r>
            <a:r>
              <a:rPr lang="en-US" altLang="en-US" b="1" dirty="0" err="1">
                <a:solidFill>
                  <a:srgbClr val="3D8963"/>
                </a:solidFill>
              </a:rPr>
              <a:t>str</a:t>
            </a:r>
            <a:r>
              <a:rPr lang="en-US" altLang="en-US" b="1" dirty="0">
                <a:solidFill>
                  <a:srgbClr val="3D8963"/>
                </a:solidFill>
              </a:rPr>
              <a:t>;</a:t>
            </a:r>
            <a:r>
              <a:rPr lang="en-US" altLang="en-US" dirty="0"/>
              <a:t>                     // Reads in a string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                                       // with no blanks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b="1" dirty="0" err="1">
                <a:solidFill>
                  <a:srgbClr val="3D8963"/>
                </a:solidFill>
              </a:rPr>
              <a:t>getline</a:t>
            </a:r>
            <a:r>
              <a:rPr lang="en-US" altLang="en-US" b="1" dirty="0">
                <a:solidFill>
                  <a:srgbClr val="3D8963"/>
                </a:solidFill>
              </a:rPr>
              <a:t>(</a:t>
            </a:r>
            <a:r>
              <a:rPr lang="en-US" altLang="en-US" b="1" dirty="0" err="1">
                <a:solidFill>
                  <a:srgbClr val="3D8963"/>
                </a:solidFill>
              </a:rPr>
              <a:t>cin</a:t>
            </a:r>
            <a:r>
              <a:rPr lang="en-US" altLang="en-US" b="1" dirty="0">
                <a:solidFill>
                  <a:srgbClr val="3D8963"/>
                </a:solidFill>
              </a:rPr>
              <a:t>, </a:t>
            </a:r>
            <a:r>
              <a:rPr lang="en-US" altLang="en-US" b="1" dirty="0" err="1">
                <a:solidFill>
                  <a:srgbClr val="3D8963"/>
                </a:solidFill>
              </a:rPr>
              <a:t>str</a:t>
            </a:r>
            <a:r>
              <a:rPr lang="en-US" altLang="en-US" b="1" dirty="0">
                <a:solidFill>
                  <a:srgbClr val="3D8963"/>
                </a:solidFill>
              </a:rPr>
              <a:t>);</a:t>
            </a:r>
            <a:r>
              <a:rPr lang="en-US" altLang="en-US" dirty="0"/>
              <a:t>           // Reads in a string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                                       // that may contain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/>
              <a:t>                                       // blanks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5673B2BF-11CC-400D-8B30-CD0566050948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B670-0C35-4FCB-832A-F5D323B99EBC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1028"/>
          <p:cNvSpPr txBox="1">
            <a:spLocks noChangeArrowheads="1"/>
          </p:cNvSpPr>
          <p:nvPr/>
        </p:nvSpPr>
        <p:spPr bwMode="auto">
          <a:xfrm>
            <a:off x="1600200" y="1165226"/>
            <a:ext cx="8915400" cy="52937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800" b="1" dirty="0">
                <a:solidFill>
                  <a:srgbClr val="B80000"/>
                </a:solidFill>
                <a:latin typeface="+mj-lt"/>
              </a:rPr>
              <a:t>Named constants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are </a:t>
            </a:r>
            <a:r>
              <a:rPr lang="en-US" altLang="en-US" sz="2800" b="1" dirty="0">
                <a:solidFill>
                  <a:srgbClr val="000000"/>
                </a:solidFill>
                <a:latin typeface="+mj-lt"/>
              </a:rPr>
              <a:t>declared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altLang="en-US" sz="2800" b="1" dirty="0">
                <a:solidFill>
                  <a:srgbClr val="000000"/>
                </a:solidFill>
                <a:latin typeface="+mj-lt"/>
              </a:rPr>
              <a:t>referenced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by </a:t>
            </a:r>
            <a:r>
              <a:rPr lang="en-US" altLang="en-US" sz="2800" b="1" dirty="0">
                <a:solidFill>
                  <a:srgbClr val="2F1BC7"/>
                </a:solidFill>
                <a:latin typeface="+mj-lt"/>
              </a:rPr>
              <a:t>identifiers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800" b="1" dirty="0" err="1">
                <a:solidFill>
                  <a:srgbClr val="B80000"/>
                </a:solidFill>
                <a:latin typeface="+mj-lt"/>
              </a:rPr>
              <a:t>const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altLang="en-US" sz="2800" dirty="0">
                <a:solidFill>
                  <a:srgbClr val="2F1BC7"/>
                </a:solidFill>
                <a:latin typeface="+mj-lt"/>
              </a:rPr>
              <a:t>MAX_MARKS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= 100; </a:t>
            </a:r>
          </a:p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800" b="1" dirty="0" err="1">
                <a:solidFill>
                  <a:srgbClr val="B80000"/>
                </a:solidFill>
                <a:latin typeface="+mj-lt"/>
              </a:rPr>
              <a:t>const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string   </a:t>
            </a:r>
            <a:r>
              <a:rPr lang="en-US" altLang="en-US" sz="2800" dirty="0">
                <a:solidFill>
                  <a:srgbClr val="2F1BC7"/>
                </a:solidFill>
                <a:latin typeface="+mj-lt"/>
              </a:rPr>
              <a:t>UNIVERSITY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= “FAST";</a:t>
            </a:r>
          </a:p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800" b="1" dirty="0" err="1">
                <a:solidFill>
                  <a:srgbClr val="B80000"/>
                </a:solidFill>
                <a:latin typeface="+mj-lt"/>
              </a:rPr>
              <a:t>const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 double   </a:t>
            </a:r>
            <a:r>
              <a:rPr lang="en-US" altLang="en-US" sz="2800" dirty="0">
                <a:solidFill>
                  <a:srgbClr val="2F1BC7"/>
                </a:solidFill>
                <a:latin typeface="+mj-lt"/>
              </a:rPr>
              <a:t>PI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 = 3.141592654;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800" b="1" dirty="0" err="1">
                <a:solidFill>
                  <a:srgbClr val="B80000"/>
                </a:solidFill>
                <a:latin typeface="+mj-lt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 char   </a:t>
            </a:r>
            <a:r>
              <a:rPr lang="en-US" sz="2800" dirty="0">
                <a:solidFill>
                  <a:srgbClr val="2F1BC7"/>
                </a:solidFill>
                <a:latin typeface="+mj-lt"/>
              </a:rPr>
              <a:t>TAB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= '\t';</a:t>
            </a: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 Constants </a:t>
            </a:r>
            <a:r>
              <a:rPr lang="en-US" sz="2800" b="1" u="sng" dirty="0">
                <a:solidFill>
                  <a:srgbClr val="2F1BC7"/>
                </a:solidFill>
                <a:latin typeface="+mj-lt"/>
              </a:rPr>
              <a:t>must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be </a:t>
            </a:r>
            <a:r>
              <a:rPr lang="en-US" sz="2800" b="1" dirty="0">
                <a:solidFill>
                  <a:srgbClr val="2F1BC7"/>
                </a:solidFill>
                <a:latin typeface="+mj-lt"/>
              </a:rPr>
              <a:t>initialized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in their </a:t>
            </a:r>
            <a:r>
              <a:rPr lang="en-US" sz="2800" b="1" dirty="0">
                <a:solidFill>
                  <a:srgbClr val="2F1BC7"/>
                </a:solidFill>
                <a:latin typeface="+mj-lt"/>
              </a:rPr>
              <a:t>declaration</a:t>
            </a:r>
          </a:p>
          <a:p>
            <a:pPr>
              <a:buFont typeface="Arial" pitchFamily="34" charset="0"/>
              <a:buChar char="•"/>
            </a:pPr>
            <a:endParaRPr lang="en-US" sz="3000" dirty="0">
              <a:solidFill>
                <a:srgbClr val="2F1BC7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solidFill>
                  <a:srgbClr val="B80000"/>
                </a:solidFill>
                <a:latin typeface="+mj-lt"/>
              </a:rPr>
              <a:t> No further assignment possible within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B80000"/>
                </a:solidFill>
                <a:latin typeface="+mj-lt"/>
                <a:ea typeface="+mj-ea"/>
                <a:cs typeface="+mj-cs"/>
              </a:rPr>
              <a:t>Constants (named)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B0F-1189-4B10-A9EB-F44F3B6F1C71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74190"/>
            <a:ext cx="9144000" cy="5257800"/>
          </a:xfrm>
          <a:noFill/>
          <a:ln/>
        </p:spPr>
        <p:txBody>
          <a:bodyPr vert="horz" lIns="92407" tIns="45420" rIns="92407" bIns="45420" rtlCol="0">
            <a:normAutofit/>
          </a:bodyPr>
          <a:lstStyle/>
          <a:p>
            <a:pPr marL="346075" indent="-346075" defTabSz="923925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676400" y="1295401"/>
            <a:ext cx="8839200" cy="478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795" tIns="26625" rIns="18795" bIns="26625">
            <a:spAutoFit/>
          </a:bodyPr>
          <a:lstStyle/>
          <a:p>
            <a:pPr defTabSz="901700">
              <a:lnSpc>
                <a:spcPts val="2075"/>
              </a:lnSpc>
              <a:spcBef>
                <a:spcPct val="0"/>
              </a:spcBef>
              <a:buFont typeface="Arial" pitchFamily="34" charset="0"/>
              <a:buChar char="•"/>
              <a:tabLst>
                <a:tab pos="450850" algn="l"/>
              </a:tabLst>
            </a:pPr>
            <a:endParaRPr lang="en-US" altLang="en-US" sz="2800" dirty="0">
              <a:solidFill>
                <a:srgbClr val="000000"/>
              </a:solidFill>
              <a:latin typeface="+mj-lt"/>
            </a:endParaRPr>
          </a:p>
          <a:p>
            <a:pPr defTabSz="901700">
              <a:lnSpc>
                <a:spcPts val="2075"/>
              </a:lnSpc>
              <a:spcBef>
                <a:spcPts val="1475"/>
              </a:spcBef>
              <a:tabLst>
                <a:tab pos="450850" algn="l"/>
              </a:tabLst>
            </a:pP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b="1" dirty="0">
                <a:solidFill>
                  <a:srgbClr val="C00000"/>
                </a:solidFill>
              </a:rPr>
              <a:t>#include &lt;</a:t>
            </a:r>
            <a:r>
              <a:rPr lang="en-US" altLang="en-US" sz="2400" b="1" dirty="0" err="1">
                <a:solidFill>
                  <a:srgbClr val="C00000"/>
                </a:solidFill>
              </a:rPr>
              <a:t>climits</a:t>
            </a:r>
            <a:r>
              <a:rPr lang="en-US" altLang="en-US" sz="2400" b="1" dirty="0">
                <a:solidFill>
                  <a:srgbClr val="C00000"/>
                </a:solidFill>
              </a:rPr>
              <a:t>&gt;  </a:t>
            </a:r>
            <a:r>
              <a:rPr lang="en-US" altLang="en-US" sz="2400" dirty="0">
                <a:solidFill>
                  <a:srgbClr val="000000"/>
                </a:solidFill>
              </a:rPr>
              <a:t>      	     </a:t>
            </a:r>
            <a:r>
              <a:rPr lang="en-US" altLang="en-US" sz="2000" dirty="0">
                <a:solidFill>
                  <a:srgbClr val="000000"/>
                </a:solidFill>
              </a:rPr>
              <a:t>//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integer constants defined here</a:t>
            </a: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INT_MIN</a:t>
            </a: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INT_MAX</a:t>
            </a: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LONG_MIN</a:t>
            </a:r>
            <a:r>
              <a:rPr lang="en-US" altLang="en-US" sz="2400" dirty="0">
                <a:solidFill>
                  <a:srgbClr val="000000"/>
                </a:solidFill>
              </a:rPr>
              <a:t>   </a:t>
            </a:r>
            <a:r>
              <a:rPr lang="en-US" altLang="en-US" sz="2400" dirty="0">
                <a:solidFill>
                  <a:srgbClr val="2F1BC7"/>
                </a:solidFill>
              </a:rPr>
              <a:t>LONG_MAX</a:t>
            </a: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	</a:t>
            </a: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endParaRPr lang="en-US" altLang="en-US" sz="2200" dirty="0">
              <a:solidFill>
                <a:srgbClr val="000000"/>
              </a:solidFill>
            </a:endParaRP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endParaRPr lang="en-US" altLang="en-US" sz="2200" dirty="0">
              <a:solidFill>
                <a:srgbClr val="000000"/>
              </a:solidFill>
            </a:endParaRPr>
          </a:p>
          <a:p>
            <a:pPr defTabSz="901700">
              <a:lnSpc>
                <a:spcPts val="2075"/>
              </a:lnSpc>
              <a:spcBef>
                <a:spcPct val="0"/>
              </a:spcBef>
              <a:tabLst>
                <a:tab pos="450850" algn="l"/>
              </a:tabLst>
            </a:pPr>
            <a:endParaRPr lang="en-US" altLang="en-US" sz="2200" dirty="0">
              <a:solidFill>
                <a:srgbClr val="000000"/>
              </a:solidFill>
            </a:endParaRPr>
          </a:p>
          <a:p>
            <a:pPr defTabSz="901700">
              <a:lnSpc>
                <a:spcPts val="2075"/>
              </a:lnSpc>
              <a:spcBef>
                <a:spcPts val="1475"/>
              </a:spcBef>
              <a:tabLst>
                <a:tab pos="450850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	</a:t>
            </a:r>
            <a:r>
              <a:rPr lang="en-US" altLang="en-US" sz="2400" b="1" dirty="0">
                <a:solidFill>
                  <a:srgbClr val="B80000"/>
                </a:solidFill>
              </a:rPr>
              <a:t>#include &lt;</a:t>
            </a:r>
            <a:r>
              <a:rPr lang="en-US" altLang="en-US" sz="2400" b="1" dirty="0" err="1">
                <a:solidFill>
                  <a:srgbClr val="B80000"/>
                </a:solidFill>
              </a:rPr>
              <a:t>cfloat</a:t>
            </a:r>
            <a:r>
              <a:rPr lang="en-US" altLang="en-US" sz="2400" b="1" dirty="0">
                <a:solidFill>
                  <a:srgbClr val="B80000"/>
                </a:solidFill>
              </a:rPr>
              <a:t>&gt;</a:t>
            </a:r>
            <a:r>
              <a:rPr lang="en-US" altLang="en-US" sz="2400" dirty="0">
                <a:solidFill>
                  <a:srgbClr val="B80000"/>
                </a:solidFill>
              </a:rPr>
              <a:t>		    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// float constants defined here</a:t>
            </a:r>
          </a:p>
          <a:p>
            <a:pPr defTabSz="901700">
              <a:lnSpc>
                <a:spcPts val="2075"/>
              </a:lnSpc>
              <a:spcBef>
                <a:spcPts val="1475"/>
              </a:spcBef>
              <a:tabLst>
                <a:tab pos="450850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FLT_MIN</a:t>
            </a: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FLT_MAX</a:t>
            </a:r>
            <a:r>
              <a:rPr lang="en-US" altLang="en-US" sz="2400" dirty="0">
                <a:solidFill>
                  <a:srgbClr val="000000"/>
                </a:solidFill>
              </a:rPr>
              <a:t/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DBL_MIN</a:t>
            </a:r>
            <a:r>
              <a:rPr lang="en-US" altLang="en-US" sz="2400" dirty="0">
                <a:solidFill>
                  <a:srgbClr val="000000"/>
                </a:solidFill>
              </a:rPr>
              <a:t>	</a:t>
            </a:r>
            <a:r>
              <a:rPr lang="en-US" altLang="en-US" sz="2400" dirty="0">
                <a:solidFill>
                  <a:srgbClr val="2F1BC7"/>
                </a:solidFill>
              </a:rPr>
              <a:t>DBL_MAX</a:t>
            </a:r>
          </a:p>
          <a:p>
            <a:pPr defTabSz="901700">
              <a:lnSpc>
                <a:spcPts val="2075"/>
              </a:lnSpc>
              <a:spcBef>
                <a:spcPts val="1475"/>
              </a:spcBef>
              <a:tabLst>
                <a:tab pos="450850" algn="l"/>
              </a:tabLst>
            </a:pPr>
            <a:endParaRPr lang="en-US" altLang="en-US" sz="2200" dirty="0">
              <a:solidFill>
                <a:srgbClr val="000000"/>
              </a:solidFill>
            </a:endParaRPr>
          </a:p>
          <a:p>
            <a:pPr defTabSz="901700">
              <a:lnSpc>
                <a:spcPts val="2075"/>
              </a:lnSpc>
              <a:spcBef>
                <a:spcPts val="1475"/>
              </a:spcBef>
              <a:tabLst>
                <a:tab pos="450850" algn="l"/>
              </a:tabLst>
            </a:pP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38800" y="2057400"/>
            <a:ext cx="3962400" cy="730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09728" tIns="26625" rIns="18795" bIns="26625">
            <a:spAutoFit/>
          </a:bodyPr>
          <a:lstStyle/>
          <a:p>
            <a:pPr defTabSz="901700">
              <a:spcBef>
                <a:spcPts val="600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altLang="en-US" sz="2200" dirty="0"/>
              <a:t>Lower and upper bounds for Integer types.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24000" y="21529"/>
            <a:ext cx="9144000" cy="999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B80000"/>
                </a:solidFill>
                <a:latin typeface="+mj-lt"/>
                <a:ea typeface="+mj-ea"/>
                <a:cs typeface="+mj-cs"/>
              </a:rPr>
              <a:t>C++ Standard Constants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562600" y="4343400"/>
            <a:ext cx="3962400" cy="730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109728" tIns="26625" rIns="18795" bIns="26625">
            <a:spAutoFit/>
          </a:bodyPr>
          <a:lstStyle/>
          <a:p>
            <a:pPr defTabSz="901700">
              <a:spcBef>
                <a:spcPts val="600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altLang="en-US" sz="2200" dirty="0"/>
              <a:t>Lower and upper bounds for Decimal types.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6635-A1E0-4D49-B70A-36F960E1CCF2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4DC3-8F33-4F7C-9C6A-3E1EEA68F8BF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9801"/>
            <a:ext cx="8991600" cy="16224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160C5C"/>
                </a:solidFill>
              </a:rPr>
              <a:t>Operators</a:t>
            </a:r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068E-3145-458F-A8B7-A2AAC6AE72A3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104244" cy="95226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Arithmetic Operators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8839200" cy="5562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b="1" dirty="0" smtClean="0"/>
              <a:t>Used</a:t>
            </a:r>
            <a:r>
              <a:rPr lang="en-US" altLang="en-US" dirty="0" smtClean="0"/>
              <a:t> for </a:t>
            </a:r>
            <a:r>
              <a:rPr lang="en-US" altLang="en-US" b="1" u="sng" dirty="0" smtClean="0">
                <a:solidFill>
                  <a:srgbClr val="2C14DE"/>
                </a:solidFill>
              </a:rPr>
              <a:t>performing</a:t>
            </a:r>
            <a:r>
              <a:rPr lang="en-US" altLang="en-US" u="sng" dirty="0" smtClean="0">
                <a:solidFill>
                  <a:srgbClr val="2C14DE"/>
                </a:solidFill>
              </a:rPr>
              <a:t> </a:t>
            </a:r>
            <a:r>
              <a:rPr lang="en-US" altLang="en-US" b="1" u="sng" dirty="0" smtClean="0">
                <a:solidFill>
                  <a:srgbClr val="2C14DE"/>
                </a:solidFill>
              </a:rPr>
              <a:t>numeric calculations</a:t>
            </a:r>
          </a:p>
          <a:p>
            <a:pPr eaLnBrk="1" hangingPunct="1">
              <a:spcBef>
                <a:spcPct val="30000"/>
              </a:spcBef>
            </a:pPr>
            <a:endParaRPr lang="en-US" altLang="en-US" b="1" u="sng" dirty="0" smtClean="0">
              <a:solidFill>
                <a:srgbClr val="2C14DE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C++ has </a:t>
            </a:r>
            <a:r>
              <a:rPr lang="en-US" altLang="en-US" b="1" dirty="0" smtClean="0">
                <a:solidFill>
                  <a:srgbClr val="C00000"/>
                </a:solidFill>
              </a:rPr>
              <a:t>unary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C00000"/>
                </a:solidFill>
              </a:rPr>
              <a:t>binary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solidFill>
                  <a:srgbClr val="C00000"/>
                </a:solidFill>
              </a:rPr>
              <a:t>ternary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operators </a:t>
            </a:r>
          </a:p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2C14DE"/>
                </a:solidFill>
              </a:rPr>
              <a:t>unary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1 operand</a:t>
            </a:r>
            <a:r>
              <a:rPr lang="en-US" altLang="en-US" dirty="0" smtClean="0"/>
              <a:t>)	     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b="1" dirty="0" smtClean="0">
                <a:latin typeface="Courier New" panose="02070309020205020404" pitchFamily="49" charset="0"/>
              </a:rPr>
              <a:t>5</a:t>
            </a:r>
          </a:p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2C14DE"/>
                </a:solidFill>
              </a:rPr>
              <a:t>binary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2 operands</a:t>
            </a:r>
            <a:r>
              <a:rPr lang="en-US" altLang="en-US" dirty="0" smtClean="0"/>
              <a:t>)    </a:t>
            </a:r>
            <a:r>
              <a:rPr lang="en-US" altLang="en-US" b="1" dirty="0" smtClean="0">
                <a:latin typeface="Courier New" panose="02070309020205020404" pitchFamily="49" charset="0"/>
              </a:rPr>
              <a:t>13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b="1" dirty="0" smtClean="0">
                <a:latin typeface="Courier New" panose="02070309020205020404" pitchFamily="49" charset="0"/>
              </a:rPr>
              <a:t> 7</a:t>
            </a:r>
            <a:endParaRPr lang="en-US" altLang="en-US" b="1" dirty="0" smtClean="0"/>
          </a:p>
          <a:p>
            <a:pPr lvl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2C14DE"/>
                </a:solidFill>
              </a:rPr>
              <a:t>ternary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3 operands</a:t>
            </a:r>
            <a:r>
              <a:rPr lang="en-US" altLang="en-US" dirty="0" smtClean="0"/>
              <a:t>)   </a:t>
            </a:r>
            <a:r>
              <a:rPr lang="en-US" altLang="en-US" b="1" dirty="0" smtClean="0">
                <a:latin typeface="Courier New" panose="02070309020205020404" pitchFamily="49" charset="0"/>
              </a:rPr>
              <a:t>exp1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b="1" dirty="0" smtClean="0">
                <a:latin typeface="Courier New" panose="02070309020205020404" pitchFamily="49" charset="0"/>
              </a:rPr>
              <a:t> exp2 </a:t>
            </a:r>
            <a:r>
              <a:rPr lang="en-US" altLang="en-US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b="1" dirty="0" smtClean="0">
                <a:latin typeface="Courier New" panose="02070309020205020404" pitchFamily="49" charset="0"/>
              </a:rPr>
              <a:t> exp3</a:t>
            </a:r>
            <a:endParaRPr lang="en-US" altLang="en-US" b="1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2-</a:t>
            </a:r>
            <a:fld id="{7DEC22CE-44F4-43EE-B668-90EDB9C32282}" type="slidenum">
              <a:rPr lang="en-US" altLang="en-US" sz="1200">
                <a:solidFill>
                  <a:schemeClr val="bg1"/>
                </a:solidFill>
              </a:rPr>
              <a:pPr>
                <a:buFontTx/>
                <a:buNone/>
              </a:pPr>
              <a:t>21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998-74BD-4CA4-AC72-45F79D9C886A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0"/>
            <a:ext cx="9137151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</a:rPr>
              <a:t>Binary Arithmetic Operators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1524001" y="2490272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6420" name="Object 4"/>
          <p:cNvGraphicFramePr>
            <a:graphicFrameLocks noChangeAspect="1"/>
          </p:cNvGraphicFramePr>
          <p:nvPr>
            <p:extLst/>
          </p:nvPr>
        </p:nvGraphicFramePr>
        <p:xfrm>
          <a:off x="1612900" y="952500"/>
          <a:ext cx="889000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icture" r:id="rId3" imgW="3416400" imgH="1511280" progId="Word.Picture.8">
                  <p:embed/>
                </p:oleObj>
              </mc:Choice>
              <mc:Fallback>
                <p:oleObj name="Picture" r:id="rId3" imgW="3416400" imgH="1511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952500"/>
                        <a:ext cx="8890000" cy="3930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2126393" y="5196667"/>
            <a:ext cx="79323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 i="1" dirty="0">
                <a:solidFill>
                  <a:srgbClr val="2F1BC7"/>
                </a:solidFill>
              </a:rPr>
              <a:t>Remainder operator</a:t>
            </a:r>
            <a:r>
              <a:rPr lang="en-US" altLang="zh-CN" sz="2600" b="1" dirty="0"/>
              <a:t> is also known as</a:t>
            </a:r>
            <a:r>
              <a:rPr lang="en-US" altLang="zh-CN" sz="2600" b="1" dirty="0">
                <a:solidFill>
                  <a:srgbClr val="2F1BC7"/>
                </a:solidFill>
              </a:rPr>
              <a:t> </a:t>
            </a:r>
            <a:r>
              <a:rPr lang="en-US" altLang="zh-CN" sz="2600" b="1" i="1" dirty="0">
                <a:solidFill>
                  <a:srgbClr val="B80000"/>
                </a:solidFill>
              </a:rPr>
              <a:t>modulus operator</a:t>
            </a:r>
            <a:endParaRPr lang="en-US" sz="2600" b="1" i="1" dirty="0">
              <a:solidFill>
                <a:srgbClr val="2F1BC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C746-2EE1-4505-83CC-20EA1B22EF56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23452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</a:rPr>
              <a:t>Integer and Real Division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763000" cy="495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B80000"/>
                </a:solidFill>
                <a:latin typeface="+mj-lt"/>
              </a:rPr>
              <a:t>float </a:t>
            </a:r>
            <a:r>
              <a:rPr lang="en-US" altLang="zh-CN" dirty="0" smtClean="0">
                <a:latin typeface="+mj-lt"/>
              </a:rPr>
              <a:t>result = 5 / 2;           //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  <a:sym typeface="Wingdings" pitchFamily="2" charset="2"/>
              </a:rPr>
              <a:t> result equal to 2</a:t>
            </a:r>
            <a:endParaRPr lang="en-US" altLang="zh-CN" dirty="0" smtClean="0">
              <a:solidFill>
                <a:srgbClr val="2F1BC7"/>
              </a:solidFill>
              <a:latin typeface="+mj-lt"/>
            </a:endParaRPr>
          </a:p>
          <a:p>
            <a:pPr algn="just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endParaRPr lang="en-US" altLang="zh-CN" dirty="0" smtClean="0">
              <a:latin typeface="+mj-lt"/>
            </a:endParaRPr>
          </a:p>
          <a:p>
            <a:pPr algn="just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B80000"/>
                </a:solidFill>
                <a:latin typeface="+mj-lt"/>
              </a:rPr>
              <a:t>float</a:t>
            </a:r>
            <a:r>
              <a:rPr lang="en-US" altLang="zh-CN" dirty="0" smtClean="0">
                <a:latin typeface="+mj-lt"/>
              </a:rPr>
              <a:t> result = 5.0 / 2;    // 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  <a:sym typeface="Wingdings" pitchFamily="2" charset="2"/>
              </a:rPr>
              <a:t> result equal to 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</a:rPr>
              <a:t>2.5</a:t>
            </a:r>
          </a:p>
          <a:p>
            <a:pPr algn="just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</a:pPr>
            <a:endParaRPr lang="en-US" altLang="zh-CN" dirty="0" smtClean="0">
              <a:solidFill>
                <a:srgbClr val="2F1BC7"/>
              </a:solidFill>
              <a:latin typeface="+mj-lt"/>
            </a:endParaRPr>
          </a:p>
          <a:p>
            <a:pPr marL="514350" indent="-514350">
              <a:lnSpc>
                <a:spcPct val="90000"/>
              </a:lnSpc>
              <a:spcAft>
                <a:spcPct val="25000"/>
              </a:spcAft>
              <a:buFont typeface="Wingdings" pitchFamily="2" charset="2"/>
              <a:buChar char="Ø"/>
            </a:pPr>
            <a:r>
              <a:rPr lang="en-US" altLang="zh-CN" dirty="0" smtClean="0">
                <a:latin typeface="+mj-lt"/>
              </a:rPr>
              <a:t>If </a:t>
            </a:r>
            <a:r>
              <a:rPr lang="en-US" altLang="zh-CN" dirty="0" smtClean="0">
                <a:solidFill>
                  <a:srgbClr val="2C14DE"/>
                </a:solidFill>
                <a:latin typeface="+mj-lt"/>
              </a:rPr>
              <a:t>any</a:t>
            </a:r>
            <a:r>
              <a:rPr lang="en-US" altLang="zh-CN" dirty="0" smtClean="0">
                <a:latin typeface="+mj-lt"/>
              </a:rPr>
              <a:t> of the </a:t>
            </a:r>
            <a:r>
              <a:rPr lang="en-US" altLang="zh-CN" dirty="0" smtClean="0">
                <a:solidFill>
                  <a:srgbClr val="2C14DE"/>
                </a:solidFill>
                <a:latin typeface="+mj-lt"/>
              </a:rPr>
              <a:t>operand</a:t>
            </a:r>
            <a:r>
              <a:rPr lang="en-US" altLang="zh-CN" dirty="0" smtClean="0">
                <a:latin typeface="+mj-lt"/>
              </a:rPr>
              <a:t> is a </a:t>
            </a:r>
            <a:r>
              <a:rPr lang="en-US" altLang="zh-CN" dirty="0" smtClean="0">
                <a:solidFill>
                  <a:srgbClr val="2C14DE"/>
                </a:solidFill>
                <a:latin typeface="+mj-lt"/>
              </a:rPr>
              <a:t>real value </a:t>
            </a:r>
            <a:r>
              <a:rPr lang="en-US" altLang="zh-CN" dirty="0" smtClean="0">
                <a:latin typeface="+mj-lt"/>
              </a:rPr>
              <a:t>(float or double) the </a:t>
            </a:r>
            <a:r>
              <a:rPr lang="en-US" altLang="zh-CN" dirty="0" smtClean="0">
                <a:solidFill>
                  <a:srgbClr val="2C14DE"/>
                </a:solidFill>
                <a:latin typeface="+mj-lt"/>
              </a:rPr>
              <a:t>division</a:t>
            </a:r>
            <a:r>
              <a:rPr lang="en-US" altLang="zh-CN" dirty="0" smtClean="0">
                <a:latin typeface="+mj-lt"/>
              </a:rPr>
              <a:t> will be </a:t>
            </a:r>
            <a:r>
              <a:rPr lang="en-US" altLang="zh-CN" dirty="0" smtClean="0">
                <a:solidFill>
                  <a:srgbClr val="2C14DE"/>
                </a:solidFill>
                <a:latin typeface="+mj-lt"/>
              </a:rPr>
              <a:t>performed</a:t>
            </a:r>
            <a:r>
              <a:rPr lang="en-US" altLang="zh-CN" dirty="0" smtClean="0">
                <a:latin typeface="+mj-lt"/>
              </a:rPr>
              <a:t> as </a:t>
            </a:r>
            <a:r>
              <a:rPr lang="en-US" altLang="zh-CN" b="1" i="1" dirty="0" smtClean="0">
                <a:solidFill>
                  <a:srgbClr val="2C14DE"/>
                </a:solidFill>
                <a:latin typeface="+mj-lt"/>
              </a:rPr>
              <a:t>“Real Division”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067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E55-37F4-4BD5-8EAC-851B99BACBF0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2012"/>
            <a:ext cx="9144000" cy="9123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Remainder/Modulus operator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32735" y="1066800"/>
            <a:ext cx="89154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Operands of </a:t>
            </a:r>
            <a:r>
              <a:rPr lang="en-US" sz="3000" b="1" dirty="0">
                <a:solidFill>
                  <a:srgbClr val="B80000"/>
                </a:solidFill>
              </a:rPr>
              <a:t>modulus</a:t>
            </a:r>
            <a:r>
              <a:rPr lang="en-US" sz="3000" dirty="0"/>
              <a:t> operator </a:t>
            </a:r>
            <a:r>
              <a:rPr lang="en-US" sz="3000" b="1" dirty="0">
                <a:solidFill>
                  <a:srgbClr val="B80000"/>
                </a:solidFill>
              </a:rPr>
              <a:t>must be integers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000" dirty="0"/>
              <a:t>  </a:t>
            </a:r>
            <a:r>
              <a:rPr lang="en-US" sz="3000" b="1" dirty="0"/>
              <a:t>34 </a:t>
            </a:r>
            <a:r>
              <a:rPr lang="en-US" sz="3000" b="1" dirty="0">
                <a:solidFill>
                  <a:srgbClr val="2F1BC7"/>
                </a:solidFill>
              </a:rPr>
              <a:t>%</a:t>
            </a:r>
            <a:r>
              <a:rPr lang="en-US" sz="3000" b="1" dirty="0"/>
              <a:t> 5 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008000"/>
                </a:solidFill>
              </a:rPr>
              <a:t>valid</a:t>
            </a:r>
            <a:r>
              <a:rPr lang="en-US" sz="3000" dirty="0">
                <a:solidFill>
                  <a:srgbClr val="008000"/>
                </a:solidFill>
              </a:rPr>
              <a:t>, </a:t>
            </a:r>
            <a:r>
              <a:rPr lang="en-US" sz="3000" dirty="0"/>
              <a:t>result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dirty="0"/>
              <a:t>)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000" dirty="0"/>
              <a:t>  </a:t>
            </a:r>
            <a:r>
              <a:rPr lang="en-US" sz="3000" b="1" dirty="0"/>
              <a:t>-34 </a:t>
            </a:r>
            <a:r>
              <a:rPr lang="en-US" sz="3000" b="1" dirty="0">
                <a:solidFill>
                  <a:srgbClr val="2F1BC7"/>
                </a:solidFill>
              </a:rPr>
              <a:t>%</a:t>
            </a:r>
            <a:r>
              <a:rPr lang="en-US" sz="3000" b="1" dirty="0"/>
              <a:t> 5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008000"/>
                </a:solidFill>
              </a:rPr>
              <a:t>valid</a:t>
            </a:r>
            <a:r>
              <a:rPr lang="en-US" sz="3000" dirty="0">
                <a:solidFill>
                  <a:srgbClr val="008000"/>
                </a:solidFill>
              </a:rPr>
              <a:t>, </a:t>
            </a:r>
            <a:r>
              <a:rPr lang="en-US" sz="3000" dirty="0"/>
              <a:t>result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dirty="0"/>
              <a:t>)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000" dirty="0"/>
              <a:t>  </a:t>
            </a:r>
            <a:r>
              <a:rPr lang="en-US" sz="3000" b="1" dirty="0"/>
              <a:t>34 </a:t>
            </a:r>
            <a:r>
              <a:rPr lang="en-US" sz="3000" b="1" dirty="0">
                <a:solidFill>
                  <a:srgbClr val="2F1BC7"/>
                </a:solidFill>
              </a:rPr>
              <a:t>%</a:t>
            </a:r>
            <a:r>
              <a:rPr lang="en-US" sz="3000" b="1" dirty="0"/>
              <a:t> -5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008000"/>
                </a:solidFill>
              </a:rPr>
              <a:t>valid</a:t>
            </a:r>
            <a:r>
              <a:rPr lang="en-US" sz="3000" dirty="0">
                <a:solidFill>
                  <a:srgbClr val="008000"/>
                </a:solidFill>
              </a:rPr>
              <a:t>, </a:t>
            </a:r>
            <a:r>
              <a:rPr lang="en-US" sz="3000" dirty="0"/>
              <a:t>result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dirty="0"/>
              <a:t>)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3000" dirty="0"/>
              <a:t> </a:t>
            </a:r>
            <a:r>
              <a:rPr lang="en-US" sz="3000" b="1" dirty="0"/>
              <a:t>-34 </a:t>
            </a:r>
            <a:r>
              <a:rPr lang="en-US" sz="3000" b="1" dirty="0">
                <a:solidFill>
                  <a:srgbClr val="2F1BC7"/>
                </a:solidFill>
              </a:rPr>
              <a:t>%</a:t>
            </a:r>
            <a:r>
              <a:rPr lang="en-US" sz="3000" b="1" dirty="0"/>
              <a:t> -5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008000"/>
                </a:solidFill>
              </a:rPr>
              <a:t>valid</a:t>
            </a:r>
            <a:r>
              <a:rPr lang="en-US" sz="3000" dirty="0">
                <a:solidFill>
                  <a:srgbClr val="008000"/>
                </a:solidFill>
              </a:rPr>
              <a:t>, </a:t>
            </a:r>
            <a:r>
              <a:rPr lang="en-US" sz="3000" dirty="0"/>
              <a:t>result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en-US" sz="3000" b="1" dirty="0">
                <a:solidFill>
                  <a:srgbClr val="FF0000"/>
                </a:solidFill>
              </a:rPr>
              <a:t>4</a:t>
            </a:r>
            <a:r>
              <a:rPr lang="en-US" sz="3000" dirty="0"/>
              <a:t>)</a:t>
            </a:r>
            <a:endParaRPr lang="en-US" sz="30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sz="30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en-US" sz="3000" dirty="0">
              <a:latin typeface="+mj-lt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i="1" dirty="0">
                <a:latin typeface="Comic Sans MS" panose="030F0702030302020204" pitchFamily="66" charset="0"/>
              </a:rPr>
              <a:t>NOTE</a:t>
            </a:r>
            <a:r>
              <a:rPr lang="en-US" sz="3400" dirty="0">
                <a:latin typeface="+mj-lt"/>
              </a:rPr>
              <a:t>: 34 </a:t>
            </a:r>
            <a:r>
              <a:rPr lang="en-US" sz="3400" b="1" dirty="0">
                <a:solidFill>
                  <a:srgbClr val="2F1BC7"/>
                </a:solidFill>
                <a:latin typeface="+mj-lt"/>
              </a:rPr>
              <a:t>% </a:t>
            </a:r>
            <a:r>
              <a:rPr lang="en-US" sz="3400" dirty="0">
                <a:latin typeface="+mj-lt"/>
              </a:rPr>
              <a:t>1.2 </a:t>
            </a:r>
            <a:r>
              <a:rPr lang="en-US" sz="3400" b="1" dirty="0">
                <a:solidFill>
                  <a:srgbClr val="B80000"/>
                </a:solidFill>
                <a:latin typeface="+mj-lt"/>
              </a:rPr>
              <a:t>is an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602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E034-B07D-4C07-9172-C692AC538908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0"/>
            <a:ext cx="9143999" cy="1066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Arithmetic Expressions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4743450" y="32194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3886192" y="2209801"/>
          <a:ext cx="6159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2666587" imgH="418893" progId="Equation.3">
                  <p:embed/>
                </p:oleObj>
              </mc:Choice>
              <mc:Fallback>
                <p:oleObj name="Equation" r:id="rId3" imgW="2666587" imgH="418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2" y="2209801"/>
                        <a:ext cx="6159500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681160" y="3733801"/>
            <a:ext cx="8915400" cy="2462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is translated to: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800" dirty="0">
              <a:latin typeface="+mj-lt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result = (3+4*x)/5 – (10*(y-5)*(</a:t>
            </a:r>
            <a:r>
              <a:rPr lang="en-US" altLang="zh-CN" sz="2800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a+b+c</a:t>
            </a:r>
            <a:r>
              <a:rPr lang="en-US" altLang="zh-CN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))/x + 9*(4/x + (9+x)/y)</a:t>
            </a:r>
          </a:p>
          <a:p>
            <a:pPr eaLnBrk="0" hangingPunct="0">
              <a:spcBef>
                <a:spcPct val="50000"/>
              </a:spcBef>
            </a:pPr>
            <a:endParaRPr lang="zh-CN" alt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76400" y="1219200"/>
            <a:ext cx="79248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000" b="1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 Convert following expression into C++ code</a:t>
            </a:r>
            <a:endParaRPr lang="zh-CN" altLang="en-US" sz="3000" b="1" dirty="0">
              <a:solidFill>
                <a:srgbClr val="B8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362200"/>
            <a:ext cx="19812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+mj-lt"/>
                <a:cs typeface="Times New Roman" pitchFamily="18" charset="0"/>
              </a:rPr>
              <a:t>   result  = </a:t>
            </a:r>
            <a:endParaRPr lang="zh-CN" alt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CE0-7C31-4634-B422-185C78541E0A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398"/>
            <a:ext cx="9144000" cy="887002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800" b="1" dirty="0">
                <a:solidFill>
                  <a:srgbClr val="B80000"/>
                </a:solidFill>
              </a:rPr>
              <a:t>Example: Converting Temperatures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6365" y="1134744"/>
            <a:ext cx="8686800" cy="3429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dirty="0" smtClean="0">
                <a:latin typeface="+mj-lt"/>
              </a:rPr>
              <a:t>- Write a program that converts a 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</a:rPr>
              <a:t>Fahrenheit</a:t>
            </a:r>
            <a:r>
              <a:rPr lang="en-US" altLang="zh-CN" dirty="0" smtClean="0">
                <a:latin typeface="+mj-lt"/>
              </a:rPr>
              <a:t> to </a:t>
            </a:r>
            <a:r>
              <a:rPr lang="en-US" altLang="zh-CN" dirty="0" smtClean="0">
                <a:solidFill>
                  <a:srgbClr val="2F1BC7"/>
                </a:solidFill>
                <a:latin typeface="+mj-lt"/>
              </a:rPr>
              <a:t>Celsius</a:t>
            </a:r>
            <a:r>
              <a:rPr lang="en-US" altLang="zh-CN" dirty="0" smtClean="0">
                <a:latin typeface="+mj-lt"/>
              </a:rPr>
              <a:t> using the formula:</a:t>
            </a: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1524001" y="33147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graphicFrame>
        <p:nvGraphicFramePr>
          <p:cNvPr id="323592" name="Object 8"/>
          <p:cNvGraphicFramePr>
            <a:graphicFrameLocks noChangeAspect="1"/>
          </p:cNvGraphicFramePr>
          <p:nvPr>
            <p:extLst/>
          </p:nvPr>
        </p:nvGraphicFramePr>
        <p:xfrm>
          <a:off x="3505200" y="2663688"/>
          <a:ext cx="5029200" cy="622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840926" imgH="228738" progId="Equation.3">
                  <p:embed/>
                </p:oleObj>
              </mc:Choice>
              <mc:Fallback>
                <p:oleObj name="Equation" r:id="rId3" imgW="1840926" imgH="228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3688"/>
                        <a:ext cx="5029200" cy="6227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F728-7C02-49C7-AEB0-834CC3E7A705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Multiple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8763000" cy="49530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The </a:t>
            </a:r>
            <a:r>
              <a:rPr lang="en-US" altLang="en-US" sz="3000" b="1" dirty="0">
                <a:solidFill>
                  <a:srgbClr val="2C14DE"/>
                </a:solidFill>
              </a:rPr>
              <a:t>assignment operator </a:t>
            </a:r>
            <a:r>
              <a:rPr lang="en-US" altLang="en-US" sz="3000" b="1" dirty="0"/>
              <a:t>(</a:t>
            </a:r>
            <a:r>
              <a:rPr lang="en-US" altLang="en-US" sz="3000" b="1" dirty="0">
                <a:latin typeface="Courier New" panose="02070309020205020404" pitchFamily="49" charset="0"/>
              </a:rPr>
              <a:t>=</a:t>
            </a:r>
            <a:r>
              <a:rPr lang="en-US" altLang="en-US" sz="3000" b="1" dirty="0"/>
              <a:t>)</a:t>
            </a:r>
            <a:r>
              <a:rPr lang="en-US" altLang="en-US" sz="3000" dirty="0"/>
              <a:t> can be </a:t>
            </a:r>
            <a:r>
              <a:rPr lang="en-US" altLang="en-US" sz="3000" b="1" dirty="0"/>
              <a:t>used</a:t>
            </a:r>
            <a:r>
              <a:rPr lang="en-US" altLang="en-US" sz="3000" dirty="0"/>
              <a:t> </a:t>
            </a:r>
            <a:r>
              <a:rPr lang="en-US" altLang="en-US" sz="3000" b="1" dirty="0"/>
              <a:t>more than 1 time</a:t>
            </a:r>
            <a:r>
              <a:rPr lang="en-US" altLang="en-US" sz="3000" dirty="0"/>
              <a:t> in an </a:t>
            </a:r>
            <a:r>
              <a:rPr lang="en-US" altLang="en-US" sz="3000" b="1" dirty="0"/>
              <a:t>expression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       x = y = z = 5;</a:t>
            </a:r>
          </a:p>
          <a:p>
            <a:pPr lvl="1" eaLnBrk="1" hangingPunct="1">
              <a:buFontTx/>
              <a:buNone/>
            </a:pPr>
            <a:endParaRPr lang="en-US" altLang="en-US" b="1" dirty="0" smtClean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Associates right to left</a:t>
            </a:r>
          </a:p>
          <a:p>
            <a:pPr lvl="1" eaLnBrk="1" hangingPunct="1">
              <a:buFontTx/>
              <a:buNone/>
            </a:pPr>
            <a:r>
              <a:rPr lang="en-US" altLang="en-US" sz="3200" b="1" dirty="0">
                <a:solidFill>
                  <a:srgbClr val="3D8963"/>
                </a:solidFill>
                <a:latin typeface="Courier New" panose="02070309020205020404" pitchFamily="49" charset="0"/>
              </a:rPr>
              <a:t>x = (y = (z = 5));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93626D35-FA01-45ED-BFC5-CC8A70561BF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grpSp>
        <p:nvGrpSpPr>
          <p:cNvPr id="63493" name="Group 18"/>
          <p:cNvGrpSpPr>
            <a:grpSpLocks/>
          </p:cNvGrpSpPr>
          <p:nvPr/>
        </p:nvGrpSpPr>
        <p:grpSpPr bwMode="auto">
          <a:xfrm>
            <a:off x="2286000" y="4207423"/>
            <a:ext cx="4266616" cy="968464"/>
            <a:chOff x="912" y="3168"/>
            <a:chExt cx="2544" cy="490"/>
          </a:xfrm>
        </p:grpSpPr>
        <p:sp>
          <p:nvSpPr>
            <p:cNvPr id="63494" name="Rectangle 12"/>
            <p:cNvSpPr>
              <a:spLocks noChangeArrowheads="1"/>
            </p:cNvSpPr>
            <p:nvPr/>
          </p:nvSpPr>
          <p:spPr bwMode="auto">
            <a:xfrm>
              <a:off x="912" y="3312"/>
              <a:ext cx="25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accent2"/>
                  </a:solidFill>
                </a:rPr>
                <a:t>Done        </a:t>
              </a:r>
              <a:r>
                <a:rPr lang="en-US" altLang="en-US" sz="2400" b="1" dirty="0" err="1">
                  <a:solidFill>
                    <a:schemeClr val="accent2"/>
                  </a:solidFill>
                </a:rPr>
                <a:t>Done</a:t>
              </a:r>
              <a:r>
                <a:rPr lang="en-US" altLang="en-US" sz="2400" b="1" dirty="0">
                  <a:solidFill>
                    <a:schemeClr val="accent2"/>
                  </a:solidFill>
                </a:rPr>
                <a:t>       </a:t>
              </a:r>
              <a:r>
                <a:rPr lang="en-US" altLang="en-US" sz="2400" b="1" dirty="0" err="1">
                  <a:solidFill>
                    <a:schemeClr val="accent2"/>
                  </a:solidFill>
                </a:rPr>
                <a:t>Done</a:t>
              </a:r>
              <a:endParaRPr lang="en-US" altLang="en-US" sz="2400" b="1" dirty="0">
                <a:solidFill>
                  <a:schemeClr val="accent2"/>
                </a:solidFill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chemeClr val="accent2"/>
                  </a:solidFill>
                </a:rPr>
                <a:t>3</a:t>
              </a:r>
              <a:r>
                <a:rPr lang="en-US" altLang="en-US" sz="2400" b="1" baseline="30000" dirty="0">
                  <a:solidFill>
                    <a:schemeClr val="accent2"/>
                  </a:solidFill>
                </a:rPr>
                <a:t>rd</a:t>
              </a:r>
              <a:r>
                <a:rPr lang="en-US" altLang="en-US" sz="2400" b="1" dirty="0">
                  <a:solidFill>
                    <a:schemeClr val="accent2"/>
                  </a:solidFill>
                </a:rPr>
                <a:t>            2</a:t>
              </a:r>
              <a:r>
                <a:rPr lang="en-US" altLang="en-US" sz="2400" b="1" baseline="30000" dirty="0">
                  <a:solidFill>
                    <a:schemeClr val="accent2"/>
                  </a:solidFill>
                </a:rPr>
                <a:t>nd</a:t>
              </a:r>
              <a:r>
                <a:rPr lang="en-US" altLang="en-US" sz="2400" b="1" dirty="0">
                  <a:solidFill>
                    <a:schemeClr val="accent2"/>
                  </a:solidFill>
                </a:rPr>
                <a:t>            1</a:t>
              </a:r>
              <a:r>
                <a:rPr lang="en-US" altLang="en-US" sz="2400" b="1" baseline="30000" dirty="0">
                  <a:solidFill>
                    <a:schemeClr val="accent2"/>
                  </a:solidFill>
                </a:rPr>
                <a:t>st</a:t>
              </a:r>
              <a:r>
                <a:rPr lang="en-US" altLang="en-US" sz="24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63495" name="Line 15"/>
            <p:cNvSpPr>
              <a:spLocks noChangeShapeType="1"/>
            </p:cNvSpPr>
            <p:nvPr/>
          </p:nvSpPr>
          <p:spPr bwMode="auto">
            <a:xfrm flipH="1" flipV="1">
              <a:off x="1200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6" name="Line 16"/>
            <p:cNvSpPr>
              <a:spLocks noChangeShapeType="1"/>
            </p:cNvSpPr>
            <p:nvPr/>
          </p:nvSpPr>
          <p:spPr bwMode="auto">
            <a:xfrm flipH="1" flipV="1">
              <a:off x="1968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17"/>
            <p:cNvSpPr>
              <a:spLocks noChangeShapeType="1"/>
            </p:cNvSpPr>
            <p:nvPr/>
          </p:nvSpPr>
          <p:spPr bwMode="auto">
            <a:xfrm flipH="1" flipV="1">
              <a:off x="2784" y="3168"/>
              <a:ext cx="192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AB3A-525D-4DD4-B25F-9BBB268B9619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9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Combined Assignment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8991600" cy="5562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3000" dirty="0"/>
              <a:t>Also consider it “</a:t>
            </a:r>
            <a:r>
              <a:rPr lang="en-US" altLang="en-US" sz="3000" b="1" dirty="0">
                <a:solidFill>
                  <a:srgbClr val="C00000"/>
                </a:solidFill>
              </a:rPr>
              <a:t>arithmetic</a:t>
            </a:r>
            <a:r>
              <a:rPr lang="en-US" altLang="en-US" sz="3000" dirty="0">
                <a:solidFill>
                  <a:srgbClr val="C00000"/>
                </a:solidFill>
              </a:rPr>
              <a:t>” </a:t>
            </a:r>
            <a:r>
              <a:rPr lang="en-US" altLang="en-US" sz="3000" b="1" dirty="0">
                <a:solidFill>
                  <a:srgbClr val="C00000"/>
                </a:solidFill>
              </a:rPr>
              <a:t>assignment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3000" b="1" dirty="0">
                <a:solidFill>
                  <a:srgbClr val="2C14DE"/>
                </a:solidFill>
              </a:rPr>
              <a:t>Updates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2C14DE"/>
                </a:solidFill>
              </a:rPr>
              <a:t>variable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by </a:t>
            </a:r>
            <a:r>
              <a:rPr lang="en-US" altLang="en-US" sz="3000" b="1" dirty="0">
                <a:solidFill>
                  <a:srgbClr val="2C14DE"/>
                </a:solidFill>
              </a:rPr>
              <a:t>applying an arithmetic </a:t>
            </a:r>
            <a:r>
              <a:rPr lang="en-US" altLang="en-US" sz="3000" dirty="0"/>
              <a:t>operation to a variable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3000" dirty="0"/>
              <a:t>Operators: </a:t>
            </a:r>
            <a:r>
              <a:rPr lang="en-US" altLang="en-US" sz="3000" b="1" dirty="0">
                <a:latin typeface="Courier New" panose="02070309020205020404" pitchFamily="49" charset="0"/>
              </a:rPr>
              <a:t>+=</a:t>
            </a:r>
            <a:r>
              <a:rPr lang="en-US" altLang="en-US" sz="3000" dirty="0">
                <a:latin typeface="Courier New" panose="02070309020205020404" pitchFamily="49" charset="0"/>
              </a:rPr>
              <a:t>  </a:t>
            </a:r>
            <a:r>
              <a:rPr lang="en-US" altLang="en-US" sz="3000" b="1" dirty="0">
                <a:latin typeface="Courier New" panose="02070309020205020404" pitchFamily="49" charset="0"/>
              </a:rPr>
              <a:t>-=</a:t>
            </a:r>
            <a:r>
              <a:rPr lang="en-US" altLang="en-US" sz="3000" dirty="0">
                <a:latin typeface="Courier New" panose="02070309020205020404" pitchFamily="49" charset="0"/>
              </a:rPr>
              <a:t>  </a:t>
            </a:r>
            <a:r>
              <a:rPr lang="en-US" altLang="en-US" sz="3000" b="1" dirty="0">
                <a:latin typeface="Courier New" panose="02070309020205020404" pitchFamily="49" charset="0"/>
              </a:rPr>
              <a:t>*=</a:t>
            </a:r>
            <a:r>
              <a:rPr lang="en-US" altLang="en-US" sz="3000" dirty="0">
                <a:latin typeface="Courier New" panose="02070309020205020404" pitchFamily="49" charset="0"/>
              </a:rPr>
              <a:t>  </a:t>
            </a:r>
            <a:r>
              <a:rPr lang="en-US" altLang="en-US" sz="3000" b="1" dirty="0">
                <a:latin typeface="Courier New" panose="02070309020205020404" pitchFamily="49" charset="0"/>
              </a:rPr>
              <a:t>/=</a:t>
            </a:r>
            <a:r>
              <a:rPr lang="en-US" altLang="en-US" sz="3000" dirty="0">
                <a:latin typeface="Courier New" panose="02070309020205020404" pitchFamily="49" charset="0"/>
              </a:rPr>
              <a:t>  </a:t>
            </a:r>
            <a:r>
              <a:rPr lang="en-US" altLang="en-US" sz="3000" b="1" dirty="0">
                <a:latin typeface="Courier New" panose="02070309020205020404" pitchFamily="49" charset="0"/>
              </a:rPr>
              <a:t>%=</a:t>
            </a:r>
          </a:p>
          <a:p>
            <a:pPr eaLnBrk="1" hangingPunct="1">
              <a:spcBef>
                <a:spcPct val="30000"/>
              </a:spcBef>
            </a:pPr>
            <a:endParaRPr lang="en-US" altLang="en-US" sz="3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sz="3000" dirty="0"/>
              <a:t>Example: </a:t>
            </a:r>
          </a:p>
          <a:p>
            <a:pPr marL="400050" lvl="1" indent="0">
              <a:spcBef>
                <a:spcPct val="4000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sum +=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amt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/>
              <a:t>is short for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sum = sum</a:t>
            </a:r>
            <a:r>
              <a:rPr lang="en-US" altLang="en-US" b="1" dirty="0">
                <a:solidFill>
                  <a:srgbClr val="3D8963"/>
                </a:solidFill>
              </a:rPr>
              <a:t>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b="1" dirty="0">
                <a:solidFill>
                  <a:srgbClr val="3D8963"/>
                </a:solidFill>
              </a:rPr>
              <a:t>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amt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ct val="4000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p += 3 + y; </a:t>
            </a:r>
            <a:r>
              <a:rPr lang="en-US" altLang="en-US" dirty="0"/>
              <a:t>means 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p = p</a:t>
            </a:r>
            <a:r>
              <a:rPr lang="en-US" altLang="en-US" b="1" dirty="0">
                <a:solidFill>
                  <a:srgbClr val="3D8963"/>
                </a:solidFill>
              </a:rPr>
              <a:t>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+(3+y);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B7F7509C-BBB5-4D44-984E-1827ADD87E0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8927-0883-47A4-AB35-6C387EEDB417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12321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More Examples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15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x += 5;  </a:t>
            </a:r>
            <a:r>
              <a:rPr lang="en-US" altLang="en-US" dirty="0"/>
              <a:t>means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x = x + 5;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x -= 5;  </a:t>
            </a:r>
            <a:r>
              <a:rPr lang="en-US" altLang="en-US" dirty="0"/>
              <a:t>means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x = x –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x *= 5;  </a:t>
            </a:r>
            <a:r>
              <a:rPr lang="en-US" altLang="en-US" dirty="0"/>
              <a:t>means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x = x *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x /= 5;  </a:t>
            </a:r>
            <a:r>
              <a:rPr lang="en-US" altLang="en-US" dirty="0"/>
              <a:t>means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x = x /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x %= 5;  </a:t>
            </a:r>
            <a:r>
              <a:rPr lang="en-US" altLang="en-US" dirty="0"/>
              <a:t>means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x = x % 5;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RULE: The right hand side is evaluated </a:t>
            </a:r>
            <a:r>
              <a:rPr lang="en-US" altLang="en-US" b="1" u="sng" dirty="0">
                <a:solidFill>
                  <a:srgbClr val="FF0000"/>
                </a:solidFill>
              </a:rPr>
              <a:t>first</a:t>
            </a:r>
            <a:r>
              <a:rPr lang="en-US" altLang="en-US" b="1" dirty="0">
                <a:solidFill>
                  <a:srgbClr val="FF0000"/>
                </a:solidFill>
              </a:rPr>
              <a:t>, then the combined assignment operation is done.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x *= a + b;</a:t>
            </a:r>
            <a:r>
              <a:rPr lang="en-US" altLang="en-US" dirty="0"/>
              <a:t>  </a:t>
            </a:r>
            <a:r>
              <a:rPr lang="en-US" altLang="en-US" sz="2400" dirty="0"/>
              <a:t> </a:t>
            </a:r>
            <a:r>
              <a:rPr lang="en-US" altLang="en-US" dirty="0"/>
              <a:t>means   </a:t>
            </a:r>
            <a:r>
              <a:rPr lang="en-US" altLang="en-US" sz="2400" dirty="0"/>
              <a:t> 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x = x * (a + b);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93F8222B-45C9-4634-96DB-FB5CCC3B8AC8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289D-CEF4-4EDD-97C9-AC82E37829D5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CADF-702E-4713-A3D1-6FC1C7C4E972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44000" cy="102108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Increment and Decrement Operators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4457700" y="2667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4457700" y="2620963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tabLst>
                <a:tab pos="3246438" algn="l"/>
              </a:tabLst>
            </a:pPr>
            <a:endParaRPr lang="zh-CN" altLang="en-US" sz="2400">
              <a:latin typeface="+mj-lt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1752600" y="1219201"/>
            <a:ext cx="8763000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Operator	Name	Description</a:t>
            </a:r>
            <a:r>
              <a:rPr lang="en-US" altLang="zh-CN" sz="2400" b="1" dirty="0">
                <a:solidFill>
                  <a:srgbClr val="7030A0"/>
                </a:solidFill>
                <a:latin typeface="+mj-lt"/>
                <a:cs typeface="Times New Roman" pitchFamily="18" charset="0"/>
              </a:rPr>
              <a:t>	</a:t>
            </a: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sz="24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++</a:t>
            </a:r>
            <a:r>
              <a:rPr lang="en-US" altLang="zh-CN" sz="2400" b="1" dirty="0" err="1">
                <a:solidFill>
                  <a:srgbClr val="2C14DE"/>
                </a:solidFill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	</a:t>
            </a:r>
            <a:r>
              <a:rPr lang="en-US" altLang="zh-CN" b="1" dirty="0">
                <a:latin typeface="+mj-lt"/>
                <a:cs typeface="Times New Roman" pitchFamily="18" charset="0"/>
              </a:rPr>
              <a:t>pre-increment</a:t>
            </a:r>
            <a:r>
              <a:rPr lang="en-US" altLang="zh-CN" dirty="0">
                <a:latin typeface="+mj-lt"/>
                <a:cs typeface="Times New Roman" pitchFamily="18" charset="0"/>
              </a:rPr>
              <a:t> 	The expression (++</a:t>
            </a:r>
            <a:r>
              <a:rPr lang="en-US" altLang="zh-CN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) increments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by 1 and 		evaluates  to the </a:t>
            </a:r>
            <a:r>
              <a:rPr lang="en-US" altLang="zh-CN" i="1" dirty="0">
                <a:latin typeface="+mj-lt"/>
                <a:cs typeface="Times New Roman" pitchFamily="18" charset="0"/>
              </a:rPr>
              <a:t>new</a:t>
            </a:r>
            <a:r>
              <a:rPr lang="en-US" altLang="zh-CN" dirty="0">
                <a:latin typeface="+mj-lt"/>
                <a:cs typeface="Times New Roman" pitchFamily="18" charset="0"/>
              </a:rPr>
              <a:t> value in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</a:t>
            </a:r>
            <a:r>
              <a:rPr lang="en-US" altLang="zh-CN" i="1" dirty="0">
                <a:latin typeface="+mj-lt"/>
                <a:cs typeface="Times New Roman" pitchFamily="18" charset="0"/>
              </a:rPr>
              <a:t>after</a:t>
            </a:r>
            <a:r>
              <a:rPr lang="en-US" altLang="zh-CN" dirty="0">
                <a:latin typeface="+mj-lt"/>
                <a:cs typeface="Times New Roman" pitchFamily="18" charset="0"/>
              </a:rPr>
              <a:t> the increment.</a:t>
            </a: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sz="2400" b="1" dirty="0" err="1">
                <a:solidFill>
                  <a:srgbClr val="2C14DE"/>
                </a:solidFill>
                <a:latin typeface="+mj-lt"/>
                <a:cs typeface="Times New Roman" pitchFamily="18" charset="0"/>
              </a:rPr>
              <a:t>var</a:t>
            </a:r>
            <a:r>
              <a:rPr lang="en-US" altLang="zh-CN" sz="24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++</a:t>
            </a:r>
            <a:r>
              <a:rPr lang="en-US" altLang="zh-CN" dirty="0">
                <a:latin typeface="+mj-lt"/>
                <a:cs typeface="Times New Roman" pitchFamily="18" charset="0"/>
              </a:rPr>
              <a:t>	</a:t>
            </a:r>
            <a:r>
              <a:rPr lang="en-US" altLang="zh-CN" b="1" dirty="0">
                <a:latin typeface="+mj-lt"/>
                <a:cs typeface="Times New Roman" pitchFamily="18" charset="0"/>
              </a:rPr>
              <a:t>post-increment</a:t>
            </a:r>
            <a:r>
              <a:rPr lang="en-US" altLang="zh-CN" dirty="0">
                <a:latin typeface="+mj-lt"/>
                <a:cs typeface="Times New Roman" pitchFamily="18" charset="0"/>
              </a:rPr>
              <a:t>	The expression (</a:t>
            </a:r>
            <a:r>
              <a:rPr lang="en-US" altLang="zh-CN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++) evaluates to the </a:t>
            </a:r>
            <a:r>
              <a:rPr lang="en-US" altLang="zh-CN" i="1" dirty="0">
                <a:latin typeface="+mj-lt"/>
                <a:cs typeface="Times New Roman" pitchFamily="18" charset="0"/>
              </a:rPr>
              <a:t>original</a:t>
            </a:r>
            <a:r>
              <a:rPr lang="en-US" altLang="zh-CN" dirty="0">
                <a:latin typeface="+mj-lt"/>
                <a:cs typeface="Times New Roman" pitchFamily="18" charset="0"/>
              </a:rPr>
              <a:t> value </a:t>
            </a: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dirty="0">
                <a:latin typeface="+mj-lt"/>
                <a:cs typeface="Times New Roman" pitchFamily="18" charset="0"/>
              </a:rPr>
              <a:t>		in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and increments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by 1. </a:t>
            </a: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sz="24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--</a:t>
            </a:r>
            <a:r>
              <a:rPr lang="en-US" altLang="zh-CN" sz="2400" b="1" dirty="0" err="1">
                <a:solidFill>
                  <a:srgbClr val="2C14DE"/>
                </a:solidFill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	</a:t>
            </a:r>
            <a:r>
              <a:rPr lang="en-US" altLang="zh-CN" b="1" dirty="0">
                <a:latin typeface="+mj-lt"/>
                <a:cs typeface="Times New Roman" pitchFamily="18" charset="0"/>
              </a:rPr>
              <a:t>pre-decrement</a:t>
            </a:r>
            <a:r>
              <a:rPr lang="en-US" altLang="zh-CN" dirty="0">
                <a:latin typeface="+mj-lt"/>
                <a:cs typeface="Times New Roman" pitchFamily="18" charset="0"/>
              </a:rPr>
              <a:t>	The expression (--</a:t>
            </a:r>
            <a:r>
              <a:rPr lang="en-US" altLang="zh-CN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) decrements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by 1 and 	evaluates to the </a:t>
            </a:r>
            <a:r>
              <a:rPr lang="en-US" altLang="zh-CN" i="1" dirty="0">
                <a:latin typeface="+mj-lt"/>
                <a:cs typeface="Times New Roman" pitchFamily="18" charset="0"/>
              </a:rPr>
              <a:t>new</a:t>
            </a:r>
            <a:r>
              <a:rPr lang="en-US" altLang="zh-CN" dirty="0">
                <a:latin typeface="+mj-lt"/>
                <a:cs typeface="Times New Roman" pitchFamily="18" charset="0"/>
              </a:rPr>
              <a:t> value in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</a:t>
            </a:r>
            <a:r>
              <a:rPr lang="en-US" altLang="zh-CN" i="1" dirty="0">
                <a:latin typeface="+mj-lt"/>
                <a:cs typeface="Times New Roman" pitchFamily="18" charset="0"/>
              </a:rPr>
              <a:t>after</a:t>
            </a:r>
            <a:r>
              <a:rPr lang="en-US" altLang="zh-CN" dirty="0">
                <a:latin typeface="+mj-lt"/>
                <a:cs typeface="Times New Roman" pitchFamily="18" charset="0"/>
              </a:rPr>
              <a:t> the decrement. </a:t>
            </a: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endParaRPr lang="en-US" altLang="zh-CN" dirty="0">
              <a:latin typeface="+mj-lt"/>
              <a:cs typeface="Times New Roman" pitchFamily="18" charset="0"/>
            </a:endParaRP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sz="2400" b="1" dirty="0" err="1">
                <a:solidFill>
                  <a:srgbClr val="2C14DE"/>
                </a:solidFill>
                <a:latin typeface="+mj-lt"/>
                <a:cs typeface="Times New Roman" pitchFamily="18" charset="0"/>
              </a:rPr>
              <a:t>var</a:t>
            </a:r>
            <a:r>
              <a:rPr lang="en-US" altLang="zh-CN" sz="24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--</a:t>
            </a:r>
            <a:r>
              <a:rPr lang="en-US" altLang="zh-CN" dirty="0">
                <a:latin typeface="+mj-lt"/>
                <a:cs typeface="Times New Roman" pitchFamily="18" charset="0"/>
              </a:rPr>
              <a:t>	</a:t>
            </a:r>
            <a:r>
              <a:rPr lang="en-US" altLang="zh-CN" b="1" dirty="0">
                <a:latin typeface="+mj-lt"/>
                <a:cs typeface="Times New Roman" pitchFamily="18" charset="0"/>
              </a:rPr>
              <a:t>post-decrement</a:t>
            </a:r>
            <a:r>
              <a:rPr lang="en-US" altLang="zh-CN" dirty="0">
                <a:latin typeface="+mj-lt"/>
                <a:cs typeface="Times New Roman" pitchFamily="18" charset="0"/>
              </a:rPr>
              <a:t>   	The expression (</a:t>
            </a:r>
            <a:r>
              <a:rPr lang="en-US" altLang="zh-CN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--) evaluates to the </a:t>
            </a:r>
            <a:r>
              <a:rPr lang="en-US" altLang="zh-CN" i="1" dirty="0">
                <a:latin typeface="+mj-lt"/>
                <a:cs typeface="Times New Roman" pitchFamily="18" charset="0"/>
              </a:rPr>
              <a:t>original</a:t>
            </a:r>
            <a:r>
              <a:rPr lang="en-US" altLang="zh-CN" dirty="0">
                <a:latin typeface="+mj-lt"/>
                <a:cs typeface="Times New Roman" pitchFamily="18" charset="0"/>
              </a:rPr>
              <a:t> value </a:t>
            </a:r>
          </a:p>
          <a:p>
            <a:pPr marL="1371600" indent="-1371600" eaLnBrk="0" hangingPunct="0">
              <a:tabLst>
                <a:tab pos="3433763" algn="l"/>
              </a:tabLst>
            </a:pPr>
            <a:r>
              <a:rPr lang="en-US" altLang="zh-CN" dirty="0">
                <a:latin typeface="+mj-lt"/>
                <a:cs typeface="Times New Roman" pitchFamily="18" charset="0"/>
              </a:rPr>
              <a:t>		in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and decrements </a:t>
            </a:r>
            <a:r>
              <a:rPr lang="en-US" altLang="zh-CN" u="sng" dirty="0" err="1">
                <a:latin typeface="+mj-lt"/>
                <a:cs typeface="Times New Roman" pitchFamily="18" charset="0"/>
              </a:rPr>
              <a:t>var</a:t>
            </a:r>
            <a:r>
              <a:rPr lang="en-US" altLang="zh-CN" dirty="0">
                <a:latin typeface="+mj-lt"/>
                <a:cs typeface="Times New Roman" pitchFamily="18" charset="0"/>
              </a:rPr>
              <a:t> by 1.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10210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221D-7726-46B8-A64C-C4332B86AD3F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5137"/>
            <a:ext cx="8915400" cy="91688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Increment and Decrement Operators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52600" y="11430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2F1BC7"/>
                </a:solidFill>
                <a:latin typeface="+mj-lt"/>
              </a:rPr>
              <a:t>Evaluate the followings: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2F1BC7"/>
              </a:solidFill>
              <a:latin typeface="+mj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val</a:t>
            </a:r>
            <a:r>
              <a:rPr lang="en-US" sz="2800" dirty="0">
                <a:latin typeface="+mj-lt"/>
              </a:rPr>
              <a:t> = 10;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result = 10 * </a:t>
            </a:r>
            <a:r>
              <a:rPr lang="en-US" sz="2800" dirty="0" err="1">
                <a:latin typeface="+mj-lt"/>
              </a:rPr>
              <a:t>val</a:t>
            </a:r>
            <a:r>
              <a:rPr lang="en-US" sz="2800" dirty="0">
                <a:latin typeface="+mj-lt"/>
              </a:rPr>
              <a:t>++;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+mj-lt"/>
              </a:rPr>
              <a:t>cout</a:t>
            </a:r>
            <a:r>
              <a:rPr lang="en-US" sz="2800" dirty="0">
                <a:latin typeface="+mj-lt"/>
              </a:rPr>
              <a:t>&lt;&lt;</a:t>
            </a:r>
            <a:r>
              <a:rPr lang="en-US" sz="2800" dirty="0" err="1">
                <a:latin typeface="+mj-lt"/>
              </a:rPr>
              <a:t>val</a:t>
            </a:r>
            <a:r>
              <a:rPr lang="en-US" sz="2800" dirty="0">
                <a:latin typeface="+mj-lt"/>
              </a:rPr>
              <a:t>&lt;&lt;“  “&lt;&lt;result;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endParaRPr lang="en-US" sz="2800" dirty="0">
              <a:latin typeface="+mj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endParaRPr lang="en-US" sz="2800" dirty="0">
              <a:latin typeface="+mj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val</a:t>
            </a:r>
            <a:r>
              <a:rPr lang="en-US" sz="2800" dirty="0"/>
              <a:t> = 10;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/>
              <a:t>int</a:t>
            </a:r>
            <a:r>
              <a:rPr lang="en-US" sz="2800" dirty="0"/>
              <a:t> result = 10 * ++</a:t>
            </a:r>
            <a:r>
              <a:rPr lang="en-US" sz="2800" dirty="0" err="1"/>
              <a:t>val</a:t>
            </a:r>
            <a:r>
              <a:rPr lang="en-US" sz="2800" dirty="0"/>
              <a:t>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dirty="0" err="1">
                <a:latin typeface="+mj-lt"/>
              </a:rPr>
              <a:t>cout</a:t>
            </a:r>
            <a:r>
              <a:rPr lang="en-US" sz="2800" dirty="0">
                <a:latin typeface="+mj-lt"/>
              </a:rPr>
              <a:t>&lt;&lt;</a:t>
            </a:r>
            <a:r>
              <a:rPr lang="en-US" sz="2800" dirty="0" err="1">
                <a:latin typeface="+mj-lt"/>
              </a:rPr>
              <a:t>val</a:t>
            </a:r>
            <a:r>
              <a:rPr lang="en-US" sz="2800" dirty="0">
                <a:latin typeface="+mj-lt"/>
              </a:rPr>
              <a:t>&lt;&lt;“ “&lt;&lt;result;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BC46-030B-491D-9810-5A687789FD50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5136"/>
            <a:ext cx="8991600" cy="9737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Increment and Decrement Operators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52600" y="1143000"/>
            <a:ext cx="8610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2F1BC7"/>
                </a:solidFill>
                <a:latin typeface="+mj-lt"/>
              </a:rPr>
              <a:t>Output of the following code: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2F1BC7"/>
              </a:solidFill>
              <a:latin typeface="+mj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int</a:t>
            </a:r>
            <a:r>
              <a:rPr lang="es-ES" sz="2800" dirty="0">
                <a:latin typeface="Consolas" panose="020B0609020204030204" pitchFamily="49" charset="0"/>
              </a:rPr>
              <a:t> x = 5, y = 5, z;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onsolas" panose="020B0609020204030204" pitchFamily="49" charset="0"/>
              </a:rPr>
              <a:t> x = ++x;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onsolas" panose="020B0609020204030204" pitchFamily="49" charset="0"/>
              </a:rPr>
              <a:t> y = --y;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onsolas" panose="020B0609020204030204" pitchFamily="49" charset="0"/>
              </a:rPr>
              <a:t> z = x++ + y--;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dirty="0" err="1">
                <a:latin typeface="Consolas" panose="020B0609020204030204" pitchFamily="49" charset="0"/>
              </a:rPr>
              <a:t>cout</a:t>
            </a:r>
            <a:r>
              <a:rPr lang="es-ES" sz="2800" dirty="0">
                <a:latin typeface="Consolas" panose="020B0609020204030204" pitchFamily="49" charset="0"/>
              </a:rPr>
              <a:t> &lt;&lt; z;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E771-3C7C-46DD-AD2D-22DCA72F79C7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803"/>
            <a:ext cx="8915400" cy="92121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Increment and Decrement Operators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52600" y="11430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2F1BC7"/>
                </a:solidFill>
                <a:latin typeface="+mj-lt"/>
              </a:rPr>
              <a:t>Output of the following code: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2F1BC7"/>
              </a:solidFill>
              <a:latin typeface="+mj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int num1 = 5;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int num2 = 3;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int num3 = 2;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num1 = num2++;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num2 = --num3;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</a:pPr>
            <a:r>
              <a:rPr lang="pt-BR" sz="2800" dirty="0">
                <a:latin typeface="Consolas" panose="020B0609020204030204" pitchFamily="49" charset="0"/>
              </a:rPr>
              <a:t>cout &lt;&lt; num1 &lt;&lt; num2 &lt;&lt; num3 &lt;&lt;endl;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C57B-1FE2-47AD-A4F3-33E242D534BB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012" y="15642"/>
            <a:ext cx="5710989" cy="92121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Examples…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46584" y="1447800"/>
            <a:ext cx="8763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a=1;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b;	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b = ++a * ++a;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&lt;&lt;a</a:t>
            </a:r>
            <a:r>
              <a:rPr lang="en-US" sz="2400" b="1" dirty="0" smtClean="0">
                <a:latin typeface="Consolas" panose="020B0609020204030204" pitchFamily="49" charset="0"/>
              </a:rPr>
              <a:t>: "&lt;&lt;</a:t>
            </a:r>
            <a:r>
              <a:rPr lang="en-US" sz="2400" b="1" dirty="0">
                <a:latin typeface="Consolas" panose="020B0609020204030204" pitchFamily="49" charset="0"/>
              </a:rPr>
              <a:t>a&lt;&lt;", b: "&lt;&lt;b;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a=1; b = a++ * a++;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&lt;&lt;"a: "&lt;&lt;a&lt;&lt;", b: "&lt;&lt;b;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a=1; b = ++a * a++;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&lt;&lt;"a: "&lt;&lt;a&lt;&lt;", b: "&lt;&lt;b;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a=1; b = a++ * ++a;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&lt;&lt;"a: "&lt;&lt;a&lt;&lt;", b: "&lt;&lt;b;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72" y="1157692"/>
            <a:ext cx="3557738" cy="193806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4BC5-7EAF-4E5B-8F89-1491C75B4619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012" y="15642"/>
            <a:ext cx="4491789" cy="921219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Examples…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0005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39243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8862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810000" y="30861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00200" y="1143000"/>
            <a:ext cx="8915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400" b="1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597394" y="2133600"/>
            <a:ext cx="8994407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a=1; b = ++a + ++a + ++a;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cout&lt;&lt;"++a + ++a + ++a =  "&lt;&lt;"a: "&lt;&lt;a&lt;&lt;", b: "&lt;&lt;b&lt;&lt;endl;a=1;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pt-BR" sz="21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b = a++ + a++ + a++;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cout&lt;&lt;"a++ + a++ + a++ =  "&lt;&lt;"a: "&lt;&lt;a&lt;&lt;", b: "&lt;&lt;b&lt;&lt;endl;a=1;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pt-BR" sz="21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b = ++a + a++ + a++;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cout&lt;&lt;"++a + a++ + a++ =  "&lt;&lt;"a: "&lt;&lt;a&lt;&lt;", b: "&lt;&lt;b&lt;&lt;endl;a=1;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pt-BR" sz="21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b = a++ + ++a + ++a;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cout&lt;&lt;"a++ + ++a + ++a =  "&lt;&lt;"a: "&lt;&lt;a&lt;&lt;", b: "&lt;&lt;b&lt;&lt;endl;a=1;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endParaRPr lang="pt-BR" sz="2100" b="1" dirty="0">
              <a:latin typeface="Consolas" panose="020B0609020204030204" pitchFamily="49" charset="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b = a++ + a++ + ++a;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100" b="1" dirty="0">
                <a:latin typeface="Consolas" panose="020B0609020204030204" pitchFamily="49" charset="0"/>
              </a:rPr>
              <a:t>cout&lt;&lt;"a++ + a++ + ++a =  "&lt;&lt;"a: "&lt;&lt;a&lt;&lt;", b: "&lt;&lt;b&lt;&lt;endl;a=1;</a:t>
            </a:r>
            <a:endParaRPr lang="en-US" sz="2100" b="1" dirty="0">
              <a:latin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8600" y="824135"/>
            <a:ext cx="6498342" cy="12063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ym typeface="Wingdings" panose="05000000000000000000" pitchFamily="2" charset="2"/>
              </a:rPr>
              <a:t>When we have three operands it is evaluated as two at a time:  </a:t>
            </a:r>
          </a:p>
          <a:p>
            <a:pPr lvl="0">
              <a:defRPr/>
            </a:pPr>
            <a:r>
              <a:rPr lang="en-US" altLang="zh-CN" dirty="0">
                <a:sym typeface="Wingdings" panose="05000000000000000000" pitchFamily="2" charset="2"/>
              </a:rPr>
              <a:t>EXAMPLE: </a:t>
            </a:r>
            <a:r>
              <a:rPr lang="pt-BR" b="1" dirty="0">
                <a:latin typeface="Consolas" panose="020B0609020204030204" pitchFamily="49" charset="0"/>
              </a:rPr>
              <a:t>++a + ++a + ++a; </a:t>
            </a:r>
            <a:r>
              <a:rPr lang="pt-BR" b="1" dirty="0">
                <a:latin typeface="Consolas" panose="020B0609020204030204" pitchFamily="49" charset="0"/>
                <a:sym typeface="Wingdings" panose="05000000000000000000" pitchFamily="2" charset="2"/>
              </a:rPr>
              <a:t> ((++a + ++a)  + ++a)</a:t>
            </a:r>
            <a:endParaRPr lang="pt-BR" b="1" dirty="0">
              <a:latin typeface="Consolas" panose="020B0609020204030204" pitchFamily="49" charset="0"/>
            </a:endParaRPr>
          </a:p>
          <a:p>
            <a:pPr algn="ctr"/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306505"/>
            <a:ext cx="5638801" cy="172402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51B9-B889-4BC3-B70C-ED39FEC8BDA0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a four digit number and calculate the sum of its digits. For example: Input 1234     Output:10</a:t>
            </a:r>
          </a:p>
          <a:p>
            <a:r>
              <a:rPr lang="en-US" dirty="0" smtClean="0"/>
              <a:t>Take a four digit number and print its digits in reverse order. For example: Input 1234   Output: 4321</a:t>
            </a:r>
          </a:p>
          <a:p>
            <a:r>
              <a:rPr lang="en-US" dirty="0"/>
              <a:t>Take a four digit number and print its </a:t>
            </a:r>
            <a:r>
              <a:rPr lang="en-US" dirty="0" smtClean="0"/>
              <a:t>digits one per line as follows. 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1234   </a:t>
            </a:r>
            <a:endParaRPr lang="en-US" dirty="0" smtClean="0"/>
          </a:p>
          <a:p>
            <a:pPr lvl="1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076B-96E1-4DF6-BA19-0AB862BD6518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87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A538-9BD8-4C75-B5CC-8BF555EAE6EF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5496-64A1-432D-A5A5-82139A789382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38100"/>
            <a:ext cx="9107556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Comments 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9031356" cy="548640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atin typeface="+mj-lt"/>
              </a:rPr>
              <a:t>Two types of comments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Single line comment:  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// </a:t>
            </a:r>
            <a:r>
              <a:rPr lang="en-US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my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Multi-line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(paragraph)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comment:</a:t>
            </a:r>
            <a:r>
              <a:rPr lang="en-US" sz="3000" dirty="0">
                <a:latin typeface="+mj-lt"/>
              </a:rPr>
              <a:t>  </a:t>
            </a:r>
            <a:endParaRPr lang="en-US" sz="3000" b="1" dirty="0">
              <a:solidFill>
                <a:srgbClr val="C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/*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my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Program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*/</a:t>
            </a:r>
          </a:p>
          <a:p>
            <a:pPr>
              <a:buNone/>
            </a:pP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The </a:t>
            </a:r>
            <a:r>
              <a:rPr lang="en-US" sz="3000" b="1" u="sng" dirty="0">
                <a:latin typeface="+mj-lt"/>
              </a:rPr>
              <a:t>compiler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b="1" u="sng" dirty="0">
                <a:latin typeface="+mj-lt"/>
              </a:rPr>
              <a:t>ignores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all the </a:t>
            </a:r>
            <a:r>
              <a:rPr lang="en-US" sz="3000" b="1" u="sng" dirty="0">
                <a:latin typeface="+mj-lt"/>
              </a:rPr>
              <a:t>comment</a:t>
            </a:r>
            <a:r>
              <a:rPr lang="en-US" sz="3000" dirty="0">
                <a:latin typeface="+mj-lt"/>
              </a:rPr>
              <a:t> related </a:t>
            </a:r>
            <a:r>
              <a:rPr lang="en-US" sz="3000" b="1" u="sng" dirty="0">
                <a:latin typeface="+mj-lt"/>
              </a:rPr>
              <a:t>text</a:t>
            </a:r>
            <a:endParaRPr lang="en-US" sz="3000" b="1" u="sng" dirty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8782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EAD8-D91E-44DE-A0DE-A369F6FAE3C9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956" y="-32068"/>
            <a:ext cx="8991600" cy="975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Namespaces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19176"/>
            <a:ext cx="9002781" cy="57626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  <a:spcBef>
                <a:spcPts val="2400"/>
              </a:spcBef>
            </a:pPr>
            <a:r>
              <a:rPr lang="en-US" b="1" dirty="0">
                <a:solidFill>
                  <a:srgbClr val="C00000"/>
                </a:solidFill>
              </a:rPr>
              <a:t>Namespace pollution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Occurs </a:t>
            </a:r>
            <a:r>
              <a:rPr lang="en-US" sz="3000" b="1" dirty="0">
                <a:solidFill>
                  <a:srgbClr val="2F1BC7"/>
                </a:solidFill>
              </a:rPr>
              <a:t>when building large systems </a:t>
            </a:r>
            <a:r>
              <a:rPr lang="en-US" sz="3000" dirty="0"/>
              <a:t>from </a:t>
            </a:r>
            <a:r>
              <a:rPr lang="en-US" sz="3000" b="1" dirty="0">
                <a:solidFill>
                  <a:srgbClr val="2F1BC7"/>
                </a:solidFill>
              </a:rPr>
              <a:t>pieces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i="1" dirty="0">
                <a:solidFill>
                  <a:srgbClr val="C00000"/>
                </a:solidFill>
              </a:rPr>
              <a:t>Identical globally-visible names clash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dirty="0">
                <a:solidFill>
                  <a:srgbClr val="2F1BC7"/>
                </a:solidFill>
              </a:rPr>
              <a:t>How many programs</a:t>
            </a:r>
            <a:r>
              <a:rPr lang="en-US" sz="3000" b="1" dirty="0"/>
              <a:t> </a:t>
            </a:r>
            <a:r>
              <a:rPr lang="en-US" sz="3000" dirty="0"/>
              <a:t>have a </a:t>
            </a:r>
            <a:r>
              <a:rPr lang="en-US" sz="3000" dirty="0">
                <a:solidFill>
                  <a:srgbClr val="C00000"/>
                </a:solidFill>
              </a:rPr>
              <a:t>“</a:t>
            </a:r>
            <a:r>
              <a:rPr lang="en-US" sz="3000" b="1" dirty="0">
                <a:solidFill>
                  <a:srgbClr val="C00000"/>
                </a:solidFill>
              </a:rPr>
              <a:t>print</a:t>
            </a:r>
            <a:r>
              <a:rPr lang="en-US" sz="3000" dirty="0">
                <a:solidFill>
                  <a:srgbClr val="C00000"/>
                </a:solidFill>
              </a:rPr>
              <a:t>” </a:t>
            </a:r>
            <a:r>
              <a:rPr lang="en-US" sz="3000" b="1" dirty="0"/>
              <a:t>function</a:t>
            </a:r>
            <a:r>
              <a:rPr lang="en-US" sz="3000" dirty="0"/>
              <a:t>?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Very </a:t>
            </a:r>
            <a:r>
              <a:rPr lang="en-US" sz="3000" b="1" dirty="0">
                <a:solidFill>
                  <a:srgbClr val="2F1BC7"/>
                </a:solidFill>
              </a:rPr>
              <a:t>difficult to fix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endParaRPr lang="en-US" sz="3000" b="1" dirty="0">
              <a:solidFill>
                <a:srgbClr val="2F1BC7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r>
              <a:rPr lang="en-US" altLang="zh-CN" b="1" dirty="0" smtClean="0">
                <a:solidFill>
                  <a:srgbClr val="B80000"/>
                </a:solidFill>
              </a:rPr>
              <a:t>using </a:t>
            </a:r>
            <a:r>
              <a:rPr lang="en-US" altLang="zh-CN" b="1" dirty="0">
                <a:solidFill>
                  <a:srgbClr val="B80000"/>
                </a:solidFill>
              </a:rPr>
              <a:t>namespace </a:t>
            </a:r>
            <a:r>
              <a:rPr lang="en-US" altLang="zh-CN" b="1" dirty="0" err="1" smtClean="0">
                <a:solidFill>
                  <a:srgbClr val="B80000"/>
                </a:solidFill>
              </a:rPr>
              <a:t>std</a:t>
            </a:r>
            <a:r>
              <a:rPr lang="en-US" altLang="zh-CN" b="1" dirty="0" smtClean="0">
                <a:solidFill>
                  <a:srgbClr val="B80000"/>
                </a:solidFill>
              </a:rPr>
              <a:t>;</a:t>
            </a:r>
            <a:br>
              <a:rPr lang="en-US" altLang="zh-CN" b="1" dirty="0" smtClean="0">
                <a:solidFill>
                  <a:srgbClr val="B80000"/>
                </a:solidFill>
              </a:rPr>
            </a:br>
            <a:r>
              <a:rPr lang="en-US" altLang="zh-CN" sz="3000" dirty="0" err="1"/>
              <a:t>cout</a:t>
            </a:r>
            <a:r>
              <a:rPr lang="en-US" altLang="zh-CN" sz="3000" dirty="0"/>
              <a:t>&lt;&lt;“Hello World”;</a:t>
            </a:r>
            <a:endParaRPr lang="en-US" dirty="0"/>
          </a:p>
          <a:p>
            <a:pPr lvl="1">
              <a:lnSpc>
                <a:spcPct val="78000"/>
              </a:lnSpc>
            </a:pPr>
            <a:endParaRPr lang="en-US" dirty="0" smtClean="0"/>
          </a:p>
          <a:p>
            <a:pPr marL="0" indent="0">
              <a:buNone/>
            </a:pPr>
            <a:r>
              <a:rPr lang="en-US" altLang="zh-CN" b="1" dirty="0" err="1">
                <a:solidFill>
                  <a:srgbClr val="2C14DE"/>
                </a:solidFill>
              </a:rPr>
              <a:t>std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C++ namespace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endParaRPr lang="en-US" altLang="zh-CN" dirty="0" smtClean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You can define your own namespaces too (we see this in future)</a:t>
            </a:r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0" y="1692275"/>
            <a:ext cx="914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A52B-824F-4A23-8308-225D31D3FBA3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0" y="1112519"/>
            <a:ext cx="8991600" cy="42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47625" tIns="19050" rIns="47625" bIns="19050">
            <a:spAutoFit/>
          </a:bodyPr>
          <a:lstStyle/>
          <a:p>
            <a:pPr marL="85725" lvl="1" algn="just"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  <a:latin typeface="+mj-lt"/>
              </a:rPr>
              <a:t>Assignment Rule: </a:t>
            </a:r>
            <a:r>
              <a:rPr lang="en-US" sz="3000" dirty="0">
                <a:latin typeface="+mj-lt"/>
              </a:rPr>
              <a:t>On the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left side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of an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assignment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there must be a </a:t>
            </a:r>
            <a:r>
              <a:rPr lang="en-US" sz="3000" b="1" i="1" dirty="0" err="1">
                <a:solidFill>
                  <a:srgbClr val="2F1BC7"/>
                </a:solidFill>
                <a:latin typeface="+mj-lt"/>
              </a:rPr>
              <a:t>lvalue</a:t>
            </a:r>
            <a:r>
              <a:rPr lang="en-US" sz="3000" dirty="0">
                <a:latin typeface="+mj-lt"/>
              </a:rPr>
              <a:t> or a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variable</a:t>
            </a:r>
            <a:r>
              <a:rPr lang="en-US" sz="3000" dirty="0">
                <a:latin typeface="+mj-lt"/>
              </a:rPr>
              <a:t> (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address</a:t>
            </a:r>
            <a:r>
              <a:rPr lang="en-US" sz="3000" dirty="0">
                <a:latin typeface="+mj-lt"/>
              </a:rPr>
              <a:t> of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memory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location</a:t>
            </a:r>
            <a:r>
              <a:rPr lang="en-US" sz="3000" dirty="0">
                <a:latin typeface="+mj-lt"/>
              </a:rPr>
              <a:t>)</a:t>
            </a:r>
          </a:p>
          <a:p>
            <a:pPr marL="682625" lvl="1" indent="-225425">
              <a:spcBef>
                <a:spcPts val="600"/>
              </a:spcBef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1139825" lvl="2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       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, j;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nsolas" panose="020B0609020204030204" pitchFamily="49" charset="0"/>
              </a:rPr>
              <a:t> = 7; 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7 = </a:t>
            </a:r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</a:p>
          <a:p>
            <a:pPr marL="225425" indent="-225425">
              <a:spcBef>
                <a:spcPts val="600"/>
              </a:spcBef>
            </a:pPr>
            <a:r>
              <a:rPr lang="en-US" sz="3200" dirty="0">
                <a:latin typeface="Consolas" panose="020B0609020204030204" pitchFamily="49" charset="0"/>
              </a:rPr>
              <a:t>				 </a:t>
            </a:r>
            <a:r>
              <a:rPr lang="en-US" sz="3200" b="1" dirty="0">
                <a:solidFill>
                  <a:srgbClr val="B80000"/>
                </a:solidFill>
                <a:latin typeface="Consolas" panose="020B0609020204030204" pitchFamily="49" charset="0"/>
              </a:rPr>
              <a:t>j * 4 = 7;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366964" y="2957514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0" y="9525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-1"/>
            <a:ext cx="9105900" cy="998219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B80000"/>
                </a:solidFill>
              </a:rPr>
              <a:t>rvalue</a:t>
            </a:r>
            <a:r>
              <a:rPr lang="en-US" sz="4800" b="1" dirty="0">
                <a:solidFill>
                  <a:srgbClr val="B80000"/>
                </a:solidFill>
              </a:rPr>
              <a:t> and </a:t>
            </a:r>
            <a:r>
              <a:rPr lang="en-US" sz="4800" b="1" dirty="0" err="1">
                <a:solidFill>
                  <a:srgbClr val="B80000"/>
                </a:solidFill>
              </a:rPr>
              <a:t>lvalue</a:t>
            </a:r>
            <a:endParaRPr lang="en-US" sz="4800" b="1" dirty="0">
              <a:solidFill>
                <a:srgbClr val="B8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786-0F4E-4901-8415-609884120361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6294" y="7044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Insertion Operator (&lt;&lt;)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756" y="1066800"/>
            <a:ext cx="9104244" cy="5638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send output </a:t>
            </a:r>
            <a:r>
              <a:rPr lang="en-US" dirty="0"/>
              <a:t>to the </a:t>
            </a:r>
            <a:r>
              <a:rPr lang="en-US" b="1" dirty="0">
                <a:solidFill>
                  <a:srgbClr val="2C14DE"/>
                </a:solidFill>
              </a:rPr>
              <a:t>screen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we use the </a:t>
            </a:r>
            <a:r>
              <a:rPr lang="en-US" b="1" dirty="0">
                <a:solidFill>
                  <a:srgbClr val="2C14DE"/>
                </a:solidFill>
              </a:rPr>
              <a:t>insertion</a:t>
            </a:r>
            <a:r>
              <a:rPr lang="en-US" b="1" dirty="0"/>
              <a:t> </a:t>
            </a:r>
            <a:r>
              <a:rPr lang="en-US" b="1" dirty="0">
                <a:solidFill>
                  <a:srgbClr val="2C14DE"/>
                </a:solidFill>
              </a:rPr>
              <a:t>operator</a:t>
            </a:r>
            <a:r>
              <a:rPr lang="en-US" b="1" dirty="0"/>
              <a:t> (i.e., &lt;&lt;) </a:t>
            </a:r>
            <a:r>
              <a:rPr lang="en-US" dirty="0"/>
              <a:t>on the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age;</a:t>
            </a:r>
          </a:p>
          <a:p>
            <a:pPr marL="0" indent="0">
              <a:buNone/>
            </a:pPr>
            <a:endParaRPr lang="en-US" i="1" dirty="0">
              <a:latin typeface="Courier New" panose="02070309020205020404" pitchFamily="49" charset="0"/>
            </a:endParaRPr>
          </a:p>
          <a:p>
            <a:r>
              <a:rPr lang="en-US" b="1" dirty="0"/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type of objects </a:t>
            </a:r>
            <a:r>
              <a:rPr lang="en-US" dirty="0"/>
              <a:t>can be </a:t>
            </a:r>
            <a:r>
              <a:rPr lang="en-US" b="1" dirty="0"/>
              <a:t>printed</a:t>
            </a:r>
            <a:r>
              <a:rPr lang="en-US" dirty="0"/>
              <a:t>:</a:t>
            </a:r>
            <a:endParaRPr lang="en-US" b="1" dirty="0"/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7;  </a:t>
            </a:r>
            <a:r>
              <a:rPr lang="en-US" dirty="0">
                <a:latin typeface="Courier New" panose="02070309020205020404" pitchFamily="49" charset="0"/>
              </a:rPr>
              <a:t>// Outputs 7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3.6; </a:t>
            </a:r>
            <a:r>
              <a:rPr lang="en-US" dirty="0">
                <a:latin typeface="Courier New" panose="02070309020205020404" pitchFamily="49" charset="0"/>
              </a:rPr>
              <a:t>// Outputs 3.6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“String”; </a:t>
            </a:r>
            <a:r>
              <a:rPr lang="en-US" dirty="0">
                <a:latin typeface="Courier New" panose="02070309020205020404" pitchFamily="49" charset="0"/>
              </a:rPr>
              <a:t>// Outputs String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‘\n’; // </a:t>
            </a:r>
            <a:r>
              <a:rPr lang="en-US" dirty="0">
                <a:latin typeface="Courier New" panose="02070309020205020404" pitchFamily="49" charset="0"/>
              </a:rPr>
              <a:t>Outputs a newline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8260-34FF-4097-B298-2F5C2BEF410C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9798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The Extraction Operator (&gt;&gt;)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get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input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2C14DE"/>
                </a:solidFill>
              </a:rPr>
              <a:t>keyboard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we use the </a:t>
            </a:r>
            <a:r>
              <a:rPr lang="en-US" b="1" dirty="0">
                <a:solidFill>
                  <a:srgbClr val="2C14DE"/>
                </a:solidFill>
              </a:rPr>
              <a:t>extraction operator</a:t>
            </a:r>
            <a:r>
              <a:rPr lang="en-US" dirty="0"/>
              <a:t> and the object </a:t>
            </a:r>
            <a:r>
              <a:rPr lang="en-US" b="1" dirty="0" err="1">
                <a:solidFill>
                  <a:srgbClr val="C00000"/>
                </a:solidFill>
              </a:rPr>
              <a:t>cin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&gt;&gt; </a:t>
            </a:r>
            <a:r>
              <a:rPr lang="en-US" sz="2400" b="1" i="1" dirty="0">
                <a:solidFill>
                  <a:srgbClr val="008000"/>
                </a:solidFill>
                <a:latin typeface="Courier New" panose="02070309020205020404" pitchFamily="49" charset="0"/>
              </a:rPr>
              <a:t>Variable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sz="2400" b="1" i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2C14DE"/>
              </a:solidFill>
            </a:endParaRPr>
          </a:p>
          <a:p>
            <a:r>
              <a:rPr lang="en-US" b="1" dirty="0">
                <a:solidFill>
                  <a:srgbClr val="2C14DE"/>
                </a:solidFill>
              </a:rPr>
              <a:t>Multiple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uses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2C14DE"/>
                </a:solidFill>
              </a:rPr>
              <a:t>insertion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2C14DE"/>
                </a:solidFill>
              </a:rPr>
              <a:t>extraction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operator</a:t>
            </a:r>
            <a:r>
              <a:rPr lang="en-US" dirty="0"/>
              <a:t> can be </a:t>
            </a:r>
            <a:r>
              <a:rPr lang="en-US" b="1" i="1" dirty="0">
                <a:solidFill>
                  <a:srgbClr val="FF0000"/>
                </a:solidFill>
              </a:rPr>
              <a:t>chained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together: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E1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E2</a:t>
            </a:r>
            <a:r>
              <a:rPr lang="en-US" b="1" dirty="0">
                <a:latin typeface="Courier New" panose="02070309020205020404" pitchFamily="49" charset="0"/>
              </a:rPr>
              <a:t> &lt;&lt; </a:t>
            </a:r>
            <a:r>
              <a:rPr lang="en-US" b="1" i="1" dirty="0">
                <a:latin typeface="Courier New" panose="02070309020205020404" pitchFamily="49" charset="0"/>
              </a:rPr>
              <a:t>E3</a:t>
            </a:r>
            <a:r>
              <a:rPr lang="en-US" b="1" dirty="0">
                <a:latin typeface="Courier New" panose="02070309020205020404" pitchFamily="49" charset="0"/>
              </a:rPr>
              <a:t> &lt;&lt; … ;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V1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V2</a:t>
            </a:r>
            <a:r>
              <a:rPr lang="en-US" b="1" dirty="0">
                <a:latin typeface="Courier New" panose="02070309020205020404" pitchFamily="49" charset="0"/>
              </a:rPr>
              <a:t> &gt;&gt; </a:t>
            </a:r>
            <a:r>
              <a:rPr lang="en-US" b="1" i="1" dirty="0">
                <a:latin typeface="Courier New" panose="02070309020205020404" pitchFamily="49" charset="0"/>
              </a:rPr>
              <a:t>V3</a:t>
            </a:r>
            <a:r>
              <a:rPr lang="en-US" b="1" dirty="0">
                <a:latin typeface="Courier New" panose="02070309020205020404" pitchFamily="49" charset="0"/>
              </a:rPr>
              <a:t> &gt;&gt; …;</a:t>
            </a:r>
          </a:p>
          <a:p>
            <a:pPr lvl="1"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r>
              <a:rPr lang="en-US" u="sng" dirty="0"/>
              <a:t>Example:</a:t>
            </a:r>
          </a:p>
          <a:p>
            <a:pPr lvl="1">
              <a:buFontTx/>
              <a:buNone/>
            </a:pPr>
            <a:r>
              <a:rPr lang="en-US" dirty="0" err="1"/>
              <a:t>cout</a:t>
            </a:r>
            <a:r>
              <a:rPr lang="en-US" dirty="0"/>
              <a:t> &lt;&lt; “Total sales are $” &lt;&lt; sales &lt;&lt; ‘\n’;</a:t>
            </a:r>
          </a:p>
          <a:p>
            <a:pPr lvl="1">
              <a:buFontTx/>
              <a:buNone/>
            </a:pPr>
            <a:r>
              <a:rPr lang="en-US" dirty="0" err="1"/>
              <a:t>cin</a:t>
            </a:r>
            <a:r>
              <a:rPr lang="en-US" dirty="0"/>
              <a:t> &gt;&gt; Sales1 &gt;&gt; Sales2 &gt;&gt; Sales3;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91D9-2F38-4CCE-A79E-14F08631F282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5182" y="1"/>
            <a:ext cx="9132819" cy="94297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The &gt;&gt; Operator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26581" cy="5638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3000" b="1" dirty="0">
                <a:solidFill>
                  <a:srgbClr val="2C14DE"/>
                </a:solidFill>
              </a:rPr>
              <a:t>Values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must be </a:t>
            </a:r>
            <a:r>
              <a:rPr lang="en-US" altLang="en-US" sz="3000" b="1" dirty="0">
                <a:solidFill>
                  <a:srgbClr val="2C14DE"/>
                </a:solidFill>
              </a:rPr>
              <a:t>separated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by </a:t>
            </a:r>
            <a:r>
              <a:rPr lang="en-US" altLang="en-US" sz="3000" b="1" dirty="0">
                <a:solidFill>
                  <a:srgbClr val="2C14DE"/>
                </a:solidFill>
              </a:rPr>
              <a:t>whitespace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(</a:t>
            </a:r>
            <a:r>
              <a:rPr lang="en-US" altLang="en-US" sz="3000" b="1" i="1" dirty="0">
                <a:solidFill>
                  <a:srgbClr val="FF0000"/>
                </a:solidFill>
              </a:rPr>
              <a:t>space</a:t>
            </a:r>
            <a:r>
              <a:rPr lang="en-US" altLang="en-US" sz="3000" dirty="0"/>
              <a:t>, </a:t>
            </a:r>
            <a:r>
              <a:rPr lang="en-US" altLang="en-US" sz="3000" b="1" i="1" dirty="0">
                <a:solidFill>
                  <a:srgbClr val="FF0000"/>
                </a:solidFill>
              </a:rPr>
              <a:t>tab</a:t>
            </a:r>
            <a:r>
              <a:rPr lang="en-US" altLang="en-US" sz="3000" dirty="0"/>
              <a:t>, </a:t>
            </a:r>
            <a:r>
              <a:rPr lang="en-US" altLang="en-US" sz="3000" b="1" i="1" dirty="0">
                <a:solidFill>
                  <a:srgbClr val="FF0000"/>
                </a:solidFill>
              </a:rPr>
              <a:t>end-of-line</a:t>
            </a:r>
            <a:r>
              <a:rPr lang="en-US" altLang="en-US" sz="3000" dirty="0"/>
              <a:t> [ENTER], </a:t>
            </a:r>
            <a:r>
              <a:rPr lang="en-US" altLang="en-US" sz="3000" b="1" i="1" dirty="0">
                <a:solidFill>
                  <a:srgbClr val="FF0000"/>
                </a:solidFill>
              </a:rPr>
              <a:t>end-of-file</a:t>
            </a:r>
            <a:r>
              <a:rPr lang="en-US" altLang="en-US" sz="3000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b="1" dirty="0">
                <a:solidFill>
                  <a:srgbClr val="00B050"/>
                </a:solidFill>
                <a:latin typeface="Comic Sans MS" panose="030F0702030302020204" pitchFamily="66" charset="0"/>
              </a:rPr>
              <a:t>Multiple values need not all be of the same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3-</a:t>
            </a:r>
            <a:fld id="{076AB744-74F0-477C-8550-406F1525D315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EB61-9C71-458E-B4A9-BC373DC3D6CE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15139</TotalTime>
  <Words>2030</Words>
  <Application>Microsoft Office PowerPoint</Application>
  <PresentationFormat>Widescreen</PresentationFormat>
  <Paragraphs>460</Paragraphs>
  <Slides>38</Slides>
  <Notes>25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宋体</vt:lpstr>
      <vt:lpstr>Arial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Picture</vt:lpstr>
      <vt:lpstr>Equation</vt:lpstr>
      <vt:lpstr>PowerPoint Presentation</vt:lpstr>
      <vt:lpstr>Goals</vt:lpstr>
      <vt:lpstr>Review of Previous Lecture</vt:lpstr>
      <vt:lpstr>Comments </vt:lpstr>
      <vt:lpstr>Namespaces</vt:lpstr>
      <vt:lpstr>rvalue and lvalue</vt:lpstr>
      <vt:lpstr>The Insertion Operator (&lt;&lt;)</vt:lpstr>
      <vt:lpstr>The Extraction Operator (&gt;&gt;)</vt:lpstr>
      <vt:lpstr>The &gt;&gt; Operator</vt:lpstr>
      <vt:lpstr>The &gt;&gt; Operator</vt:lpstr>
      <vt:lpstr>Types </vt:lpstr>
      <vt:lpstr>Working with Characters and String Objects</vt:lpstr>
      <vt:lpstr>Today’s Lecture</vt:lpstr>
      <vt:lpstr>Other Input Functions</vt:lpstr>
      <vt:lpstr>Character Input</vt:lpstr>
      <vt:lpstr>String Input</vt:lpstr>
      <vt:lpstr>String Input</vt:lpstr>
      <vt:lpstr>PowerPoint Presentation</vt:lpstr>
      <vt:lpstr>PowerPoint Presentation</vt:lpstr>
      <vt:lpstr>Operators</vt:lpstr>
      <vt:lpstr>Arithmetic Operators</vt:lpstr>
      <vt:lpstr>Binary Arithmetic Operators</vt:lpstr>
      <vt:lpstr>Integer and Real Division</vt:lpstr>
      <vt:lpstr>Remainder/Modulus operator</vt:lpstr>
      <vt:lpstr>Arithmetic Expressions</vt:lpstr>
      <vt:lpstr>Example: Converting Temperatures</vt:lpstr>
      <vt:lpstr>Multiple Assignment</vt:lpstr>
      <vt:lpstr>Combined Assignment</vt:lpstr>
      <vt:lpstr>More Examples</vt:lpstr>
      <vt:lpstr>Increment and Decrement Operators</vt:lpstr>
      <vt:lpstr>Increment and Decrement Operators</vt:lpstr>
      <vt:lpstr>Increment and Decrement Operators</vt:lpstr>
      <vt:lpstr>Increment and Decrement Operators</vt:lpstr>
      <vt:lpstr>Examples…</vt:lpstr>
      <vt:lpstr>Examples…</vt:lpstr>
      <vt:lpstr>Practice Tasks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1239</cp:revision>
  <dcterms:created xsi:type="dcterms:W3CDTF">2006-08-16T00:00:00Z</dcterms:created>
  <dcterms:modified xsi:type="dcterms:W3CDTF">2022-09-12T06:51:15Z</dcterms:modified>
</cp:coreProperties>
</file>