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7"/>
  </p:notesMasterIdLst>
  <p:sldIdLst>
    <p:sldId id="352" r:id="rId2"/>
    <p:sldId id="686" r:id="rId3"/>
    <p:sldId id="791" r:id="rId4"/>
    <p:sldId id="815" r:id="rId5"/>
    <p:sldId id="816" r:id="rId6"/>
    <p:sldId id="817" r:id="rId7"/>
    <p:sldId id="818" r:id="rId8"/>
    <p:sldId id="819" r:id="rId9"/>
    <p:sldId id="820" r:id="rId10"/>
    <p:sldId id="821" r:id="rId11"/>
    <p:sldId id="822" r:id="rId12"/>
    <p:sldId id="823" r:id="rId13"/>
    <p:sldId id="825" r:id="rId14"/>
    <p:sldId id="826" r:id="rId15"/>
    <p:sldId id="827" r:id="rId16"/>
    <p:sldId id="794" r:id="rId17"/>
    <p:sldId id="796" r:id="rId18"/>
    <p:sldId id="797" r:id="rId19"/>
    <p:sldId id="798" r:id="rId20"/>
    <p:sldId id="799" r:id="rId21"/>
    <p:sldId id="800" r:id="rId22"/>
    <p:sldId id="801" r:id="rId23"/>
    <p:sldId id="828" r:id="rId24"/>
    <p:sldId id="687" r:id="rId25"/>
    <p:sldId id="4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661" autoAdjust="0"/>
  </p:normalViewPr>
  <p:slideViewPr>
    <p:cSldViewPr>
      <p:cViewPr varScale="1">
        <p:scale>
          <a:sx n="57" d="100"/>
          <a:sy n="57" d="100"/>
        </p:scale>
        <p:origin x="1218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 smtClean="0">
                <a:latin typeface="Consolas" panose="020B0609020204030204" pitchFamily="49" charset="0"/>
              </a:rPr>
              <a:t>cout</a:t>
            </a:r>
            <a:r>
              <a:rPr lang="en-US" sz="2400" dirty="0" smtClean="0">
                <a:latin typeface="Consolas" panose="020B0609020204030204" pitchFamily="49" charset="0"/>
              </a:rPr>
              <a:t> &lt;&lt; </a:t>
            </a:r>
            <a:r>
              <a:rPr lang="en-US" sz="2400" dirty="0" err="1" smtClean="0">
                <a:latin typeface="Consolas" panose="020B0609020204030204" pitchFamily="49" charset="0"/>
              </a:rPr>
              <a:t>resetiosflags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ios</a:t>
            </a:r>
            <a:r>
              <a:rPr lang="en-US" sz="2400" dirty="0" smtClean="0"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</a:rPr>
              <a:t>floatfield</a:t>
            </a:r>
            <a:r>
              <a:rPr lang="en-US" sz="2400" dirty="0" smtClean="0">
                <a:latin typeface="Consolas" panose="020B0609020204030204" pitchFamily="49" charset="0"/>
              </a:rPr>
              <a:t>) &lt;&lt; </a:t>
            </a:r>
            <a:r>
              <a:rPr lang="en-US" sz="2400" dirty="0" err="1" smtClean="0">
                <a:latin typeface="Consolas" panose="020B0609020204030204" pitchFamily="49" charset="0"/>
              </a:rPr>
              <a:t>setiosflags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ios</a:t>
            </a:r>
            <a:r>
              <a:rPr lang="en-US" sz="2400" dirty="0" smtClean="0">
                <a:latin typeface="Consolas" panose="020B0609020204030204" pitchFamily="49" charset="0"/>
              </a:rPr>
              <a:t>::fixed | </a:t>
            </a:r>
            <a:r>
              <a:rPr lang="en-US" sz="2400" dirty="0" err="1" smtClean="0">
                <a:latin typeface="Consolas" panose="020B0609020204030204" pitchFamily="49" charset="0"/>
              </a:rPr>
              <a:t>ios</a:t>
            </a:r>
            <a:r>
              <a:rPr lang="en-US" sz="2400" dirty="0" smtClean="0">
                <a:latin typeface="Consolas" panose="020B0609020204030204" pitchFamily="49" charset="0"/>
              </a:rPr>
              <a:t>::</a:t>
            </a:r>
            <a:r>
              <a:rPr lang="en-US" sz="2400" dirty="0" err="1" smtClean="0">
                <a:latin typeface="Consolas" panose="020B0609020204030204" pitchFamily="49" charset="0"/>
              </a:rPr>
              <a:t>showpoint</a:t>
            </a:r>
            <a:r>
              <a:rPr lang="en-US" sz="2400" dirty="0" smtClean="0">
                <a:latin typeface="Consolas" panose="020B0609020204030204" pitchFamily="49" charset="0"/>
              </a:rPr>
              <a:t>) &lt;&lt; </a:t>
            </a:r>
            <a:r>
              <a:rPr lang="en-US" sz="2400" dirty="0" err="1" smtClean="0">
                <a:latin typeface="Consolas" panose="020B0609020204030204" pitchFamily="49" charset="0"/>
              </a:rPr>
              <a:t>setw</a:t>
            </a:r>
            <a:r>
              <a:rPr lang="en-US" sz="2400" dirty="0" smtClean="0">
                <a:latin typeface="Consolas" panose="020B0609020204030204" pitchFamily="49" charset="0"/>
              </a:rPr>
              <a:t>(7) &lt;&lt; </a:t>
            </a:r>
            <a:r>
              <a:rPr lang="en-US" sz="2400" dirty="0" err="1" smtClean="0">
                <a:latin typeface="Consolas" panose="020B0609020204030204" pitchFamily="49" charset="0"/>
              </a:rPr>
              <a:t>setprecision</a:t>
            </a:r>
            <a:r>
              <a:rPr lang="en-US" sz="2400" dirty="0" smtClean="0">
                <a:latin typeface="Consolas" panose="020B0609020204030204" pitchFamily="49" charset="0"/>
              </a:rPr>
              <a:t>(2) &lt;&lt; </a:t>
            </a:r>
            <a:r>
              <a:rPr lang="en-US" sz="2400" dirty="0" err="1" smtClean="0">
                <a:latin typeface="Consolas" panose="020B0609020204030204" pitchFamily="49" charset="0"/>
              </a:rPr>
              <a:t>setfill</a:t>
            </a:r>
            <a:r>
              <a:rPr lang="en-US" sz="2400" dirty="0" smtClean="0">
                <a:latin typeface="Consolas" panose="020B0609020204030204" pitchFamily="49" charset="0"/>
              </a:rPr>
              <a:t>(‘_’) &lt;&lt; 34.267 &lt;&lt; </a:t>
            </a:r>
            <a:r>
              <a:rPr lang="en-US" sz="2400" dirty="0" err="1" smtClean="0">
                <a:latin typeface="Consolas" panose="020B0609020204030204" pitchFamily="49" charset="0"/>
              </a:rPr>
              <a:t>endl</a:t>
            </a:r>
            <a:r>
              <a:rPr lang="en-US" sz="2400" dirty="0" smtClean="0"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setiosflags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</a:rPr>
              <a:t>flags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r>
              <a:rPr lang="en-US" sz="2400" dirty="0" smtClean="0"/>
              <a:t>- set </a:t>
            </a:r>
            <a:r>
              <a:rPr lang="en-US" sz="2400" i="1" dirty="0" smtClean="0"/>
              <a:t>flags</a:t>
            </a:r>
            <a:r>
              <a:rPr lang="en-US" sz="2400" dirty="0" smtClean="0"/>
              <a:t> 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resetiosflags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</a:rPr>
              <a:t>flags</a:t>
            </a:r>
            <a:r>
              <a:rPr lang="en-US" sz="2400" b="1" dirty="0" smtClean="0">
                <a:solidFill>
                  <a:srgbClr val="C00000"/>
                </a:solidFill>
              </a:rPr>
              <a:t>) </a:t>
            </a:r>
            <a:r>
              <a:rPr lang="en-US" sz="2400" dirty="0" smtClean="0"/>
              <a:t>- sets </a:t>
            </a:r>
            <a:r>
              <a:rPr lang="en-US" sz="2400" i="1" dirty="0" smtClean="0"/>
              <a:t>flags</a:t>
            </a:r>
            <a:r>
              <a:rPr lang="en-US" sz="2400" dirty="0" smtClean="0"/>
              <a:t> off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14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E277D-74A9-418D-92E0-E29C2E7268F6}" type="slidenum">
              <a:rPr lang="en-US"/>
              <a:pPr/>
              <a:t>22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7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7613FD4-5FD6-4893-B792-1DA03C4840C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4BAD-352F-4186-B3E0-11A5A3A1BDC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00F7F-7325-42D3-975A-BF67F4A915A4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5B2455F-26DB-400A-AF76-8D2E70773CC6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D474410-A3CD-4930-835E-FFCA3D92A8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43-95AC-40D6-9AE4-C439848CE10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E7E7-CDEB-4438-A2DE-1CF8F7BE63F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AFB16-F5B1-497B-B344-AF8156A72DDE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C58B-9D78-484F-ABDC-5A1F671407B5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684ED-8158-4AEB-B5BF-67C6E3470DAF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1486-970E-427A-9C2C-BEFDBC33E5D4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F5AD-6188-4B9B-B669-2B8FCBB4B8CF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28FA-F174-4F2F-B82B-9F6C8E9003A2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95B8649-3335-4053-AABC-D2C958EE97AD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45C4C-564C-4935-BC6A-3937F1C2408E}" type="datetime1">
              <a:rPr lang="en-US" smtClean="0"/>
              <a:t>9/14/2022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Manipulator and Operators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and Right 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left and right Manipulators</a:t>
            </a:r>
            <a:endParaRPr lang="en-US" dirty="0"/>
          </a:p>
          <a:p>
            <a:r>
              <a:rPr lang="en-US" dirty="0"/>
              <a:t>Normally output is right-justified.</a:t>
            </a:r>
          </a:p>
          <a:p>
            <a:pPr marL="0" indent="0">
              <a:buNone/>
            </a:pPr>
            <a:r>
              <a:rPr lang="fr-FR" dirty="0"/>
              <a:t>double x = 146.789, y = 24.2, z = 1.783;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left &lt;&lt; </a:t>
            </a:r>
            <a:r>
              <a:rPr lang="en-US" dirty="0" err="1"/>
              <a:t>setw</a:t>
            </a:r>
            <a:r>
              <a:rPr lang="en-US" dirty="0"/>
              <a:t>(10)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(10)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setw</a:t>
            </a:r>
            <a:r>
              <a:rPr lang="en-US" dirty="0"/>
              <a:t>(10) &lt;&lt; z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146.789</a:t>
            </a:r>
          </a:p>
          <a:p>
            <a:r>
              <a:rPr lang="en-US" dirty="0"/>
              <a:t>24.2</a:t>
            </a:r>
          </a:p>
          <a:p>
            <a:r>
              <a:rPr lang="en-US" dirty="0"/>
              <a:t>1.783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7DF56-15C6-48A3-9B8A-651D3390208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8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Manipulators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370" y="2133600"/>
            <a:ext cx="10931260" cy="366755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1679-5690-49D7-B1F0-5DDB5BE3D6C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Input Status Flags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b="1" dirty="0"/>
              <a:t>performing input</a:t>
            </a:r>
            <a:r>
              <a:rPr lang="en-US" dirty="0"/>
              <a:t>, certain </a:t>
            </a:r>
            <a:r>
              <a:rPr lang="en-US" b="1" dirty="0">
                <a:solidFill>
                  <a:srgbClr val="2C14DE"/>
                </a:solidFill>
              </a:rPr>
              <a:t>problems may occur</a:t>
            </a:r>
            <a:r>
              <a:rPr lang="en-US" dirty="0"/>
              <a:t>, we can </a:t>
            </a:r>
            <a:r>
              <a:rPr lang="en-US" b="1" dirty="0">
                <a:solidFill>
                  <a:srgbClr val="2C14DE"/>
                </a:solidFill>
              </a:rPr>
              <a:t>determine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if an </a:t>
            </a:r>
            <a:r>
              <a:rPr lang="en-US" b="1" dirty="0">
                <a:solidFill>
                  <a:srgbClr val="2C14DE"/>
                </a:solidFill>
              </a:rPr>
              <a:t>error has occurred </a:t>
            </a:r>
            <a:r>
              <a:rPr lang="en-US" dirty="0"/>
              <a:t>or</a:t>
            </a:r>
            <a:r>
              <a:rPr lang="en-US" b="1" dirty="0"/>
              <a:t> using these </a:t>
            </a:r>
            <a:r>
              <a:rPr lang="en-US" dirty="0"/>
              <a:t>by checking these </a:t>
            </a:r>
            <a:r>
              <a:rPr lang="en-US" b="1" dirty="0"/>
              <a:t>flags</a:t>
            </a:r>
            <a:r>
              <a:rPr lang="en-US" dirty="0"/>
              <a:t>:</a:t>
            </a:r>
          </a:p>
          <a:p>
            <a:endParaRPr lang="en-US" dirty="0"/>
          </a:p>
          <a:p>
            <a:pPr lvl="1">
              <a:buFontTx/>
              <a:buNone/>
            </a:pPr>
            <a:r>
              <a:rPr lang="en-US" b="1" dirty="0" err="1">
                <a:solidFill>
                  <a:srgbClr val="C00000"/>
                </a:solidFill>
              </a:rPr>
              <a:t>eof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- </a:t>
            </a:r>
            <a:r>
              <a:rPr lang="en-US" i="1" dirty="0">
                <a:solidFill>
                  <a:srgbClr val="2C14DE"/>
                </a:solidFill>
              </a:rPr>
              <a:t>end-of-file occurred during input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fail( ) </a:t>
            </a:r>
            <a:r>
              <a:rPr lang="en-US" dirty="0"/>
              <a:t>- </a:t>
            </a:r>
            <a:r>
              <a:rPr lang="en-US" i="1" dirty="0">
                <a:solidFill>
                  <a:srgbClr val="2C14DE"/>
                </a:solidFill>
              </a:rPr>
              <a:t>input operation failed</a:t>
            </a:r>
          </a:p>
          <a:p>
            <a:pPr lvl="1"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good( ) </a:t>
            </a:r>
            <a:r>
              <a:rPr lang="en-US" dirty="0"/>
              <a:t>- </a:t>
            </a:r>
            <a:r>
              <a:rPr lang="en-US" i="1" dirty="0">
                <a:solidFill>
                  <a:srgbClr val="2C14DE"/>
                </a:solidFill>
              </a:rPr>
              <a:t>no flags set (not </a:t>
            </a:r>
            <a:r>
              <a:rPr lang="en-US" i="1" dirty="0" err="1">
                <a:solidFill>
                  <a:srgbClr val="2C14DE"/>
                </a:solidFill>
              </a:rPr>
              <a:t>eof</a:t>
            </a:r>
            <a:r>
              <a:rPr lang="en-US" i="1" dirty="0">
                <a:solidFill>
                  <a:srgbClr val="2C14DE"/>
                </a:solidFill>
              </a:rPr>
              <a:t> or any of fail flags)</a:t>
            </a: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Flags stay set and all input fails until </a:t>
            </a:r>
            <a:r>
              <a:rPr lang="en-US" b="1" dirty="0"/>
              <a:t>clear( ) </a:t>
            </a:r>
            <a:r>
              <a:rPr lang="en-US" dirty="0"/>
              <a:t>function called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03303-0B89-41CA-A571-6285C992C91B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Testing Status Flags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0010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x;</a:t>
            </a:r>
          </a:p>
          <a:p>
            <a:pPr>
              <a:buFontTx/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total = 0;</a:t>
            </a:r>
          </a:p>
          <a:p>
            <a:pPr>
              <a:buFontTx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cin</a:t>
            </a:r>
            <a:r>
              <a:rPr lang="en-US" sz="2400" dirty="0">
                <a:latin typeface="Consolas" panose="020B0609020204030204" pitchFamily="49" charset="0"/>
              </a:rPr>
              <a:t> &gt;&gt; x;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while (!</a:t>
            </a:r>
            <a:r>
              <a:rPr lang="en-US" sz="2400" dirty="0" err="1">
                <a:latin typeface="Consolas" panose="020B0609020204030204" pitchFamily="49" charset="0"/>
              </a:rPr>
              <a:t>cin.eof</a:t>
            </a:r>
            <a:r>
              <a:rPr lang="en-US" sz="2400" dirty="0">
                <a:latin typeface="Consolas" panose="020B0609020204030204" pitchFamily="49" charset="0"/>
              </a:rPr>
              <a:t>()) {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  total += x;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cin</a:t>
            </a:r>
            <a:r>
              <a:rPr lang="en-US" sz="2400" dirty="0">
                <a:latin typeface="Consolas" panose="020B0609020204030204" pitchFamily="49" charset="0"/>
              </a:rPr>
              <a:t> &gt;&gt; x;</a:t>
            </a:r>
          </a:p>
          <a:p>
            <a:pPr>
              <a:buFontTx/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“Total is “ &lt;&lt; total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E99DD-BB38-45C6-BFEC-520F37075190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Testing Status Flags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6291" y="1066800"/>
            <a:ext cx="9035265" cy="55626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b="1" dirty="0">
                <a:solidFill>
                  <a:srgbClr val="2C14DE"/>
                </a:solidFill>
              </a:rPr>
              <a:t>Extraction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is an </a:t>
            </a:r>
            <a:r>
              <a:rPr lang="en-US" b="1" dirty="0">
                <a:solidFill>
                  <a:srgbClr val="2C14DE"/>
                </a:solidFill>
              </a:rPr>
              <a:t>operator</a:t>
            </a:r>
            <a:r>
              <a:rPr lang="en-US" dirty="0"/>
              <a:t>, returns </a:t>
            </a:r>
            <a:r>
              <a:rPr lang="en-US" b="1" dirty="0" err="1">
                <a:solidFill>
                  <a:srgbClr val="2C14DE"/>
                </a:solidFill>
              </a:rPr>
              <a:t>cin</a:t>
            </a:r>
            <a:r>
              <a:rPr lang="en-US" b="1" dirty="0">
                <a:solidFill>
                  <a:srgbClr val="2C14DE"/>
                </a:solidFill>
              </a:rPr>
              <a:t> object</a:t>
            </a:r>
            <a:r>
              <a:rPr lang="en-US" b="1" dirty="0"/>
              <a:t> </a:t>
            </a:r>
            <a:r>
              <a:rPr lang="en-US" dirty="0"/>
              <a:t>(can check    </a:t>
            </a:r>
            <a:r>
              <a:rPr lang="en-US" b="1" dirty="0" err="1">
                <a:solidFill>
                  <a:srgbClr val="C00000"/>
                </a:solidFill>
              </a:rPr>
              <a:t>eof</a:t>
            </a:r>
            <a:r>
              <a:rPr lang="en-US" b="1" dirty="0">
                <a:solidFill>
                  <a:srgbClr val="C00000"/>
                </a:solidFill>
              </a:rPr>
              <a:t>( ) </a:t>
            </a:r>
            <a:r>
              <a:rPr lang="en-US" dirty="0"/>
              <a:t>or other </a:t>
            </a:r>
            <a:r>
              <a:rPr lang="en-US" b="1" dirty="0"/>
              <a:t>flags</a:t>
            </a:r>
            <a:r>
              <a:rPr lang="en-US" dirty="0"/>
              <a:t> </a:t>
            </a:r>
            <a:r>
              <a:rPr lang="en-US" b="1" dirty="0"/>
              <a:t>after operation</a:t>
            </a:r>
            <a:r>
              <a:rPr lang="en-US" dirty="0"/>
              <a:t>):</a:t>
            </a:r>
          </a:p>
          <a:p>
            <a:pPr>
              <a:buFontTx/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indent="-16827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x;</a:t>
            </a:r>
          </a:p>
          <a:p>
            <a:pPr indent="-16827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total = 0;</a:t>
            </a:r>
          </a:p>
          <a:p>
            <a:pPr indent="-168275">
              <a:buNone/>
            </a:pPr>
            <a:r>
              <a:rPr lang="en-US" sz="2400" dirty="0">
                <a:latin typeface="Consolas" panose="020B0609020204030204" pitchFamily="49" charset="0"/>
              </a:rPr>
              <a:t>while (!(</a:t>
            </a:r>
            <a:r>
              <a:rPr lang="en-US" sz="2400" dirty="0" err="1">
                <a:latin typeface="Consolas" panose="020B0609020204030204" pitchFamily="49" charset="0"/>
              </a:rPr>
              <a:t>cin</a:t>
            </a:r>
            <a:r>
              <a:rPr lang="en-US" sz="2400" dirty="0">
                <a:latin typeface="Consolas" panose="020B0609020204030204" pitchFamily="49" charset="0"/>
              </a:rPr>
              <a:t> &gt;&gt; x).</a:t>
            </a:r>
            <a:r>
              <a:rPr lang="en-US" sz="2400" dirty="0" err="1">
                <a:latin typeface="Consolas" panose="020B0609020204030204" pitchFamily="49" charset="0"/>
              </a:rPr>
              <a:t>eof</a:t>
            </a:r>
            <a:r>
              <a:rPr lang="en-US" sz="2400" dirty="0">
                <a:latin typeface="Consolas" panose="020B0609020204030204" pitchFamily="49" charset="0"/>
              </a:rPr>
              <a:t>())</a:t>
            </a:r>
          </a:p>
          <a:p>
            <a:pPr indent="-168275">
              <a:buNone/>
            </a:pPr>
            <a:r>
              <a:rPr lang="en-US" sz="2400" dirty="0">
                <a:latin typeface="Consolas" panose="020B0609020204030204" pitchFamily="49" charset="0"/>
              </a:rPr>
              <a:t>  total += x;</a:t>
            </a:r>
          </a:p>
          <a:p>
            <a:pPr indent="-168275">
              <a:buNone/>
            </a:pP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“Total is “ &lt;&lt; total &lt;&lt; </a:t>
            </a:r>
            <a:r>
              <a:rPr lang="en-US" sz="2400" dirty="0" err="1">
                <a:latin typeface="Consolas" panose="020B0609020204030204" pitchFamily="49" charset="0"/>
              </a:rPr>
              <a:t>endl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CF59-F758-46DE-B17F-20A4654AD872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0"/>
            <a:ext cx="9104244" cy="99798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Integer Input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43000"/>
            <a:ext cx="88392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If </a:t>
            </a:r>
            <a:r>
              <a:rPr lang="en-US" b="1" dirty="0">
                <a:solidFill>
                  <a:srgbClr val="2C14DE"/>
                </a:solidFill>
              </a:rPr>
              <a:t>none of the flags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(</a:t>
            </a:r>
            <a:r>
              <a:rPr lang="en-US" b="1" i="1" dirty="0"/>
              <a:t>hex</a:t>
            </a:r>
            <a:r>
              <a:rPr lang="en-US" dirty="0"/>
              <a:t>, </a:t>
            </a:r>
            <a:r>
              <a:rPr lang="en-US" b="1" i="1" dirty="0" err="1"/>
              <a:t>dec</a:t>
            </a:r>
            <a:r>
              <a:rPr lang="en-US" dirty="0"/>
              <a:t>, </a:t>
            </a:r>
            <a:r>
              <a:rPr lang="en-US" b="1" i="1" dirty="0" err="1"/>
              <a:t>oct</a:t>
            </a:r>
            <a:r>
              <a:rPr lang="en-US" dirty="0"/>
              <a:t> set) then we can indicate how an </a:t>
            </a:r>
            <a:r>
              <a:rPr lang="en-US" b="1" dirty="0" err="1">
                <a:solidFill>
                  <a:srgbClr val="2C14DE"/>
                </a:solidFill>
              </a:rPr>
              <a:t>int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2C14DE"/>
                </a:solidFill>
              </a:rPr>
              <a:t>formatted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with </a:t>
            </a:r>
            <a:r>
              <a:rPr lang="en-US" b="1" dirty="0">
                <a:solidFill>
                  <a:srgbClr val="2C14DE"/>
                </a:solidFill>
              </a:rPr>
              <a:t>value typed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b="1" dirty="0"/>
              <a:t>42</a:t>
            </a:r>
            <a:r>
              <a:rPr lang="en-US" dirty="0"/>
              <a:t> - </a:t>
            </a:r>
            <a:r>
              <a:rPr lang="en-US" dirty="0">
                <a:solidFill>
                  <a:srgbClr val="2C14DE"/>
                </a:solidFill>
              </a:rPr>
              <a:t>decimal 42</a:t>
            </a:r>
          </a:p>
          <a:p>
            <a:pPr lvl="1">
              <a:buFontTx/>
              <a:buNone/>
            </a:pPr>
            <a:r>
              <a:rPr lang="en-US" b="1" dirty="0"/>
              <a:t>052</a:t>
            </a:r>
            <a:r>
              <a:rPr lang="en-US" dirty="0"/>
              <a:t> - </a:t>
            </a:r>
            <a:r>
              <a:rPr lang="en-US" dirty="0">
                <a:solidFill>
                  <a:srgbClr val="2C14DE"/>
                </a:solidFill>
              </a:rPr>
              <a:t>octal 52</a:t>
            </a:r>
          </a:p>
          <a:p>
            <a:pPr lvl="1">
              <a:buFontTx/>
              <a:buNone/>
            </a:pPr>
            <a:r>
              <a:rPr lang="en-US" b="1" dirty="0"/>
              <a:t>0x2a</a:t>
            </a:r>
            <a:r>
              <a:rPr lang="en-US" dirty="0"/>
              <a:t> - </a:t>
            </a:r>
            <a:r>
              <a:rPr lang="en-US" dirty="0">
                <a:solidFill>
                  <a:srgbClr val="2C14DE"/>
                </a:solidFill>
              </a:rPr>
              <a:t>hexadecimal </a:t>
            </a:r>
            <a:r>
              <a:rPr lang="en-US" dirty="0" smtClean="0">
                <a:solidFill>
                  <a:srgbClr val="2C14DE"/>
                </a:solidFill>
              </a:rPr>
              <a:t>2a</a:t>
            </a:r>
          </a:p>
          <a:p>
            <a:pPr lvl="1">
              <a:buFontTx/>
              <a:buNone/>
            </a:pPr>
            <a:endParaRPr lang="en-US" dirty="0">
              <a:solidFill>
                <a:srgbClr val="2C14DE"/>
              </a:solidFill>
            </a:endParaRP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>
                <a:solidFill>
                  <a:srgbClr val="2C14DE"/>
                </a:solidFill>
              </a:rPr>
              <a:t>any of these flags set</a:t>
            </a:r>
            <a:r>
              <a:rPr lang="en-US" dirty="0"/>
              <a:t>, all </a:t>
            </a:r>
            <a:r>
              <a:rPr lang="en-US" b="1" dirty="0"/>
              <a:t>input</a:t>
            </a:r>
            <a:r>
              <a:rPr lang="en-US" dirty="0"/>
              <a:t> will be </a:t>
            </a:r>
            <a:r>
              <a:rPr lang="en-US" b="1" dirty="0"/>
              <a:t>treated as being of only that type</a:t>
            </a:r>
          </a:p>
          <a:p>
            <a:pPr lvl="1"/>
            <a:r>
              <a:rPr lang="en-US" dirty="0"/>
              <a:t>note, in </a:t>
            </a:r>
            <a:r>
              <a:rPr lang="en-US" u="sng" dirty="0"/>
              <a:t>explicit decimal format</a:t>
            </a:r>
            <a:r>
              <a:rPr lang="en-US" dirty="0"/>
              <a:t>, </a:t>
            </a:r>
            <a:r>
              <a:rPr lang="en-US" b="1" dirty="0"/>
              <a:t>052</a:t>
            </a:r>
            <a:r>
              <a:rPr lang="en-US" dirty="0"/>
              <a:t> read as </a:t>
            </a:r>
            <a:r>
              <a:rPr lang="en-US" b="1" dirty="0"/>
              <a:t>52</a:t>
            </a:r>
            <a:r>
              <a:rPr lang="en-US" dirty="0"/>
              <a:t>, </a:t>
            </a:r>
            <a:r>
              <a:rPr lang="en-US" b="1" dirty="0"/>
              <a:t>0x2a</a:t>
            </a:r>
            <a:r>
              <a:rPr lang="en-US" dirty="0"/>
              <a:t> read as </a:t>
            </a:r>
            <a:r>
              <a:rPr lang="en-US" b="1" dirty="0"/>
              <a:t>0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7081B-F0AF-4410-A0DA-789A8EC8932A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6" name="Rectangle 4"/>
          <p:cNvSpPr>
            <a:spLocks noChangeArrowheads="1"/>
          </p:cNvSpPr>
          <p:nvPr/>
        </p:nvSpPr>
        <p:spPr bwMode="auto">
          <a:xfrm>
            <a:off x="1676400" y="12954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altLang="zh-CN" sz="3200" dirty="0">
                <a:latin typeface="+mj-lt"/>
                <a:cs typeface="Times New Roman" pitchFamily="18" charset="0"/>
              </a:rPr>
              <a:t>- The </a:t>
            </a:r>
            <a:r>
              <a:rPr lang="en-US" altLang="zh-CN" sz="32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increment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and </a:t>
            </a:r>
            <a:r>
              <a:rPr lang="en-US" altLang="zh-CN" sz="3200" b="1" dirty="0">
                <a:solidFill>
                  <a:srgbClr val="2C14DE"/>
                </a:solidFill>
                <a:latin typeface="+mj-lt"/>
                <a:cs typeface="Times New Roman" pitchFamily="18" charset="0"/>
              </a:rPr>
              <a:t>decrement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operators can also be applied on </a:t>
            </a:r>
            <a:r>
              <a:rPr lang="en-US" altLang="zh-CN" sz="3200" b="1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char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type variables: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endParaRPr lang="en-US" altLang="zh-CN" sz="3200" b="1" u="sng" dirty="0">
              <a:latin typeface="+mj-lt"/>
              <a:cs typeface="Times New Roman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Tx/>
              <a:buChar char="-"/>
            </a:pPr>
            <a:r>
              <a:rPr lang="en-US" altLang="zh-CN" sz="3200" b="1" u="sng" dirty="0">
                <a:latin typeface="+mj-lt"/>
                <a:cs typeface="Times New Roman" pitchFamily="18" charset="0"/>
              </a:rPr>
              <a:t>Example: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b="1" dirty="0">
                <a:latin typeface="+mj-lt"/>
                <a:cs typeface="Times New Roman" pitchFamily="18" charset="0"/>
              </a:rPr>
              <a:t>		char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</a:t>
            </a:r>
            <a:r>
              <a:rPr lang="en-US" altLang="zh-CN" sz="3200" dirty="0" err="1">
                <a:latin typeface="+mj-lt"/>
                <a:cs typeface="Times New Roman" pitchFamily="18" charset="0"/>
              </a:rPr>
              <a:t>ch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= 'a';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CN" sz="3200" dirty="0">
                <a:latin typeface="+mj-lt"/>
                <a:cs typeface="Times New Roman" pitchFamily="18" charset="0"/>
              </a:rPr>
              <a:t>		</a:t>
            </a:r>
            <a:r>
              <a:rPr lang="en-US" altLang="zh-CN" sz="3200" dirty="0" err="1">
                <a:latin typeface="+mj-lt"/>
                <a:cs typeface="Times New Roman" pitchFamily="18" charset="0"/>
              </a:rPr>
              <a:t>cout</a:t>
            </a:r>
            <a:r>
              <a:rPr lang="en-US" altLang="zh-CN" sz="3200" dirty="0">
                <a:latin typeface="+mj-lt"/>
                <a:cs typeface="Times New Roman" pitchFamily="18" charset="0"/>
              </a:rPr>
              <a:t> &lt;&lt; </a:t>
            </a:r>
            <a:r>
              <a:rPr lang="en-US" altLang="zh-CN" sz="32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++</a:t>
            </a:r>
            <a:r>
              <a:rPr lang="en-US" altLang="zh-CN" sz="3200" dirty="0" err="1">
                <a:solidFill>
                  <a:srgbClr val="B80000"/>
                </a:solidFill>
                <a:latin typeface="+mj-lt"/>
                <a:cs typeface="Times New Roman" pitchFamily="18" charset="0"/>
              </a:rPr>
              <a:t>ch</a:t>
            </a:r>
            <a:r>
              <a:rPr lang="en-US" altLang="zh-CN" sz="3200" dirty="0">
                <a:solidFill>
                  <a:srgbClr val="B80000"/>
                </a:solidFill>
                <a:latin typeface="+mj-lt"/>
                <a:cs typeface="Times New Roman" pitchFamily="18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1" y="27635"/>
            <a:ext cx="9144000" cy="924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rgbClr val="B80000"/>
                </a:solidFill>
                <a:latin typeface="+mj-lt"/>
                <a:ea typeface="+mj-ea"/>
                <a:cs typeface="+mj-cs"/>
              </a:rPr>
              <a:t>Using ++, -- on “char” type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2E05-1E00-4288-BAE8-3EE54CF2F190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"/>
            <a:ext cx="9144000" cy="9448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Equality and Relational Operators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5565" y="1066800"/>
            <a:ext cx="8950035" cy="5791200"/>
          </a:xfrm>
        </p:spPr>
        <p:txBody>
          <a:bodyPr>
            <a:normAutofit/>
          </a:bodyPr>
          <a:lstStyle/>
          <a:p>
            <a:r>
              <a:rPr lang="en-US" dirty="0"/>
              <a:t>Equality Operators:</a:t>
            </a:r>
          </a:p>
          <a:p>
            <a:pPr>
              <a:buFont typeface="Wingdings" pitchFamily="2" charset="2"/>
              <a:buNone/>
            </a:pPr>
            <a:r>
              <a:rPr lang="en-US" b="1" dirty="0"/>
              <a:t>	   </a:t>
            </a:r>
            <a:r>
              <a:rPr lang="en-US" b="1" dirty="0">
                <a:solidFill>
                  <a:srgbClr val="B80000"/>
                </a:solidFill>
              </a:rPr>
              <a:t> </a:t>
            </a:r>
            <a:r>
              <a:rPr lang="en-US" b="1" u="sng" dirty="0">
                <a:solidFill>
                  <a:srgbClr val="B80000"/>
                </a:solidFill>
              </a:rPr>
              <a:t>Operator</a:t>
            </a:r>
            <a:r>
              <a:rPr lang="en-US" b="1" dirty="0">
                <a:solidFill>
                  <a:srgbClr val="B80000"/>
                </a:solidFill>
              </a:rPr>
              <a:t>	</a:t>
            </a:r>
            <a:r>
              <a:rPr lang="en-US" b="1" u="sng" dirty="0">
                <a:solidFill>
                  <a:srgbClr val="B80000"/>
                </a:solidFill>
              </a:rPr>
              <a:t>Example</a:t>
            </a:r>
            <a:r>
              <a:rPr lang="en-US" b="1" dirty="0">
                <a:solidFill>
                  <a:srgbClr val="B80000"/>
                </a:solidFill>
              </a:rPr>
              <a:t>		</a:t>
            </a:r>
            <a:r>
              <a:rPr lang="en-US" b="1" u="sng" dirty="0">
                <a:solidFill>
                  <a:srgbClr val="B80000"/>
                </a:solidFill>
              </a:rPr>
              <a:t>Meaning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		</a:t>
            </a:r>
            <a:r>
              <a:rPr lang="en-US" b="1" dirty="0">
                <a:solidFill>
                  <a:srgbClr val="2C14DE"/>
                </a:solidFill>
              </a:rPr>
              <a:t>==</a:t>
            </a:r>
            <a:r>
              <a:rPr lang="en-US" dirty="0"/>
              <a:t>		   </a:t>
            </a:r>
            <a:r>
              <a:rPr lang="en-US" dirty="0">
                <a:solidFill>
                  <a:srgbClr val="2C14DE"/>
                </a:solidFill>
              </a:rPr>
              <a:t>x == y</a:t>
            </a:r>
            <a:r>
              <a:rPr lang="en-US" dirty="0"/>
              <a:t>		x is equal to 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b="1" dirty="0">
                <a:solidFill>
                  <a:srgbClr val="2C14DE"/>
                </a:solidFill>
              </a:rPr>
              <a:t>!=</a:t>
            </a:r>
            <a:r>
              <a:rPr lang="en-US" dirty="0"/>
              <a:t> 		   </a:t>
            </a:r>
            <a:r>
              <a:rPr lang="en-US" dirty="0">
                <a:solidFill>
                  <a:srgbClr val="2C14DE"/>
                </a:solidFill>
              </a:rPr>
              <a:t>x != y</a:t>
            </a:r>
            <a:r>
              <a:rPr lang="en-US" dirty="0"/>
              <a:t>		x is not equal to y</a:t>
            </a:r>
          </a:p>
          <a:p>
            <a:pPr>
              <a:buFont typeface="Wingdings" pitchFamily="2" charset="2"/>
              <a:buNone/>
            </a:pPr>
            <a:endParaRPr lang="en-US" sz="2200" b="1" dirty="0"/>
          </a:p>
          <a:p>
            <a:r>
              <a:rPr lang="en-US" dirty="0"/>
              <a:t>Relational Operators:</a:t>
            </a:r>
          </a:p>
          <a:p>
            <a:pPr>
              <a:buFont typeface="Wingdings" pitchFamily="2" charset="2"/>
              <a:buNone/>
            </a:pPr>
            <a:r>
              <a:rPr lang="en-US" sz="2200" b="1" dirty="0"/>
              <a:t>	</a:t>
            </a:r>
            <a:r>
              <a:rPr lang="en-US" b="1" u="sng" dirty="0">
                <a:solidFill>
                  <a:srgbClr val="B80000"/>
                </a:solidFill>
              </a:rPr>
              <a:t>Operator</a:t>
            </a:r>
            <a:r>
              <a:rPr lang="en-US" dirty="0">
                <a:solidFill>
                  <a:srgbClr val="B80000"/>
                </a:solidFill>
              </a:rPr>
              <a:t>	    </a:t>
            </a:r>
            <a:r>
              <a:rPr lang="en-US" b="1" u="sng" dirty="0">
                <a:solidFill>
                  <a:srgbClr val="B80000"/>
                </a:solidFill>
              </a:rPr>
              <a:t>Example</a:t>
            </a:r>
            <a:r>
              <a:rPr lang="en-US" dirty="0">
                <a:solidFill>
                  <a:srgbClr val="B80000"/>
                </a:solidFill>
              </a:rPr>
              <a:t>	    </a:t>
            </a:r>
            <a:r>
              <a:rPr lang="en-US" b="1" u="sng" dirty="0">
                <a:solidFill>
                  <a:srgbClr val="B80000"/>
                </a:solidFill>
              </a:rPr>
              <a:t>Meaning</a:t>
            </a:r>
            <a:endParaRPr lang="en-US" u="sng" dirty="0">
              <a:solidFill>
                <a:srgbClr val="B8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2C14DE"/>
                </a:solidFill>
              </a:rPr>
              <a:t>&gt;		    x &gt; y</a:t>
            </a:r>
            <a:r>
              <a:rPr lang="en-US" dirty="0"/>
              <a:t>	    x is greater than 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2C14DE"/>
                </a:solidFill>
              </a:rPr>
              <a:t>&lt;		    x &lt; y</a:t>
            </a:r>
            <a:r>
              <a:rPr lang="en-US" dirty="0"/>
              <a:t>	    x is less than y	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2C14DE"/>
                </a:solidFill>
              </a:rPr>
              <a:t>&gt;=		    x &gt;= y</a:t>
            </a:r>
            <a:r>
              <a:rPr lang="en-US" dirty="0"/>
              <a:t>	    x is greater than or equal to y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2C14DE"/>
                </a:solidFill>
              </a:rPr>
              <a:t>&lt;=		    x &lt;= y</a:t>
            </a:r>
            <a:r>
              <a:rPr lang="en-US" dirty="0"/>
              <a:t>	    x is less than or equal to y</a:t>
            </a:r>
          </a:p>
          <a:p>
            <a:pPr>
              <a:buFont typeface="Wingdings" pitchFamily="2" charset="2"/>
              <a:buNone/>
            </a:pP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DA32-B79B-4764-97C1-85D15D494EA8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73110" cy="95180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Logical 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915400" cy="556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B80000"/>
                </a:solidFill>
              </a:rPr>
              <a:t>Logical operators</a:t>
            </a:r>
            <a:r>
              <a:rPr lang="en-US" dirty="0"/>
              <a:t> are useful when we want to test </a:t>
            </a:r>
            <a:r>
              <a:rPr lang="en-US" dirty="0">
                <a:solidFill>
                  <a:srgbClr val="2C14DE"/>
                </a:solidFill>
              </a:rPr>
              <a:t>multiple </a:t>
            </a:r>
            <a:r>
              <a:rPr lang="en-US" dirty="0" smtClean="0">
                <a:solidFill>
                  <a:srgbClr val="2C14DE"/>
                </a:solidFill>
              </a:rPr>
              <a:t>conditions</a:t>
            </a:r>
            <a:endParaRPr lang="en-US" dirty="0">
              <a:solidFill>
                <a:srgbClr val="2C14DE"/>
              </a:solidFill>
            </a:endParaRPr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2C14DE"/>
                </a:solidFill>
              </a:rPr>
              <a:t>Three types: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C14DE"/>
                </a:solidFill>
              </a:rPr>
              <a:t>AND 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C14DE"/>
                </a:solidFill>
              </a:rPr>
              <a:t>OR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sz="3200" dirty="0" err="1"/>
              <a:t>boolean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2C14DE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16B5-1AB3-42CD-A375-C36EA579D696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5180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Boolean </a:t>
            </a:r>
            <a:r>
              <a:rPr lang="en-US" sz="4000" b="1" dirty="0">
                <a:solidFill>
                  <a:srgbClr val="2C14DE"/>
                </a:solidFill>
              </a:rPr>
              <a:t>AND</a:t>
            </a:r>
            <a:r>
              <a:rPr lang="en-US" sz="4000" b="1" dirty="0">
                <a:solidFill>
                  <a:srgbClr val="B80000"/>
                </a:solidFill>
              </a:rPr>
              <a:t> or logical </a:t>
            </a:r>
            <a:r>
              <a:rPr lang="en-US" sz="4000" b="1" dirty="0">
                <a:solidFill>
                  <a:srgbClr val="2C14DE"/>
                </a:solidFill>
              </a:rPr>
              <a:t>AND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915400" cy="5562600"/>
          </a:xfrm>
        </p:spPr>
        <p:txBody>
          <a:bodyPr>
            <a:normAutofit/>
          </a:bodyPr>
          <a:lstStyle/>
          <a:p>
            <a:pPr>
              <a:lnSpc>
                <a:spcPct val="20000"/>
              </a:lnSpc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Symbol:  </a:t>
            </a:r>
            <a:r>
              <a:rPr lang="en-US" b="1" dirty="0" smtClean="0">
                <a:solidFill>
                  <a:srgbClr val="2C14DE"/>
                </a:solidFill>
              </a:rPr>
              <a:t>&amp;&amp;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B80000"/>
                </a:solidFill>
              </a:rPr>
              <a:t>All</a:t>
            </a:r>
            <a:r>
              <a:rPr lang="en-US" dirty="0">
                <a:solidFill>
                  <a:srgbClr val="2C14DE"/>
                </a:solidFill>
              </a:rPr>
              <a:t> the conditions must be true for the whole expression to be </a:t>
            </a:r>
            <a:r>
              <a:rPr lang="en-US" dirty="0" smtClean="0">
                <a:solidFill>
                  <a:srgbClr val="2C14DE"/>
                </a:solidFill>
              </a:rPr>
              <a:t>true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sz="3200" dirty="0"/>
              <a:t>Example: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200" dirty="0"/>
              <a:t>	</a:t>
            </a:r>
            <a:r>
              <a:rPr lang="en-US" sz="3200" b="1" dirty="0"/>
              <a:t>if ( (</a:t>
            </a:r>
            <a:r>
              <a:rPr lang="en-US" sz="3200" b="1" dirty="0">
                <a:solidFill>
                  <a:srgbClr val="2C14DE"/>
                </a:solidFill>
              </a:rPr>
              <a:t>a == 10)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B80000"/>
                </a:solidFill>
              </a:rPr>
              <a:t>&amp;&amp;</a:t>
            </a:r>
            <a:r>
              <a:rPr lang="en-US" sz="3200" b="1" dirty="0"/>
              <a:t> (</a:t>
            </a:r>
            <a:r>
              <a:rPr lang="en-US" sz="3200" b="1" dirty="0">
                <a:solidFill>
                  <a:srgbClr val="2C14DE"/>
                </a:solidFill>
              </a:rPr>
              <a:t>b == 10)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B80000"/>
                </a:solidFill>
              </a:rPr>
              <a:t>&amp;&amp;</a:t>
            </a:r>
            <a:r>
              <a:rPr lang="en-US" sz="3200" b="1" dirty="0"/>
              <a:t> (</a:t>
            </a:r>
            <a:r>
              <a:rPr lang="en-US" sz="3200" b="1" dirty="0">
                <a:solidFill>
                  <a:srgbClr val="2C14DE"/>
                </a:solidFill>
              </a:rPr>
              <a:t>d == 10</a:t>
            </a:r>
            <a:r>
              <a:rPr lang="en-US" sz="3200" b="1" dirty="0"/>
              <a:t>) 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3200" dirty="0"/>
              <a:t>			</a:t>
            </a:r>
            <a:r>
              <a:rPr lang="en-US" sz="3200" dirty="0" err="1"/>
              <a:t>cout</a:t>
            </a:r>
            <a:r>
              <a:rPr lang="en-US" sz="3200" dirty="0"/>
              <a:t>&lt;&lt;“a, b, and d are all </a:t>
            </a:r>
            <a:r>
              <a:rPr lang="en-US" sz="3200" dirty="0" err="1"/>
              <a:t>equel</a:t>
            </a:r>
            <a:r>
              <a:rPr lang="en-US" sz="3200" dirty="0"/>
              <a:t> to 10”;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8318A-E2BE-4B69-BA00-388B424841C6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Manipulator</a:t>
            </a:r>
          </a:p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0BC2B-7BBA-4103-AF17-E9CF4B76E66B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8556" y="27657"/>
            <a:ext cx="9053245" cy="91815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Boolean </a:t>
            </a:r>
            <a:r>
              <a:rPr lang="en-US" b="1" dirty="0" smtClean="0">
                <a:solidFill>
                  <a:srgbClr val="2C14DE"/>
                </a:solidFill>
              </a:rPr>
              <a:t>OR</a:t>
            </a:r>
            <a:r>
              <a:rPr lang="en-US" b="1" dirty="0" smtClean="0">
                <a:solidFill>
                  <a:srgbClr val="B80000"/>
                </a:solidFill>
              </a:rPr>
              <a:t> / Logical </a:t>
            </a:r>
            <a:r>
              <a:rPr lang="en-US" b="1" dirty="0" smtClean="0">
                <a:solidFill>
                  <a:srgbClr val="2C14DE"/>
                </a:solidFill>
              </a:rPr>
              <a:t>OR</a:t>
            </a:r>
            <a:endParaRPr lang="en-US" b="1" dirty="0">
              <a:solidFill>
                <a:srgbClr val="2C14D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00200" y="1066800"/>
            <a:ext cx="8915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0000"/>
              </a:lnSpc>
              <a:spcBef>
                <a:spcPct val="20000"/>
              </a:spcBef>
              <a:defRPr/>
            </a:pPr>
            <a:endParaRPr lang="en-US" sz="26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600" dirty="0"/>
              <a:t>Symbol:  </a:t>
            </a:r>
            <a:r>
              <a:rPr lang="en-US" sz="3600" b="1" dirty="0">
                <a:solidFill>
                  <a:srgbClr val="2C14DE"/>
                </a:solidFill>
              </a:rPr>
              <a:t>||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6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rgbClr val="B80000"/>
                </a:solidFill>
              </a:rPr>
              <a:t>ANY</a:t>
            </a:r>
            <a:r>
              <a:rPr lang="en-US" sz="3200" dirty="0">
                <a:solidFill>
                  <a:srgbClr val="2C14DE"/>
                </a:solidFill>
              </a:rPr>
              <a:t> condition is sufficient to be true for the whole expression to be true</a:t>
            </a: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dirty="0"/>
              <a:t>Example: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</a:t>
            </a:r>
            <a:r>
              <a:rPr lang="en-US" sz="3200" b="1" dirty="0"/>
              <a:t>if (</a:t>
            </a:r>
            <a:r>
              <a:rPr lang="en-US" sz="3200" b="1" dirty="0">
                <a:solidFill>
                  <a:srgbClr val="2C14DE"/>
                </a:solidFill>
              </a:rPr>
              <a:t>a == 10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B80000"/>
                </a:solidFill>
              </a:rPr>
              <a:t>|| </a:t>
            </a:r>
            <a:r>
              <a:rPr lang="en-US" sz="3200" b="1" dirty="0">
                <a:solidFill>
                  <a:srgbClr val="2C14DE"/>
                </a:solidFill>
              </a:rPr>
              <a:t>b == 9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B80000"/>
                </a:solidFill>
              </a:rPr>
              <a:t>||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2C14DE"/>
                </a:solidFill>
              </a:rPr>
              <a:t>d == 1</a:t>
            </a:r>
            <a:r>
              <a:rPr lang="en-US" sz="3200" b="1" dirty="0"/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		// do something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0980-CEF3-4D71-86AC-9AA405C831A2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4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39719" cy="951806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Boolean </a:t>
            </a:r>
            <a:r>
              <a:rPr lang="en-US" sz="4000" b="1" dirty="0">
                <a:solidFill>
                  <a:srgbClr val="2C14DE"/>
                </a:solidFill>
              </a:rPr>
              <a:t>NOT</a:t>
            </a:r>
            <a:r>
              <a:rPr lang="en-US" sz="4000" b="1" dirty="0">
                <a:solidFill>
                  <a:srgbClr val="B80000"/>
                </a:solidFill>
              </a:rPr>
              <a:t>/ Logical </a:t>
            </a:r>
            <a:r>
              <a:rPr lang="en-US" sz="4000" b="1" dirty="0">
                <a:solidFill>
                  <a:srgbClr val="2C14DE"/>
                </a:solidFill>
              </a:rPr>
              <a:t>NOT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5180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600200" y="1066800"/>
            <a:ext cx="89154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20000"/>
              </a:lnSpc>
              <a:spcBef>
                <a:spcPct val="20000"/>
              </a:spcBef>
              <a:defRPr/>
            </a:pPr>
            <a:endParaRPr lang="en-US" sz="26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Symbol:  </a:t>
            </a:r>
            <a:r>
              <a:rPr lang="en-US" sz="3200" b="1" dirty="0">
                <a:solidFill>
                  <a:srgbClr val="2C14DE"/>
                </a:solidFill>
              </a:rPr>
              <a:t>!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b="1" dirty="0">
                <a:solidFill>
                  <a:srgbClr val="B80000"/>
                </a:solidFill>
              </a:rPr>
              <a:t>Reverses </a:t>
            </a:r>
            <a:r>
              <a:rPr lang="en-US" sz="3200" dirty="0">
                <a:solidFill>
                  <a:srgbClr val="2C14DE"/>
                </a:solidFill>
              </a:rPr>
              <a:t>the meaning of the condition </a:t>
            </a:r>
            <a:r>
              <a:rPr lang="en-US" sz="3200" dirty="0"/>
              <a:t>(makes a true condition false, OR a false condition true)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sz="3200" dirty="0"/>
              <a:t>Example: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</a:t>
            </a:r>
            <a:r>
              <a:rPr lang="en-US" sz="3200" b="1" dirty="0"/>
              <a:t>if ( </a:t>
            </a:r>
            <a:r>
              <a:rPr lang="en-US" sz="3200" b="1" dirty="0">
                <a:solidFill>
                  <a:srgbClr val="B80000"/>
                </a:solidFill>
              </a:rPr>
              <a:t>! 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2C14DE"/>
                </a:solidFill>
              </a:rPr>
              <a:t>marks &gt; 90</a:t>
            </a:r>
            <a:r>
              <a:rPr lang="en-US" sz="3200" b="1" dirty="0"/>
              <a:t>)</a:t>
            </a:r>
            <a:r>
              <a:rPr lang="en-US" sz="3200" b="1" dirty="0">
                <a:solidFill>
                  <a:srgbClr val="2C14DE"/>
                </a:solidFill>
              </a:rPr>
              <a:t> </a:t>
            </a:r>
            <a:r>
              <a:rPr lang="en-US" sz="3200" b="1" dirty="0"/>
              <a:t>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		// do something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F27C-DD28-4798-853A-7D96F56DDA1B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0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E262-A091-4A78-A1CF-1D8FC93BF1E6}" type="slidenum">
              <a:rPr lang="en-US"/>
              <a:pPr/>
              <a:t>22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1"/>
            <a:ext cx="9067800" cy="9601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B80000"/>
                </a:solidFill>
              </a:rPr>
              <a:t>Bitwise Operators (integers)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0200" y="1066800"/>
            <a:ext cx="8991600" cy="55626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and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&amp;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or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|</a:t>
            </a:r>
            <a:r>
              <a:rPr lang="en-US" b="1" dirty="0"/>
              <a:t> 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exclusive or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^ </a:t>
            </a:r>
            <a:endParaRPr lang="en-US" b="1" dirty="0" smtClean="0">
              <a:solidFill>
                <a:srgbClr val="B80000"/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sz="3200" b="1" dirty="0">
                <a:solidFill>
                  <a:srgbClr val="B80000"/>
                </a:solidFill>
              </a:rPr>
              <a:t>(0 on same bits, 1 on different bits)</a:t>
            </a:r>
          </a:p>
          <a:p>
            <a:pPr>
              <a:spcBef>
                <a:spcPts val="1800"/>
              </a:spcBef>
            </a:pPr>
            <a:r>
              <a:rPr lang="en-US" dirty="0"/>
              <a:t>Bitwise "</a:t>
            </a:r>
            <a:r>
              <a:rPr lang="en-US" dirty="0">
                <a:solidFill>
                  <a:srgbClr val="2C14DE"/>
                </a:solidFill>
              </a:rPr>
              <a:t>ones complement</a:t>
            </a:r>
            <a:r>
              <a:rPr lang="en-US" dirty="0"/>
              <a:t>" operator </a:t>
            </a:r>
            <a:r>
              <a:rPr lang="en-US" b="1" dirty="0">
                <a:solidFill>
                  <a:srgbClr val="B80000"/>
                </a:solidFill>
              </a:rPr>
              <a:t>~</a:t>
            </a:r>
            <a:r>
              <a:rPr lang="en-US" dirty="0">
                <a:solidFill>
                  <a:srgbClr val="B80000"/>
                </a:solidFill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2C14DE"/>
                </a:solidFill>
              </a:rPr>
              <a:t>Shift left </a:t>
            </a:r>
            <a:r>
              <a:rPr lang="en-US" b="1" dirty="0">
                <a:solidFill>
                  <a:srgbClr val="B80000"/>
                </a:solidFill>
              </a:rPr>
              <a:t>&lt;&lt;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rgbClr val="2C14DE"/>
                </a:solidFill>
              </a:rPr>
              <a:t>Shift right </a:t>
            </a:r>
            <a:r>
              <a:rPr lang="en-US" b="1" dirty="0">
                <a:solidFill>
                  <a:srgbClr val="B80000"/>
                </a:solidFill>
              </a:rPr>
              <a:t>&gt;&gt;</a:t>
            </a:r>
          </a:p>
          <a:p>
            <a:pPr>
              <a:buFontTx/>
              <a:buNone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3BD4-C85E-40F8-BA9C-53340A599BC5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Chapter 2 of the text book </a:t>
            </a:r>
            <a:r>
              <a:rPr lang="en-US" dirty="0" smtClean="0">
                <a:solidFill>
                  <a:srgbClr val="FF0000"/>
                </a:solidFill>
              </a:rPr>
              <a:t>STARTING </a:t>
            </a:r>
            <a:r>
              <a:rPr lang="en-US" dirty="0">
                <a:solidFill>
                  <a:srgbClr val="FF0000"/>
                </a:solidFill>
              </a:rPr>
              <a:t>OUT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  <a:r>
              <a:rPr lang="en-US" b="1" dirty="0" smtClean="0">
                <a:solidFill>
                  <a:srgbClr val="FF0000"/>
                </a:solidFill>
              </a:rPr>
              <a:t>C++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>
                <a:solidFill>
                  <a:srgbClr val="FF0000"/>
                </a:solidFill>
              </a:rPr>
              <a:t>Control </a:t>
            </a:r>
            <a:r>
              <a:rPr lang="en-US" dirty="0" smtClean="0">
                <a:solidFill>
                  <a:srgbClr val="FF0000"/>
                </a:solidFill>
              </a:rPr>
              <a:t>Structures through </a:t>
            </a:r>
            <a:r>
              <a:rPr lang="en-US" dirty="0">
                <a:solidFill>
                  <a:srgbClr val="FF0000"/>
                </a:solidFill>
              </a:rPr>
              <a:t>Objects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DC43-95AC-40D6-9AE4-C439848CE10F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0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Text book: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3789E-476C-404A-8192-417D064EF375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00FF-224C-4D14-BC07-8192EA85FE8F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50E16-A822-44D2-936F-61797F10FB91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Manipulators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8763000" cy="5334000"/>
          </a:xfrm>
        </p:spPr>
        <p:txBody>
          <a:bodyPr>
            <a:normAutofit/>
          </a:bodyPr>
          <a:lstStyle/>
          <a:p>
            <a:pPr marL="174625" lvl="1" indent="0">
              <a:buNone/>
            </a:pPr>
            <a:r>
              <a:rPr lang="en-US" dirty="0" smtClean="0"/>
              <a:t>A </a:t>
            </a:r>
            <a:r>
              <a:rPr lang="en-US" b="1" dirty="0">
                <a:solidFill>
                  <a:srgbClr val="C00000"/>
                </a:solidFill>
              </a:rPr>
              <a:t>manipulator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2C14DE"/>
                </a:solidFill>
              </a:rPr>
              <a:t>simple function </a:t>
            </a:r>
            <a:r>
              <a:rPr lang="en-US" dirty="0"/>
              <a:t>that can be </a:t>
            </a:r>
            <a:r>
              <a:rPr lang="en-US" dirty="0">
                <a:solidFill>
                  <a:srgbClr val="2C14DE"/>
                </a:solidFill>
              </a:rPr>
              <a:t>included</a:t>
            </a:r>
            <a:r>
              <a:rPr lang="en-US" dirty="0"/>
              <a:t> in an </a:t>
            </a:r>
            <a:r>
              <a:rPr lang="en-US" b="1" dirty="0">
                <a:solidFill>
                  <a:srgbClr val="FF0000"/>
                </a:solidFill>
              </a:rPr>
              <a:t>insertion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extraction </a:t>
            </a:r>
            <a:r>
              <a:rPr lang="en-US" b="1" dirty="0" smtClean="0">
                <a:solidFill>
                  <a:srgbClr val="FF0000"/>
                </a:solidFill>
              </a:rPr>
              <a:t>chain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C++ manipulators</a:t>
            </a:r>
          </a:p>
          <a:p>
            <a:pPr lvl="1"/>
            <a:r>
              <a:rPr lang="en-US" b="1" dirty="0">
                <a:solidFill>
                  <a:srgbClr val="2C14DE"/>
                </a:solidFill>
              </a:rPr>
              <a:t>must include </a:t>
            </a:r>
            <a:r>
              <a:rPr lang="en-US" b="1" dirty="0" err="1" smtClean="0">
                <a:solidFill>
                  <a:srgbClr val="C00000"/>
                </a:solidFill>
              </a:rPr>
              <a:t>iomanip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use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iomanip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86200"/>
            <a:ext cx="6378464" cy="2362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F601-9548-4898-A4CD-D9997256966C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756" y="1"/>
            <a:ext cx="9104244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Output Manipulators (no </a:t>
            </a:r>
            <a:r>
              <a:rPr lang="en-US" b="1" dirty="0" err="1">
                <a:solidFill>
                  <a:srgbClr val="C00000"/>
                </a:solidFill>
              </a:rPr>
              <a:t>args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99822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Manipulators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included</a:t>
            </a:r>
            <a:r>
              <a:rPr lang="en-US" dirty="0"/>
              <a:t> </a:t>
            </a:r>
            <a:r>
              <a:rPr lang="en-US" b="1" dirty="0"/>
              <a:t>like arguments: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b="1" dirty="0" err="1">
                <a:solidFill>
                  <a:srgbClr val="2C14DE"/>
                </a:solidFill>
              </a:rPr>
              <a:t>endl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- </a:t>
            </a:r>
            <a:r>
              <a:rPr lang="en-US" sz="2600" b="1" dirty="0"/>
              <a:t>outputs</a:t>
            </a:r>
            <a:r>
              <a:rPr lang="en-US" sz="2600" dirty="0"/>
              <a:t> a </a:t>
            </a:r>
            <a:r>
              <a:rPr lang="en-US" sz="2600" b="1" dirty="0"/>
              <a:t>new line character</a:t>
            </a:r>
            <a:r>
              <a:rPr lang="en-US" sz="2600" dirty="0"/>
              <a:t>, </a:t>
            </a:r>
            <a:r>
              <a:rPr lang="en-US" sz="2600" b="1" dirty="0"/>
              <a:t>flushes output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b="1" dirty="0" err="1">
                <a:solidFill>
                  <a:srgbClr val="2C14DE"/>
                </a:solidFill>
              </a:rPr>
              <a:t>dec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- </a:t>
            </a:r>
            <a:r>
              <a:rPr lang="en-US" sz="2600" b="1" dirty="0"/>
              <a:t>sets</a:t>
            </a:r>
            <a:r>
              <a:rPr lang="en-US" sz="2600" dirty="0"/>
              <a:t> </a:t>
            </a:r>
            <a:r>
              <a:rPr lang="en-US" sz="2600" b="1" dirty="0" err="1"/>
              <a:t>int</a:t>
            </a:r>
            <a:r>
              <a:rPr lang="en-US" sz="2600" dirty="0"/>
              <a:t> output to </a:t>
            </a:r>
            <a:r>
              <a:rPr lang="en-US" sz="2600" b="1" dirty="0"/>
              <a:t>decimal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2C14DE"/>
                </a:solidFill>
              </a:rPr>
              <a:t>hex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- </a:t>
            </a:r>
            <a:r>
              <a:rPr lang="en-US" sz="2600" b="1" dirty="0"/>
              <a:t>sets</a:t>
            </a:r>
            <a:r>
              <a:rPr lang="en-US" sz="2600" dirty="0"/>
              <a:t> </a:t>
            </a:r>
            <a:r>
              <a:rPr lang="en-US" sz="2600" b="1" dirty="0" err="1"/>
              <a:t>int</a:t>
            </a:r>
            <a:r>
              <a:rPr lang="en-US" sz="2600" dirty="0"/>
              <a:t> output to </a:t>
            </a:r>
            <a:r>
              <a:rPr lang="en-US" sz="2600" b="1" dirty="0"/>
              <a:t>hexadecimal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600" b="1" dirty="0" err="1">
                <a:solidFill>
                  <a:srgbClr val="2C14DE"/>
                </a:solidFill>
              </a:rPr>
              <a:t>oct</a:t>
            </a:r>
            <a:r>
              <a:rPr lang="en-US" sz="2600" dirty="0">
                <a:solidFill>
                  <a:srgbClr val="2C14DE"/>
                </a:solidFill>
              </a:rPr>
              <a:t> </a:t>
            </a:r>
            <a:r>
              <a:rPr lang="en-US" sz="2600" dirty="0"/>
              <a:t>- </a:t>
            </a:r>
            <a:r>
              <a:rPr lang="en-US" sz="2600" b="1" dirty="0"/>
              <a:t>sets</a:t>
            </a:r>
            <a:r>
              <a:rPr lang="en-US" sz="2600" dirty="0"/>
              <a:t> </a:t>
            </a:r>
            <a:r>
              <a:rPr lang="en-US" sz="2600" b="1" dirty="0" err="1"/>
              <a:t>int</a:t>
            </a:r>
            <a:r>
              <a:rPr lang="en-US" sz="2600" dirty="0"/>
              <a:t> output to </a:t>
            </a:r>
            <a:r>
              <a:rPr lang="en-US" sz="2600" b="1" dirty="0"/>
              <a:t>octal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u="sng" dirty="0" smtClean="0"/>
              <a:t>Example</a:t>
            </a:r>
            <a:r>
              <a:rPr lang="en-US" u="sng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</a:rPr>
              <a:t>iostream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>
                <a:latin typeface="Consolas" panose="020B0609020204030204" pitchFamily="49" charset="0"/>
              </a:rPr>
              <a:t>#include &lt;</a:t>
            </a:r>
            <a:r>
              <a:rPr lang="en-US" sz="2200" dirty="0" err="1">
                <a:latin typeface="Consolas" panose="020B0609020204030204" pitchFamily="49" charset="0"/>
              </a:rPr>
              <a:t>iomanip</a:t>
            </a:r>
            <a:r>
              <a:rPr lang="en-US" sz="2200" dirty="0">
                <a:latin typeface="Consolas" panose="020B0609020204030204" pitchFamily="49" charset="0"/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x = 42;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oct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 x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2C14DE"/>
                </a:solidFill>
                <a:latin typeface="Consolas" panose="020B0609020204030204" pitchFamily="49" charset="0"/>
              </a:rPr>
              <a:t>// Outputs 52\n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hex</a:t>
            </a:r>
            <a:r>
              <a:rPr lang="en-US" sz="2200" dirty="0">
                <a:latin typeface="Consolas" panose="020B0609020204030204" pitchFamily="49" charset="0"/>
              </a:rPr>
              <a:t> &lt;&lt; x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2C14DE"/>
                </a:solidFill>
                <a:latin typeface="Consolas" panose="020B0609020204030204" pitchFamily="49" charset="0"/>
              </a:rPr>
              <a:t>// Outputs 2a\n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</a:rPr>
              <a:t>dec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 x &lt;&lt; </a:t>
            </a:r>
            <a:r>
              <a:rPr lang="en-US" sz="2200" dirty="0" err="1">
                <a:latin typeface="Consolas" panose="020B0609020204030204" pitchFamily="49" charset="0"/>
              </a:rPr>
              <a:t>endl</a:t>
            </a:r>
            <a:r>
              <a:rPr lang="en-US" sz="2200" dirty="0">
                <a:latin typeface="Consolas" panose="020B0609020204030204" pitchFamily="49" charset="0"/>
              </a:rPr>
              <a:t>; </a:t>
            </a:r>
            <a:r>
              <a:rPr lang="en-US" sz="2200" dirty="0">
                <a:solidFill>
                  <a:srgbClr val="2C14DE"/>
                </a:solidFill>
                <a:latin typeface="Consolas" panose="020B0609020204030204" pitchFamily="49" charset="0"/>
              </a:rPr>
              <a:t>// Outputs 42\n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ED95-0AAE-4309-9F0B-24BCE8895347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Output Manipulators (1 </a:t>
            </a:r>
            <a:r>
              <a:rPr lang="en-US" sz="4800" b="1" dirty="0" err="1">
                <a:solidFill>
                  <a:srgbClr val="C00000"/>
                </a:solidFill>
              </a:rPr>
              <a:t>arg</a:t>
            </a:r>
            <a:r>
              <a:rPr lang="en-US" sz="4800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2318" y="10668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8000"/>
                </a:solidFill>
              </a:rPr>
              <a:t>Manipulators with 1 argument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C00000"/>
                </a:solidFill>
              </a:rPr>
              <a:t>setw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/>
              <a:t>- </a:t>
            </a:r>
            <a:r>
              <a:rPr lang="en-US" b="1" dirty="0"/>
              <a:t>sets</a:t>
            </a:r>
            <a:r>
              <a:rPr lang="en-US" dirty="0"/>
              <a:t> the </a:t>
            </a:r>
            <a:r>
              <a:rPr lang="en-US" b="1" dirty="0"/>
              <a:t>width</a:t>
            </a:r>
            <a:r>
              <a:rPr lang="en-US" dirty="0"/>
              <a:t> to </a:t>
            </a:r>
            <a:r>
              <a:rPr lang="en-US" b="1" i="1" dirty="0" err="1"/>
              <a:t>int</a:t>
            </a:r>
            <a:r>
              <a:rPr lang="en-US" dirty="0"/>
              <a:t>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C00000"/>
                </a:solidFill>
              </a:rPr>
              <a:t>setfill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>
                <a:solidFill>
                  <a:srgbClr val="C00000"/>
                </a:solidFill>
              </a:rPr>
              <a:t>char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/>
              <a:t>- </a:t>
            </a:r>
            <a:r>
              <a:rPr lang="en-US" b="1" dirty="0"/>
              <a:t>sets</a:t>
            </a:r>
            <a:r>
              <a:rPr lang="en-US" dirty="0"/>
              <a:t> </a:t>
            </a:r>
            <a:r>
              <a:rPr lang="en-US" b="1" dirty="0"/>
              <a:t>fill char </a:t>
            </a:r>
            <a:r>
              <a:rPr lang="en-US" dirty="0"/>
              <a:t>to </a:t>
            </a:r>
            <a:r>
              <a:rPr lang="en-US" b="1" i="1" dirty="0"/>
              <a:t>char</a:t>
            </a:r>
            <a:r>
              <a:rPr lang="en-US" b="1" dirty="0"/>
              <a:t>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b="1" dirty="0"/>
              <a:t> – Left Justified text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C00000"/>
                </a:solidFill>
              </a:rPr>
              <a:t>setprecision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/>
              <a:t>- </a:t>
            </a:r>
            <a:r>
              <a:rPr lang="en-US" b="1" dirty="0"/>
              <a:t>sets</a:t>
            </a:r>
            <a:r>
              <a:rPr lang="en-US" dirty="0"/>
              <a:t> </a:t>
            </a:r>
            <a:r>
              <a:rPr lang="en-US" b="1" dirty="0"/>
              <a:t>precision</a:t>
            </a:r>
            <a:r>
              <a:rPr lang="en-US" dirty="0"/>
              <a:t> to </a:t>
            </a:r>
            <a:r>
              <a:rPr lang="en-US" b="1" i="1" dirty="0" err="1"/>
              <a:t>int</a:t>
            </a:r>
            <a:r>
              <a:rPr lang="en-US" b="1" i="1" dirty="0"/>
              <a:t> </a:t>
            </a:r>
            <a:r>
              <a:rPr lang="en-US" b="1" dirty="0"/>
              <a:t>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 err="1">
                <a:solidFill>
                  <a:srgbClr val="C00000"/>
                </a:solidFill>
              </a:rPr>
              <a:t>setbase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i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) </a:t>
            </a:r>
            <a:r>
              <a:rPr lang="en-US" dirty="0"/>
              <a:t>- </a:t>
            </a:r>
            <a:r>
              <a:rPr lang="en-US" b="1" dirty="0"/>
              <a:t>sets</a:t>
            </a:r>
            <a:r>
              <a:rPr lang="en-US" dirty="0"/>
              <a:t> </a:t>
            </a:r>
            <a:r>
              <a:rPr lang="en-US" b="1" dirty="0" err="1"/>
              <a:t>int</a:t>
            </a:r>
            <a:r>
              <a:rPr lang="en-US" dirty="0"/>
              <a:t> output to </a:t>
            </a:r>
            <a:r>
              <a:rPr lang="en-US" b="1" dirty="0"/>
              <a:t>hex</a:t>
            </a:r>
            <a:r>
              <a:rPr lang="en-US" dirty="0"/>
              <a:t> </a:t>
            </a:r>
            <a:r>
              <a:rPr lang="en-US" u="sng" dirty="0"/>
              <a:t>if</a:t>
            </a:r>
            <a:r>
              <a:rPr lang="en-US" i="1" u="sng" dirty="0"/>
              <a:t> </a:t>
            </a:r>
            <a:r>
              <a:rPr lang="en-US" i="1" u="sng" dirty="0" err="1"/>
              <a:t>int</a:t>
            </a:r>
            <a:r>
              <a:rPr lang="en-US" i="1" u="sng" dirty="0"/>
              <a:t> </a:t>
            </a:r>
            <a:r>
              <a:rPr lang="en-US" u="sng" dirty="0"/>
              <a:t>is 16</a:t>
            </a:r>
            <a:r>
              <a:rPr lang="en-US" dirty="0"/>
              <a:t>, </a:t>
            </a:r>
            <a:r>
              <a:rPr lang="en-US" u="sng" dirty="0" err="1"/>
              <a:t>oct</a:t>
            </a:r>
            <a:r>
              <a:rPr lang="en-US" u="sng" dirty="0"/>
              <a:t> if</a:t>
            </a:r>
            <a:r>
              <a:rPr lang="en-US" i="1" u="sng" dirty="0"/>
              <a:t> </a:t>
            </a:r>
            <a:r>
              <a:rPr lang="en-US" i="1" u="sng" dirty="0" err="1"/>
              <a:t>int</a:t>
            </a:r>
            <a:r>
              <a:rPr lang="en-US" i="1" u="sng" dirty="0"/>
              <a:t> </a:t>
            </a:r>
            <a:r>
              <a:rPr lang="en-US" u="sng" dirty="0"/>
              <a:t>is 8</a:t>
            </a:r>
            <a:r>
              <a:rPr lang="en-US" dirty="0"/>
              <a:t>, </a:t>
            </a:r>
            <a:r>
              <a:rPr lang="en-US" u="sng" dirty="0" err="1"/>
              <a:t>dec</a:t>
            </a:r>
            <a:r>
              <a:rPr lang="en-US" u="sng" dirty="0"/>
              <a:t> if</a:t>
            </a:r>
            <a:r>
              <a:rPr lang="en-US" i="1" u="sng" dirty="0"/>
              <a:t> </a:t>
            </a:r>
            <a:r>
              <a:rPr lang="en-US" i="1" u="sng" dirty="0" err="1"/>
              <a:t>int</a:t>
            </a:r>
            <a:r>
              <a:rPr lang="en-US" i="1" u="sng" dirty="0"/>
              <a:t> </a:t>
            </a:r>
            <a:r>
              <a:rPr lang="en-US" u="sng" dirty="0"/>
              <a:t>is 0 or 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err="1">
                <a:latin typeface="Consolas" panose="020B0609020204030204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</a:rPr>
              <a:t>setw</a:t>
            </a:r>
            <a:r>
              <a:rPr lang="en-US" sz="2000" dirty="0">
                <a:latin typeface="Consolas" panose="020B0609020204030204" pitchFamily="49" charset="0"/>
              </a:rPr>
              <a:t>(7) &lt;&lt; </a:t>
            </a:r>
            <a:r>
              <a:rPr lang="en-US" sz="2000" dirty="0" err="1">
                <a:latin typeface="Consolas" panose="020B0609020204030204" pitchFamily="49" charset="0"/>
              </a:rPr>
              <a:t>setprecision</a:t>
            </a:r>
            <a:r>
              <a:rPr lang="en-US" sz="2000" dirty="0">
                <a:latin typeface="Consolas" panose="020B0609020204030204" pitchFamily="49" charset="0"/>
              </a:rPr>
              <a:t>(2) &lt;&lt; </a:t>
            </a:r>
            <a:r>
              <a:rPr lang="en-US" sz="2000" dirty="0" err="1">
                <a:latin typeface="Consolas" panose="020B0609020204030204" pitchFamily="49" charset="0"/>
              </a:rPr>
              <a:t>setfill</a:t>
            </a:r>
            <a:r>
              <a:rPr lang="en-US" sz="2000" dirty="0">
                <a:latin typeface="Consolas" panose="020B0609020204030204" pitchFamily="49" charset="0"/>
              </a:rPr>
              <a:t>(‘_’) &lt;&lt; 34.267 &lt;&lt; </a:t>
            </a:r>
            <a:r>
              <a:rPr lang="en-US" sz="2000" dirty="0" err="1">
                <a:latin typeface="Consolas" panose="020B0609020204030204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rgbClr val="2C14DE"/>
                </a:solidFill>
                <a:latin typeface="Consolas" panose="020B0609020204030204" pitchFamily="49" charset="0"/>
              </a:rPr>
              <a:t>  // outputs __34.27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solidFill>
                <a:srgbClr val="2C14DE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858" y="5069025"/>
            <a:ext cx="2901084" cy="14368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650" y="5105400"/>
            <a:ext cx="2683502" cy="140043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6ECA-1289-4052-9793-1B60B81E8854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8505"/>
            <a:ext cx="10972800" cy="838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Output Manipulators (1 </a:t>
            </a:r>
            <a:r>
              <a:rPr lang="en-US" b="1" dirty="0" err="1">
                <a:solidFill>
                  <a:srgbClr val="C00000"/>
                </a:solidFill>
              </a:rPr>
              <a:t>arg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106705"/>
            <a:ext cx="7397764" cy="28099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935" y="1672790"/>
            <a:ext cx="2429658" cy="20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802" y="4038600"/>
            <a:ext cx="8536393" cy="24735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DDA6-AAEC-4776-9125-8C47E9FBC3A6}" type="datetime1">
              <a:rPr lang="en-US" smtClean="0"/>
              <a:t>9/14/2022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0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522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Floating Point Format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756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Can use flags </a:t>
            </a:r>
            <a:r>
              <a:rPr lang="en-US" b="1" dirty="0">
                <a:solidFill>
                  <a:srgbClr val="C00000"/>
                </a:solidFill>
              </a:rPr>
              <a:t>scientific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fixed </a:t>
            </a:r>
            <a:r>
              <a:rPr lang="en-US" dirty="0"/>
              <a:t>to </a:t>
            </a:r>
            <a:r>
              <a:rPr lang="en-US" b="1" dirty="0">
                <a:solidFill>
                  <a:srgbClr val="2C14DE"/>
                </a:solidFill>
              </a:rPr>
              <a:t>force floating point output</a:t>
            </a:r>
            <a:r>
              <a:rPr lang="en-US" dirty="0"/>
              <a:t> in </a:t>
            </a:r>
            <a:r>
              <a:rPr lang="en-US" b="1" dirty="0">
                <a:solidFill>
                  <a:srgbClr val="2C14DE"/>
                </a:solidFill>
              </a:rPr>
              <a:t>scientific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2C14DE"/>
                </a:solidFill>
              </a:rPr>
              <a:t>fixed format</a:t>
            </a:r>
          </a:p>
          <a:p>
            <a:pPr lvl="1">
              <a:buFontTx/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dirty="0"/>
              <a:t>Effect of precision depends on format</a:t>
            </a:r>
          </a:p>
          <a:p>
            <a:pPr lvl="1"/>
            <a:r>
              <a:rPr lang="en-US" sz="2000" i="1" dirty="0"/>
              <a:t>scientific (total significant digits)</a:t>
            </a:r>
          </a:p>
          <a:p>
            <a:pPr lvl="1"/>
            <a:r>
              <a:rPr lang="en-US" sz="2000" i="1" dirty="0"/>
              <a:t>fixed (how many digits after decimal point)</a:t>
            </a:r>
          </a:p>
          <a:p>
            <a:pPr marL="457200" lvl="1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174625" lvl="1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float a = 4.0;	</a:t>
            </a:r>
          </a:p>
          <a:p>
            <a:pPr marL="174625" lvl="1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n=7;	</a:t>
            </a:r>
          </a:p>
          <a:p>
            <a:pPr marL="174625" lvl="1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&lt;&lt;"\</a:t>
            </a:r>
            <a:r>
              <a:rPr lang="en-US" sz="2000" b="1" dirty="0" err="1">
                <a:latin typeface="Consolas" panose="020B0609020204030204" pitchFamily="49" charset="0"/>
              </a:rPr>
              <a:t>nDefault</a:t>
            </a:r>
            <a:r>
              <a:rPr lang="en-US" sz="2000" b="1" dirty="0">
                <a:latin typeface="Consolas" panose="020B0609020204030204" pitchFamily="49" charset="0"/>
              </a:rPr>
              <a:t>:"&lt;&lt;</a:t>
            </a:r>
            <a:r>
              <a:rPr lang="en-US" sz="2000" b="1" dirty="0" err="1">
                <a:latin typeface="Consolas" panose="020B0609020204030204" pitchFamily="49" charset="0"/>
              </a:rPr>
              <a:t>setprecision</a:t>
            </a:r>
            <a:r>
              <a:rPr lang="en-US" sz="2000" b="1" dirty="0">
                <a:latin typeface="Consolas" panose="020B0609020204030204" pitchFamily="49" charset="0"/>
              </a:rPr>
              <a:t>(n)&lt;&lt;a&lt;&lt;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marL="174625" lvl="1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&lt;&lt;"\</a:t>
            </a:r>
            <a:r>
              <a:rPr lang="en-US" sz="2000" b="1" dirty="0" err="1">
                <a:latin typeface="Consolas" panose="020B0609020204030204" pitchFamily="49" charset="0"/>
              </a:rPr>
              <a:t>nFixed</a:t>
            </a:r>
            <a:r>
              <a:rPr lang="en-US" sz="2000" b="1" dirty="0">
                <a:latin typeface="Consolas" panose="020B0609020204030204" pitchFamily="49" charset="0"/>
              </a:rPr>
              <a:t>:"&lt;&lt;</a:t>
            </a:r>
            <a:r>
              <a:rPr lang="en-US" sz="2000" b="1" dirty="0" err="1">
                <a:latin typeface="Consolas" panose="020B0609020204030204" pitchFamily="49" charset="0"/>
              </a:rPr>
              <a:t>setprecision</a:t>
            </a:r>
            <a:r>
              <a:rPr lang="en-US" sz="2000" b="1" dirty="0">
                <a:latin typeface="Consolas" panose="020B0609020204030204" pitchFamily="49" charset="0"/>
              </a:rPr>
              <a:t>(n)&lt;&lt;fixed&lt;&lt;a&lt;&lt;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marL="174625" lvl="1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&lt;&lt;"\</a:t>
            </a:r>
            <a:r>
              <a:rPr lang="en-US" sz="2000" b="1" dirty="0" err="1">
                <a:latin typeface="Consolas" panose="020B0609020204030204" pitchFamily="49" charset="0"/>
              </a:rPr>
              <a:t>nScientific</a:t>
            </a:r>
            <a:r>
              <a:rPr lang="en-US" sz="2000" b="1" dirty="0">
                <a:latin typeface="Consolas" panose="020B0609020204030204" pitchFamily="49" charset="0"/>
              </a:rPr>
              <a:t>:"&lt;&lt;</a:t>
            </a:r>
            <a:r>
              <a:rPr lang="en-US" sz="2000" b="1" dirty="0" err="1">
                <a:latin typeface="Consolas" panose="020B0609020204030204" pitchFamily="49" charset="0"/>
              </a:rPr>
              <a:t>setprecision</a:t>
            </a:r>
            <a:r>
              <a:rPr lang="en-US" sz="2000" b="1" dirty="0">
                <a:latin typeface="Consolas" panose="020B0609020204030204" pitchFamily="49" charset="0"/>
              </a:rPr>
              <a:t>(n)&lt;&lt;scientific&lt;&lt;a&lt;&lt;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double x = 123.4567;</a:t>
            </a:r>
          </a:p>
          <a:p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</a:rPr>
              <a:t>setprecision</a:t>
            </a:r>
            <a:r>
              <a:rPr lang="en-US" sz="2000" b="1" dirty="0">
                <a:latin typeface="Consolas" panose="020B0609020204030204" pitchFamily="49" charset="0"/>
              </a:rPr>
              <a:t>(2) &lt;&lt; fixed &lt;&lt; x &lt;&lt; </a:t>
            </a:r>
            <a:r>
              <a:rPr lang="en-US" sz="2000" b="1" dirty="0" err="1">
                <a:latin typeface="Consolas" panose="020B0609020204030204" pitchFamily="49" charset="0"/>
              </a:rPr>
              <a:t>endl</a:t>
            </a:r>
            <a:r>
              <a:rPr lang="en-US" sz="2000" b="1" dirty="0" smtClean="0">
                <a:latin typeface="Consolas" panose="020B0609020204030204" pitchFamily="49" charset="0"/>
              </a:rPr>
              <a:t>; // </a:t>
            </a:r>
            <a:r>
              <a:rPr lang="en-US" sz="2000" dirty="0"/>
              <a:t>123.46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174625" lvl="1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3756" y="952266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8268-1BC9-40CC-B335-BF741091E6D0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Showpoint</a:t>
            </a:r>
            <a:r>
              <a:rPr lang="en-US" dirty="0" smtClean="0"/>
              <a:t> Manipulator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showpoint</a:t>
            </a:r>
            <a:r>
              <a:rPr lang="en-US" b="1" dirty="0"/>
              <a:t> Manipulator</a:t>
            </a:r>
            <a:endParaRPr lang="en-US" dirty="0"/>
          </a:p>
          <a:p>
            <a:r>
              <a:rPr lang="en-US" dirty="0"/>
              <a:t>By default, floating-point numbers are not displayed with trailing </a:t>
            </a:r>
            <a:r>
              <a:rPr lang="en-US" dirty="0" smtClean="0"/>
              <a:t>zeros</a:t>
            </a:r>
          </a:p>
          <a:p>
            <a:r>
              <a:rPr lang="en-US" dirty="0" smtClean="0"/>
              <a:t>Floating-point numbers </a:t>
            </a:r>
            <a:r>
              <a:rPr lang="en-US" dirty="0"/>
              <a:t>that do not have a fractional part are not displayed with a decimal point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fr-FR" dirty="0"/>
              <a:t>double x = 123.4, y = 456.0;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setprecision</a:t>
            </a:r>
            <a:r>
              <a:rPr lang="en-US" dirty="0"/>
              <a:t>(6) &lt;&lt; </a:t>
            </a:r>
            <a:r>
              <a:rPr lang="en-US" dirty="0" err="1">
                <a:solidFill>
                  <a:srgbClr val="FF0000"/>
                </a:solidFill>
              </a:rPr>
              <a:t>showpoint</a:t>
            </a:r>
            <a:r>
              <a:rPr lang="en-US" dirty="0"/>
              <a:t> &lt;&lt; x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y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123.400</a:t>
            </a:r>
          </a:p>
          <a:p>
            <a:r>
              <a:rPr lang="en-US" dirty="0"/>
              <a:t>456.000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032DB-4421-4501-92F1-AD67273C9D69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1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15364</TotalTime>
  <Words>1120</Words>
  <Application>Microsoft Office PowerPoint</Application>
  <PresentationFormat>Widescreen</PresentationFormat>
  <Paragraphs>258</Paragraphs>
  <Slides>25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宋体</vt:lpstr>
      <vt:lpstr>Arial</vt:lpstr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PowerPoint Presentation</vt:lpstr>
      <vt:lpstr>Goals</vt:lpstr>
      <vt:lpstr>Today’s Lecture</vt:lpstr>
      <vt:lpstr>Manipulators</vt:lpstr>
      <vt:lpstr>Output Manipulators (no args)</vt:lpstr>
      <vt:lpstr>Output Manipulators (1 arg)</vt:lpstr>
      <vt:lpstr>Output Manipulators (1 arg)</vt:lpstr>
      <vt:lpstr>Floating Point Format</vt:lpstr>
      <vt:lpstr>Showpoint Manipulator</vt:lpstr>
      <vt:lpstr>Left and Right Manipulators</vt:lpstr>
      <vt:lpstr>Stream Manipulators</vt:lpstr>
      <vt:lpstr>Input Status Flags</vt:lpstr>
      <vt:lpstr>Testing Status Flags</vt:lpstr>
      <vt:lpstr>Testing Status Flags</vt:lpstr>
      <vt:lpstr>Integer Input</vt:lpstr>
      <vt:lpstr>PowerPoint Presentation</vt:lpstr>
      <vt:lpstr>Equality and Relational Operators</vt:lpstr>
      <vt:lpstr>Logical Operators</vt:lpstr>
      <vt:lpstr>Boolean AND or logical AND</vt:lpstr>
      <vt:lpstr>Boolean OR / Logical OR</vt:lpstr>
      <vt:lpstr>Boolean NOT/ Logical NOT</vt:lpstr>
      <vt:lpstr>Bitwise Operators (integers)</vt:lpstr>
      <vt:lpstr>Reading Task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1245</cp:revision>
  <dcterms:created xsi:type="dcterms:W3CDTF">2006-08-16T00:00:00Z</dcterms:created>
  <dcterms:modified xsi:type="dcterms:W3CDTF">2022-09-14T09:25:41Z</dcterms:modified>
</cp:coreProperties>
</file>