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9"/>
  </p:notesMasterIdLst>
  <p:sldIdLst>
    <p:sldId id="352" r:id="rId2"/>
    <p:sldId id="686" r:id="rId3"/>
    <p:sldId id="791" r:id="rId4"/>
    <p:sldId id="801" r:id="rId5"/>
    <p:sldId id="802" r:id="rId6"/>
    <p:sldId id="803" r:id="rId7"/>
    <p:sldId id="804" r:id="rId8"/>
    <p:sldId id="805" r:id="rId9"/>
    <p:sldId id="806" r:id="rId10"/>
    <p:sldId id="807" r:id="rId11"/>
    <p:sldId id="808" r:id="rId12"/>
    <p:sldId id="809" r:id="rId13"/>
    <p:sldId id="810" r:id="rId14"/>
    <p:sldId id="811" r:id="rId15"/>
    <p:sldId id="812" r:id="rId16"/>
    <p:sldId id="813" r:id="rId17"/>
    <p:sldId id="814" r:id="rId18"/>
    <p:sldId id="829" r:id="rId19"/>
    <p:sldId id="831" r:id="rId20"/>
    <p:sldId id="832" r:id="rId21"/>
    <p:sldId id="833" r:id="rId22"/>
    <p:sldId id="834" r:id="rId23"/>
    <p:sldId id="835" r:id="rId24"/>
    <p:sldId id="836" r:id="rId25"/>
    <p:sldId id="837" r:id="rId26"/>
    <p:sldId id="838" r:id="rId27"/>
    <p:sldId id="839" r:id="rId28"/>
    <p:sldId id="840" r:id="rId29"/>
    <p:sldId id="841" r:id="rId30"/>
    <p:sldId id="842" r:id="rId31"/>
    <p:sldId id="843" r:id="rId32"/>
    <p:sldId id="844" r:id="rId33"/>
    <p:sldId id="845" r:id="rId34"/>
    <p:sldId id="846" r:id="rId35"/>
    <p:sldId id="847" r:id="rId36"/>
    <p:sldId id="848" r:id="rId37"/>
    <p:sldId id="849" r:id="rId38"/>
    <p:sldId id="850" r:id="rId39"/>
    <p:sldId id="851" r:id="rId40"/>
    <p:sldId id="870" r:id="rId41"/>
    <p:sldId id="871" r:id="rId42"/>
    <p:sldId id="872" r:id="rId43"/>
    <p:sldId id="873" r:id="rId44"/>
    <p:sldId id="874" r:id="rId45"/>
    <p:sldId id="875" r:id="rId46"/>
    <p:sldId id="687" r:id="rId47"/>
    <p:sldId id="41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61" autoAdjust="0"/>
  </p:normalViewPr>
  <p:slideViewPr>
    <p:cSldViewPr>
      <p:cViewPr varScale="1">
        <p:scale>
          <a:sx n="57" d="100"/>
          <a:sy n="57" d="100"/>
        </p:scale>
        <p:origin x="121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790FF6-4361-43A1-A599-37EF9F42AB6D}" type="slidenum">
              <a:rPr lang="en-US" altLang="en-US" sz="1200" baseline="0"/>
              <a:pPr/>
              <a:t>12</a:t>
            </a:fld>
            <a:endParaRPr lang="en-US" altLang="en-US" sz="1200" baseline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pr3-06.cpp</a:t>
            </a:r>
          </a:p>
        </p:txBody>
      </p:sp>
    </p:spTree>
    <p:extLst>
      <p:ext uri="{BB962C8B-B14F-4D97-AF65-F5344CB8AC3E}">
        <p14:creationId xmlns:p14="http://schemas.microsoft.com/office/powerpoint/2010/main" val="3880989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38DF57-6383-4973-A27D-21DCC0952A1A}" type="slidenum">
              <a:rPr lang="en-US" altLang="en-US" sz="1200" baseline="0"/>
              <a:pPr/>
              <a:t>13</a:t>
            </a:fld>
            <a:endParaRPr lang="en-US" altLang="en-US" sz="1200" baseline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5646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81E808-1FEB-4AB0-8FE2-DB96D3D4E469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3312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8CB19E-FC2C-49B3-A71E-C7E6037D881B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73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361148-93B2-4C09-ADDF-336144EDD8BB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270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032A2E-9751-4C9A-AEAE-92BA791B9F13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8294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pr4-09.cpp</a:t>
            </a:r>
          </a:p>
        </p:txBody>
      </p:sp>
    </p:spTree>
    <p:extLst>
      <p:ext uri="{BB962C8B-B14F-4D97-AF65-F5344CB8AC3E}">
        <p14:creationId xmlns:p14="http://schemas.microsoft.com/office/powerpoint/2010/main" val="3821048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3557DE-854A-49A9-9341-A1669305427D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34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B22B5A-30F3-4E42-84AC-AC7DA356E730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549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72B464-2F44-43AB-979F-D7795C96F770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090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95003D-16C6-4952-A2FF-F1DC7E69566F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952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77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BCB1EC-1B51-494B-92BF-F56C83A523E5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  <p:sp>
        <p:nvSpPr>
          <p:cNvPr id="9728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3431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7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2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50B943-6B90-4F6A-8B93-AF3CA563797B}" type="slidenum">
              <a:rPr lang="en-US" altLang="en-US" sz="1200" baseline="0"/>
              <a:pPr/>
              <a:t>6</a:t>
            </a:fld>
            <a:endParaRPr lang="en-US" altLang="en-US" sz="1200" baseline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268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6D6B02-47DC-47E4-94FE-AC5C6A6424A8}" type="slidenum">
              <a:rPr lang="en-US" altLang="en-US" sz="1200" baseline="0"/>
              <a:pPr/>
              <a:t>7</a:t>
            </a:fld>
            <a:endParaRPr lang="en-US" altLang="en-US" sz="1200" baseline="0"/>
          </a:p>
        </p:txBody>
      </p:sp>
      <p:sp>
        <p:nvSpPr>
          <p:cNvPr id="3379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pr3-05.cpp</a:t>
            </a:r>
          </a:p>
        </p:txBody>
      </p:sp>
    </p:spTree>
    <p:extLst>
      <p:ext uri="{BB962C8B-B14F-4D97-AF65-F5344CB8AC3E}">
        <p14:creationId xmlns:p14="http://schemas.microsoft.com/office/powerpoint/2010/main" val="354336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D7C9F5-EE87-431B-B3DC-F25FE51CB2D7}" type="slidenum">
              <a:rPr lang="en-US" altLang="en-US" sz="1200" baseline="0"/>
              <a:pPr/>
              <a:t>9</a:t>
            </a:fld>
            <a:endParaRPr lang="en-US" altLang="en-US" sz="1200" baseline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953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413B84-CD67-4588-8095-214230F6E6B2}" type="slidenum">
              <a:rPr lang="en-US" altLang="en-US" sz="1200" baseline="0"/>
              <a:pPr/>
              <a:t>10</a:t>
            </a:fld>
            <a:endParaRPr lang="en-US" altLang="en-US" sz="1200" baseline="0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807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413B84-CD67-4588-8095-214230F6E6B2}" type="slidenum">
              <a:rPr lang="en-US" altLang="en-US" sz="1200" baseline="0"/>
              <a:pPr/>
              <a:t>11</a:t>
            </a:fld>
            <a:endParaRPr lang="en-US" altLang="en-US" sz="1200" baseline="0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42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6101F5E-4302-459B-94F9-7EC4908DCD92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329-F95B-4B29-82BA-9AF5A123BFE4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C30F-6865-4E37-BF0C-7ADCC48A0555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E0E9317-8C5A-4207-9EA1-ED09E162E025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D474410-A3CD-4930-835E-FFCA3D92A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92CE-3EDA-4779-84F9-5F873D3A1A69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9F65-44ED-4808-90E4-5B374856E557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EA8-4CEE-4863-9F8F-A3AEB9470D38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0EED-5609-47DF-BB8F-06FCB8390BEC}" type="datetime1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F6BA-8D3D-4E5E-8FB4-3BB43512AD79}" type="datetime1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2EC7-F8AB-48C5-B8F4-EC6F5E339C88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A4F2-699D-4FEA-96CC-EBDF7F3BEFEB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128-442F-42CC-B891-E4F04CDA75DC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031D42D-4FCA-4A71-9338-6E9C7EFC0D82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180A-68B0-4AE2-92EA-463DD3D37EDD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Manipulator and Operators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xmlns="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Associativity of Operators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120568"/>
            <a:ext cx="8991600" cy="436583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000" b="1" dirty="0">
                <a:solidFill>
                  <a:srgbClr val="C00000"/>
                </a:solidFill>
              </a:rPr>
              <a:t>Implied grouping/parentheses</a:t>
            </a:r>
          </a:p>
          <a:p>
            <a:pPr marL="0" indent="0">
              <a:buNone/>
              <a:defRPr/>
            </a:pPr>
            <a:r>
              <a:rPr lang="en-US" altLang="en-US" sz="3000" b="1" dirty="0"/>
              <a:t>    </a:t>
            </a:r>
            <a:r>
              <a:rPr lang="en-US" altLang="en-US" sz="3000" b="1" u="sng" dirty="0"/>
              <a:t>Example</a:t>
            </a:r>
            <a:r>
              <a:rPr lang="en-US" altLang="en-US" sz="3000" b="1" dirty="0"/>
              <a:t>: </a:t>
            </a:r>
            <a:r>
              <a:rPr lang="en-US" altLang="en-US" sz="3000" b="1" dirty="0">
                <a:solidFill>
                  <a:srgbClr val="2C14DE"/>
                </a:solidFill>
              </a:rPr>
              <a:t>-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(</a:t>
            </a:r>
            <a:r>
              <a:rPr lang="en-US" altLang="en-US" sz="3000" b="1" dirty="0">
                <a:solidFill>
                  <a:srgbClr val="2C14DE"/>
                </a:solidFill>
              </a:rPr>
              <a:t>unary negation</a:t>
            </a:r>
            <a:r>
              <a:rPr lang="en-US" altLang="en-US" sz="3000" dirty="0"/>
              <a:t>)  </a:t>
            </a:r>
            <a:r>
              <a:rPr lang="en-US" altLang="en-US" sz="3000" b="1" i="1" dirty="0">
                <a:solidFill>
                  <a:srgbClr val="2C14DE"/>
                </a:solidFill>
              </a:rPr>
              <a:t>associates </a:t>
            </a:r>
            <a:r>
              <a:rPr lang="en-US" altLang="en-US" sz="3000" b="1" i="1" u="sng" dirty="0">
                <a:solidFill>
                  <a:srgbClr val="2C14DE"/>
                </a:solidFill>
              </a:rPr>
              <a:t>right to left</a:t>
            </a:r>
          </a:p>
          <a:p>
            <a:pPr marL="0" indent="0">
              <a:buNone/>
              <a:defRPr/>
            </a:pPr>
            <a:endParaRPr lang="en-US" altLang="en-US" b="1" i="1" u="sng" dirty="0">
              <a:solidFill>
                <a:srgbClr val="2C14DE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-5 </a:t>
            </a:r>
            <a:r>
              <a:rPr lang="en-US" alt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en-US" b="1" dirty="0">
                <a:solidFill>
                  <a:srgbClr val="2C14D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-5</a:t>
            </a:r>
            <a:r>
              <a:rPr lang="en-US" alt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;  </a:t>
            </a:r>
          </a:p>
          <a:p>
            <a:pPr marL="457200" lvl="1" indent="0">
              <a:buNone/>
              <a:defRPr/>
            </a:pPr>
            <a:r>
              <a:rPr lang="en-US" alt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--5 </a:t>
            </a:r>
            <a:r>
              <a:rPr lang="en-US" alt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 - (-5)  </a:t>
            </a:r>
            <a:r>
              <a:rPr lang="en-US" altLang="en-US" b="1" dirty="0">
                <a:solidFill>
                  <a:srgbClr val="2C14D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5</a:t>
            </a:r>
            <a:r>
              <a:rPr lang="en-US" alt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pPr marL="457200" lvl="1" indent="0">
              <a:buNone/>
              <a:defRPr/>
            </a:pPr>
            <a:r>
              <a:rPr lang="en-US" alt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---5 </a:t>
            </a:r>
            <a:r>
              <a:rPr lang="en-US" alt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= -(-(-5)) = - (+5)  </a:t>
            </a:r>
            <a:r>
              <a:rPr lang="en-US" altLang="en-US" b="1" dirty="0">
                <a:solidFill>
                  <a:srgbClr val="2C14D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-5</a:t>
            </a:r>
            <a:endParaRPr lang="en-US" altLang="en-US" b="1" dirty="0">
              <a:solidFill>
                <a:srgbClr val="2C14DE"/>
              </a:solidFill>
              <a:latin typeface="Consolas" panose="020B0609020204030204" pitchFamily="49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4F8C1AC0-6E14-4C6D-A98E-F4E8ECBB2B11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823-F818-4BA5-8023-2DE8EB128BB2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Associativity of Operators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120568"/>
            <a:ext cx="8991600" cy="558503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/>
              <a:t>*</a:t>
            </a:r>
            <a:r>
              <a:rPr lang="en-US" altLang="en-US" dirty="0" smtClean="0"/>
              <a:t>   </a:t>
            </a:r>
            <a:r>
              <a:rPr lang="en-US" altLang="en-US" b="1" dirty="0" smtClean="0"/>
              <a:t>/</a:t>
            </a:r>
            <a:r>
              <a:rPr lang="en-US" altLang="en-US" dirty="0" smtClean="0"/>
              <a:t>   </a:t>
            </a:r>
            <a:r>
              <a:rPr lang="en-US" altLang="en-US" b="1" dirty="0" smtClean="0"/>
              <a:t>%</a:t>
            </a:r>
            <a:r>
              <a:rPr lang="en-US" altLang="en-US" dirty="0" smtClean="0"/>
              <a:t>   </a:t>
            </a:r>
            <a:r>
              <a:rPr lang="en-US" altLang="en-US" b="1" dirty="0" smtClean="0"/>
              <a:t>+</a:t>
            </a:r>
            <a:r>
              <a:rPr lang="en-US" altLang="en-US" dirty="0" smtClean="0"/>
              <a:t>   </a:t>
            </a:r>
            <a:r>
              <a:rPr lang="en-US" altLang="en-US" b="1" dirty="0" smtClean="0"/>
              <a:t>-</a:t>
            </a:r>
            <a:r>
              <a:rPr lang="en-US" altLang="en-US" dirty="0" smtClean="0"/>
              <a:t>   all </a:t>
            </a:r>
            <a:r>
              <a:rPr lang="en-US" altLang="en-US" b="1" dirty="0" smtClean="0"/>
              <a:t>associate</a:t>
            </a:r>
            <a:r>
              <a:rPr lang="en-US" altLang="en-US" dirty="0" smtClean="0"/>
              <a:t> </a:t>
            </a:r>
            <a:r>
              <a:rPr lang="en-US" altLang="en-US" b="1" u="sng" dirty="0" smtClean="0">
                <a:solidFill>
                  <a:srgbClr val="2C14DE"/>
                </a:solidFill>
              </a:rPr>
              <a:t>left to right</a:t>
            </a:r>
          </a:p>
          <a:p>
            <a:pPr marL="0" lvl="1" indent="0">
              <a:buNone/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 3 + 2 + 4  + 1 =  (3 + 2) + 4 + 1 = ((3+2)+4)+1 =(</a:t>
            </a:r>
            <a:r>
              <a:rPr lang="en-US" altLang="en-US" b="1" dirty="0" smtClean="0">
                <a:solidFill>
                  <a:srgbClr val="7030A0"/>
                </a:solidFill>
              </a:rPr>
              <a:t>(</a:t>
            </a:r>
            <a:r>
              <a:rPr lang="en-US" altLang="en-US" b="1" dirty="0" smtClean="0">
                <a:solidFill>
                  <a:srgbClr val="3D8963"/>
                </a:solidFill>
              </a:rPr>
              <a:t>(3+2)</a:t>
            </a:r>
            <a:r>
              <a:rPr lang="en-US" altLang="en-US" b="1" dirty="0" smtClean="0">
                <a:solidFill>
                  <a:srgbClr val="7030A0"/>
                </a:solidFill>
              </a:rPr>
              <a:t>+4)</a:t>
            </a:r>
            <a:r>
              <a:rPr lang="en-US" altLang="en-US" b="1" dirty="0" smtClean="0">
                <a:solidFill>
                  <a:srgbClr val="FF0000"/>
                </a:solidFill>
              </a:rPr>
              <a:t> + 1)</a:t>
            </a:r>
          </a:p>
          <a:p>
            <a:pPr marL="0" lvl="1" indent="0">
              <a:buNone/>
              <a:defRPr/>
            </a:pPr>
            <a:endParaRPr lang="en-US" altLang="en-US" b="1" dirty="0" smtClean="0">
              <a:solidFill>
                <a:srgbClr val="FF0000"/>
              </a:solidFill>
            </a:endParaRPr>
          </a:p>
          <a:p>
            <a:pPr algn="just" eaLnBrk="1" hangingPunct="1">
              <a:defRPr/>
            </a:pPr>
            <a:r>
              <a:rPr lang="en-US" altLang="en-US" b="1" dirty="0">
                <a:solidFill>
                  <a:srgbClr val="2C14DE"/>
                </a:solidFill>
              </a:rPr>
              <a:t>parentheses</a:t>
            </a:r>
            <a:r>
              <a:rPr lang="en-US" altLang="en-US" dirty="0">
                <a:solidFill>
                  <a:srgbClr val="2C14DE"/>
                </a:solidFill>
              </a:rPr>
              <a:t> </a:t>
            </a:r>
            <a:r>
              <a:rPr lang="en-US" altLang="en-US" b="1" dirty="0">
                <a:solidFill>
                  <a:srgbClr val="2C14DE"/>
                </a:solidFill>
              </a:rPr>
              <a:t>(</a:t>
            </a:r>
            <a:r>
              <a:rPr lang="en-US" altLang="en-US" dirty="0">
                <a:solidFill>
                  <a:srgbClr val="2C14DE"/>
                </a:solidFill>
              </a:rPr>
              <a:t> </a:t>
            </a:r>
            <a:r>
              <a:rPr lang="en-US" altLang="en-US" b="1" dirty="0">
                <a:solidFill>
                  <a:srgbClr val="2C14DE"/>
                </a:solidFill>
              </a:rPr>
              <a:t>)</a:t>
            </a:r>
            <a:r>
              <a:rPr lang="en-US" altLang="en-US" dirty="0">
                <a:solidFill>
                  <a:srgbClr val="2C14DE"/>
                </a:solidFill>
              </a:rPr>
              <a:t> </a:t>
            </a:r>
            <a:r>
              <a:rPr lang="en-US" altLang="en-US" dirty="0"/>
              <a:t>can be used to </a:t>
            </a:r>
            <a:r>
              <a:rPr lang="en-US" altLang="en-US" b="1" dirty="0">
                <a:solidFill>
                  <a:srgbClr val="2C14DE"/>
                </a:solidFill>
              </a:rPr>
              <a:t>override</a:t>
            </a:r>
            <a:r>
              <a:rPr lang="en-US" altLang="en-US" dirty="0">
                <a:solidFill>
                  <a:srgbClr val="2C14DE"/>
                </a:solidFill>
              </a:rPr>
              <a:t> </a:t>
            </a: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2C14DE"/>
                </a:solidFill>
              </a:rPr>
              <a:t>order of operations </a:t>
            </a:r>
          </a:p>
          <a:p>
            <a:pPr lvl="1">
              <a:spcBef>
                <a:spcPts val="0"/>
              </a:spcBef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      2 + 2  *  2 – 2  = </a:t>
            </a:r>
            <a:r>
              <a:rPr lang="en-US" altLang="en-US" b="1" dirty="0">
                <a:solidFill>
                  <a:srgbClr val="2C14DE"/>
                </a:solidFill>
                <a:latin typeface="Courier New" panose="02070309020205020404" pitchFamily="49" charset="0"/>
              </a:rPr>
              <a:t>4</a:t>
            </a:r>
          </a:p>
          <a:p>
            <a:pPr lvl="1">
              <a:spcBef>
                <a:spcPts val="0"/>
              </a:spcBef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     (2 + 2) *  2 – 2  = </a:t>
            </a:r>
            <a:r>
              <a:rPr lang="en-US" altLang="en-US" b="1" dirty="0">
                <a:solidFill>
                  <a:srgbClr val="2C14DE"/>
                </a:solidFill>
                <a:latin typeface="Courier New" panose="02070309020205020404" pitchFamily="49" charset="0"/>
              </a:rPr>
              <a:t>6</a:t>
            </a:r>
          </a:p>
          <a:p>
            <a:pPr lvl="1">
              <a:spcBef>
                <a:spcPts val="0"/>
              </a:spcBef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      2 + 2  * (2 – 2) = </a:t>
            </a:r>
            <a:r>
              <a:rPr lang="en-US" altLang="en-US" b="1" dirty="0">
                <a:solidFill>
                  <a:srgbClr val="2C14DE"/>
                </a:solidFill>
                <a:latin typeface="Courier New" panose="02070309020205020404" pitchFamily="49" charset="0"/>
              </a:rPr>
              <a:t>2</a:t>
            </a:r>
          </a:p>
          <a:p>
            <a:pPr lvl="1">
              <a:spcBef>
                <a:spcPts val="0"/>
              </a:spcBef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     (2 + 2) * (2 – 2) = </a:t>
            </a:r>
            <a:r>
              <a:rPr lang="en-US" altLang="en-US" b="1" dirty="0">
                <a:solidFill>
                  <a:srgbClr val="2C14DE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4F8C1AC0-6E14-4C6D-A98E-F4E8ECBB2B11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BCFA-DF49-4875-98AB-BCB3063221D3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706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Algebraic Expressions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30841"/>
            <a:ext cx="8915400" cy="582715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b="1" dirty="0">
                <a:solidFill>
                  <a:srgbClr val="2C14DE"/>
                </a:solidFill>
              </a:rPr>
              <a:t>Multiplication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b="1" dirty="0"/>
              <a:t>requires</a:t>
            </a:r>
            <a:r>
              <a:rPr lang="en-US" altLang="en-US" sz="3000" dirty="0"/>
              <a:t> an </a:t>
            </a:r>
            <a:r>
              <a:rPr lang="en-US" altLang="en-US" sz="3000" b="1" dirty="0">
                <a:solidFill>
                  <a:srgbClr val="2C14DE"/>
                </a:solidFill>
              </a:rPr>
              <a:t>operator </a:t>
            </a:r>
          </a:p>
          <a:p>
            <a:pPr lvl="1" eaLnBrk="1" hangingPunct="1">
              <a:buFontTx/>
              <a:buNone/>
            </a:pPr>
            <a:r>
              <a:rPr lang="en-US" altLang="en-US" sz="3000" dirty="0"/>
              <a:t>	</a:t>
            </a:r>
            <a:r>
              <a:rPr lang="en-US" altLang="en-US" sz="3000" b="1" i="1" dirty="0">
                <a:solidFill>
                  <a:srgbClr val="3D8963"/>
                </a:solidFill>
              </a:rPr>
              <a:t>Area = </a:t>
            </a:r>
            <a:r>
              <a:rPr lang="en-US" altLang="en-US" sz="3000" b="1" i="1" dirty="0" err="1">
                <a:solidFill>
                  <a:srgbClr val="3D8963"/>
                </a:solidFill>
              </a:rPr>
              <a:t>lw</a:t>
            </a:r>
            <a:r>
              <a:rPr lang="en-US" altLang="en-US" sz="3000" dirty="0"/>
              <a:t>  is written as  </a:t>
            </a:r>
            <a:r>
              <a:rPr lang="en-US" altLang="en-US" sz="3000" b="1" dirty="0">
                <a:solidFill>
                  <a:srgbClr val="3D8963"/>
                </a:solidFill>
              </a:rPr>
              <a:t>Area = l * w;</a:t>
            </a:r>
          </a:p>
          <a:p>
            <a:pPr eaLnBrk="1" hangingPunct="1"/>
            <a:r>
              <a:rPr lang="en-US" altLang="en-US" sz="3000" dirty="0"/>
              <a:t>There is </a:t>
            </a:r>
            <a:r>
              <a:rPr lang="en-US" altLang="en-US" sz="3000" b="1" dirty="0">
                <a:solidFill>
                  <a:srgbClr val="2C14DE"/>
                </a:solidFill>
              </a:rPr>
              <a:t>no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b="1" dirty="0">
                <a:solidFill>
                  <a:srgbClr val="2C14DE"/>
                </a:solidFill>
              </a:rPr>
              <a:t>exponentiation operator </a:t>
            </a:r>
          </a:p>
          <a:p>
            <a:pPr lvl="1" eaLnBrk="1" hangingPunct="1">
              <a:buFontTx/>
              <a:buNone/>
            </a:pPr>
            <a:r>
              <a:rPr lang="en-US" altLang="en-US" sz="3000" dirty="0"/>
              <a:t>	</a:t>
            </a:r>
            <a:r>
              <a:rPr lang="en-US" altLang="en-US" sz="3000" b="1" i="1" dirty="0">
                <a:solidFill>
                  <a:srgbClr val="3D8963"/>
                </a:solidFill>
              </a:rPr>
              <a:t>Area = s</a:t>
            </a:r>
            <a:r>
              <a:rPr lang="en-US" altLang="en-US" sz="3000" b="1" i="1" baseline="30000" dirty="0">
                <a:solidFill>
                  <a:srgbClr val="3D8963"/>
                </a:solidFill>
              </a:rPr>
              <a:t>2</a:t>
            </a:r>
            <a:r>
              <a:rPr lang="en-US" altLang="en-US" sz="3000" dirty="0"/>
              <a:t>  is written as  </a:t>
            </a:r>
            <a:r>
              <a:rPr lang="en-US" altLang="en-US" sz="3000" b="1" dirty="0">
                <a:solidFill>
                  <a:srgbClr val="3D8963"/>
                </a:solidFill>
              </a:rPr>
              <a:t>Area = pow(s, 2); </a:t>
            </a:r>
          </a:p>
          <a:p>
            <a:pPr lvl="1" eaLnBrk="1" hangingPunct="1">
              <a:buFontTx/>
              <a:buNone/>
            </a:pPr>
            <a:r>
              <a:rPr lang="en-US" altLang="en-US" sz="3000" b="1" dirty="0">
                <a:solidFill>
                  <a:srgbClr val="3D8963"/>
                </a:solidFill>
              </a:rPr>
              <a:t> </a:t>
            </a:r>
            <a:r>
              <a:rPr lang="en-US" altLang="en-US" sz="3000" dirty="0"/>
              <a:t>(note: </a:t>
            </a:r>
            <a:r>
              <a:rPr lang="en-US" altLang="en-US" sz="3000" b="1" dirty="0"/>
              <a:t>pow</a:t>
            </a:r>
            <a:r>
              <a:rPr lang="en-US" altLang="en-US" sz="3000" dirty="0"/>
              <a:t> requires the </a:t>
            </a:r>
            <a:r>
              <a:rPr lang="en-US" altLang="en-US" sz="3000" b="1" dirty="0" err="1"/>
              <a:t>cmath</a:t>
            </a:r>
            <a:r>
              <a:rPr lang="en-US" altLang="en-US" sz="3000" dirty="0"/>
              <a:t> header file) OR</a:t>
            </a:r>
          </a:p>
          <a:p>
            <a:pPr lvl="1">
              <a:buNone/>
            </a:pPr>
            <a:r>
              <a:rPr lang="en-US" altLang="en-US" sz="3000" b="1" i="1" dirty="0">
                <a:solidFill>
                  <a:srgbClr val="3D8963"/>
                </a:solidFill>
              </a:rPr>
              <a:t> Area = s*s;</a:t>
            </a:r>
            <a:endParaRPr lang="en-US" altLang="en-US" sz="3000" dirty="0"/>
          </a:p>
          <a:p>
            <a:pPr lvl="1" eaLnBrk="1" hangingPunct="1">
              <a:buFontTx/>
              <a:buNone/>
            </a:pPr>
            <a:endParaRPr lang="en-US" altLang="en-US" sz="3000" dirty="0"/>
          </a:p>
          <a:p>
            <a:pPr eaLnBrk="1" hangingPunct="1"/>
            <a:r>
              <a:rPr lang="en-US" altLang="en-US" sz="3000" b="1" dirty="0">
                <a:solidFill>
                  <a:srgbClr val="2C14DE"/>
                </a:solidFill>
              </a:rPr>
              <a:t>Parentheses</a:t>
            </a:r>
            <a:r>
              <a:rPr lang="en-US" altLang="en-US" sz="3000" dirty="0"/>
              <a:t> may be </a:t>
            </a:r>
            <a:r>
              <a:rPr lang="en-US" altLang="en-US" sz="3000" b="1" dirty="0"/>
              <a:t>needed</a:t>
            </a:r>
            <a:r>
              <a:rPr lang="en-US" altLang="en-US" sz="3000" dirty="0"/>
              <a:t> to </a:t>
            </a:r>
            <a:r>
              <a:rPr lang="en-US" altLang="en-US" sz="3000" b="1" dirty="0">
                <a:solidFill>
                  <a:srgbClr val="2C14DE"/>
                </a:solidFill>
              </a:rPr>
              <a:t>maintain order of operations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				is written as:   </a:t>
            </a:r>
            <a:r>
              <a:rPr lang="en-US" altLang="en-US" b="1" dirty="0">
                <a:solidFill>
                  <a:srgbClr val="3D8963"/>
                </a:solidFill>
              </a:rPr>
              <a:t>m = (y2-y1)/(x2-x1);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2D622672-658E-4C76-B261-29DE015C55E2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38917" name="Object 1024"/>
          <p:cNvGraphicFramePr>
            <a:graphicFrameLocks noChangeAspect="1"/>
          </p:cNvGraphicFramePr>
          <p:nvPr>
            <p:extLst/>
          </p:nvPr>
        </p:nvGraphicFramePr>
        <p:xfrm>
          <a:off x="3200400" y="5638800"/>
          <a:ext cx="20970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716209" imgH="373301" progId="Equation.3">
                  <p:embed/>
                </p:oleObj>
              </mc:Choice>
              <mc:Fallback>
                <p:oleObj name="Equation" r:id="rId4" imgW="716209" imgH="3733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638800"/>
                        <a:ext cx="20970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2369-5909-4616-95B7-B598800D66CF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60119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How Assignment Works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019016"/>
            <a:ext cx="8991600" cy="568658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en-US" sz="2400" b="1" u="sng" dirty="0"/>
              <a:t>Pattern</a:t>
            </a:r>
            <a:r>
              <a:rPr lang="en-US" altLang="en-US" sz="2400" b="1" dirty="0"/>
              <a:t>:  </a:t>
            </a:r>
            <a:r>
              <a:rPr lang="en-US" altLang="en-US" sz="2400" b="1" dirty="0" err="1">
                <a:solidFill>
                  <a:srgbClr val="C00000"/>
                </a:solidFill>
              </a:rPr>
              <a:t>var</a:t>
            </a:r>
            <a:r>
              <a:rPr lang="en-US" altLang="en-US" sz="2400" b="1" dirty="0">
                <a:solidFill>
                  <a:srgbClr val="C00000"/>
                </a:solidFill>
              </a:rPr>
              <a:t> = expression</a:t>
            </a:r>
            <a:r>
              <a:rPr lang="en-US" altLang="en-US" sz="2400" dirty="0"/>
              <a:t>;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 = 3;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		X = 4 * 2.5 – 3;  // </a:t>
            </a:r>
            <a:r>
              <a:rPr lang="en-US" altLang="en-US" sz="2400" b="1" dirty="0" err="1">
                <a:solidFill>
                  <a:srgbClr val="C00000"/>
                </a:solidFill>
              </a:rPr>
              <a:t>int</a:t>
            </a:r>
            <a:r>
              <a:rPr lang="en-US" altLang="en-US" sz="2400" b="1" dirty="0">
                <a:solidFill>
                  <a:srgbClr val="C00000"/>
                </a:solidFill>
              </a:rPr>
              <a:t> X;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 sz="2400" dirty="0"/>
              <a:t>              </a:t>
            </a:r>
            <a:r>
              <a:rPr lang="en-US" altLang="en-US" sz="2400" i="1" dirty="0"/>
              <a:t>meaning</a:t>
            </a:r>
            <a:r>
              <a:rPr lang="en-US" altLang="en-US" sz="2400" dirty="0"/>
              <a:t>:  </a:t>
            </a:r>
            <a:r>
              <a:rPr lang="en-US" altLang="en-US" sz="2400" b="1" dirty="0">
                <a:solidFill>
                  <a:srgbClr val="2C14DE"/>
                </a:solidFill>
              </a:rPr>
              <a:t>3-step process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 sz="2400" dirty="0"/>
              <a:t>	(1) </a:t>
            </a:r>
            <a:r>
              <a:rPr lang="en-US" altLang="en-US" sz="2400" b="1" dirty="0">
                <a:solidFill>
                  <a:srgbClr val="2C14DE"/>
                </a:solidFill>
              </a:rPr>
              <a:t>evaluate expression </a:t>
            </a:r>
            <a:r>
              <a:rPr lang="en-US" altLang="en-US" sz="2400" dirty="0"/>
              <a:t>on </a:t>
            </a:r>
            <a:r>
              <a:rPr lang="en-US" altLang="en-US" sz="2400" b="1" dirty="0">
                <a:solidFill>
                  <a:srgbClr val="2C14DE"/>
                </a:solidFill>
              </a:rPr>
              <a:t>right-hand-side.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		X = </a:t>
            </a:r>
            <a:r>
              <a:rPr lang="en-US" altLang="en-US" sz="2400" b="1" u="sng" dirty="0">
                <a:solidFill>
                  <a:srgbClr val="C00000"/>
                </a:solidFill>
              </a:rPr>
              <a:t>4 * 2.5 – 3</a:t>
            </a:r>
            <a:r>
              <a:rPr lang="en-US" altLang="en-US" sz="2400" b="1" dirty="0">
                <a:solidFill>
                  <a:srgbClr val="C00000"/>
                </a:solidFill>
              </a:rPr>
              <a:t>;  </a:t>
            </a:r>
            <a:r>
              <a:rPr lang="en-US" alt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  </a:t>
            </a:r>
            <a:r>
              <a:rPr lang="en-US" altLang="en-US" sz="24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rhs</a:t>
            </a:r>
            <a:r>
              <a:rPr lang="en-US" alt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 = 10.0 – 3 = 7.0 (float)</a:t>
            </a:r>
            <a:endParaRPr lang="en-US" altLang="en-US" sz="2400" dirty="0"/>
          </a:p>
          <a:p>
            <a:pPr>
              <a:spcBef>
                <a:spcPts val="1200"/>
              </a:spcBef>
              <a:buNone/>
            </a:pPr>
            <a:r>
              <a:rPr lang="en-US" altLang="en-US" sz="2400" dirty="0"/>
              <a:t>	(2) </a:t>
            </a:r>
            <a:r>
              <a:rPr lang="en-US" altLang="en-US" sz="2400" b="1" dirty="0">
                <a:solidFill>
                  <a:srgbClr val="2C14DE"/>
                </a:solidFill>
              </a:rPr>
              <a:t>convert value </a:t>
            </a:r>
            <a:r>
              <a:rPr lang="en-US" altLang="en-US" sz="2400" dirty="0"/>
              <a:t>to </a:t>
            </a:r>
            <a:r>
              <a:rPr lang="en-US" altLang="en-US" sz="2400" b="1" dirty="0">
                <a:solidFill>
                  <a:srgbClr val="2C14DE"/>
                </a:solidFill>
              </a:rPr>
              <a:t>data type </a:t>
            </a:r>
            <a:r>
              <a:rPr lang="en-US" altLang="en-US" sz="2400" dirty="0"/>
              <a:t>of </a:t>
            </a:r>
            <a:r>
              <a:rPr lang="en-US" altLang="en-US" sz="2400" b="1" dirty="0">
                <a:solidFill>
                  <a:srgbClr val="2C14DE"/>
                </a:solidFill>
              </a:rPr>
              <a:t>left-hand-side.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7.0 (float)  7 (</a:t>
            </a:r>
            <a:r>
              <a:rPr lang="en-US" altLang="en-US" sz="24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int</a:t>
            </a:r>
            <a:r>
              <a:rPr lang="en-US" alt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en-US" sz="2400" dirty="0"/>
          </a:p>
          <a:p>
            <a:pPr>
              <a:spcBef>
                <a:spcPts val="1200"/>
              </a:spcBef>
              <a:buNone/>
            </a:pPr>
            <a:r>
              <a:rPr lang="en-US" altLang="en-US" sz="2400" dirty="0"/>
              <a:t>	(3) </a:t>
            </a:r>
            <a:r>
              <a:rPr lang="en-US" altLang="en-US" sz="2400" b="1" dirty="0">
                <a:solidFill>
                  <a:srgbClr val="2C14DE"/>
                </a:solidFill>
              </a:rPr>
              <a:t>store</a:t>
            </a:r>
            <a:r>
              <a:rPr lang="en-US" altLang="en-US" sz="2400" dirty="0">
                <a:solidFill>
                  <a:srgbClr val="2C14DE"/>
                </a:solidFill>
              </a:rPr>
              <a:t> </a:t>
            </a:r>
            <a:r>
              <a:rPr lang="en-US" altLang="en-US" sz="2400" b="1" dirty="0">
                <a:solidFill>
                  <a:srgbClr val="2C14DE"/>
                </a:solidFill>
              </a:rPr>
              <a:t>converted</a:t>
            </a:r>
            <a:r>
              <a:rPr lang="en-US" altLang="en-US" sz="2400" dirty="0">
                <a:solidFill>
                  <a:srgbClr val="2C14DE"/>
                </a:solidFill>
              </a:rPr>
              <a:t> </a:t>
            </a:r>
            <a:r>
              <a:rPr lang="en-US" altLang="en-US" sz="2400" b="1" dirty="0">
                <a:solidFill>
                  <a:srgbClr val="2C14DE"/>
                </a:solidFill>
              </a:rPr>
              <a:t>value</a:t>
            </a:r>
            <a:r>
              <a:rPr lang="en-US" altLang="en-US" sz="2400" dirty="0">
                <a:solidFill>
                  <a:srgbClr val="2C14DE"/>
                </a:solidFill>
              </a:rPr>
              <a:t> </a:t>
            </a:r>
            <a:r>
              <a:rPr lang="en-US" altLang="en-US" sz="2400" dirty="0"/>
              <a:t>into </a:t>
            </a:r>
            <a:r>
              <a:rPr lang="en-US" altLang="en-US" sz="2400" b="1" dirty="0">
                <a:solidFill>
                  <a:srgbClr val="2C14DE"/>
                </a:solidFill>
              </a:rPr>
              <a:t>variable</a:t>
            </a:r>
            <a:r>
              <a:rPr lang="en-US" altLang="en-US" sz="2400" dirty="0"/>
              <a:t>.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 sz="2400" dirty="0"/>
              <a:t>		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) </a:t>
            </a:r>
            <a:r>
              <a:rPr lang="en-US" alt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X  7 (</a:t>
            </a:r>
            <a:r>
              <a:rPr lang="en-US" altLang="en-US" sz="24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int</a:t>
            </a:r>
            <a:r>
              <a:rPr lang="en-US" alt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en-US" sz="2400" dirty="0"/>
          </a:p>
          <a:p>
            <a:pPr>
              <a:spcBef>
                <a:spcPts val="1200"/>
              </a:spcBef>
              <a:buNone/>
            </a:pPr>
            <a:endParaRPr lang="en-US" altLang="en-US" sz="2400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BFAE9145-5FB0-434F-AB50-69A8CA4E6483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grpSp>
        <p:nvGrpSpPr>
          <p:cNvPr id="45061" name="Group 2"/>
          <p:cNvGrpSpPr>
            <a:grpSpLocks/>
          </p:cNvGrpSpPr>
          <p:nvPr/>
        </p:nvGrpSpPr>
        <p:grpSpPr bwMode="auto">
          <a:xfrm>
            <a:off x="4114800" y="1466531"/>
            <a:ext cx="685800" cy="407988"/>
            <a:chOff x="5638800" y="2057400"/>
            <a:chExt cx="685800" cy="408432"/>
          </a:xfrm>
        </p:grpSpPr>
        <p:sp>
          <p:nvSpPr>
            <p:cNvPr id="45065" name="Rectangle 1"/>
            <p:cNvSpPr>
              <a:spLocks noChangeArrowheads="1"/>
            </p:cNvSpPr>
            <p:nvPr/>
          </p:nvSpPr>
          <p:spPr bwMode="auto">
            <a:xfrm>
              <a:off x="5638800" y="20574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5066" name="Rectangle 5"/>
            <p:cNvSpPr>
              <a:spLocks noChangeArrowheads="1"/>
            </p:cNvSpPr>
            <p:nvPr/>
          </p:nvSpPr>
          <p:spPr bwMode="auto">
            <a:xfrm>
              <a:off x="5943600" y="208483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45062" name="Group 4"/>
          <p:cNvGrpSpPr>
            <a:grpSpLocks/>
          </p:cNvGrpSpPr>
          <p:nvPr/>
        </p:nvGrpSpPr>
        <p:grpSpPr bwMode="auto">
          <a:xfrm>
            <a:off x="2667000" y="6069014"/>
            <a:ext cx="685800" cy="407987"/>
            <a:chOff x="3657600" y="5992368"/>
            <a:chExt cx="685800" cy="408432"/>
          </a:xfrm>
        </p:grpSpPr>
        <p:sp>
          <p:nvSpPr>
            <p:cNvPr id="45063" name="Rectangle 6"/>
            <p:cNvSpPr>
              <a:spLocks noChangeArrowheads="1"/>
            </p:cNvSpPr>
            <p:nvPr/>
          </p:nvSpPr>
          <p:spPr bwMode="auto">
            <a:xfrm>
              <a:off x="3657600" y="5992368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5064" name="Rectangle 7"/>
            <p:cNvSpPr>
              <a:spLocks noChangeArrowheads="1"/>
            </p:cNvSpPr>
            <p:nvPr/>
          </p:nvSpPr>
          <p:spPr bwMode="auto">
            <a:xfrm>
              <a:off x="3962400" y="6019800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15A3-9ED9-40D2-BA78-A5D6320A6005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6598"/>
            <a:ext cx="9167117" cy="9352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Precedence Rules </a:t>
            </a:r>
            <a:r>
              <a:rPr lang="en-US" b="1" dirty="0" smtClean="0">
                <a:solidFill>
                  <a:srgbClr val="B80000"/>
                </a:solidFill>
              </a:rPr>
              <a:t>– Example 1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763000" cy="4953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B80000"/>
                </a:solidFill>
              </a:rPr>
              <a:t>                   6  +  2  *  3  -  4  /  2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8000"/>
                </a:solidFill>
              </a:rPr>
              <a:t>		</a:t>
            </a:r>
            <a:r>
              <a:rPr lang="en-US" b="1" dirty="0" smtClean="0"/>
              <a:t>           6  +   6  -  4  /  2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			     6  + 6  -  2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                           12   -  2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	                           </a:t>
            </a:r>
            <a:r>
              <a:rPr lang="en-US" b="1" dirty="0" smtClean="0">
                <a:solidFill>
                  <a:srgbClr val="008000"/>
                </a:solidFill>
              </a:rPr>
              <a:t>10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9518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95800" y="1600200"/>
            <a:ext cx="762000" cy="304800"/>
            <a:chOff x="2971800" y="1600200"/>
            <a:chExt cx="762000" cy="304800"/>
          </a:xfrm>
        </p:grpSpPr>
        <p:cxnSp>
          <p:nvCxnSpPr>
            <p:cNvPr id="9" name="Straight Connector 8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424055" y="2209800"/>
            <a:ext cx="762000" cy="304800"/>
            <a:chOff x="2971800" y="1600200"/>
            <a:chExt cx="762000" cy="304800"/>
          </a:xfrm>
        </p:grpSpPr>
        <p:cxnSp>
          <p:nvCxnSpPr>
            <p:cNvPr id="16" name="Straight Connector 15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232560" y="2860965"/>
            <a:ext cx="762000" cy="304800"/>
            <a:chOff x="2971800" y="1600200"/>
            <a:chExt cx="762000" cy="304800"/>
          </a:xfrm>
        </p:grpSpPr>
        <p:cxnSp>
          <p:nvCxnSpPr>
            <p:cNvPr id="19" name="Straight Connector 18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72000" y="3505200"/>
            <a:ext cx="762000" cy="304800"/>
            <a:chOff x="2971800" y="1600200"/>
            <a:chExt cx="762000" cy="304800"/>
          </a:xfrm>
        </p:grpSpPr>
        <p:cxnSp>
          <p:nvCxnSpPr>
            <p:cNvPr id="22" name="Straight Connector 21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D6E-0496-4219-9B53-4156B19D8852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169"/>
            <a:ext cx="9144000" cy="9486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Precedence Rules </a:t>
            </a:r>
            <a:r>
              <a:rPr lang="en-US" b="1" dirty="0" smtClean="0">
                <a:solidFill>
                  <a:srgbClr val="B80000"/>
                </a:solidFill>
              </a:rPr>
              <a:t>– Example 2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763000" cy="4953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B80000"/>
                </a:solidFill>
              </a:rPr>
              <a:t>                   3  *  4  /  2  +  3  -  1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8000"/>
                </a:solidFill>
              </a:rPr>
              <a:t>		</a:t>
            </a:r>
            <a:r>
              <a:rPr lang="en-US" b="1" dirty="0" smtClean="0"/>
              <a:t>           12  /   2  +  3  -  1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			     6  + 3  -  1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                            9   -  1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	                            </a:t>
            </a:r>
            <a:r>
              <a:rPr lang="en-US" b="1" dirty="0" smtClean="0">
                <a:solidFill>
                  <a:srgbClr val="008000"/>
                </a:solidFill>
              </a:rPr>
              <a:t>8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9518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3657600" y="1600200"/>
            <a:ext cx="762000" cy="304800"/>
            <a:chOff x="2971800" y="1600200"/>
            <a:chExt cx="762000" cy="304800"/>
          </a:xfrm>
        </p:grpSpPr>
        <p:cxnSp>
          <p:nvCxnSpPr>
            <p:cNvPr id="9" name="Straight Connector 8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4"/>
          <p:cNvGrpSpPr/>
          <p:nvPr/>
        </p:nvGrpSpPr>
        <p:grpSpPr>
          <a:xfrm>
            <a:off x="4038600" y="2286000"/>
            <a:ext cx="762000" cy="304800"/>
            <a:chOff x="2971800" y="1600200"/>
            <a:chExt cx="762000" cy="304800"/>
          </a:xfrm>
        </p:grpSpPr>
        <p:cxnSp>
          <p:nvCxnSpPr>
            <p:cNvPr id="16" name="Straight Connector 15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7"/>
          <p:cNvGrpSpPr/>
          <p:nvPr/>
        </p:nvGrpSpPr>
        <p:grpSpPr>
          <a:xfrm>
            <a:off x="4232560" y="2860965"/>
            <a:ext cx="762000" cy="304800"/>
            <a:chOff x="2971800" y="1600200"/>
            <a:chExt cx="762000" cy="304800"/>
          </a:xfrm>
        </p:grpSpPr>
        <p:cxnSp>
          <p:nvCxnSpPr>
            <p:cNvPr id="19" name="Straight Connector 18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"/>
          <p:cNvGrpSpPr/>
          <p:nvPr/>
        </p:nvGrpSpPr>
        <p:grpSpPr>
          <a:xfrm>
            <a:off x="4572000" y="3505200"/>
            <a:ext cx="762000" cy="304800"/>
            <a:chOff x="2971800" y="1600200"/>
            <a:chExt cx="762000" cy="304800"/>
          </a:xfrm>
        </p:grpSpPr>
        <p:cxnSp>
          <p:nvCxnSpPr>
            <p:cNvPr id="23" name="Straight Connector 22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257-0A19-49E0-A81A-39D548E9DFB4}" type="datetime1">
              <a:rPr lang="en-US" smtClean="0"/>
              <a:t>9/18/2022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376"/>
            <a:ext cx="9144000" cy="9374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Precedence Rules </a:t>
            </a:r>
            <a:r>
              <a:rPr lang="en-US" b="1" dirty="0" smtClean="0">
                <a:solidFill>
                  <a:srgbClr val="B80000"/>
                </a:solidFill>
              </a:rPr>
              <a:t>– Example 3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4419600" cy="4953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B80000"/>
                </a:solidFill>
              </a:rPr>
              <a:t>      8  *  3  /  2  +  3  -  1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8000"/>
                </a:solidFill>
              </a:rPr>
              <a:t>       </a:t>
            </a:r>
            <a:r>
              <a:rPr lang="en-US" b="1" dirty="0" smtClean="0"/>
              <a:t> 24  /  2  +  3  -  1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	       12  + 3  -  1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              15  -  1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	             </a:t>
            </a:r>
            <a:r>
              <a:rPr lang="en-US" b="1" dirty="0" smtClean="0">
                <a:solidFill>
                  <a:srgbClr val="008000"/>
                </a:solidFill>
              </a:rPr>
              <a:t> 14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9518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2514600" y="1600200"/>
            <a:ext cx="762000" cy="304800"/>
            <a:chOff x="2971800" y="1600200"/>
            <a:chExt cx="762000" cy="304800"/>
          </a:xfrm>
        </p:grpSpPr>
        <p:cxnSp>
          <p:nvCxnSpPr>
            <p:cNvPr id="9" name="Straight Connector 8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4"/>
          <p:cNvGrpSpPr/>
          <p:nvPr/>
        </p:nvGrpSpPr>
        <p:grpSpPr>
          <a:xfrm>
            <a:off x="2743200" y="2286000"/>
            <a:ext cx="762000" cy="304800"/>
            <a:chOff x="2971800" y="1600200"/>
            <a:chExt cx="762000" cy="304800"/>
          </a:xfrm>
        </p:grpSpPr>
        <p:cxnSp>
          <p:nvCxnSpPr>
            <p:cNvPr id="16" name="Straight Connector 15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7"/>
          <p:cNvGrpSpPr/>
          <p:nvPr/>
        </p:nvGrpSpPr>
        <p:grpSpPr>
          <a:xfrm>
            <a:off x="3048000" y="2895600"/>
            <a:ext cx="762000" cy="304800"/>
            <a:chOff x="2971800" y="1600200"/>
            <a:chExt cx="762000" cy="304800"/>
          </a:xfrm>
        </p:grpSpPr>
        <p:cxnSp>
          <p:nvCxnSpPr>
            <p:cNvPr id="19" name="Straight Connector 18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7"/>
          <p:cNvGrpSpPr/>
          <p:nvPr/>
        </p:nvGrpSpPr>
        <p:grpSpPr>
          <a:xfrm>
            <a:off x="3352800" y="3505200"/>
            <a:ext cx="762000" cy="304800"/>
            <a:chOff x="2971800" y="1600200"/>
            <a:chExt cx="762000" cy="304800"/>
          </a:xfrm>
        </p:grpSpPr>
        <p:cxnSp>
          <p:nvCxnSpPr>
            <p:cNvPr id="23" name="Straight Connector 22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rot="5400000">
            <a:off x="3466306" y="3923506"/>
            <a:ext cx="5715000" cy="1588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303820" y="1177635"/>
            <a:ext cx="441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1200"/>
              </a:spcBef>
              <a:defRPr/>
            </a:pPr>
            <a:r>
              <a:rPr lang="en-US" sz="3200" b="1" dirty="0">
                <a:solidFill>
                  <a:srgbClr val="B80000"/>
                </a:solidFill>
              </a:rPr>
              <a:t>      8  /  3  *  2  +  3  -  1</a:t>
            </a:r>
          </a:p>
          <a:p>
            <a:pPr marL="342900" indent="-342900">
              <a:spcBef>
                <a:spcPts val="1200"/>
              </a:spcBef>
              <a:defRPr/>
            </a:pPr>
            <a:r>
              <a:rPr lang="en-US" sz="3200" b="1" dirty="0">
                <a:solidFill>
                  <a:srgbClr val="008000"/>
                </a:solidFill>
              </a:rPr>
              <a:t>       </a:t>
            </a:r>
            <a:r>
              <a:rPr lang="en-US" sz="3200" b="1" dirty="0"/>
              <a:t>   2   *   2  +  3  -  1</a:t>
            </a:r>
          </a:p>
          <a:p>
            <a:pPr marL="342900" indent="-342900">
              <a:spcBef>
                <a:spcPts val="1200"/>
              </a:spcBef>
              <a:defRPr/>
            </a:pPr>
            <a:r>
              <a:rPr lang="en-US" sz="3200" b="1" dirty="0"/>
              <a:t>	           4  +  3   -  1</a:t>
            </a:r>
          </a:p>
          <a:p>
            <a:pPr marL="342900" indent="-342900">
              <a:spcBef>
                <a:spcPts val="1200"/>
              </a:spcBef>
              <a:defRPr/>
            </a:pPr>
            <a:r>
              <a:rPr lang="en-US" sz="3200" b="1" dirty="0"/>
              <a:t>                  7  -  1</a:t>
            </a:r>
          </a:p>
          <a:p>
            <a:pPr marL="342900" indent="-342900">
              <a:spcBef>
                <a:spcPts val="1200"/>
              </a:spcBef>
              <a:defRPr/>
            </a:pPr>
            <a:r>
              <a:rPr lang="en-US" sz="3200" b="1" dirty="0"/>
              <a:t>	             </a:t>
            </a:r>
            <a:r>
              <a:rPr lang="en-US" sz="3200" b="1" dirty="0">
                <a:solidFill>
                  <a:srgbClr val="008000"/>
                </a:solidFill>
              </a:rPr>
              <a:t>    6</a:t>
            </a:r>
          </a:p>
        </p:txBody>
      </p:sp>
      <p:grpSp>
        <p:nvGrpSpPr>
          <p:cNvPr id="25" name="Group 13"/>
          <p:cNvGrpSpPr/>
          <p:nvPr/>
        </p:nvGrpSpPr>
        <p:grpSpPr>
          <a:xfrm>
            <a:off x="7086600" y="1600200"/>
            <a:ext cx="762000" cy="304800"/>
            <a:chOff x="2971800" y="1600200"/>
            <a:chExt cx="762000" cy="304800"/>
          </a:xfrm>
        </p:grpSpPr>
        <p:cxnSp>
          <p:nvCxnSpPr>
            <p:cNvPr id="26" name="Straight Connector 25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3"/>
          <p:cNvGrpSpPr/>
          <p:nvPr/>
        </p:nvGrpSpPr>
        <p:grpSpPr>
          <a:xfrm>
            <a:off x="7529945" y="2223655"/>
            <a:ext cx="762000" cy="304800"/>
            <a:chOff x="2971800" y="1600200"/>
            <a:chExt cx="762000" cy="304800"/>
          </a:xfrm>
        </p:grpSpPr>
        <p:cxnSp>
          <p:nvCxnSpPr>
            <p:cNvPr id="29" name="Straight Connector 28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3"/>
          <p:cNvGrpSpPr/>
          <p:nvPr/>
        </p:nvGrpSpPr>
        <p:grpSpPr>
          <a:xfrm>
            <a:off x="7848600" y="2895600"/>
            <a:ext cx="762000" cy="304800"/>
            <a:chOff x="2971800" y="1600200"/>
            <a:chExt cx="762000" cy="304800"/>
          </a:xfrm>
        </p:grpSpPr>
        <p:cxnSp>
          <p:nvCxnSpPr>
            <p:cNvPr id="32" name="Straight Connector 31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3"/>
          <p:cNvGrpSpPr/>
          <p:nvPr/>
        </p:nvGrpSpPr>
        <p:grpSpPr>
          <a:xfrm>
            <a:off x="8111835" y="3553690"/>
            <a:ext cx="762000" cy="304800"/>
            <a:chOff x="2971800" y="1600200"/>
            <a:chExt cx="7620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2933700" y="1638300"/>
              <a:ext cx="304800" cy="2286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 flipV="1">
              <a:off x="3276600" y="1600200"/>
              <a:ext cx="457200" cy="304800"/>
            </a:xfrm>
            <a:prstGeom prst="line">
              <a:avLst/>
            </a:prstGeom>
            <a:ln w="34925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AAD7-5D26-40AF-911C-C0E8B4B2A12D}" type="datetime1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146569" cy="95180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Precedence Rules </a:t>
            </a:r>
            <a:r>
              <a:rPr lang="en-US" b="1" dirty="0" smtClean="0">
                <a:solidFill>
                  <a:srgbClr val="B80000"/>
                </a:solidFill>
              </a:rPr>
              <a:t>(overriding)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763000" cy="5486400"/>
          </a:xfrm>
        </p:spPr>
        <p:txBody>
          <a:bodyPr>
            <a:normAutofit/>
          </a:bodyPr>
          <a:lstStyle/>
          <a:p>
            <a:r>
              <a:rPr lang="en-US" dirty="0"/>
              <a:t>For example: </a:t>
            </a:r>
            <a:r>
              <a:rPr lang="en-US" b="1" dirty="0">
                <a:solidFill>
                  <a:srgbClr val="B80000"/>
                </a:solidFill>
              </a:rPr>
              <a:t>x = 3 * a - ++b % 3;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i="1" dirty="0"/>
          </a:p>
          <a:p>
            <a:r>
              <a:rPr lang="en-US" dirty="0"/>
              <a:t>If we intend to have the statement </a:t>
            </a:r>
            <a:r>
              <a:rPr lang="en-US" dirty="0">
                <a:solidFill>
                  <a:srgbClr val="2C14DE"/>
                </a:solidFill>
              </a:rPr>
              <a:t>evaluated</a:t>
            </a:r>
            <a:r>
              <a:rPr lang="en-US" dirty="0"/>
              <a:t> </a:t>
            </a:r>
            <a:r>
              <a:rPr lang="en-US" dirty="0">
                <a:solidFill>
                  <a:srgbClr val="2C14DE"/>
                </a:solidFill>
              </a:rPr>
              <a:t>differently</a:t>
            </a:r>
            <a:r>
              <a:rPr lang="en-US" dirty="0"/>
              <a:t> </a:t>
            </a:r>
            <a:r>
              <a:rPr lang="en-US" dirty="0">
                <a:solidFill>
                  <a:srgbClr val="2C14DE"/>
                </a:solidFill>
              </a:rPr>
              <a:t>from the way specified by the precedence rules</a:t>
            </a:r>
            <a:r>
              <a:rPr lang="en-US" dirty="0"/>
              <a:t>, </a:t>
            </a:r>
            <a:r>
              <a:rPr lang="en-US" dirty="0">
                <a:solidFill>
                  <a:srgbClr val="B80000"/>
                </a:solidFill>
              </a:rPr>
              <a:t>we need to specify it using parentheses ( </a:t>
            </a:r>
            <a:r>
              <a:rPr lang="en-US" dirty="0" smtClean="0">
                <a:solidFill>
                  <a:srgbClr val="B80000"/>
                </a:solidFill>
              </a:rPr>
              <a:t>)</a:t>
            </a:r>
          </a:p>
          <a:p>
            <a:endParaRPr lang="en-US" sz="2200" i="1" dirty="0"/>
          </a:p>
          <a:p>
            <a:r>
              <a:rPr lang="en-US" dirty="0"/>
              <a:t>Using </a:t>
            </a:r>
            <a:r>
              <a:rPr lang="en-US" dirty="0" smtClean="0"/>
              <a:t>parenthesis:</a:t>
            </a:r>
            <a:endParaRPr lang="en-US" dirty="0"/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008000"/>
                </a:solidFill>
              </a:rPr>
              <a:t>x = 3 * ((a - ++b)%3);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9518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833F-6A6B-4FE9-A245-9AFBE5E39857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1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0E5-741E-472A-81AF-9B6C59C6DE2B}" type="datetime1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9902" y="2971800"/>
            <a:ext cx="10972800" cy="838200"/>
          </a:xfrm>
        </p:spPr>
        <p:txBody>
          <a:bodyPr/>
          <a:lstStyle/>
          <a:p>
            <a:r>
              <a:rPr lang="en-US" b="1" dirty="0">
                <a:solidFill>
                  <a:srgbClr val="160C5C"/>
                </a:solidFill>
              </a:rPr>
              <a:t>Selection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21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87528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Selection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88967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/>
          <p:cNvSpPr/>
          <p:nvPr/>
        </p:nvSpPr>
        <p:spPr>
          <a:xfrm>
            <a:off x="4876800" y="1917192"/>
            <a:ext cx="2234184" cy="14603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737400" y="1624980"/>
            <a:ext cx="508348" cy="1588"/>
          </a:xfrm>
          <a:prstGeom prst="straightConnector1">
            <a:avLst/>
          </a:prstGeom>
          <a:ln w="38100">
            <a:solidFill>
              <a:srgbClr val="2C14DE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7086600" y="2637702"/>
            <a:ext cx="1828800" cy="1588"/>
          </a:xfrm>
          <a:prstGeom prst="line">
            <a:avLst/>
          </a:prstGeom>
          <a:ln w="38100">
            <a:solidFill>
              <a:srgbClr val="2C14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3068786" y="2637702"/>
            <a:ext cx="1828800" cy="1588"/>
          </a:xfrm>
          <a:prstGeom prst="line">
            <a:avLst/>
          </a:prstGeom>
          <a:ln w="38100">
            <a:solidFill>
              <a:srgbClr val="2C14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16730" y="4191000"/>
            <a:ext cx="1752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 Step A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312980" y="3402020"/>
            <a:ext cx="1527048" cy="1588"/>
          </a:xfrm>
          <a:prstGeom prst="line">
            <a:avLst/>
          </a:prstGeom>
          <a:ln w="38100">
            <a:solidFill>
              <a:srgbClr val="2C14D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028710" y="4177145"/>
            <a:ext cx="1752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 Step B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8152670" y="3388165"/>
            <a:ext cx="1527048" cy="1588"/>
          </a:xfrm>
          <a:prstGeom prst="line">
            <a:avLst/>
          </a:prstGeom>
          <a:ln w="38100">
            <a:solidFill>
              <a:srgbClr val="2C14D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978730" y="5166156"/>
            <a:ext cx="5943600" cy="1588"/>
          </a:xfrm>
          <a:prstGeom prst="line">
            <a:avLst/>
          </a:prstGeom>
          <a:ln w="38100">
            <a:solidFill>
              <a:srgbClr val="2C14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763980" y="4938351"/>
            <a:ext cx="457200" cy="1588"/>
          </a:xfrm>
          <a:prstGeom prst="line">
            <a:avLst/>
          </a:prstGeom>
          <a:ln w="38100">
            <a:solidFill>
              <a:srgbClr val="2C14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699861" y="4952206"/>
            <a:ext cx="457200" cy="1588"/>
          </a:xfrm>
          <a:prstGeom prst="line">
            <a:avLst/>
          </a:prstGeom>
          <a:ln w="38100">
            <a:solidFill>
              <a:srgbClr val="2C14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66420" y="5432322"/>
            <a:ext cx="508348" cy="1588"/>
          </a:xfrm>
          <a:prstGeom prst="straightConnector1">
            <a:avLst/>
          </a:prstGeom>
          <a:ln w="38100">
            <a:solidFill>
              <a:srgbClr val="2C14DE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29001" y="2221469"/>
            <a:ext cx="7039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40148" y="2244436"/>
            <a:ext cx="770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B80000"/>
                </a:solidFill>
              </a:rPr>
              <a:t>False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87B1-A110-4DB5-8A1C-B0EDA23AC027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</a:p>
          <a:p>
            <a:r>
              <a:rPr lang="en-US" b="1" dirty="0">
                <a:solidFill>
                  <a:srgbClr val="160C5C"/>
                </a:solidFill>
              </a:rPr>
              <a:t>Selection Structure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DA34-5CFE-49D1-A6EC-06D5BD5059BA}" type="datetime1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834"/>
            <a:ext cx="9116602" cy="90056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C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4800" b="1" dirty="0">
                <a:solidFill>
                  <a:srgbClr val="C00000"/>
                </a:solidFill>
              </a:rPr>
              <a:t> Statement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83076" y="1066800"/>
            <a:ext cx="8932524" cy="571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Enables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programmer</a:t>
            </a:r>
            <a:r>
              <a:rPr lang="en-US" altLang="en-US" dirty="0" smtClean="0"/>
              <a:t> to make </a:t>
            </a:r>
            <a:r>
              <a:rPr lang="en-US" altLang="en-US" b="1" dirty="0" smtClean="0">
                <a:solidFill>
                  <a:srgbClr val="C00000"/>
                </a:solidFill>
              </a:rPr>
              <a:t>decisions as to which statements</a:t>
            </a:r>
            <a:r>
              <a:rPr lang="en-US" altLang="en-US" dirty="0" smtClean="0"/>
              <a:t> are </a:t>
            </a:r>
            <a:r>
              <a:rPr lang="en-US" altLang="en-US" b="1" dirty="0" smtClean="0">
                <a:solidFill>
                  <a:srgbClr val="C00000"/>
                </a:solidFill>
              </a:rPr>
              <a:t>executed</a:t>
            </a:r>
            <a:r>
              <a:rPr lang="en-US" altLang="en-US" dirty="0" smtClean="0"/>
              <a:t>, and which are </a:t>
            </a:r>
            <a:r>
              <a:rPr lang="en-US" altLang="en-US" b="1" dirty="0" smtClean="0">
                <a:solidFill>
                  <a:srgbClr val="C00000"/>
                </a:solidFill>
              </a:rPr>
              <a:t>skipped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4-</a:t>
            </a:r>
            <a:fld id="{F3B69AC8-906F-4F8C-8C61-90712867B2A3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307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A35B-5182-4335-9C65-964CD062A0DD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425" y="2636520"/>
            <a:ext cx="7353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24000" y="39863"/>
            <a:ext cx="9144000" cy="91609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If statement (One 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763000" cy="5334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en-US" sz="3400" dirty="0"/>
          </a:p>
          <a:p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524000" y="91024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826339"/>
            <a:ext cx="7286321" cy="180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81200" y="1219200"/>
            <a:ext cx="65121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2C14DE"/>
                </a:solidFill>
              </a:rPr>
              <a:t>- Syntax of if with </a:t>
            </a:r>
            <a:r>
              <a:rPr lang="en-US" sz="3000" b="1" dirty="0">
                <a:solidFill>
                  <a:srgbClr val="008000"/>
                </a:solidFill>
              </a:rPr>
              <a:t>single-statement</a:t>
            </a:r>
            <a:r>
              <a:rPr lang="en-US" sz="3000" dirty="0">
                <a:solidFill>
                  <a:srgbClr val="2C14DE"/>
                </a:solidFill>
              </a:rPr>
              <a:t> body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67C5-DE93-4992-B101-09EFC7690057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24000" y="21873"/>
            <a:ext cx="9144000" cy="888368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If statement (One 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763000" cy="5334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en-US" sz="3400" dirty="0"/>
          </a:p>
          <a:p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524000" y="91024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4276" y="1905001"/>
            <a:ext cx="6803524" cy="462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81201" y="1094505"/>
            <a:ext cx="70763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2C14DE"/>
                </a:solidFill>
              </a:rPr>
              <a:t>- Syntax of if with </a:t>
            </a:r>
            <a:r>
              <a:rPr lang="en-US" sz="3000" b="1" dirty="0">
                <a:solidFill>
                  <a:srgbClr val="008000"/>
                </a:solidFill>
              </a:rPr>
              <a:t>multiple-statements</a:t>
            </a:r>
            <a:r>
              <a:rPr lang="en-US" sz="3000" dirty="0">
                <a:solidFill>
                  <a:srgbClr val="2C14DE"/>
                </a:solidFill>
              </a:rPr>
              <a:t> body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A325-11A3-43C1-9586-11E1DBCC142F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44548" y="-1"/>
            <a:ext cx="9123452" cy="1021081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Examples…. (if, one-way)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600200" y="1143000"/>
            <a:ext cx="8991600" cy="56388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endParaRPr lang="en-US" sz="3000" dirty="0"/>
          </a:p>
          <a:p>
            <a:pPr>
              <a:spcBef>
                <a:spcPct val="50000"/>
              </a:spcBef>
            </a:pPr>
            <a:r>
              <a:rPr lang="en-US" sz="3000" dirty="0"/>
              <a:t>Write a program to calculate tax collection according to the following formula:</a:t>
            </a:r>
          </a:p>
          <a:p>
            <a:pPr lvl="1">
              <a:spcBef>
                <a:spcPct val="50000"/>
              </a:spcBef>
            </a:pPr>
            <a:r>
              <a:rPr lang="en-US" sz="3000" dirty="0"/>
              <a:t>5% Tax, if salary is above 50000</a:t>
            </a:r>
          </a:p>
          <a:p>
            <a:pPr lvl="1">
              <a:spcBef>
                <a:spcPct val="50000"/>
              </a:spcBef>
            </a:pPr>
            <a:r>
              <a:rPr lang="en-US" sz="3000" dirty="0"/>
              <a:t>3% Tax , if salary is between 30000 and 50000</a:t>
            </a:r>
          </a:p>
          <a:p>
            <a:pPr lvl="1">
              <a:spcBef>
                <a:spcPct val="50000"/>
              </a:spcBef>
            </a:pPr>
            <a:r>
              <a:rPr lang="en-US" sz="3000" dirty="0"/>
              <a:t>2% Tax, is salary is </a:t>
            </a:r>
            <a:r>
              <a:rPr lang="en-US" sz="3000" dirty="0" smtClean="0"/>
              <a:t>less </a:t>
            </a:r>
            <a:r>
              <a:rPr lang="en-US" sz="3000" dirty="0"/>
              <a:t>than 30000</a:t>
            </a:r>
          </a:p>
          <a:p>
            <a:pPr marL="234950" lvl="1" indent="0">
              <a:spcBef>
                <a:spcPct val="50000"/>
              </a:spcBef>
              <a:buNone/>
            </a:pPr>
            <a:r>
              <a:rPr lang="en-US" sz="3000" dirty="0"/>
              <a:t>In the end the program should print the calculated tax. </a:t>
            </a:r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10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30E9-4160-440B-A1ED-CDA7998CBA7A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53418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C00000"/>
                </a:solidFill>
              </a:rPr>
              <a:t>Relational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76401" y="1143000"/>
            <a:ext cx="8796391" cy="4500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Used to </a:t>
            </a:r>
            <a:r>
              <a:rPr lang="en-US" altLang="en-US" b="1" dirty="0" smtClean="0">
                <a:solidFill>
                  <a:srgbClr val="2C14DE"/>
                </a:solidFill>
              </a:rPr>
              <a:t>compare values </a:t>
            </a:r>
            <a:r>
              <a:rPr lang="en-US" altLang="en-US" dirty="0" smtClean="0"/>
              <a:t>to determine </a:t>
            </a:r>
            <a:r>
              <a:rPr lang="en-US" altLang="en-US" b="1" dirty="0" smtClean="0">
                <a:solidFill>
                  <a:srgbClr val="2C14DE"/>
                </a:solidFill>
              </a:rPr>
              <a:t>relative order</a:t>
            </a:r>
          </a:p>
          <a:p>
            <a:pPr eaLnBrk="1" hangingPunct="1"/>
            <a:r>
              <a:rPr lang="en-US" altLang="en-US" b="1" dirty="0" smtClean="0"/>
              <a:t>Operators: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4-</a:t>
            </a:r>
            <a:fld id="{E5E3514E-B338-410E-B40C-3DC63431BB85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44102" name="Group 70"/>
          <p:cNvGraphicFramePr>
            <a:graphicFrameLocks noGrp="1"/>
          </p:cNvGraphicFramePr>
          <p:nvPr>
            <p:extLst/>
          </p:nvPr>
        </p:nvGraphicFramePr>
        <p:xfrm>
          <a:off x="4191001" y="2362200"/>
          <a:ext cx="6262687" cy="2820408"/>
        </p:xfrm>
        <a:graphic>
          <a:graphicData uri="http://schemas.openxmlformats.org/drawingml/2006/table">
            <a:tbl>
              <a:tblPr/>
              <a:tblGrid>
                <a:gridCol w="1077912"/>
                <a:gridCol w="5184775"/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&gt;=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 or equal to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&lt;=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or equal to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==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 to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!=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equal to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8307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3D0-12D2-4201-8DC3-7EF7E96C97CC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4287"/>
            <a:ext cx="9126876" cy="92868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Relational Expressions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83076" y="1143000"/>
            <a:ext cx="9067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Relational expressions </a:t>
            </a:r>
            <a:r>
              <a:rPr lang="en-US" altLang="en-US" dirty="0" smtClean="0"/>
              <a:t>are </a:t>
            </a:r>
            <a:r>
              <a:rPr lang="en-US" altLang="en-US" b="1" dirty="0" smtClean="0"/>
              <a:t>Boolean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i.e.</a:t>
            </a:r>
            <a:r>
              <a:rPr lang="en-US" altLang="en-US" dirty="0" smtClean="0"/>
              <a:t>, evaluate to </a:t>
            </a:r>
            <a:r>
              <a:rPr lang="en-US" altLang="en-US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dirty="0" smtClean="0">
                <a:solidFill>
                  <a:srgbClr val="2C14DE"/>
                </a:solidFill>
              </a:rPr>
              <a:t> </a:t>
            </a:r>
            <a:r>
              <a:rPr lang="en-US" altLang="en-US" dirty="0" smtClean="0"/>
              <a:t>or </a:t>
            </a:r>
            <a:r>
              <a:rPr lang="en-US" altLang="en-US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false</a:t>
            </a:r>
            <a:r>
              <a:rPr lang="en-US" altLang="en-US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Examples: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12 &gt; 5</a:t>
            </a:r>
            <a:r>
              <a:rPr lang="en-US" altLang="en-US" dirty="0" smtClean="0"/>
              <a:t> is </a:t>
            </a:r>
            <a:r>
              <a:rPr lang="en-US" altLang="en-US" b="1" dirty="0" smtClean="0">
                <a:latin typeface="Courier New" panose="02070309020205020404" pitchFamily="49" charset="0"/>
              </a:rPr>
              <a:t>true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7 &lt;= 5</a:t>
            </a:r>
            <a:r>
              <a:rPr lang="en-US" altLang="en-US" dirty="0" smtClean="0"/>
              <a:t> is </a:t>
            </a:r>
            <a:r>
              <a:rPr lang="en-US" altLang="en-US" b="1" dirty="0" smtClean="0">
                <a:latin typeface="Courier New" panose="02070309020205020404" pitchFamily="49" charset="0"/>
              </a:rPr>
              <a:t>false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if </a:t>
            </a:r>
            <a:r>
              <a:rPr lang="en-US" altLang="en-US" sz="3200" b="1" dirty="0">
                <a:latin typeface="Courier New" panose="02070309020205020404" pitchFamily="49" charset="0"/>
              </a:rPr>
              <a:t>x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smtClean="0"/>
              <a:t>is 10, then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x == 10</a:t>
            </a:r>
            <a:r>
              <a:rPr lang="en-US" altLang="en-US" dirty="0" smtClean="0"/>
              <a:t> is </a:t>
            </a:r>
            <a:r>
              <a:rPr lang="en-US" altLang="en-US" b="1" dirty="0" smtClean="0">
                <a:latin typeface="Courier New" panose="02070309020205020404" pitchFamily="49" charset="0"/>
              </a:rPr>
              <a:t>true</a:t>
            </a:r>
            <a:r>
              <a:rPr lang="en-US" altLang="en-US" dirty="0" smtClean="0"/>
              <a:t>,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x != 8</a:t>
            </a:r>
            <a:r>
              <a:rPr lang="en-US" altLang="en-US" dirty="0" smtClean="0"/>
              <a:t> is </a:t>
            </a:r>
            <a:r>
              <a:rPr lang="en-US" altLang="en-US" b="1" dirty="0" smtClean="0">
                <a:latin typeface="Courier New" panose="02070309020205020404" pitchFamily="49" charset="0"/>
              </a:rPr>
              <a:t>true</a:t>
            </a:r>
            <a:r>
              <a:rPr lang="en-US" altLang="en-US" dirty="0" smtClean="0"/>
              <a:t>, and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x == 8</a:t>
            </a:r>
            <a:r>
              <a:rPr lang="en-US" altLang="en-US" dirty="0" smtClean="0"/>
              <a:t> is </a:t>
            </a:r>
            <a:r>
              <a:rPr lang="en-US" altLang="en-US" b="1" dirty="0" smtClean="0"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4-</a:t>
            </a:r>
            <a:fld id="{D747AF20-4A51-4C01-B508-715B2BA7FF3B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307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873B-0126-4B9E-B565-BE8C3BD797B9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24001" y="18328"/>
            <a:ext cx="9118315" cy="88221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If statement (Two-Way)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763000" cy="5334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en-US" sz="3400" dirty="0"/>
          </a:p>
          <a:p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524000" y="91024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1219200"/>
            <a:ext cx="65121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2C14DE"/>
                </a:solidFill>
              </a:rPr>
              <a:t>- Syntax of if with </a:t>
            </a:r>
            <a:r>
              <a:rPr lang="en-US" sz="3000" b="1" dirty="0">
                <a:solidFill>
                  <a:srgbClr val="008000"/>
                </a:solidFill>
              </a:rPr>
              <a:t>single-statement</a:t>
            </a:r>
            <a:r>
              <a:rPr lang="en-US" sz="3000" dirty="0">
                <a:solidFill>
                  <a:srgbClr val="2C14DE"/>
                </a:solidFill>
              </a:rPr>
              <a:t> body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2602" y="1967346"/>
            <a:ext cx="7500998" cy="298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 18"/>
          <p:cNvGrpSpPr/>
          <p:nvPr/>
        </p:nvGrpSpPr>
        <p:grpSpPr>
          <a:xfrm>
            <a:off x="4953000" y="2362200"/>
            <a:ext cx="4447310" cy="1129144"/>
            <a:chOff x="3429000" y="2362200"/>
            <a:chExt cx="4447310" cy="1129144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3429000" y="2743200"/>
              <a:ext cx="1731820" cy="748144"/>
            </a:xfrm>
            <a:prstGeom prst="straightConnector1">
              <a:avLst/>
            </a:prstGeom>
            <a:ln w="444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91545" y="2362200"/>
              <a:ext cx="278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8000"/>
                  </a:solidFill>
                </a:rPr>
                <a:t>Executed when condition is 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29200" y="4648201"/>
            <a:ext cx="4343400" cy="1516797"/>
            <a:chOff x="3505200" y="4648200"/>
            <a:chExt cx="4343400" cy="1516797"/>
          </a:xfrm>
        </p:grpSpPr>
        <p:cxnSp>
          <p:nvCxnSpPr>
            <p:cNvPr id="14" name="Straight Arrow Connector 13"/>
            <p:cNvCxnSpPr/>
            <p:nvPr/>
          </p:nvCxnSpPr>
          <p:spPr>
            <a:xfrm rot="10800000">
              <a:off x="3505200" y="4648200"/>
              <a:ext cx="1600200" cy="852056"/>
            </a:xfrm>
            <a:prstGeom prst="straightConnector1">
              <a:avLst/>
            </a:prstGeom>
            <a:ln w="44450">
              <a:solidFill>
                <a:srgbClr val="B8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29200" y="5334000"/>
              <a:ext cx="2819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B80000"/>
                  </a:solidFill>
                </a:rPr>
                <a:t>Executed when condition is false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121B-856F-4E03-AE6D-8793E7CB62AA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2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447800"/>
            <a:ext cx="4876800" cy="481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24000" y="20780"/>
            <a:ext cx="9144000" cy="9459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If statement (Two-Way)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763000" cy="5334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en-US" sz="3400" dirty="0"/>
          </a:p>
          <a:p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605337" y="92105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817602"/>
            <a:ext cx="65121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2C14DE"/>
                </a:solidFill>
              </a:rPr>
              <a:t>- Syntax of if with </a:t>
            </a:r>
            <a:r>
              <a:rPr lang="en-US" sz="3000" b="1" dirty="0">
                <a:solidFill>
                  <a:srgbClr val="008000"/>
                </a:solidFill>
              </a:rPr>
              <a:t>single-statement</a:t>
            </a:r>
            <a:r>
              <a:rPr lang="en-US" sz="3000" dirty="0">
                <a:solidFill>
                  <a:srgbClr val="2C14DE"/>
                </a:solidFill>
              </a:rPr>
              <a:t> body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6109855" y="2043545"/>
            <a:ext cx="4447310" cy="1129144"/>
            <a:chOff x="3429000" y="2362200"/>
            <a:chExt cx="4447310" cy="1129144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3429000" y="2743200"/>
              <a:ext cx="1731820" cy="748144"/>
            </a:xfrm>
            <a:prstGeom prst="straightConnector1">
              <a:avLst/>
            </a:prstGeom>
            <a:ln w="444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91545" y="2362200"/>
              <a:ext cx="278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8000"/>
                  </a:solidFill>
                </a:rPr>
                <a:t>Executed when condition is 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20690" y="5638801"/>
            <a:ext cx="4419600" cy="983397"/>
            <a:chOff x="4724400" y="5638800"/>
            <a:chExt cx="4419600" cy="983397"/>
          </a:xfrm>
        </p:grpSpPr>
        <p:cxnSp>
          <p:nvCxnSpPr>
            <p:cNvPr id="14" name="Straight Arrow Connector 13"/>
            <p:cNvCxnSpPr/>
            <p:nvPr/>
          </p:nvCxnSpPr>
          <p:spPr>
            <a:xfrm rot="10800000">
              <a:off x="4724400" y="5638800"/>
              <a:ext cx="1676400" cy="318656"/>
            </a:xfrm>
            <a:prstGeom prst="straightConnector1">
              <a:avLst/>
            </a:prstGeom>
            <a:ln w="44450">
              <a:solidFill>
                <a:srgbClr val="B8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324600" y="5791200"/>
              <a:ext cx="2819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B80000"/>
                  </a:solidFill>
                </a:rPr>
                <a:t>Executed when condition is false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1926-0C75-4C6E-AAB3-9B248767E881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2025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Examples…. (if, Two-way)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586345" y="1177635"/>
            <a:ext cx="8991600" cy="5527965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endParaRPr lang="en-US" sz="3400" dirty="0"/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Write a program that squares a number (entered by user), if it is between 10 and 100. For all other numbers, an Error message is shown and program terminates.</a:t>
            </a:r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>
              <a:solidFill>
                <a:srgbClr val="2F1BC7"/>
              </a:solidFill>
            </a:endParaRPr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  <a:buNone/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524000" y="92025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0DAC-9DCD-4D20-B34A-C6ACD5E84F6E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24001" y="-1"/>
            <a:ext cx="9149137" cy="956279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Examples…. (if, Two-way)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600200" y="1066800"/>
            <a:ext cx="89916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000" dirty="0"/>
              <a:t>Write a payroll program using following rules: </a:t>
            </a:r>
          </a:p>
          <a:p>
            <a:pPr lvl="1"/>
            <a:r>
              <a:rPr lang="en-US" dirty="0" smtClean="0"/>
              <a:t>Hourly rate: 100 (rupees)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an employee works 40 hours or fewer, he is paid regular pay (hourly rate * number of hours worked).</a:t>
            </a:r>
            <a:endParaRPr lang="en-US" dirty="0" smtClean="0">
              <a:solidFill>
                <a:srgbClr val="2F1BC7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employees work more than 40 hours, then he WILL receive two times his hourly rate for those hours over 40, in addition to his regular pay for the first 40. </a:t>
            </a:r>
          </a:p>
          <a:p>
            <a:pPr lvl="1"/>
            <a:endParaRPr lang="en-US" dirty="0" smtClean="0"/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  <a:buNone/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524000" y="91056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4F0D-9610-422A-90E1-9D6BBC7164E3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47A4-E698-4F37-8109-C8E37E5A2571}" type="datetime1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24000" y="856"/>
            <a:ext cx="9144000" cy="897987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Nested “if...else” Statements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9154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Purpose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2C14DE"/>
                </a:solidFill>
              </a:rPr>
              <a:t>To test </a:t>
            </a:r>
            <a:r>
              <a:rPr lang="en-US" dirty="0" smtClean="0"/>
              <a:t>more than one </a:t>
            </a:r>
            <a:r>
              <a:rPr lang="en-US" b="1" i="1" dirty="0" smtClean="0">
                <a:solidFill>
                  <a:srgbClr val="2C14DE"/>
                </a:solidFill>
              </a:rPr>
              <a:t>factors</a:t>
            </a:r>
            <a:r>
              <a:rPr lang="en-US" dirty="0" smtClean="0"/>
              <a:t> before we write our executable code</a:t>
            </a:r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b="1" dirty="0" smtClean="0">
                <a:solidFill>
                  <a:srgbClr val="2C14DE"/>
                </a:solidFill>
              </a:rPr>
              <a:t>nesting</a:t>
            </a:r>
            <a:r>
              <a:rPr lang="en-US" dirty="0" smtClean="0"/>
              <a:t> if </a:t>
            </a:r>
            <a:r>
              <a:rPr lang="en-US" b="1" dirty="0" smtClean="0"/>
              <a:t>structures</a:t>
            </a:r>
            <a:r>
              <a:rPr lang="en-US" dirty="0" smtClean="0"/>
              <a:t>, we write </a:t>
            </a:r>
            <a:r>
              <a:rPr lang="en-US" b="1" dirty="0" smtClean="0">
                <a:solidFill>
                  <a:srgbClr val="B80000"/>
                </a:solidFill>
              </a:rPr>
              <a:t>ONE COMPLETE </a:t>
            </a:r>
            <a:r>
              <a:rPr lang="en-US" dirty="0" smtClean="0"/>
              <a:t>if structure inside a </a:t>
            </a:r>
            <a:r>
              <a:rPr lang="en-US" b="1" dirty="0" smtClean="0">
                <a:solidFill>
                  <a:srgbClr val="B80000"/>
                </a:solidFill>
              </a:rPr>
              <a:t>SINGLE BRANCH </a:t>
            </a:r>
            <a:r>
              <a:rPr lang="en-US" dirty="0" smtClean="0"/>
              <a:t>of a parent if structure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0" y="89884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F14-1701-4EED-BA9B-61E231C7FE95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24000" y="-1"/>
            <a:ext cx="9144000" cy="960119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Nested “if...else” Statements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600200" y="990600"/>
            <a:ext cx="8763000" cy="6096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34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marks&gt;90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&lt;&lt;“\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nYou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got A grade”;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	  if(</a:t>
            </a:r>
            <a:r>
              <a:rPr lang="en-US" sz="3400" b="1" dirty="0" err="1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nAvailable_scholorships</a:t>
            </a:r>
            <a:r>
              <a:rPr lang="en-US" sz="34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&gt;0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	  {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&lt;&lt;“\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nYou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got 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scholorship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too”;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tution_fee_due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	  if (</a:t>
            </a:r>
            <a:r>
              <a:rPr lang="en-US" sz="34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marks&gt;=50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&lt;&lt;“\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nYou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passed the course”;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	  else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&lt;&lt;“\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nYou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failed the course”;</a:t>
            </a:r>
          </a:p>
          <a:p>
            <a:pPr marL="514350" indent="-514350">
              <a:buNone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9525000" y="1752600"/>
            <a:ext cx="381000" cy="1752600"/>
          </a:xfrm>
          <a:prstGeom prst="rightBrace">
            <a:avLst/>
          </a:prstGeom>
          <a:ln w="41275">
            <a:solidFill>
              <a:srgbClr val="B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9067800" y="4724400"/>
            <a:ext cx="381000" cy="1524000"/>
          </a:xfrm>
          <a:prstGeom prst="rightBrace">
            <a:avLst/>
          </a:prstGeom>
          <a:ln w="41275">
            <a:solidFill>
              <a:srgbClr val="B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DB7F-7B79-4B46-B5EA-57058356323B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24001" y="-1"/>
            <a:ext cx="9090060" cy="922745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Matching the “else”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600200" y="838200"/>
            <a:ext cx="8763000" cy="59436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514350" indent="-514350"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a, b, c;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&lt;&lt;“Enter three numbers, a, b, and c:\n”;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&gt;&gt; a &gt;&gt; b &gt;&gt; c;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if( a==b )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  if( b==c )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&lt;&lt; “a, b, and c are the same\n”;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&lt;&lt; “a and b are different\n”;</a:t>
            </a:r>
          </a:p>
          <a:p>
            <a:pPr marL="514350" indent="-51435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6261" y="92274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4876800"/>
            <a:ext cx="7467600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&lt;&lt; “b and c are different\n”;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3733801"/>
            <a:ext cx="8153400" cy="22467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if( a==b )</a:t>
            </a:r>
          </a:p>
          <a:p>
            <a:pPr marL="514350" indent="-51435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14350" indent="-51435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if( b==c )</a:t>
            </a:r>
          </a:p>
          <a:p>
            <a:pPr marL="514350" indent="-51435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“a, b, and c are the same\n”;</a:t>
            </a:r>
          </a:p>
          <a:p>
            <a:pPr marL="514350" indent="-51435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14350" indent="-51435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514350" indent="-51435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 “a and b are different\n”;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C82C-5D37-46A5-8C64-3FAEFDD04FF3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7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24000" y="-1"/>
            <a:ext cx="9105900" cy="895245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The else...if Construction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600200" y="838200"/>
            <a:ext cx="9067800" cy="5943600"/>
          </a:xfrm>
        </p:spPr>
        <p:txBody>
          <a:bodyPr>
            <a:noAutofit/>
          </a:bodyPr>
          <a:lstStyle/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26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marks&gt;=80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&lt;&lt;“\n You got A grade”;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&lt;&lt;“\n You won scholarship too”; 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else if (</a:t>
            </a:r>
            <a:r>
              <a:rPr lang="en-US" sz="26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marks&gt;=70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	   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&lt;&lt;“\n You got B grade”;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else if (</a:t>
            </a:r>
            <a:r>
              <a:rPr lang="en-US" sz="26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marks&gt;=60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&lt;&lt;“\n You got C grade”;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else if (</a:t>
            </a:r>
            <a:r>
              <a:rPr lang="en-US" sz="26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marks&gt;=50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&lt;&lt;“\n You got D grade”;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else 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   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&lt;&lt;“\n You are fail”;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2100" y="84952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905000" y="4648200"/>
            <a:ext cx="381000" cy="914400"/>
          </a:xfrm>
          <a:custGeom>
            <a:avLst/>
            <a:gdLst>
              <a:gd name="connsiteX0" fmla="*/ 267855 w 378691"/>
              <a:gd name="connsiteY0" fmla="*/ 775854 h 775854"/>
              <a:gd name="connsiteX1" fmla="*/ 18473 w 378691"/>
              <a:gd name="connsiteY1" fmla="*/ 443345 h 775854"/>
              <a:gd name="connsiteX2" fmla="*/ 378691 w 378691"/>
              <a:gd name="connsiteY2" fmla="*/ 0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691" h="775854">
                <a:moveTo>
                  <a:pt x="267855" y="775854"/>
                </a:moveTo>
                <a:cubicBezTo>
                  <a:pt x="133927" y="674254"/>
                  <a:pt x="0" y="572654"/>
                  <a:pt x="18473" y="443345"/>
                </a:cubicBezTo>
                <a:cubicBezTo>
                  <a:pt x="36946" y="314036"/>
                  <a:pt x="207818" y="157018"/>
                  <a:pt x="378691" y="0"/>
                </a:cubicBezTo>
              </a:path>
            </a:pathLst>
          </a:custGeom>
          <a:ln w="34925">
            <a:solidFill>
              <a:srgbClr val="B8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2E86-4F56-4B08-8287-6379C6957103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4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Compound Conditions</a:t>
            </a:r>
            <a:endParaRPr lang="en-US" altLang="en-US" b="1" dirty="0" smtClean="0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9525000" cy="57912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1200"/>
              </a:spcAft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COMPOUND: Multiple conditions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alt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if ( (Age &lt; 0) || (Age &gt; 120) )</a:t>
            </a:r>
            <a:endParaRPr lang="en-US" altLang="en-US" sz="24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en-US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At least one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condition must be true</a:t>
            </a:r>
          </a:p>
          <a:p>
            <a:pPr marL="457200" lvl="1" indent="0">
              <a:spcBef>
                <a:spcPts val="300"/>
              </a:spcBef>
              <a:buNone/>
              <a:defRPr/>
            </a:pPr>
            <a:endParaRPr lang="en-US" altLang="en-US" b="1" dirty="0">
              <a:solidFill>
                <a:srgbClr val="2C14DE"/>
              </a:solidFill>
              <a:latin typeface="Courier New" panose="02070309020205020404" pitchFamily="49" charset="0"/>
            </a:endParaRPr>
          </a:p>
          <a:p>
            <a:pPr marL="457200" lvl="1" indent="0">
              <a:spcBef>
                <a:spcPts val="300"/>
              </a:spcBef>
              <a:buNone/>
              <a:defRPr/>
            </a:pPr>
            <a:endParaRPr lang="en-US" altLang="en-US" b="1" dirty="0">
              <a:solidFill>
                <a:srgbClr val="2C14DE"/>
              </a:solidFill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None/>
              <a:defRPr/>
            </a:pPr>
            <a:r>
              <a:rPr lang="en-US" alt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if ( (Age &gt;=1) &amp;&amp; (Age &lt;= 120) )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en-US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BOTH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conditions must be true</a:t>
            </a:r>
          </a:p>
          <a:p>
            <a:pPr>
              <a:spcBef>
                <a:spcPts val="300"/>
              </a:spcBef>
              <a:buNone/>
              <a:defRPr/>
            </a:pPr>
            <a:endParaRPr lang="en-US" altLang="en-US" sz="24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None/>
              <a:defRPr/>
            </a:pPr>
            <a:endParaRPr lang="en-US" altLang="en-US" sz="24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  <a:buNone/>
              <a:defRPr/>
            </a:pPr>
            <a:r>
              <a:rPr lang="en-US" altLang="en-US" sz="24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INVALID: 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if ( Age &gt;=1 &amp;&amp; &lt;= 120 ) //Need 2 relational expressions   if ( 1 &lt;= Age &lt;= 120 )  //Although okay in math!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4-</a:t>
            </a:r>
            <a:fld id="{E1DBD06E-6B99-4F97-9C52-2CD294AE504E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307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353F-2EAB-47A2-8191-69F00DB587A3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Logical Operators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583076" y="1102994"/>
            <a:ext cx="9084924" cy="4256088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/>
              <a:t>	Used to </a:t>
            </a:r>
            <a:r>
              <a:rPr lang="en-US" altLang="en-US" b="1" dirty="0" smtClean="0"/>
              <a:t>create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2C14DE"/>
                </a:solidFill>
              </a:rPr>
              <a:t>relational expressions </a:t>
            </a:r>
            <a:r>
              <a:rPr lang="en-US" altLang="en-US" dirty="0" smtClean="0"/>
              <a:t>from other </a:t>
            </a:r>
            <a:r>
              <a:rPr lang="en-US" altLang="en-US" b="1" dirty="0" smtClean="0"/>
              <a:t>relational expressions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4-</a:t>
            </a:r>
            <a:fld id="{A2E50C12-E112-4E38-BD0D-402251AE784E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53332" name="Group 84"/>
          <p:cNvGraphicFramePr>
            <a:graphicFrameLocks noGrp="1"/>
          </p:cNvGraphicFramePr>
          <p:nvPr>
            <p:extLst/>
          </p:nvPr>
        </p:nvGraphicFramePr>
        <p:xfrm>
          <a:off x="2133601" y="2667000"/>
          <a:ext cx="7866063" cy="2493962"/>
        </p:xfrm>
        <a:graphic>
          <a:graphicData uri="http://schemas.openxmlformats.org/drawingml/2006/table">
            <a:tbl>
              <a:tblPr/>
              <a:tblGrid>
                <a:gridCol w="884238"/>
                <a:gridCol w="1277937"/>
                <a:gridCol w="5703888"/>
              </a:tblGrid>
              <a:tr h="725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 &amp;&amp;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relational expression is true if both expressions are 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 ||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relational expression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true if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either expression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 !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NOT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Reverses the value of an expression; true expression becomes false, false expression becomes 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083" name="Rectangle 86"/>
          <p:cNvSpPr>
            <a:spLocks noChangeArrowheads="1"/>
          </p:cNvSpPr>
          <p:nvPr/>
        </p:nvSpPr>
        <p:spPr bwMode="auto">
          <a:xfrm>
            <a:off x="2133600" y="2667001"/>
            <a:ext cx="7848600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307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C59-F46F-44C9-9043-ADF07574289E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974"/>
            <a:ext cx="9126876" cy="89042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Logical Operator Rules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51088" y="1520825"/>
            <a:ext cx="7874000" cy="11874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Operand(s) must be bool(true/false)</a:t>
            </a:r>
          </a:p>
        </p:txBody>
      </p:sp>
      <p:graphicFrame>
        <p:nvGraphicFramePr>
          <p:cNvPr id="81984" name="Group 64"/>
          <p:cNvGraphicFramePr>
            <a:graphicFrameLocks noGrp="1"/>
          </p:cNvGraphicFramePr>
          <p:nvPr>
            <p:ph sz="half" idx="2"/>
          </p:nvPr>
        </p:nvGraphicFramePr>
        <p:xfrm>
          <a:off x="3071813" y="2097089"/>
          <a:ext cx="6227762" cy="3533933"/>
        </p:xfrm>
        <a:graphic>
          <a:graphicData uri="http://schemas.openxmlformats.org/drawingml/2006/table">
            <a:tbl>
              <a:tblPr/>
              <a:tblGrid>
                <a:gridCol w="3611441"/>
                <a:gridCol w="2616321"/>
              </a:tblGrid>
              <a:tr h="1979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true  &amp;&amp;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true  ||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true  ||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false ||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 ! false</a:t>
                      </a:r>
                    </a:p>
                  </a:txBody>
                  <a:tcPr marL="91426" marR="9142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L="91426" marR="9142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true  &amp;&amp;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false &amp;&amp;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false ||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! true</a:t>
                      </a:r>
                    </a:p>
                  </a:txBody>
                  <a:tcPr marL="91426" marR="9142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marL="91426" marR="9142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8307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6654-759F-46C6-9275-DEE6E45E453E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405"/>
            <a:ext cx="9108896" cy="892996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Logical Operator Examples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51792" y="1447801"/>
            <a:ext cx="7453313" cy="82708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</a:rPr>
              <a:t> x = 12, y = 5, z = -4;</a:t>
            </a:r>
          </a:p>
          <a:p>
            <a:pPr marL="0" indent="0">
              <a:lnSpc>
                <a:spcPct val="80000"/>
              </a:lnSpc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</a:p>
        </p:txBody>
      </p:sp>
      <p:graphicFrame>
        <p:nvGraphicFramePr>
          <p:cNvPr id="81984" name="Group 64"/>
          <p:cNvGraphicFramePr>
            <a:graphicFrameLocks noGrp="1"/>
          </p:cNvGraphicFramePr>
          <p:nvPr>
            <p:ph sz="half" idx="2"/>
          </p:nvPr>
        </p:nvGraphicFramePr>
        <p:xfrm>
          <a:off x="2286000" y="2514601"/>
          <a:ext cx="7874000" cy="3521075"/>
        </p:xfrm>
        <a:graphic>
          <a:graphicData uri="http://schemas.openxmlformats.org/drawingml/2006/table">
            <a:tbl>
              <a:tblPr/>
              <a:tblGrid>
                <a:gridCol w="5840413"/>
                <a:gridCol w="2033587"/>
              </a:tblGrid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(x &gt; y) &amp;&amp; (y &gt;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(x &gt; y) &amp;&amp; (z &gt; 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(x &lt;= z) || (y ==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(x &lt;= z) || (y !=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!(x &gt;=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8307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61F8-2A3A-49D3-8AD8-108494A22E43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01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C00000"/>
                </a:solidFill>
              </a:rPr>
              <a:t>Logical Precedence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2209801" y="1981200"/>
            <a:ext cx="8099425" cy="404018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accent2"/>
                </a:solidFill>
              </a:rPr>
              <a:t>                          Highest</a:t>
            </a:r>
            <a:r>
              <a:rPr lang="en-US" altLang="en-US" b="1" dirty="0" smtClean="0">
                <a:latin typeface="Courier New" panose="02070309020205020404" pitchFamily="49" charset="0"/>
              </a:rPr>
              <a:t>   !</a:t>
            </a:r>
            <a:r>
              <a:rPr lang="en-US" altLang="en-US" dirty="0" smtClean="0"/>
              <a:t> 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/>
              <a:t>                                       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&amp;&amp;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accent2"/>
                </a:solidFill>
              </a:rPr>
              <a:t>                          Lowest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  ||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</a:t>
            </a:r>
            <a:r>
              <a:rPr lang="en-US" altLang="en-US" dirty="0" smtClean="0"/>
              <a:t>Example: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 smtClean="0"/>
              <a:t>     </a:t>
            </a:r>
            <a:r>
              <a:rPr lang="en-US" altLang="en-US" b="1" dirty="0">
                <a:latin typeface="Courier New" panose="02070309020205020404" pitchFamily="49" charset="0"/>
              </a:rPr>
              <a:t>(2 &lt; 3) || (5 &gt; 6) &amp;&amp; (7 &gt; 8)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 smtClean="0"/>
          </a:p>
          <a:p>
            <a:pPr marL="609600" indent="-609600">
              <a:spcBef>
                <a:spcPct val="30000"/>
              </a:spcBef>
              <a:buNone/>
            </a:pPr>
            <a:r>
              <a:rPr lang="en-US" altLang="en-US" dirty="0" smtClean="0"/>
              <a:t>     </a:t>
            </a:r>
            <a:r>
              <a:rPr lang="en-US" altLang="en-US" dirty="0"/>
              <a:t>is true because AND is evaluated before OR</a:t>
            </a:r>
            <a:r>
              <a:rPr lang="en-US" altLang="en-US" dirty="0" smtClean="0"/>
              <a:t>    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4-</a:t>
            </a:r>
            <a:fld id="{53942B84-1400-43C6-A6A2-D51C64EB3EEE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grpSp>
        <p:nvGrpSpPr>
          <p:cNvPr id="94213" name="Group 14"/>
          <p:cNvGrpSpPr>
            <a:grpSpLocks/>
          </p:cNvGrpSpPr>
          <p:nvPr/>
        </p:nvGrpSpPr>
        <p:grpSpPr bwMode="auto">
          <a:xfrm>
            <a:off x="2819400" y="4267200"/>
            <a:ext cx="6227763" cy="504825"/>
            <a:chOff x="839" y="2908"/>
            <a:chExt cx="3923" cy="318"/>
          </a:xfrm>
        </p:grpSpPr>
        <p:grpSp>
          <p:nvGrpSpPr>
            <p:cNvPr id="94214" name="Group 12"/>
            <p:cNvGrpSpPr>
              <a:grpSpLocks/>
            </p:cNvGrpSpPr>
            <p:nvPr/>
          </p:nvGrpSpPr>
          <p:grpSpPr bwMode="auto">
            <a:xfrm>
              <a:off x="2381" y="2954"/>
              <a:ext cx="2268" cy="159"/>
              <a:chOff x="2381" y="2954"/>
              <a:chExt cx="2268" cy="159"/>
            </a:xfrm>
          </p:grpSpPr>
          <p:sp>
            <p:nvSpPr>
              <p:cNvPr id="94219" name="Line 5"/>
              <p:cNvSpPr>
                <a:spLocks noChangeShapeType="1"/>
              </p:cNvSpPr>
              <p:nvPr/>
            </p:nvSpPr>
            <p:spPr bwMode="auto">
              <a:xfrm>
                <a:off x="2381" y="2954"/>
                <a:ext cx="0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0" name="Line 6"/>
              <p:cNvSpPr>
                <a:spLocks noChangeShapeType="1"/>
              </p:cNvSpPr>
              <p:nvPr/>
            </p:nvSpPr>
            <p:spPr bwMode="auto">
              <a:xfrm>
                <a:off x="4649" y="2954"/>
                <a:ext cx="0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1" name="Line 8"/>
              <p:cNvSpPr>
                <a:spLocks noChangeShapeType="1"/>
              </p:cNvSpPr>
              <p:nvPr/>
            </p:nvSpPr>
            <p:spPr bwMode="auto">
              <a:xfrm>
                <a:off x="2381" y="3113"/>
                <a:ext cx="22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15" name="Group 13"/>
            <p:cNvGrpSpPr>
              <a:grpSpLocks/>
            </p:cNvGrpSpPr>
            <p:nvPr/>
          </p:nvGrpSpPr>
          <p:grpSpPr bwMode="auto">
            <a:xfrm>
              <a:off x="839" y="2908"/>
              <a:ext cx="3923" cy="318"/>
              <a:chOff x="839" y="2908"/>
              <a:chExt cx="3923" cy="318"/>
            </a:xfrm>
          </p:grpSpPr>
          <p:sp>
            <p:nvSpPr>
              <p:cNvPr id="94216" name="Line 9"/>
              <p:cNvSpPr>
                <a:spLocks noChangeShapeType="1"/>
              </p:cNvSpPr>
              <p:nvPr/>
            </p:nvSpPr>
            <p:spPr bwMode="auto">
              <a:xfrm>
                <a:off x="839" y="3226"/>
                <a:ext cx="39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17" name="Line 10"/>
              <p:cNvSpPr>
                <a:spLocks noChangeShapeType="1"/>
              </p:cNvSpPr>
              <p:nvPr/>
            </p:nvSpPr>
            <p:spPr bwMode="auto">
              <a:xfrm>
                <a:off x="4762" y="290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18" name="Line 11"/>
              <p:cNvSpPr>
                <a:spLocks noChangeShapeType="1"/>
              </p:cNvSpPr>
              <p:nvPr/>
            </p:nvSpPr>
            <p:spPr bwMode="auto">
              <a:xfrm>
                <a:off x="839" y="299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158307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9EF2-A2DB-4166-8FF4-82802EB258AC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3077" y="8733"/>
            <a:ext cx="9034409" cy="8818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C00000"/>
                </a:solidFill>
              </a:rPr>
              <a:t>More on Precedence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3527426"/>
            <a:ext cx="8180388" cy="26447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/>
              <a:t>Example:</a:t>
            </a:r>
          </a:p>
          <a:p>
            <a:pPr marL="609600" indent="-609600">
              <a:spcBef>
                <a:spcPct val="40000"/>
              </a:spcBef>
              <a:buNone/>
            </a:pPr>
            <a:r>
              <a:rPr lang="en-US" altLang="en-US" sz="2800"/>
              <a:t>             </a:t>
            </a:r>
            <a:r>
              <a:rPr lang="en-US" altLang="en-US" smtClean="0"/>
              <a:t>8 &lt; 2 + 7 || 5 == 6     is true</a:t>
            </a:r>
          </a:p>
          <a:p>
            <a:pPr marL="609600" indent="-609600">
              <a:spcBef>
                <a:spcPct val="30000"/>
              </a:spcBef>
              <a:buNone/>
            </a:pPr>
            <a:r>
              <a:rPr lang="en-US" altLang="en-US" sz="2800"/>
              <a:t>     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</a:pPr>
            <a:endParaRPr lang="en-US" altLang="en-US" sz="2800"/>
          </a:p>
        </p:txBody>
      </p:sp>
      <p:grpSp>
        <p:nvGrpSpPr>
          <p:cNvPr id="96261" name="Group 17"/>
          <p:cNvGrpSpPr>
            <a:grpSpLocks/>
          </p:cNvGrpSpPr>
          <p:nvPr/>
        </p:nvGrpSpPr>
        <p:grpSpPr bwMode="auto">
          <a:xfrm>
            <a:off x="3526632" y="4528176"/>
            <a:ext cx="828675" cy="252413"/>
            <a:chOff x="1723" y="2840"/>
            <a:chExt cx="522" cy="159"/>
          </a:xfrm>
        </p:grpSpPr>
        <p:sp>
          <p:nvSpPr>
            <p:cNvPr id="96289" name="Line 7"/>
            <p:cNvSpPr>
              <a:spLocks noChangeShapeType="1"/>
            </p:cNvSpPr>
            <p:nvPr/>
          </p:nvSpPr>
          <p:spPr bwMode="auto">
            <a:xfrm>
              <a:off x="1723" y="2840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0" name="Line 8"/>
            <p:cNvSpPr>
              <a:spLocks noChangeShapeType="1"/>
            </p:cNvSpPr>
            <p:nvPr/>
          </p:nvSpPr>
          <p:spPr bwMode="auto">
            <a:xfrm>
              <a:off x="2245" y="2840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1" name="Line 9"/>
            <p:cNvSpPr>
              <a:spLocks noChangeShapeType="1"/>
            </p:cNvSpPr>
            <p:nvPr/>
          </p:nvSpPr>
          <p:spPr bwMode="auto">
            <a:xfrm>
              <a:off x="1723" y="2999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262" name="Line 14"/>
          <p:cNvSpPr>
            <a:spLocks noChangeShapeType="1"/>
          </p:cNvSpPr>
          <p:nvPr/>
        </p:nvSpPr>
        <p:spPr bwMode="auto">
          <a:xfrm>
            <a:off x="3863975" y="238442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6263" name="Group 31"/>
          <p:cNvGrpSpPr>
            <a:grpSpLocks/>
          </p:cNvGrpSpPr>
          <p:nvPr/>
        </p:nvGrpSpPr>
        <p:grpSpPr bwMode="auto">
          <a:xfrm>
            <a:off x="4862514" y="4584558"/>
            <a:ext cx="1260475" cy="360363"/>
            <a:chOff x="2540" y="2954"/>
            <a:chExt cx="794" cy="227"/>
          </a:xfrm>
        </p:grpSpPr>
        <p:sp>
          <p:nvSpPr>
            <p:cNvPr id="96286" name="Line 28"/>
            <p:cNvSpPr>
              <a:spLocks noChangeShapeType="1"/>
            </p:cNvSpPr>
            <p:nvPr/>
          </p:nvSpPr>
          <p:spPr bwMode="auto">
            <a:xfrm>
              <a:off x="2540" y="3181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7" name="Line 29"/>
            <p:cNvSpPr>
              <a:spLocks noChangeShapeType="1"/>
            </p:cNvSpPr>
            <p:nvPr/>
          </p:nvSpPr>
          <p:spPr bwMode="auto">
            <a:xfrm>
              <a:off x="2540" y="29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8" name="Line 30"/>
            <p:cNvSpPr>
              <a:spLocks noChangeShapeType="1"/>
            </p:cNvSpPr>
            <p:nvPr/>
          </p:nvSpPr>
          <p:spPr bwMode="auto">
            <a:xfrm flipV="1">
              <a:off x="3334" y="29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64" name="Group 33"/>
          <p:cNvGrpSpPr>
            <a:grpSpLocks/>
          </p:cNvGrpSpPr>
          <p:nvPr/>
        </p:nvGrpSpPr>
        <p:grpSpPr bwMode="auto">
          <a:xfrm>
            <a:off x="3345656" y="4654381"/>
            <a:ext cx="3671888" cy="755650"/>
            <a:chOff x="1111" y="2886"/>
            <a:chExt cx="2313" cy="476"/>
          </a:xfrm>
        </p:grpSpPr>
        <p:sp>
          <p:nvSpPr>
            <p:cNvPr id="96283" name="Line 23"/>
            <p:cNvSpPr>
              <a:spLocks noChangeShapeType="1"/>
            </p:cNvSpPr>
            <p:nvPr/>
          </p:nvSpPr>
          <p:spPr bwMode="auto">
            <a:xfrm>
              <a:off x="1111" y="3362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4" name="Line 24"/>
            <p:cNvSpPr>
              <a:spLocks noChangeShapeType="1"/>
            </p:cNvSpPr>
            <p:nvPr/>
          </p:nvSpPr>
          <p:spPr bwMode="auto">
            <a:xfrm>
              <a:off x="1111" y="2886"/>
              <a:ext cx="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5" name="Line 32"/>
            <p:cNvSpPr>
              <a:spLocks noChangeShapeType="1"/>
            </p:cNvSpPr>
            <p:nvPr/>
          </p:nvSpPr>
          <p:spPr bwMode="auto">
            <a:xfrm>
              <a:off x="3424" y="2886"/>
              <a:ext cx="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65" name="Group 74"/>
          <p:cNvGrpSpPr>
            <a:grpSpLocks/>
          </p:cNvGrpSpPr>
          <p:nvPr/>
        </p:nvGrpSpPr>
        <p:grpSpPr bwMode="auto">
          <a:xfrm>
            <a:off x="3124201" y="1828801"/>
            <a:ext cx="5688013" cy="1552575"/>
            <a:chOff x="998" y="1162"/>
            <a:chExt cx="3583" cy="978"/>
          </a:xfrm>
        </p:grpSpPr>
        <p:sp>
          <p:nvSpPr>
            <p:cNvPr id="96270" name="Rectangle 40"/>
            <p:cNvSpPr>
              <a:spLocks noChangeArrowheads="1"/>
            </p:cNvSpPr>
            <p:nvPr/>
          </p:nvSpPr>
          <p:spPr bwMode="auto">
            <a:xfrm>
              <a:off x="2064" y="1814"/>
              <a:ext cx="25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logical operators</a:t>
              </a:r>
            </a:p>
          </p:txBody>
        </p:sp>
        <p:sp>
          <p:nvSpPr>
            <p:cNvPr id="96271" name="Rectangle 39"/>
            <p:cNvSpPr>
              <a:spLocks noChangeArrowheads="1"/>
            </p:cNvSpPr>
            <p:nvPr/>
          </p:nvSpPr>
          <p:spPr bwMode="auto">
            <a:xfrm>
              <a:off x="998" y="1814"/>
              <a:ext cx="106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>
                  <a:solidFill>
                    <a:schemeClr val="accent2"/>
                  </a:solidFill>
                </a:rPr>
                <a:t>Lowest</a:t>
              </a:r>
            </a:p>
          </p:txBody>
        </p:sp>
        <p:sp>
          <p:nvSpPr>
            <p:cNvPr id="96272" name="Rectangle 38"/>
            <p:cNvSpPr>
              <a:spLocks noChangeArrowheads="1"/>
            </p:cNvSpPr>
            <p:nvPr/>
          </p:nvSpPr>
          <p:spPr bwMode="auto">
            <a:xfrm>
              <a:off x="2064" y="1488"/>
              <a:ext cx="25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800" dirty="0"/>
                <a:t>relational operators</a:t>
              </a:r>
            </a:p>
          </p:txBody>
        </p:sp>
        <p:sp>
          <p:nvSpPr>
            <p:cNvPr id="96273" name="Rectangle 37"/>
            <p:cNvSpPr>
              <a:spLocks noChangeArrowheads="1"/>
            </p:cNvSpPr>
            <p:nvPr/>
          </p:nvSpPr>
          <p:spPr bwMode="auto">
            <a:xfrm>
              <a:off x="998" y="1488"/>
              <a:ext cx="106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6274" name="Rectangle 36"/>
            <p:cNvSpPr>
              <a:spLocks noChangeArrowheads="1"/>
            </p:cNvSpPr>
            <p:nvPr/>
          </p:nvSpPr>
          <p:spPr bwMode="auto">
            <a:xfrm>
              <a:off x="2064" y="1162"/>
              <a:ext cx="25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 dirty="0"/>
                <a:t>arithmetic operators</a:t>
              </a:r>
            </a:p>
          </p:txBody>
        </p:sp>
        <p:sp>
          <p:nvSpPr>
            <p:cNvPr id="96275" name="Rectangle 35"/>
            <p:cNvSpPr>
              <a:spLocks noChangeArrowheads="1"/>
            </p:cNvSpPr>
            <p:nvPr/>
          </p:nvSpPr>
          <p:spPr bwMode="auto">
            <a:xfrm>
              <a:off x="998" y="1162"/>
              <a:ext cx="106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>
                  <a:solidFill>
                    <a:schemeClr val="accent2"/>
                  </a:solidFill>
                </a:rPr>
                <a:t>Highest</a:t>
              </a:r>
            </a:p>
          </p:txBody>
        </p:sp>
        <p:sp>
          <p:nvSpPr>
            <p:cNvPr id="96276" name="Line 41"/>
            <p:cNvSpPr>
              <a:spLocks noChangeShapeType="1"/>
            </p:cNvSpPr>
            <p:nvPr/>
          </p:nvSpPr>
          <p:spPr bwMode="auto">
            <a:xfrm>
              <a:off x="998" y="1162"/>
              <a:ext cx="35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7" name="Line 42"/>
            <p:cNvSpPr>
              <a:spLocks noChangeShapeType="1"/>
            </p:cNvSpPr>
            <p:nvPr/>
          </p:nvSpPr>
          <p:spPr bwMode="auto">
            <a:xfrm>
              <a:off x="998" y="1488"/>
              <a:ext cx="35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8" name="Line 43"/>
            <p:cNvSpPr>
              <a:spLocks noChangeShapeType="1"/>
            </p:cNvSpPr>
            <p:nvPr/>
          </p:nvSpPr>
          <p:spPr bwMode="auto">
            <a:xfrm>
              <a:off x="998" y="1814"/>
              <a:ext cx="35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9" name="Line 44"/>
            <p:cNvSpPr>
              <a:spLocks noChangeShapeType="1"/>
            </p:cNvSpPr>
            <p:nvPr/>
          </p:nvSpPr>
          <p:spPr bwMode="auto">
            <a:xfrm>
              <a:off x="998" y="2140"/>
              <a:ext cx="35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0" name="Line 45"/>
            <p:cNvSpPr>
              <a:spLocks noChangeShapeType="1"/>
            </p:cNvSpPr>
            <p:nvPr/>
          </p:nvSpPr>
          <p:spPr bwMode="auto">
            <a:xfrm>
              <a:off x="998" y="1162"/>
              <a:ext cx="0" cy="9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1" name="Line 46"/>
            <p:cNvSpPr>
              <a:spLocks noChangeShapeType="1"/>
            </p:cNvSpPr>
            <p:nvPr/>
          </p:nvSpPr>
          <p:spPr bwMode="auto">
            <a:xfrm>
              <a:off x="2064" y="1162"/>
              <a:ext cx="0" cy="9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2" name="Line 47"/>
            <p:cNvSpPr>
              <a:spLocks noChangeShapeType="1"/>
            </p:cNvSpPr>
            <p:nvPr/>
          </p:nvSpPr>
          <p:spPr bwMode="auto">
            <a:xfrm>
              <a:off x="4581" y="1162"/>
              <a:ext cx="0" cy="9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66" name="Group 70"/>
          <p:cNvGrpSpPr>
            <a:grpSpLocks/>
          </p:cNvGrpSpPr>
          <p:nvPr/>
        </p:nvGrpSpPr>
        <p:grpSpPr bwMode="auto">
          <a:xfrm>
            <a:off x="3005138" y="4594065"/>
            <a:ext cx="1566863" cy="360363"/>
            <a:chOff x="2540" y="2954"/>
            <a:chExt cx="794" cy="227"/>
          </a:xfrm>
        </p:grpSpPr>
        <p:sp>
          <p:nvSpPr>
            <p:cNvPr id="96267" name="Line 71"/>
            <p:cNvSpPr>
              <a:spLocks noChangeShapeType="1"/>
            </p:cNvSpPr>
            <p:nvPr/>
          </p:nvSpPr>
          <p:spPr bwMode="auto">
            <a:xfrm>
              <a:off x="2540" y="3181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68" name="Line 72"/>
            <p:cNvSpPr>
              <a:spLocks noChangeShapeType="1"/>
            </p:cNvSpPr>
            <p:nvPr/>
          </p:nvSpPr>
          <p:spPr bwMode="auto">
            <a:xfrm>
              <a:off x="2540" y="29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69" name="Line 73"/>
            <p:cNvSpPr>
              <a:spLocks noChangeShapeType="1"/>
            </p:cNvSpPr>
            <p:nvPr/>
          </p:nvSpPr>
          <p:spPr bwMode="auto">
            <a:xfrm flipV="1">
              <a:off x="3334" y="29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158307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363" y="6451601"/>
            <a:ext cx="2844800" cy="476250"/>
          </a:xfrm>
        </p:spPr>
        <p:txBody>
          <a:bodyPr/>
          <a:lstStyle/>
          <a:p>
            <a:fld id="{1CCC12C0-96D3-46E5-8BEE-139310C0C5FC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E262-A091-4A78-A1CF-1D8FC93BF1E6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-1"/>
            <a:ext cx="9067800" cy="9601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Bitwise Operators (integers)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066800"/>
            <a:ext cx="8991600" cy="5562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Bitwise "</a:t>
            </a:r>
            <a:r>
              <a:rPr lang="en-US" dirty="0">
                <a:solidFill>
                  <a:srgbClr val="2C14DE"/>
                </a:solidFill>
              </a:rPr>
              <a:t>and</a:t>
            </a:r>
            <a:r>
              <a:rPr lang="en-US" dirty="0"/>
              <a:t>" operator </a:t>
            </a:r>
            <a:r>
              <a:rPr lang="en-US" b="1" dirty="0">
                <a:solidFill>
                  <a:srgbClr val="B80000"/>
                </a:solidFill>
              </a:rPr>
              <a:t>&amp;</a:t>
            </a:r>
            <a:r>
              <a:rPr lang="en-US" dirty="0"/>
              <a:t> </a:t>
            </a:r>
          </a:p>
          <a:p>
            <a:pPr>
              <a:spcBef>
                <a:spcPts val="1800"/>
              </a:spcBef>
            </a:pPr>
            <a:r>
              <a:rPr lang="en-US" dirty="0"/>
              <a:t>Bitwise "</a:t>
            </a:r>
            <a:r>
              <a:rPr lang="en-US" dirty="0">
                <a:solidFill>
                  <a:srgbClr val="2C14DE"/>
                </a:solidFill>
              </a:rPr>
              <a:t>or</a:t>
            </a:r>
            <a:r>
              <a:rPr lang="en-US" dirty="0"/>
              <a:t>" operator </a:t>
            </a:r>
            <a:r>
              <a:rPr lang="en-US" b="1" dirty="0">
                <a:solidFill>
                  <a:srgbClr val="B80000"/>
                </a:solidFill>
              </a:rPr>
              <a:t>|</a:t>
            </a:r>
            <a:r>
              <a:rPr lang="en-US" b="1" dirty="0"/>
              <a:t> </a:t>
            </a:r>
          </a:p>
          <a:p>
            <a:pPr>
              <a:spcBef>
                <a:spcPts val="1800"/>
              </a:spcBef>
            </a:pPr>
            <a:r>
              <a:rPr lang="en-US" dirty="0"/>
              <a:t>Bitwise "</a:t>
            </a:r>
            <a:r>
              <a:rPr lang="en-US" dirty="0">
                <a:solidFill>
                  <a:srgbClr val="2C14DE"/>
                </a:solidFill>
              </a:rPr>
              <a:t>exclusive or</a:t>
            </a:r>
            <a:r>
              <a:rPr lang="en-US" dirty="0"/>
              <a:t>" operator </a:t>
            </a:r>
            <a:r>
              <a:rPr lang="en-US" b="1" dirty="0">
                <a:solidFill>
                  <a:srgbClr val="B80000"/>
                </a:solidFill>
              </a:rPr>
              <a:t>^ </a:t>
            </a:r>
            <a:endParaRPr lang="en-US" b="1" dirty="0" smtClean="0">
              <a:solidFill>
                <a:srgbClr val="B8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US" sz="3200" b="1" dirty="0">
                <a:solidFill>
                  <a:srgbClr val="B80000"/>
                </a:solidFill>
              </a:rPr>
              <a:t>(0 on same bits, 1 on different bits)</a:t>
            </a:r>
          </a:p>
          <a:p>
            <a:pPr>
              <a:spcBef>
                <a:spcPts val="1800"/>
              </a:spcBef>
            </a:pPr>
            <a:r>
              <a:rPr lang="en-US" dirty="0"/>
              <a:t>Bitwise "</a:t>
            </a:r>
            <a:r>
              <a:rPr lang="en-US" dirty="0">
                <a:solidFill>
                  <a:srgbClr val="2C14DE"/>
                </a:solidFill>
              </a:rPr>
              <a:t>ones complement</a:t>
            </a:r>
            <a:r>
              <a:rPr lang="en-US" dirty="0"/>
              <a:t>" operator </a:t>
            </a:r>
            <a:r>
              <a:rPr lang="en-US" b="1" dirty="0">
                <a:solidFill>
                  <a:srgbClr val="B80000"/>
                </a:solidFill>
              </a:rPr>
              <a:t>~</a:t>
            </a:r>
            <a:r>
              <a:rPr lang="en-US" dirty="0">
                <a:solidFill>
                  <a:srgbClr val="B80000"/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rgbClr val="2C14DE"/>
                </a:solidFill>
              </a:rPr>
              <a:t>Shift left </a:t>
            </a:r>
            <a:r>
              <a:rPr lang="en-US" b="1" dirty="0">
                <a:solidFill>
                  <a:srgbClr val="B80000"/>
                </a:solidFill>
              </a:rPr>
              <a:t>&lt;&lt;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rgbClr val="2C14DE"/>
                </a:solidFill>
              </a:rPr>
              <a:t>Shift right </a:t>
            </a:r>
            <a:r>
              <a:rPr lang="en-US" b="1" dirty="0">
                <a:solidFill>
                  <a:srgbClr val="B80000"/>
                </a:solidFill>
              </a:rPr>
              <a:t>&gt;&gt;</a:t>
            </a:r>
          </a:p>
          <a:p>
            <a:pPr>
              <a:buFontTx/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774-5016-4DD0-93FB-DB8F35C495A9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"/>
            <a:ext cx="9144000" cy="93725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cs typeface="Courier New" pitchFamily="49" charset="0"/>
              </a:rPr>
              <a:t>Exercise-1</a:t>
            </a:r>
            <a:endParaRPr lang="en-US" b="1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8915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990600"/>
            <a:ext cx="8610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2C14DE"/>
                </a:solidFill>
              </a:rPr>
              <a:t> What will be the output of the following code?</a:t>
            </a:r>
          </a:p>
          <a:p>
            <a:endParaRPr lang="en-US" sz="2400" dirty="0"/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x=21, y=31, z=44;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if(x&gt;16 &amp;&amp; y&gt;x || z%2==0 )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cout&lt;&lt;“Hello“;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cout&lt;&lt;“World!“;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17C3-C780-4735-B442-0D47A8C5966A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"/>
            <a:ext cx="9108896" cy="92604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cs typeface="Courier New" pitchFamily="49" charset="0"/>
              </a:rPr>
              <a:t>Exercise-2</a:t>
            </a:r>
            <a:endParaRPr lang="en-US" b="1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4548" y="92604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990600"/>
            <a:ext cx="8763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2C14DE"/>
                </a:solidFill>
              </a:rPr>
              <a:t> What will be the output of the following code?</a:t>
            </a:r>
          </a:p>
          <a:p>
            <a:endParaRPr lang="en-US" sz="2400" dirty="0"/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5, b = 30;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if(a &gt; b)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if(b &gt; 0)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 = a + 5;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else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if(b &gt;= 30)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b = b * 10;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&lt;&lt;”a=”&lt;&lt;a&lt;&lt;” ”&lt;&lt;”, b=”&lt;&lt;b;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845C-6555-4FE4-BB29-DD5828F2BDE9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156842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cs typeface="Courier New" pitchFamily="49" charset="0"/>
              </a:rPr>
              <a:t>Exercise-3</a:t>
            </a:r>
            <a:endParaRPr lang="en-US" b="1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6843" y="94659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990600"/>
            <a:ext cx="86106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2C14DE"/>
                </a:solidFill>
              </a:rPr>
              <a:t> What will be the output of the following code?</a:t>
            </a:r>
          </a:p>
          <a:p>
            <a:endParaRPr lang="en-US" sz="2400" dirty="0"/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30;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if(y/x &gt; 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if(y % x !=2)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 = x + 2;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&lt;&lt;x&lt;&lt;”\n“&lt;&lt;y;                 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98-D766-47FF-B0FE-D1D6D83487AD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380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cs typeface="Courier New" pitchFamily="49" charset="0"/>
              </a:rPr>
              <a:t>Exercise-4</a:t>
            </a:r>
            <a:endParaRPr lang="en-US" b="1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2013" y="89231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838201"/>
            <a:ext cx="8610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Write a program that ask the user to enter a number in the range of 1—10. </a:t>
            </a:r>
          </a:p>
          <a:p>
            <a:endParaRPr lang="en-US" sz="2800" dirty="0"/>
          </a:p>
          <a:p>
            <a:r>
              <a:rPr lang="en-US" sz="2800" dirty="0"/>
              <a:t>Use a </a:t>
            </a:r>
            <a:r>
              <a:rPr lang="en-US" sz="2800" dirty="0" smtClean="0"/>
              <a:t>selection structure to display </a:t>
            </a:r>
            <a:r>
              <a:rPr lang="en-US" sz="2800" dirty="0"/>
              <a:t>corresponding Roman Number against each entered decimal value. E.g.,</a:t>
            </a:r>
          </a:p>
          <a:p>
            <a:endParaRPr 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1 </a:t>
            </a:r>
            <a:r>
              <a:rPr lang="en-US" sz="2800" dirty="0">
                <a:sym typeface="Wingdings" pitchFamily="2" charset="2"/>
              </a:rPr>
              <a:t> I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sym typeface="Wingdings" pitchFamily="2" charset="2"/>
              </a:rPr>
              <a:t> 2  II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sym typeface="Wingdings" pitchFamily="2" charset="2"/>
              </a:rPr>
              <a:t> 3  III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sym typeface="Wingdings" pitchFamily="2" charset="2"/>
              </a:rPr>
              <a:t>4  IV</a:t>
            </a:r>
            <a:r>
              <a:rPr lang="en-US" sz="280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034-1A02-4DC7-91EF-B6C3DC5CACB7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7938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cs typeface="Courier New" pitchFamily="49" charset="0"/>
              </a:rPr>
              <a:t>Exercise-5</a:t>
            </a:r>
            <a:endParaRPr lang="en-US" b="1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3366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1066801"/>
            <a:ext cx="9144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 Write a program that ask to input value in seconds. Then the program converts the number of seconds into </a:t>
            </a:r>
            <a:r>
              <a:rPr lang="en-US" sz="2800" dirty="0" smtClean="0"/>
              <a:t>days, hours</a:t>
            </a:r>
            <a:r>
              <a:rPr lang="en-US" sz="2800" dirty="0"/>
              <a:t>, minutes, and seconds value. In the end, the program shows the output in the following format: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r>
              <a:rPr lang="en-US" sz="2800" dirty="0" smtClean="0"/>
              <a:t>       Days:2     Hours:13    </a:t>
            </a:r>
            <a:r>
              <a:rPr lang="en-US" sz="2800" dirty="0"/>
              <a:t>Minuts:32    Seconds:11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930D-1B79-4D60-B6AA-DAF4471659AE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1465" y="22580"/>
            <a:ext cx="9170542" cy="90649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cs typeface="Courier New" pitchFamily="49" charset="0"/>
              </a:rPr>
              <a:t>Exercise-6</a:t>
            </a:r>
            <a:endParaRPr lang="en-US" b="1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1465" y="88336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1019958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 Write a program that calculate the person’s Body Mass Index (BMI). The BMI is often used to determine if a person is overweight, underweight for his/her height.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r>
              <a:rPr lang="en-US" sz="2800" dirty="0"/>
              <a:t>BMI is calculated as:</a:t>
            </a:r>
          </a:p>
          <a:p>
            <a:r>
              <a:rPr lang="en-US" sz="2800" dirty="0"/>
              <a:t>	BMI = (weight * 703) / (height*height)</a:t>
            </a:r>
          </a:p>
          <a:p>
            <a:endParaRPr lang="en-US" sz="2800" dirty="0"/>
          </a:p>
          <a:p>
            <a:r>
              <a:rPr lang="en-US" sz="2800" dirty="0"/>
              <a:t>Here weight is in pounds and height is in inches. </a:t>
            </a:r>
          </a:p>
          <a:p>
            <a:r>
              <a:rPr lang="en-US" sz="2800" dirty="0"/>
              <a:t>The program should display the message:</a:t>
            </a:r>
          </a:p>
          <a:p>
            <a:r>
              <a:rPr lang="en-US" sz="2800" dirty="0"/>
              <a:t>	- “Optimal Weight” if BMI is 18.5—25</a:t>
            </a:r>
          </a:p>
          <a:p>
            <a:r>
              <a:rPr lang="en-US" sz="2800" dirty="0"/>
              <a:t>          - “Under Weight” if BMI is &lt; 18.5</a:t>
            </a:r>
          </a:p>
          <a:p>
            <a:r>
              <a:rPr lang="en-US" sz="2800" dirty="0"/>
              <a:t>          - “Over Weight” if BMI is &gt; 25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CCA2-8977-40CA-B3EE-4185BF720415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Text book: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9F06-7AC1-4E91-8E77-411D7F4BAB73}" type="datetime1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6765-BDE8-42DC-BEB2-DEB168F7CEBD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715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Bitwise Operators </a:t>
            </a:r>
            <a:r>
              <a:rPr lang="en-US" b="1" dirty="0" smtClean="0">
                <a:solidFill>
                  <a:srgbClr val="B80000"/>
                </a:solidFill>
              </a:rPr>
              <a:t>(Example)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914400"/>
            <a:ext cx="8839200" cy="5715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400" dirty="0"/>
              <a:t> </a:t>
            </a:r>
            <a:r>
              <a:rPr lang="en-US" sz="3400" dirty="0" err="1"/>
              <a:t>int</a:t>
            </a:r>
            <a:r>
              <a:rPr lang="en-US" sz="3400" dirty="0"/>
              <a:t> </a:t>
            </a:r>
            <a:r>
              <a:rPr lang="en-US" sz="3400" dirty="0" err="1"/>
              <a:t>i</a:t>
            </a:r>
            <a:r>
              <a:rPr lang="en-US" sz="3400" dirty="0"/>
              <a:t> = 880;    </a:t>
            </a:r>
            <a:r>
              <a:rPr lang="en-US" sz="3400" dirty="0">
                <a:sym typeface="Wingdings" pitchFamily="2" charset="2"/>
              </a:rPr>
              <a:t>   1  1  0  1  1  1  0  0  0  0</a:t>
            </a:r>
            <a:endParaRPr lang="en-US" sz="3400" dirty="0"/>
          </a:p>
          <a:p>
            <a:pPr>
              <a:buFontTx/>
              <a:buNone/>
            </a:pPr>
            <a:r>
              <a:rPr lang="en-US" sz="3400" dirty="0"/>
              <a:t> </a:t>
            </a:r>
            <a:r>
              <a:rPr lang="en-US" sz="3400" dirty="0" err="1"/>
              <a:t>int</a:t>
            </a:r>
            <a:r>
              <a:rPr lang="en-US" sz="3400" dirty="0"/>
              <a:t> j = 453;    </a:t>
            </a:r>
            <a:r>
              <a:rPr lang="en-US" sz="3400" dirty="0">
                <a:sym typeface="Wingdings" pitchFamily="2" charset="2"/>
              </a:rPr>
              <a:t>   0  1  1  1  0  0  0  1  0  1</a:t>
            </a:r>
            <a:endParaRPr lang="en-US" sz="3400" dirty="0"/>
          </a:p>
        </p:txBody>
      </p:sp>
      <p:sp>
        <p:nvSpPr>
          <p:cNvPr id="6" name="Rectangle 5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00200" y="2209800"/>
            <a:ext cx="7543800" cy="1588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6"/>
          <p:cNvGrpSpPr/>
          <p:nvPr/>
        </p:nvGrpSpPr>
        <p:grpSpPr>
          <a:xfrm>
            <a:off x="1454725" y="2286000"/>
            <a:ext cx="7772400" cy="685800"/>
            <a:chOff x="-69275" y="2286000"/>
            <a:chExt cx="7772400" cy="685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35530" y="2970212"/>
              <a:ext cx="7315200" cy="1588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69275" y="2286000"/>
              <a:ext cx="7772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>
                  <a:sym typeface="Wingdings" pitchFamily="2" charset="2"/>
                </a:rPr>
                <a:t>  </a:t>
              </a:r>
              <a:r>
                <a:rPr lang="en-US" sz="3400" dirty="0" err="1">
                  <a:solidFill>
                    <a:srgbClr val="2C14DE"/>
                  </a:solidFill>
                  <a:sym typeface="Wingdings" pitchFamily="2" charset="2"/>
                </a:rPr>
                <a:t>i</a:t>
              </a:r>
              <a:r>
                <a:rPr lang="en-US" sz="3400" dirty="0">
                  <a:sym typeface="Wingdings" pitchFamily="2" charset="2"/>
                </a:rPr>
                <a:t> </a:t>
              </a:r>
              <a:r>
                <a:rPr lang="en-US" sz="3400" b="1" dirty="0">
                  <a:solidFill>
                    <a:srgbClr val="B80000"/>
                  </a:solidFill>
                  <a:sym typeface="Wingdings" pitchFamily="2" charset="2"/>
                </a:rPr>
                <a:t>&amp;</a:t>
              </a:r>
              <a:r>
                <a:rPr lang="en-US" sz="3400" dirty="0">
                  <a:sym typeface="Wingdings" pitchFamily="2" charset="2"/>
                </a:rPr>
                <a:t> 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j    </a:t>
              </a:r>
              <a:r>
                <a:rPr lang="en-US" sz="3400" dirty="0">
                  <a:sym typeface="Wingdings" pitchFamily="2" charset="2"/>
                </a:rPr>
                <a:t>(320)           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0  1  0  1  0  0  0  0  0  0</a:t>
              </a:r>
              <a:endParaRPr lang="en-US" sz="3400" dirty="0">
                <a:solidFill>
                  <a:srgbClr val="2C14DE"/>
                </a:solidFill>
              </a:endParaRP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1461655" y="3034145"/>
            <a:ext cx="7772400" cy="685800"/>
            <a:chOff x="-62345" y="3034145"/>
            <a:chExt cx="7772400" cy="6858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42460" y="3718357"/>
              <a:ext cx="7315200" cy="1588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-62345" y="3034145"/>
              <a:ext cx="7772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>
                  <a:sym typeface="Wingdings" pitchFamily="2" charset="2"/>
                </a:rPr>
                <a:t>  </a:t>
              </a:r>
              <a:r>
                <a:rPr lang="en-US" sz="3400" dirty="0" err="1">
                  <a:solidFill>
                    <a:srgbClr val="2C14DE"/>
                  </a:solidFill>
                  <a:sym typeface="Wingdings" pitchFamily="2" charset="2"/>
                </a:rPr>
                <a:t>i</a:t>
              </a:r>
              <a:r>
                <a:rPr lang="en-US" sz="3400" dirty="0">
                  <a:sym typeface="Wingdings" pitchFamily="2" charset="2"/>
                </a:rPr>
                <a:t> </a:t>
              </a:r>
              <a:r>
                <a:rPr lang="en-US" sz="3400" b="1" dirty="0">
                  <a:solidFill>
                    <a:srgbClr val="B80000"/>
                  </a:solidFill>
                  <a:sym typeface="Wingdings" pitchFamily="2" charset="2"/>
                </a:rPr>
                <a:t>| 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j   </a:t>
              </a:r>
              <a:r>
                <a:rPr lang="en-US" sz="3400" dirty="0">
                  <a:sym typeface="Wingdings" pitchFamily="2" charset="2"/>
                </a:rPr>
                <a:t>(1013)           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1  1  1  1  1  1  0  1  0  1</a:t>
              </a:r>
              <a:endParaRPr lang="en-US" sz="3400" dirty="0">
                <a:solidFill>
                  <a:srgbClr val="2C14DE"/>
                </a:solidFill>
              </a:endParaRP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1461655" y="3782290"/>
            <a:ext cx="7772400" cy="685800"/>
            <a:chOff x="-62345" y="3782290"/>
            <a:chExt cx="77724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42460" y="4466502"/>
              <a:ext cx="7315200" cy="1588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62345" y="3782290"/>
              <a:ext cx="7772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>
                  <a:sym typeface="Wingdings" pitchFamily="2" charset="2"/>
                </a:rPr>
                <a:t>  </a:t>
              </a:r>
              <a:r>
                <a:rPr lang="en-US" sz="3400" dirty="0" err="1">
                  <a:solidFill>
                    <a:srgbClr val="2C14DE"/>
                  </a:solidFill>
                  <a:sym typeface="Wingdings" pitchFamily="2" charset="2"/>
                </a:rPr>
                <a:t>i</a:t>
              </a:r>
              <a:r>
                <a:rPr lang="en-US" sz="3400" dirty="0">
                  <a:sym typeface="Wingdings" pitchFamily="2" charset="2"/>
                </a:rPr>
                <a:t> </a:t>
              </a:r>
              <a:r>
                <a:rPr lang="en-US" sz="3400" b="1" dirty="0">
                  <a:solidFill>
                    <a:srgbClr val="B80000"/>
                  </a:solidFill>
                  <a:sym typeface="Wingdings" pitchFamily="2" charset="2"/>
                </a:rPr>
                <a:t>^ 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j    </a:t>
              </a:r>
              <a:r>
                <a:rPr lang="en-US" sz="3400" dirty="0">
                  <a:sym typeface="Wingdings" pitchFamily="2" charset="2"/>
                </a:rPr>
                <a:t>(693)            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1  0  1  0  1  1  0  1  0  1</a:t>
              </a:r>
              <a:endParaRPr lang="en-US" sz="3400" dirty="0">
                <a:solidFill>
                  <a:srgbClr val="2C14DE"/>
                </a:solidFill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1461650" y="4516580"/>
            <a:ext cx="7772400" cy="685800"/>
            <a:chOff x="-62350" y="4516580"/>
            <a:chExt cx="7772400" cy="6858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42455" y="5200792"/>
              <a:ext cx="7315200" cy="1588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62350" y="4516580"/>
              <a:ext cx="7772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>
                  <a:sym typeface="Wingdings" pitchFamily="2" charset="2"/>
                </a:rPr>
                <a:t>  </a:t>
              </a:r>
              <a:r>
                <a:rPr lang="en-US" sz="3400" b="1" dirty="0">
                  <a:solidFill>
                    <a:srgbClr val="B80000"/>
                  </a:solidFill>
                  <a:sym typeface="Wingdings" pitchFamily="2" charset="2"/>
                </a:rPr>
                <a:t>~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j       </a:t>
              </a:r>
              <a:r>
                <a:rPr lang="en-US" sz="3400" dirty="0">
                  <a:sym typeface="Wingdings" pitchFamily="2" charset="2"/>
                </a:rPr>
                <a:t>(-454)           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1  0  0  0  1  1  1  0  1  0</a:t>
              </a:r>
              <a:endParaRPr lang="en-US" sz="3400" dirty="0">
                <a:solidFill>
                  <a:srgbClr val="2C14DE"/>
                </a:solidFill>
              </a:endParaRPr>
            </a:p>
          </p:txBody>
        </p:sp>
      </p:grpSp>
      <p:grpSp>
        <p:nvGrpSpPr>
          <p:cNvPr id="7" name="Group 30"/>
          <p:cNvGrpSpPr/>
          <p:nvPr/>
        </p:nvGrpSpPr>
        <p:grpSpPr>
          <a:xfrm>
            <a:off x="1378525" y="5251847"/>
            <a:ext cx="7772400" cy="677898"/>
            <a:chOff x="-145475" y="5251847"/>
            <a:chExt cx="7772400" cy="67789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28605" y="5928157"/>
              <a:ext cx="7315200" cy="1588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-145475" y="5251847"/>
              <a:ext cx="7772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>
                  <a:sym typeface="Wingdings" pitchFamily="2" charset="2"/>
                </a:rPr>
                <a:t>  </a:t>
              </a:r>
              <a:r>
                <a:rPr lang="en-US" sz="3400" dirty="0" err="1">
                  <a:solidFill>
                    <a:srgbClr val="2C14DE"/>
                  </a:solidFill>
                  <a:sym typeface="Wingdings" pitchFamily="2" charset="2"/>
                </a:rPr>
                <a:t>i</a:t>
              </a:r>
              <a:r>
                <a:rPr lang="en-US" sz="3400" dirty="0">
                  <a:sym typeface="Wingdings" pitchFamily="2" charset="2"/>
                </a:rPr>
                <a:t> = </a:t>
              </a:r>
              <a:r>
                <a:rPr lang="en-US" sz="3400" dirty="0" err="1">
                  <a:solidFill>
                    <a:srgbClr val="2C14DE"/>
                  </a:solidFill>
                  <a:sym typeface="Wingdings" pitchFamily="2" charset="2"/>
                </a:rPr>
                <a:t>i</a:t>
              </a:r>
              <a:r>
                <a:rPr lang="en-US" sz="3400" b="1" dirty="0">
                  <a:solidFill>
                    <a:srgbClr val="B80000"/>
                  </a:solidFill>
                  <a:sym typeface="Wingdings" pitchFamily="2" charset="2"/>
                </a:rPr>
                <a:t>&lt;&lt;</a:t>
              </a:r>
              <a:r>
                <a:rPr lang="en-US" sz="3400" dirty="0">
                  <a:sym typeface="Wingdings" pitchFamily="2" charset="2"/>
                </a:rPr>
                <a:t>1</a:t>
              </a:r>
              <a:r>
                <a:rPr lang="en-US" sz="3400" b="1" dirty="0">
                  <a:solidFill>
                    <a:srgbClr val="B80000"/>
                  </a:solidFill>
                  <a:sym typeface="Wingdings" pitchFamily="2" charset="2"/>
                </a:rPr>
                <a:t>;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  </a:t>
              </a:r>
              <a:r>
                <a:rPr lang="en-US" sz="3400" dirty="0">
                  <a:sym typeface="Wingdings" pitchFamily="2" charset="2"/>
                </a:rPr>
                <a:t>(1760)     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1  0  1  1  1  0  0  0  0  </a:t>
              </a:r>
              <a:r>
                <a:rPr lang="en-US" sz="3400" dirty="0">
                  <a:solidFill>
                    <a:srgbClr val="B80000"/>
                  </a:solidFill>
                  <a:sym typeface="Wingdings" pitchFamily="2" charset="2"/>
                </a:rPr>
                <a:t>0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 </a:t>
              </a:r>
              <a:endParaRPr lang="en-US" sz="3400" dirty="0">
                <a:solidFill>
                  <a:srgbClr val="2C14DE"/>
                </a:solidFill>
              </a:endParaRP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1371600" y="5992090"/>
            <a:ext cx="7772400" cy="685800"/>
            <a:chOff x="-152400" y="5992090"/>
            <a:chExt cx="7772400" cy="6858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21680" y="6676302"/>
              <a:ext cx="7315200" cy="1588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-152400" y="5992090"/>
              <a:ext cx="7772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>
                  <a:sym typeface="Wingdings" pitchFamily="2" charset="2"/>
                </a:rPr>
                <a:t>  </a:t>
              </a:r>
              <a:r>
                <a:rPr lang="en-US" sz="3400" dirty="0" err="1">
                  <a:solidFill>
                    <a:srgbClr val="2C14DE"/>
                  </a:solidFill>
                  <a:sym typeface="Wingdings" pitchFamily="2" charset="2"/>
                </a:rPr>
                <a:t>i</a:t>
              </a:r>
              <a:r>
                <a:rPr lang="en-US" sz="3400" dirty="0">
                  <a:sym typeface="Wingdings" pitchFamily="2" charset="2"/>
                </a:rPr>
                <a:t> = </a:t>
              </a:r>
              <a:r>
                <a:rPr lang="en-US" sz="3400" dirty="0" err="1">
                  <a:solidFill>
                    <a:srgbClr val="2C14DE"/>
                  </a:solidFill>
                  <a:sym typeface="Wingdings" pitchFamily="2" charset="2"/>
                </a:rPr>
                <a:t>i</a:t>
              </a:r>
              <a:r>
                <a:rPr lang="en-US" sz="3400" b="1" dirty="0">
                  <a:solidFill>
                    <a:srgbClr val="B80000"/>
                  </a:solidFill>
                  <a:sym typeface="Wingdings" pitchFamily="2" charset="2"/>
                </a:rPr>
                <a:t>&gt;&gt;</a:t>
              </a:r>
              <a:r>
                <a:rPr lang="en-US" sz="3400" dirty="0">
                  <a:sym typeface="Wingdings" pitchFamily="2" charset="2"/>
                </a:rPr>
                <a:t>1</a:t>
              </a:r>
              <a:r>
                <a:rPr lang="en-US" sz="3400" b="1" dirty="0">
                  <a:solidFill>
                    <a:srgbClr val="B80000"/>
                  </a:solidFill>
                  <a:sym typeface="Wingdings" pitchFamily="2" charset="2"/>
                </a:rPr>
                <a:t>;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  </a:t>
              </a:r>
              <a:r>
                <a:rPr lang="en-US" sz="3400" dirty="0">
                  <a:sym typeface="Wingdings" pitchFamily="2" charset="2"/>
                </a:rPr>
                <a:t>(440)       </a:t>
              </a:r>
              <a:r>
                <a:rPr lang="en-US" sz="3400" dirty="0">
                  <a:solidFill>
                    <a:srgbClr val="B80000"/>
                  </a:solidFill>
                  <a:sym typeface="Wingdings" pitchFamily="2" charset="2"/>
                </a:rPr>
                <a:t>0 </a:t>
              </a:r>
              <a:r>
                <a:rPr lang="en-US" sz="3400" dirty="0">
                  <a:solidFill>
                    <a:srgbClr val="2C14DE"/>
                  </a:solidFill>
                  <a:sym typeface="Wingdings" pitchFamily="2" charset="2"/>
                </a:rPr>
                <a:t> 1  1  0  1  1  1  0  0  0 </a:t>
              </a:r>
              <a:endParaRPr lang="en-US" sz="3400" dirty="0">
                <a:solidFill>
                  <a:srgbClr val="2C14DE"/>
                </a:solidFill>
              </a:endParaRP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9150930" y="5257800"/>
            <a:ext cx="1593270" cy="1371600"/>
            <a:chOff x="7626930" y="5257800"/>
            <a:chExt cx="1593270" cy="1371600"/>
          </a:xfrm>
        </p:grpSpPr>
        <p:sp>
          <p:nvSpPr>
            <p:cNvPr id="33" name="Right Brace 32"/>
            <p:cNvSpPr/>
            <p:nvPr/>
          </p:nvSpPr>
          <p:spPr>
            <a:xfrm>
              <a:off x="7626930" y="5257800"/>
              <a:ext cx="457200" cy="1371600"/>
            </a:xfrm>
            <a:prstGeom prst="rightBrace">
              <a:avLst/>
            </a:prstGeom>
            <a:ln w="44450">
              <a:solidFill>
                <a:srgbClr val="B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78165" y="5492814"/>
              <a:ext cx="13420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/>
                <a:t>unsigned </a:t>
              </a:r>
            </a:p>
            <a:p>
              <a:pPr algn="ctr"/>
              <a:r>
                <a:rPr lang="en-US" sz="2200" b="1" dirty="0" err="1"/>
                <a:t>int</a:t>
              </a:r>
              <a:endParaRPr lang="en-US" sz="2200" b="1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064E-5144-4704-BFAA-1F7C845DB2F6}" type="datetime1">
              <a:rPr lang="en-US" smtClean="0"/>
              <a:t>9/18/2022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60119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Mathematical Expressions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066800"/>
            <a:ext cx="89154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3000" dirty="0"/>
              <a:t>An </a:t>
            </a:r>
            <a:r>
              <a:rPr lang="en-US" altLang="en-US" sz="3000" b="1" dirty="0">
                <a:solidFill>
                  <a:srgbClr val="C00000"/>
                </a:solidFill>
              </a:rPr>
              <a:t>expression</a:t>
            </a:r>
            <a:r>
              <a:rPr lang="en-US" altLang="en-US" sz="3000" dirty="0">
                <a:solidFill>
                  <a:srgbClr val="C00000"/>
                </a:solidFill>
              </a:rPr>
              <a:t> </a:t>
            </a:r>
            <a:r>
              <a:rPr lang="en-US" altLang="en-US" sz="3000" dirty="0"/>
              <a:t>can be a </a:t>
            </a:r>
            <a:r>
              <a:rPr lang="en-US" altLang="en-US" sz="3000" b="1" dirty="0">
                <a:solidFill>
                  <a:srgbClr val="2C14DE"/>
                </a:solidFill>
              </a:rPr>
              <a:t>constant</a:t>
            </a:r>
            <a:r>
              <a:rPr lang="en-US" altLang="en-US" sz="3000" dirty="0"/>
              <a:t>, a </a:t>
            </a:r>
            <a:r>
              <a:rPr lang="en-US" altLang="en-US" sz="3000" b="1" dirty="0">
                <a:solidFill>
                  <a:srgbClr val="2C14DE"/>
                </a:solidFill>
              </a:rPr>
              <a:t>variable</a:t>
            </a:r>
            <a:r>
              <a:rPr lang="en-US" altLang="en-US" sz="3000" dirty="0"/>
              <a:t>, or a </a:t>
            </a:r>
            <a:r>
              <a:rPr lang="en-US" altLang="en-US" sz="3000" b="1" dirty="0">
                <a:solidFill>
                  <a:srgbClr val="2C14DE"/>
                </a:solidFill>
              </a:rPr>
              <a:t>combination of constants and variables </a:t>
            </a:r>
            <a:r>
              <a:rPr lang="en-US" altLang="en-US" sz="3000" dirty="0"/>
              <a:t>combined with operators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3000" dirty="0"/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3000" dirty="0"/>
              <a:t>Can create </a:t>
            </a:r>
            <a:r>
              <a:rPr lang="en-US" altLang="en-US" sz="3000" b="1" dirty="0">
                <a:solidFill>
                  <a:srgbClr val="C00000"/>
                </a:solidFill>
              </a:rPr>
              <a:t>complex expressions</a:t>
            </a:r>
            <a:r>
              <a:rPr lang="en-US" altLang="en-US" sz="3000" b="1" dirty="0"/>
              <a:t> </a:t>
            </a:r>
            <a:r>
              <a:rPr lang="en-US" altLang="en-US" sz="3000" dirty="0"/>
              <a:t>using </a:t>
            </a:r>
            <a:r>
              <a:rPr lang="en-US" altLang="en-US" sz="3000" b="1" dirty="0">
                <a:solidFill>
                  <a:srgbClr val="2C14DE"/>
                </a:solidFill>
              </a:rPr>
              <a:t>multiple mathematical operators</a:t>
            </a:r>
            <a:r>
              <a:rPr lang="en-US" altLang="en-US" sz="3000" b="1" dirty="0"/>
              <a:t>: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en-US" dirty="0" smtClean="0"/>
              <a:t>	  			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2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				height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				a + b / c</a:t>
            </a:r>
            <a:r>
              <a:rPr lang="en-US" altLang="en-US" b="1" dirty="0" smtClean="0">
                <a:latin typeface="Courier New" panose="02070309020205020404" pitchFamily="49" charset="0"/>
              </a:rPr>
              <a:t>     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E27AD7FC-6BB2-497B-9BFF-AC0DF7F12B0F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A8FF-BF27-441A-8DDD-16605DDE08B6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6192"/>
            <a:ext cx="9096054" cy="92551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Using Mathematical Expressions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839200" cy="5638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Can be used in assignment statements, with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dirty="0" smtClean="0"/>
              <a:t>, and in other types of statements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Examples: </a:t>
            </a:r>
          </a:p>
          <a:p>
            <a:pPr lvl="1" eaLnBrk="1" hangingPunct="1">
              <a:spcBef>
                <a:spcPct val="70000"/>
              </a:spcBef>
              <a:buFontTx/>
              <a:buNone/>
            </a:pPr>
            <a:r>
              <a:rPr lang="en-US" altLang="en-US" dirty="0" smtClean="0"/>
              <a:t>   </a:t>
            </a:r>
            <a:r>
              <a:rPr lang="en-US" altLang="en-US" b="1" dirty="0" smtClean="0">
                <a:latin typeface="Courier New" panose="02070309020205020404" pitchFamily="49" charset="0"/>
              </a:rPr>
              <a:t>area =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2 * PI * radius;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latin typeface="Courier New" panose="02070309020205020404" pitchFamily="49" charset="0"/>
              </a:rPr>
              <a:t> &lt;&lt;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"border is: " </a:t>
            </a:r>
            <a:r>
              <a:rPr lang="en-US" altLang="en-US" b="1" dirty="0" smtClean="0">
                <a:latin typeface="Courier New" panose="02070309020205020404" pitchFamily="49" charset="0"/>
              </a:rPr>
              <a:t>&lt;&lt;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(2*(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l+w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));</a:t>
            </a:r>
            <a:endParaRPr lang="en-US" altLang="en-US" b="1" dirty="0" smtClean="0">
              <a:solidFill>
                <a:srgbClr val="3D8963"/>
              </a:solidFill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DE9862AB-EF1D-47F0-A77F-6C138B9F2856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grpSp>
        <p:nvGrpSpPr>
          <p:cNvPr id="32773" name="Group 1030"/>
          <p:cNvGrpSpPr>
            <a:grpSpLocks/>
          </p:cNvGrpSpPr>
          <p:nvPr/>
        </p:nvGrpSpPr>
        <p:grpSpPr bwMode="auto">
          <a:xfrm>
            <a:off x="8077200" y="2057400"/>
            <a:ext cx="2057400" cy="1066800"/>
            <a:chOff x="3840" y="2016"/>
            <a:chExt cx="1296" cy="672"/>
          </a:xfrm>
        </p:grpSpPr>
        <p:sp>
          <p:nvSpPr>
            <p:cNvPr id="32780" name="Oval 1028"/>
            <p:cNvSpPr>
              <a:spLocks noChangeArrowheads="1"/>
            </p:cNvSpPr>
            <p:nvPr/>
          </p:nvSpPr>
          <p:spPr bwMode="auto">
            <a:xfrm>
              <a:off x="3840" y="2016"/>
              <a:ext cx="1248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781" name="Text Box 1029"/>
            <p:cNvSpPr txBox="1">
              <a:spLocks noChangeArrowheads="1"/>
            </p:cNvSpPr>
            <p:nvPr/>
          </p:nvSpPr>
          <p:spPr bwMode="auto">
            <a:xfrm>
              <a:off x="3936" y="2160"/>
              <a:ext cx="120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accent2"/>
                  </a:solidFill>
                </a:rPr>
                <a:t>This is an expression</a:t>
              </a:r>
            </a:p>
          </p:txBody>
        </p:sp>
      </p:grpSp>
      <p:sp>
        <p:nvSpPr>
          <p:cNvPr id="32774" name="Line 1032"/>
          <p:cNvSpPr>
            <a:spLocks noChangeShapeType="1"/>
          </p:cNvSpPr>
          <p:nvPr/>
        </p:nvSpPr>
        <p:spPr bwMode="auto">
          <a:xfrm flipH="1">
            <a:off x="5715000" y="2514601"/>
            <a:ext cx="2362200" cy="48031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75" name="Group 1036"/>
          <p:cNvGrpSpPr>
            <a:grpSpLocks/>
          </p:cNvGrpSpPr>
          <p:nvPr/>
        </p:nvGrpSpPr>
        <p:grpSpPr bwMode="auto">
          <a:xfrm>
            <a:off x="5943600" y="4462462"/>
            <a:ext cx="2133600" cy="1066800"/>
            <a:chOff x="3648" y="3504"/>
            <a:chExt cx="1344" cy="672"/>
          </a:xfrm>
        </p:grpSpPr>
        <p:sp>
          <p:nvSpPr>
            <p:cNvPr id="32778" name="Oval 1034"/>
            <p:cNvSpPr>
              <a:spLocks noChangeArrowheads="1"/>
            </p:cNvSpPr>
            <p:nvPr/>
          </p:nvSpPr>
          <p:spPr bwMode="auto">
            <a:xfrm>
              <a:off x="3648" y="3504"/>
              <a:ext cx="1344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779" name="Text Box 1035"/>
            <p:cNvSpPr txBox="1">
              <a:spLocks noChangeArrowheads="1"/>
            </p:cNvSpPr>
            <p:nvPr/>
          </p:nvSpPr>
          <p:spPr bwMode="auto">
            <a:xfrm>
              <a:off x="3648" y="3600"/>
              <a:ext cx="1296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accent2"/>
                  </a:solidFill>
                </a:rPr>
                <a:t>These are expressions</a:t>
              </a:r>
            </a:p>
          </p:txBody>
        </p:sp>
      </p:grpSp>
      <p:sp>
        <p:nvSpPr>
          <p:cNvPr id="32776" name="Line 1037"/>
          <p:cNvSpPr>
            <a:spLocks noChangeShapeType="1"/>
          </p:cNvSpPr>
          <p:nvPr/>
        </p:nvSpPr>
        <p:spPr bwMode="auto">
          <a:xfrm flipV="1">
            <a:off x="7772400" y="3886200"/>
            <a:ext cx="838200" cy="751779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1038"/>
          <p:cNvSpPr>
            <a:spLocks noChangeShapeType="1"/>
          </p:cNvSpPr>
          <p:nvPr/>
        </p:nvSpPr>
        <p:spPr bwMode="auto">
          <a:xfrm flipH="1" flipV="1">
            <a:off x="5715000" y="3886200"/>
            <a:ext cx="457200" cy="751779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16EC-6DDD-47C9-9740-A093CE4817B6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067799" cy="95180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Precedence Rules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9518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600200" y="1091196"/>
            <a:ext cx="8915400" cy="5462005"/>
            <a:chOff x="76200" y="1066800"/>
            <a:chExt cx="8915400" cy="5462005"/>
          </a:xfrm>
        </p:grpSpPr>
        <p:pic>
          <p:nvPicPr>
            <p:cNvPr id="3277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1066800"/>
              <a:ext cx="8915400" cy="5462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131601" y="1542593"/>
              <a:ext cx="19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C14DE"/>
                  </a:solidFill>
                </a:rPr>
                <a:t>(Unary Operators)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8761" y="2329101"/>
              <a:ext cx="2348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C14DE"/>
                  </a:solidFill>
                </a:rPr>
                <a:t>(Arithmetic Operators)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89164" y="2728813"/>
            <a:ext cx="248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C14DE"/>
                </a:solidFill>
              </a:rPr>
              <a:t>(Bitwise shift operators)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6260" y="3101639"/>
            <a:ext cx="22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C14DE"/>
                </a:solidFill>
              </a:rPr>
              <a:t>(Relational operators)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6518" y="3482942"/>
            <a:ext cx="207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C14DE"/>
                </a:solidFill>
              </a:rPr>
              <a:t>(Equality operators)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11389" y="1938922"/>
            <a:ext cx="23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C14DE"/>
                </a:solidFill>
              </a:rPr>
              <a:t>(Arithmetic Operators)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0C19-0A0A-49D1-96BF-295933E3E617}" type="datetime1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19036"/>
            <a:ext cx="9144000" cy="895364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Order of Operations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991600" cy="44958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 dirty="0" smtClean="0"/>
              <a:t>In an </a:t>
            </a:r>
            <a:r>
              <a:rPr lang="en-US" altLang="en-US" b="1" dirty="0" smtClean="0"/>
              <a:t>expression</a:t>
            </a:r>
            <a:r>
              <a:rPr lang="en-US" altLang="en-US" dirty="0" smtClean="0"/>
              <a:t> with </a:t>
            </a:r>
            <a:r>
              <a:rPr lang="en-US" altLang="en-US" b="1" dirty="0" smtClean="0"/>
              <a:t>more than one operator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evaluate</a:t>
            </a:r>
            <a:r>
              <a:rPr lang="en-US" altLang="en-US" dirty="0" smtClean="0"/>
              <a:t> in this </a:t>
            </a:r>
            <a:r>
              <a:rPr lang="en-US" altLang="en-US" b="1" dirty="0" smtClean="0"/>
              <a:t>order 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</a:t>
            </a:r>
            <a:r>
              <a:rPr lang="en-US" altLang="en-US" sz="3200" b="1" dirty="0">
                <a:solidFill>
                  <a:srgbClr val="2C14DE"/>
                </a:solidFill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endParaRPr lang="en-US" altLang="en-US" sz="3200" b="1" u="sng" dirty="0">
              <a:solidFill>
                <a:srgbClr val="2C14DE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b="1" u="sng" dirty="0" smtClean="0"/>
          </a:p>
          <a:p>
            <a:pPr>
              <a:spcBef>
                <a:spcPts val="1200"/>
              </a:spcBef>
            </a:pPr>
            <a:r>
              <a:rPr lang="en-US" altLang="en-US" dirty="0" smtClean="0"/>
              <a:t>In the expression   </a:t>
            </a:r>
            <a:r>
              <a:rPr lang="en-US" altLang="en-US" b="1" dirty="0">
                <a:latin typeface="Courier New" panose="02070309020205020404" pitchFamily="49" charset="0"/>
              </a:rPr>
              <a:t>2 + 2 * 2 – 2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5057D19D-D572-43CC-BB0A-EA46419312F9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grpSp>
        <p:nvGrpSpPr>
          <p:cNvPr id="34824" name="Group 1040"/>
          <p:cNvGrpSpPr>
            <a:grpSpLocks/>
          </p:cNvGrpSpPr>
          <p:nvPr/>
        </p:nvGrpSpPr>
        <p:grpSpPr bwMode="auto">
          <a:xfrm>
            <a:off x="4800600" y="4591319"/>
            <a:ext cx="4191000" cy="885825"/>
            <a:chOff x="2352" y="3264"/>
            <a:chExt cx="2640" cy="558"/>
          </a:xfrm>
        </p:grpSpPr>
        <p:sp>
          <p:nvSpPr>
            <p:cNvPr id="34825" name="Text Box 1028"/>
            <p:cNvSpPr txBox="1">
              <a:spLocks noChangeArrowheads="1"/>
            </p:cNvSpPr>
            <p:nvPr/>
          </p:nvSpPr>
          <p:spPr bwMode="auto">
            <a:xfrm>
              <a:off x="3264" y="3456"/>
              <a:ext cx="8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70C0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70C0"/>
                  </a:solidFill>
                </a:rPr>
                <a:t>1st</a:t>
              </a:r>
            </a:p>
          </p:txBody>
        </p:sp>
        <p:sp>
          <p:nvSpPr>
            <p:cNvPr id="34826" name="Line 1029"/>
            <p:cNvSpPr>
              <a:spLocks noChangeShapeType="1"/>
            </p:cNvSpPr>
            <p:nvPr/>
          </p:nvSpPr>
          <p:spPr bwMode="auto">
            <a:xfrm flipH="1" flipV="1">
              <a:off x="4032" y="3264"/>
              <a:ext cx="19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34827" name="Rectangle 1030"/>
            <p:cNvSpPr>
              <a:spLocks noChangeArrowheads="1"/>
            </p:cNvSpPr>
            <p:nvPr/>
          </p:nvSpPr>
          <p:spPr bwMode="auto">
            <a:xfrm>
              <a:off x="2352" y="3456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solidFill>
                    <a:srgbClr val="0070C0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solidFill>
                    <a:srgbClr val="0070C0"/>
                  </a:solidFill>
                </a:rPr>
                <a:t>2nd</a:t>
              </a:r>
            </a:p>
          </p:txBody>
        </p:sp>
        <p:sp>
          <p:nvSpPr>
            <p:cNvPr id="34828" name="Line 1031"/>
            <p:cNvSpPr>
              <a:spLocks noChangeShapeType="1"/>
            </p:cNvSpPr>
            <p:nvPr/>
          </p:nvSpPr>
          <p:spPr bwMode="auto">
            <a:xfrm flipV="1">
              <a:off x="2688" y="3312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34829" name="Rectangle 1032"/>
            <p:cNvSpPr>
              <a:spLocks noChangeArrowheads="1"/>
            </p:cNvSpPr>
            <p:nvPr/>
          </p:nvSpPr>
          <p:spPr bwMode="auto">
            <a:xfrm>
              <a:off x="4176" y="3456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70C0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70C0"/>
                  </a:solidFill>
                </a:rPr>
                <a:t>3rd</a:t>
              </a:r>
            </a:p>
          </p:txBody>
        </p:sp>
        <p:sp>
          <p:nvSpPr>
            <p:cNvPr id="34830" name="Line 1039"/>
            <p:cNvSpPr>
              <a:spLocks noChangeShapeType="1"/>
            </p:cNvSpPr>
            <p:nvPr/>
          </p:nvSpPr>
          <p:spPr bwMode="auto">
            <a:xfrm flipH="1" flipV="1">
              <a:off x="3504" y="3264"/>
              <a:ext cx="14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3027-26D8-40D8-B6C4-26BB5E435396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15053</TotalTime>
  <Words>2059</Words>
  <Application>Microsoft Office PowerPoint</Application>
  <PresentationFormat>Widescreen</PresentationFormat>
  <Paragraphs>571</Paragraphs>
  <Slides>47</Slides>
  <Notes>22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Arial</vt:lpstr>
      <vt:lpstr>Calibri</vt:lpstr>
      <vt:lpstr>Consolas</vt:lpstr>
      <vt:lpstr>Courier New</vt:lpstr>
      <vt:lpstr>Monotype Sorts</vt:lpstr>
      <vt:lpstr>Times New Roman</vt:lpstr>
      <vt:lpstr>Wingdings</vt:lpstr>
      <vt:lpstr>Office Theme</vt:lpstr>
      <vt:lpstr>Equation</vt:lpstr>
      <vt:lpstr>PowerPoint Presentation</vt:lpstr>
      <vt:lpstr>Goals</vt:lpstr>
      <vt:lpstr>Today’s Lecture</vt:lpstr>
      <vt:lpstr>Bitwise Operators (integers)</vt:lpstr>
      <vt:lpstr>Bitwise Operators (Example)</vt:lpstr>
      <vt:lpstr>Mathematical Expressions</vt:lpstr>
      <vt:lpstr>Using Mathematical Expressions</vt:lpstr>
      <vt:lpstr>Precedence Rules</vt:lpstr>
      <vt:lpstr>Order of Operations</vt:lpstr>
      <vt:lpstr>Associativity of Operators</vt:lpstr>
      <vt:lpstr>Associativity of Operators</vt:lpstr>
      <vt:lpstr>Algebraic Expressions</vt:lpstr>
      <vt:lpstr>How Assignment Works</vt:lpstr>
      <vt:lpstr>Precedence Rules – Example 1</vt:lpstr>
      <vt:lpstr>Precedence Rules – Example 2</vt:lpstr>
      <vt:lpstr>Precedence Rules – Example 3</vt:lpstr>
      <vt:lpstr>Precedence Rules (overriding)</vt:lpstr>
      <vt:lpstr>Selection Structure</vt:lpstr>
      <vt:lpstr>Selection Structures</vt:lpstr>
      <vt:lpstr>if Statement</vt:lpstr>
      <vt:lpstr>If statement (One Way)</vt:lpstr>
      <vt:lpstr>If statement (One Way)</vt:lpstr>
      <vt:lpstr>Examples…. (if, one-way)</vt:lpstr>
      <vt:lpstr>Relational Operators</vt:lpstr>
      <vt:lpstr>Relational Expressions</vt:lpstr>
      <vt:lpstr>If statement (Two-Way)</vt:lpstr>
      <vt:lpstr>If statement (Two-Way)</vt:lpstr>
      <vt:lpstr>Examples…. (if, Two-way)</vt:lpstr>
      <vt:lpstr>Examples…. (if, Two-way)</vt:lpstr>
      <vt:lpstr>Nested “if...else” Statements</vt:lpstr>
      <vt:lpstr>Nested “if...else” Statements</vt:lpstr>
      <vt:lpstr>Matching the “else”</vt:lpstr>
      <vt:lpstr>The else...if Construction</vt:lpstr>
      <vt:lpstr>Compound Conditions</vt:lpstr>
      <vt:lpstr>Logical Operators</vt:lpstr>
      <vt:lpstr>Logical Operator Rules</vt:lpstr>
      <vt:lpstr>Logical Operator Examples</vt:lpstr>
      <vt:lpstr>Logical Precedence</vt:lpstr>
      <vt:lpstr>More on Precedence</vt:lpstr>
      <vt:lpstr>Exercise-1</vt:lpstr>
      <vt:lpstr>Exercise-2</vt:lpstr>
      <vt:lpstr>Exercise-3</vt:lpstr>
      <vt:lpstr>Exercise-4</vt:lpstr>
      <vt:lpstr>Exercise-5</vt:lpstr>
      <vt:lpstr>Exercise-6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1255</cp:revision>
  <dcterms:created xsi:type="dcterms:W3CDTF">2006-08-16T00:00:00Z</dcterms:created>
  <dcterms:modified xsi:type="dcterms:W3CDTF">2022-09-18T10:08:49Z</dcterms:modified>
</cp:coreProperties>
</file>