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3"/>
  </p:notesMasterIdLst>
  <p:sldIdLst>
    <p:sldId id="352" r:id="rId2"/>
    <p:sldId id="686" r:id="rId3"/>
    <p:sldId id="791" r:id="rId4"/>
    <p:sldId id="876" r:id="rId5"/>
    <p:sldId id="877" r:id="rId6"/>
    <p:sldId id="878" r:id="rId7"/>
    <p:sldId id="879" r:id="rId8"/>
    <p:sldId id="880" r:id="rId9"/>
    <p:sldId id="881" r:id="rId10"/>
    <p:sldId id="882" r:id="rId11"/>
    <p:sldId id="884" r:id="rId12"/>
    <p:sldId id="885" r:id="rId13"/>
    <p:sldId id="886" r:id="rId14"/>
    <p:sldId id="887" r:id="rId15"/>
    <p:sldId id="888" r:id="rId16"/>
    <p:sldId id="889" r:id="rId17"/>
    <p:sldId id="890" r:id="rId18"/>
    <p:sldId id="891" r:id="rId19"/>
    <p:sldId id="892" r:id="rId20"/>
    <p:sldId id="687" r:id="rId21"/>
    <p:sldId id="41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661" autoAdjust="0"/>
  </p:normalViewPr>
  <p:slideViewPr>
    <p:cSldViewPr>
      <p:cViewPr varScale="1">
        <p:scale>
          <a:sx n="57" d="100"/>
          <a:sy n="57" d="100"/>
        </p:scale>
        <p:origin x="1218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1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874" y="4412774"/>
            <a:ext cx="5136303" cy="4180523"/>
          </a:xfrm>
          <a:noFill/>
        </p:spPr>
        <p:txBody>
          <a:bodyPr/>
          <a:lstStyle/>
          <a:p>
            <a:r>
              <a:rPr lang="en-US" altLang="zh-CN" dirty="0" smtClean="0"/>
              <a:t>Output=311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127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C161C6-69D1-43CD-9CBF-B9A21049AEE1}" type="slidenum">
              <a:rPr lang="en-US" altLang="en-US" sz="1200" baseline="0"/>
              <a:pPr/>
              <a:t>5</a:t>
            </a:fld>
            <a:endParaRPr lang="en-US" altLang="en-US" sz="1200" baseline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2589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048615-A8DA-472E-9D75-7CED3DB82D8F}" type="slidenum">
              <a:rPr lang="en-US" altLang="en-US" sz="1200" baseline="0"/>
              <a:pPr/>
              <a:t>6</a:t>
            </a:fld>
            <a:endParaRPr lang="en-US" altLang="en-US" sz="1200" baseline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591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static_cast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wherever you were using C-style cast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dynamic_cast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polymorphic classes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Keep in mind that you should only use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dynamic_cast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classes with at least one virtual member in the inheritance hierarchy.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const_cast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you need to remove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volatile qualifiers.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reinterpret_cast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you have no options.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2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3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E39445D-6704-40B0-B6F5-BB67493C0D8A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ED7E-11BB-49EE-8C76-435E6532DD86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B051-B0CA-4F9D-9E27-486B7C6424A4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EAC7-8464-4F97-BFFD-2263B74E8DB4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2195-62B8-41A6-851D-76302459828C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B9B-A0B4-413B-9E11-F704E2FFEC20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2F9CE-DCE8-4A4A-A81E-A684DFAC74AF}" type="datetime1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10-A9C8-4DE2-B89E-0F7E7F305CBC}" type="datetime1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3270-F603-47E6-8D1C-EDAD6A2BA368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8960-7160-48B4-B374-A51B66F75089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05CE-29BD-47A3-8EB8-053F1226180E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AA07D46-794F-493B-AC99-E605BE2DBDE3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537-DC07-48AD-ADEB-FC65B6DAD46B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   Dr. AKHTAR JAMIL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99CC"/>
                </a:solidFill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Type Casting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 err="1">
                <a:solidFill>
                  <a:srgbClr val="002060"/>
                </a:solidFill>
                <a:latin typeface="Arial" charset="0"/>
              </a:rPr>
              <a:t>Dr.</a:t>
            </a: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 Akhtar Jamil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CS 1002 Programming Fundamentals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xmlns="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60693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-1"/>
            <a:ext cx="9144000" cy="883919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Type Conversion Rules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914400"/>
            <a:ext cx="9067800" cy="5943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+mj-lt"/>
              </a:rPr>
              <a:t>Auto Conversion of Types in C++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2600" dirty="0">
                <a:latin typeface="+mj-lt"/>
              </a:rPr>
              <a:t>If one of the operands is </a:t>
            </a:r>
            <a:r>
              <a:rPr lang="en-US" altLang="zh-CN" sz="2600" b="1" dirty="0">
                <a:solidFill>
                  <a:srgbClr val="2F1BC7"/>
                </a:solidFill>
                <a:latin typeface="+mj-lt"/>
              </a:rPr>
              <a:t>long double</a:t>
            </a:r>
            <a:r>
              <a:rPr lang="en-US" altLang="zh-CN" sz="2600" dirty="0">
                <a:latin typeface="+mj-lt"/>
              </a:rPr>
              <a:t>, the other is </a:t>
            </a:r>
            <a:r>
              <a:rPr lang="en-US" altLang="zh-CN" sz="2600" b="1" dirty="0">
                <a:latin typeface="+mj-lt"/>
              </a:rPr>
              <a:t>converted</a:t>
            </a:r>
            <a:r>
              <a:rPr lang="en-US" altLang="zh-CN" sz="2600" dirty="0">
                <a:latin typeface="+mj-lt"/>
              </a:rPr>
              <a:t>                   </a:t>
            </a:r>
            <a:r>
              <a:rPr lang="en-US" altLang="zh-CN" sz="2600" b="1" dirty="0">
                <a:latin typeface="+mj-lt"/>
              </a:rPr>
              <a:t>into</a:t>
            </a:r>
            <a:r>
              <a:rPr lang="en-US" altLang="zh-CN" sz="2600" dirty="0">
                <a:solidFill>
                  <a:srgbClr val="2F1BC7"/>
                </a:solidFill>
                <a:latin typeface="+mj-lt"/>
              </a:rPr>
              <a:t> </a:t>
            </a:r>
            <a:r>
              <a:rPr lang="en-US" altLang="zh-CN" sz="2600" b="1" dirty="0">
                <a:solidFill>
                  <a:srgbClr val="2F1BC7"/>
                </a:solidFill>
                <a:latin typeface="+mj-lt"/>
              </a:rPr>
              <a:t>long double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2600" dirty="0">
                <a:latin typeface="+mj-lt"/>
              </a:rPr>
              <a:t>Otherwise, if one of the operands is </a:t>
            </a:r>
            <a:r>
              <a:rPr lang="en-US" altLang="zh-CN" sz="2600" b="1" dirty="0">
                <a:solidFill>
                  <a:srgbClr val="2F1BC7"/>
                </a:solidFill>
                <a:latin typeface="+mj-lt"/>
              </a:rPr>
              <a:t>double</a:t>
            </a:r>
            <a:r>
              <a:rPr lang="en-US" altLang="zh-CN" sz="2600" dirty="0">
                <a:latin typeface="+mj-lt"/>
              </a:rPr>
              <a:t>, the other is </a:t>
            </a:r>
            <a:r>
              <a:rPr lang="en-US" altLang="zh-CN" sz="2600" b="1" dirty="0">
                <a:latin typeface="+mj-lt"/>
              </a:rPr>
              <a:t>converted</a:t>
            </a:r>
            <a:r>
              <a:rPr lang="en-US" altLang="zh-CN" sz="2600" dirty="0">
                <a:latin typeface="+mj-lt"/>
              </a:rPr>
              <a:t> </a:t>
            </a:r>
            <a:r>
              <a:rPr lang="en-US" altLang="zh-CN" sz="2600" b="1" dirty="0">
                <a:latin typeface="+mj-lt"/>
              </a:rPr>
              <a:t>into</a:t>
            </a:r>
            <a:r>
              <a:rPr lang="en-US" altLang="zh-CN" sz="2600" dirty="0">
                <a:latin typeface="+mj-lt"/>
              </a:rPr>
              <a:t> </a:t>
            </a:r>
            <a:r>
              <a:rPr lang="en-US" altLang="zh-CN" sz="2600" b="1" dirty="0">
                <a:solidFill>
                  <a:srgbClr val="2F1BC7"/>
                </a:solidFill>
                <a:latin typeface="+mj-lt"/>
              </a:rPr>
              <a:t>double</a:t>
            </a:r>
            <a:r>
              <a:rPr lang="en-US" altLang="zh-CN" sz="2600" dirty="0">
                <a:latin typeface="+mj-lt"/>
              </a:rPr>
              <a:t>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2600" dirty="0">
                <a:latin typeface="+mj-lt"/>
              </a:rPr>
              <a:t>Otherwise, if one of the operands is </a:t>
            </a:r>
            <a:r>
              <a:rPr lang="en-US" altLang="zh-CN" sz="2600" b="1" dirty="0">
                <a:solidFill>
                  <a:srgbClr val="2F1BC7"/>
                </a:solidFill>
                <a:latin typeface="+mj-lt"/>
              </a:rPr>
              <a:t>unsigned long</a:t>
            </a:r>
            <a:r>
              <a:rPr lang="en-US" altLang="zh-CN" sz="2600" dirty="0">
                <a:latin typeface="+mj-lt"/>
              </a:rPr>
              <a:t>, the other is </a:t>
            </a:r>
            <a:r>
              <a:rPr lang="en-US" altLang="zh-CN" sz="2600" b="1" dirty="0">
                <a:latin typeface="+mj-lt"/>
              </a:rPr>
              <a:t>converted</a:t>
            </a:r>
            <a:r>
              <a:rPr lang="en-US" altLang="zh-CN" sz="2600" dirty="0">
                <a:latin typeface="+mj-lt"/>
              </a:rPr>
              <a:t> </a:t>
            </a:r>
            <a:r>
              <a:rPr lang="en-US" altLang="zh-CN" sz="2600" b="1" dirty="0">
                <a:latin typeface="+mj-lt"/>
              </a:rPr>
              <a:t>into</a:t>
            </a:r>
            <a:r>
              <a:rPr lang="en-US" altLang="zh-CN" sz="2600" dirty="0">
                <a:latin typeface="+mj-lt"/>
              </a:rPr>
              <a:t> </a:t>
            </a:r>
            <a:r>
              <a:rPr lang="en-US" altLang="zh-CN" sz="2600" b="1" dirty="0">
                <a:solidFill>
                  <a:srgbClr val="2F1BC7"/>
                </a:solidFill>
                <a:latin typeface="+mj-lt"/>
              </a:rPr>
              <a:t>unsigned long</a:t>
            </a:r>
            <a:r>
              <a:rPr lang="en-US" altLang="zh-CN" sz="2600" dirty="0">
                <a:latin typeface="+mj-lt"/>
              </a:rPr>
              <a:t>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2600" dirty="0">
                <a:latin typeface="+mj-lt"/>
              </a:rPr>
              <a:t>Otherwise, if one of the operands is </a:t>
            </a:r>
            <a:r>
              <a:rPr lang="en-US" altLang="zh-CN" sz="2600" b="1" dirty="0">
                <a:solidFill>
                  <a:srgbClr val="2F1BC7"/>
                </a:solidFill>
                <a:latin typeface="+mj-lt"/>
              </a:rPr>
              <a:t>long</a:t>
            </a:r>
            <a:r>
              <a:rPr lang="en-US" altLang="zh-CN" sz="2600" dirty="0">
                <a:latin typeface="+mj-lt"/>
              </a:rPr>
              <a:t>, the other is </a:t>
            </a:r>
            <a:r>
              <a:rPr lang="en-US" altLang="zh-CN" sz="2600" b="1" dirty="0">
                <a:latin typeface="+mj-lt"/>
              </a:rPr>
              <a:t>converted</a:t>
            </a:r>
            <a:r>
              <a:rPr lang="en-US" altLang="zh-CN" sz="2600" dirty="0">
                <a:latin typeface="+mj-lt"/>
              </a:rPr>
              <a:t> </a:t>
            </a:r>
            <a:r>
              <a:rPr lang="en-US" altLang="zh-CN" sz="2600" b="1" dirty="0">
                <a:solidFill>
                  <a:srgbClr val="2F1BC7"/>
                </a:solidFill>
                <a:latin typeface="+mj-lt"/>
              </a:rPr>
              <a:t>long</a:t>
            </a:r>
            <a:r>
              <a:rPr lang="en-US" altLang="zh-CN" sz="2600" dirty="0">
                <a:latin typeface="+mj-lt"/>
              </a:rPr>
              <a:t>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2600" dirty="0">
                <a:latin typeface="+mj-lt"/>
              </a:rPr>
              <a:t>Otherwise, if one of the operands is </a:t>
            </a:r>
            <a:r>
              <a:rPr lang="en-US" altLang="zh-CN" sz="2600" b="1" dirty="0">
                <a:solidFill>
                  <a:srgbClr val="2F1BC7"/>
                </a:solidFill>
                <a:latin typeface="+mj-lt"/>
              </a:rPr>
              <a:t>unsigned </a:t>
            </a:r>
            <a:r>
              <a:rPr lang="en-US" altLang="zh-CN" sz="2600" b="1" dirty="0" err="1">
                <a:solidFill>
                  <a:srgbClr val="2F1BC7"/>
                </a:solidFill>
                <a:latin typeface="+mj-lt"/>
              </a:rPr>
              <a:t>int</a:t>
            </a:r>
            <a:r>
              <a:rPr lang="en-US" altLang="zh-CN" sz="2600" dirty="0">
                <a:latin typeface="+mj-lt"/>
              </a:rPr>
              <a:t>, the other is </a:t>
            </a:r>
            <a:r>
              <a:rPr lang="en-US" altLang="zh-CN" sz="2600" b="1" dirty="0">
                <a:latin typeface="+mj-lt"/>
              </a:rPr>
              <a:t>converted</a:t>
            </a:r>
            <a:r>
              <a:rPr lang="en-US" altLang="zh-CN" sz="2600" dirty="0">
                <a:latin typeface="+mj-lt"/>
              </a:rPr>
              <a:t> </a:t>
            </a:r>
            <a:r>
              <a:rPr lang="en-US" altLang="zh-CN" sz="2600" b="1" dirty="0">
                <a:latin typeface="+mj-lt"/>
              </a:rPr>
              <a:t>into</a:t>
            </a:r>
            <a:r>
              <a:rPr lang="en-US" altLang="zh-CN" sz="2600" dirty="0">
                <a:latin typeface="+mj-lt"/>
              </a:rPr>
              <a:t> </a:t>
            </a:r>
            <a:r>
              <a:rPr lang="en-US" altLang="zh-CN" sz="2600" b="1" dirty="0">
                <a:solidFill>
                  <a:srgbClr val="2F1BC7"/>
                </a:solidFill>
                <a:latin typeface="+mj-lt"/>
              </a:rPr>
              <a:t>unsigned int</a:t>
            </a:r>
            <a:r>
              <a:rPr lang="en-US" altLang="zh-CN" sz="2600" dirty="0">
                <a:latin typeface="+mj-lt"/>
              </a:rPr>
              <a:t>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2600" dirty="0">
                <a:latin typeface="+mj-lt"/>
              </a:rPr>
              <a:t>Otherwise, </a:t>
            </a:r>
            <a:r>
              <a:rPr lang="en-US" altLang="zh-CN" sz="2600" u="sng" dirty="0">
                <a:latin typeface="+mj-lt"/>
              </a:rPr>
              <a:t>both operands are converted into </a:t>
            </a:r>
            <a:r>
              <a:rPr lang="en-US" altLang="zh-CN" sz="2600" b="1" u="sng" dirty="0">
                <a:solidFill>
                  <a:srgbClr val="2F1BC7"/>
                </a:solidFill>
                <a:latin typeface="+mj-lt"/>
              </a:rPr>
              <a:t>int</a:t>
            </a:r>
            <a:r>
              <a:rPr lang="en-US" altLang="zh-CN" sz="2600" dirty="0">
                <a:latin typeface="+mj-lt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9EF9-EA84-449B-9F13-789703A2155D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"/>
            <a:ext cx="9144000" cy="914399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Overflow </a:t>
            </a:r>
            <a:r>
              <a:rPr lang="en-US" b="1" dirty="0">
                <a:solidFill>
                  <a:srgbClr val="C00000"/>
                </a:solidFill>
              </a:rPr>
              <a:t>and Underflow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990600"/>
            <a:ext cx="8991600" cy="57150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b="1" dirty="0"/>
              <a:t>When a </a:t>
            </a:r>
            <a:r>
              <a:rPr lang="en-US" b="1" dirty="0">
                <a:solidFill>
                  <a:srgbClr val="2C14DE"/>
                </a:solidFill>
              </a:rPr>
              <a:t>variable</a:t>
            </a:r>
            <a:r>
              <a:rPr lang="en-US" b="1" dirty="0"/>
              <a:t> is assigned a value that is </a:t>
            </a:r>
            <a:r>
              <a:rPr lang="en-US" b="1" dirty="0">
                <a:solidFill>
                  <a:srgbClr val="2C14DE"/>
                </a:solidFill>
              </a:rPr>
              <a:t>too large</a:t>
            </a:r>
            <a:r>
              <a:rPr lang="en-US" b="1" dirty="0"/>
              <a:t> or </a:t>
            </a:r>
            <a:r>
              <a:rPr lang="en-US" b="1" dirty="0">
                <a:solidFill>
                  <a:srgbClr val="2C14DE"/>
                </a:solidFill>
              </a:rPr>
              <a:t>too small</a:t>
            </a:r>
            <a:r>
              <a:rPr lang="en-US" b="1" dirty="0"/>
              <a:t> in </a:t>
            </a:r>
            <a:r>
              <a:rPr lang="en-US" b="1" dirty="0" smtClean="0"/>
              <a:t>range: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Overflow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Underflow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/>
              <a:t>After </a:t>
            </a:r>
            <a:r>
              <a:rPr lang="en-US" b="1" dirty="0" smtClean="0">
                <a:solidFill>
                  <a:srgbClr val="C00000"/>
                </a:solidFill>
              </a:rPr>
              <a:t>overflows/underflow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2C14DE"/>
                </a:solidFill>
              </a:rPr>
              <a:t>values wrap around </a:t>
            </a: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2C14DE"/>
                </a:solidFill>
              </a:rPr>
              <a:t>maximum</a:t>
            </a:r>
            <a:r>
              <a:rPr lang="en-US" b="1" dirty="0" smtClean="0"/>
              <a:t> or </a:t>
            </a:r>
            <a:r>
              <a:rPr lang="en-US" b="1" dirty="0" smtClean="0">
                <a:solidFill>
                  <a:srgbClr val="2C14DE"/>
                </a:solidFill>
              </a:rPr>
              <a:t>minimum</a:t>
            </a:r>
            <a:r>
              <a:rPr lang="en-US" b="1" dirty="0" smtClean="0"/>
              <a:t> value of the type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EF4-0FF8-45AF-9F8A-1FD9D9D66565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1863" y="8825"/>
            <a:ext cx="9144000" cy="914399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990600"/>
            <a:ext cx="8991600" cy="57150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// </a:t>
            </a:r>
            <a:r>
              <a:rPr lang="en-US" sz="2000" dirty="0" err="1">
                <a:latin typeface="Consolas" panose="020B0609020204030204" pitchFamily="49" charset="0"/>
              </a:rPr>
              <a:t>testVar</a:t>
            </a:r>
            <a:r>
              <a:rPr lang="en-US" sz="2000" dirty="0">
                <a:latin typeface="Consolas" panose="020B0609020204030204" pitchFamily="49" charset="0"/>
              </a:rPr>
              <a:t> is initialized with the maximum value for a short.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short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testVar</a:t>
            </a:r>
            <a:r>
              <a:rPr lang="en-US" sz="2000" dirty="0">
                <a:latin typeface="Consolas" panose="020B0609020204030204" pitchFamily="49" charset="0"/>
              </a:rPr>
              <a:t> = 32767;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// Display </a:t>
            </a:r>
            <a:r>
              <a:rPr lang="en-US" sz="2000" dirty="0" err="1">
                <a:latin typeface="Consolas" panose="020B0609020204030204" pitchFamily="49" charset="0"/>
              </a:rPr>
              <a:t>testVar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&lt;&lt;"\</a:t>
            </a:r>
            <a:r>
              <a:rPr lang="en-US" sz="2000" dirty="0" err="1">
                <a:latin typeface="Consolas" panose="020B0609020204030204" pitchFamily="49" charset="0"/>
              </a:rPr>
              <a:t>nOrignal</a:t>
            </a:r>
            <a:r>
              <a:rPr lang="en-US" sz="2000" dirty="0">
                <a:latin typeface="Consolas" panose="020B0609020204030204" pitchFamily="49" charset="0"/>
              </a:rPr>
              <a:t> value: "&lt;&lt;</a:t>
            </a:r>
            <a:r>
              <a:rPr lang="en-US" sz="2000" dirty="0" err="1">
                <a:latin typeface="Consolas" panose="020B0609020204030204" pitchFamily="49" charset="0"/>
              </a:rPr>
              <a:t>testVar</a:t>
            </a:r>
            <a:r>
              <a:rPr lang="en-US" sz="2000" dirty="0">
                <a:latin typeface="Consolas" panose="020B0609020204030204" pitchFamily="49" charset="0"/>
              </a:rPr>
              <a:t> &lt;&lt;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// Add 1 to </a:t>
            </a:r>
            <a:r>
              <a:rPr lang="en-US" sz="2000" dirty="0" err="1">
                <a:latin typeface="Consolas" panose="020B0609020204030204" pitchFamily="49" charset="0"/>
              </a:rPr>
              <a:t>testVar</a:t>
            </a:r>
            <a:r>
              <a:rPr lang="en-US" sz="2000" dirty="0">
                <a:latin typeface="Consolas" panose="020B0609020204030204" pitchFamily="49" charset="0"/>
              </a:rPr>
              <a:t> to make it overflow.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testVar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testVar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&lt;&lt;"\</a:t>
            </a:r>
            <a:r>
              <a:rPr lang="en-US" sz="2000" dirty="0" err="1">
                <a:latin typeface="Consolas" panose="020B0609020204030204" pitchFamily="49" charset="0"/>
              </a:rPr>
              <a:t>nValue</a:t>
            </a:r>
            <a:r>
              <a:rPr lang="en-US" sz="2000" dirty="0">
                <a:latin typeface="Consolas" panose="020B0609020204030204" pitchFamily="49" charset="0"/>
              </a:rPr>
              <a:t> Overflow +1: "&lt;&lt;</a:t>
            </a:r>
            <a:r>
              <a:rPr lang="en-US" sz="2000" dirty="0" err="1">
                <a:latin typeface="Consolas" panose="020B0609020204030204" pitchFamily="49" charset="0"/>
              </a:rPr>
              <a:t>testVar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// Subtract 1 from </a:t>
            </a:r>
            <a:r>
              <a:rPr lang="en-US" sz="2000" dirty="0" err="1">
                <a:latin typeface="Consolas" panose="020B0609020204030204" pitchFamily="49" charset="0"/>
              </a:rPr>
              <a:t>testVar</a:t>
            </a:r>
            <a:r>
              <a:rPr lang="en-US" sz="2000" dirty="0">
                <a:latin typeface="Consolas" panose="020B0609020204030204" pitchFamily="49" charset="0"/>
              </a:rPr>
              <a:t> to make it underflow.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testVar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testVar</a:t>
            </a:r>
            <a:r>
              <a:rPr lang="en-US" sz="2000" dirty="0">
                <a:latin typeface="Consolas" panose="020B0609020204030204" pitchFamily="49" charset="0"/>
              </a:rPr>
              <a:t> - 1;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&lt;&lt;"\</a:t>
            </a:r>
            <a:r>
              <a:rPr lang="en-US" sz="2000" dirty="0" err="1">
                <a:latin typeface="Consolas" panose="020B0609020204030204" pitchFamily="49" charset="0"/>
              </a:rPr>
              <a:t>nValue</a:t>
            </a:r>
            <a:r>
              <a:rPr lang="en-US" sz="2000" dirty="0">
                <a:latin typeface="Consolas" panose="020B0609020204030204" pitchFamily="49" charset="0"/>
              </a:rPr>
              <a:t> underflow -1: "&lt;&lt;</a:t>
            </a:r>
            <a:r>
              <a:rPr lang="en-US" sz="2000" dirty="0" err="1">
                <a:latin typeface="Consolas" panose="020B0609020204030204" pitchFamily="49" charset="0"/>
              </a:rPr>
              <a:t>testVar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489-0393-423C-B84F-4DF53374FEC8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7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-1"/>
            <a:ext cx="9144000" cy="102108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B80000"/>
                </a:solidFill>
              </a:rPr>
              <a:t>Explicit type casting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143000"/>
            <a:ext cx="9067800" cy="5562600"/>
          </a:xfrm>
        </p:spPr>
        <p:txBody>
          <a:bodyPr/>
          <a:lstStyle/>
          <a:p>
            <a:r>
              <a:rPr lang="en-US" sz="3000" dirty="0">
                <a:latin typeface="+mj-lt"/>
              </a:rPr>
              <a:t>Explicit casting performed by programmer. It is performed by using cast operator</a:t>
            </a:r>
          </a:p>
          <a:p>
            <a:pPr>
              <a:buFont typeface="Wingdings" pitchFamily="2" charset="2"/>
              <a:buNone/>
            </a:pPr>
            <a:r>
              <a:rPr lang="en-US" sz="3000" dirty="0">
                <a:latin typeface="+mj-lt"/>
              </a:rPr>
              <a:t>	</a:t>
            </a:r>
            <a:r>
              <a:rPr lang="en-US" sz="3000" dirty="0">
                <a:solidFill>
                  <a:srgbClr val="2F1BC7"/>
                </a:solidFill>
                <a:latin typeface="+mj-lt"/>
              </a:rPr>
              <a:t>float a=5.0, b=2.1;</a:t>
            </a:r>
          </a:p>
          <a:p>
            <a:pPr>
              <a:buFont typeface="Wingdings" pitchFamily="2" charset="2"/>
              <a:buNone/>
            </a:pPr>
            <a:r>
              <a:rPr lang="en-US" sz="3000" dirty="0">
                <a:solidFill>
                  <a:srgbClr val="2F1BC7"/>
                </a:solidFill>
                <a:latin typeface="+mj-lt"/>
              </a:rPr>
              <a:t>    </a:t>
            </a:r>
            <a:r>
              <a:rPr lang="en-US" sz="3000" dirty="0" err="1">
                <a:solidFill>
                  <a:srgbClr val="2F1BC7"/>
                </a:solidFill>
                <a:latin typeface="+mj-lt"/>
              </a:rPr>
              <a:t>int</a:t>
            </a:r>
            <a:r>
              <a:rPr lang="en-US" sz="3000" dirty="0">
                <a:solidFill>
                  <a:srgbClr val="2F1BC7"/>
                </a:solidFill>
                <a:latin typeface="+mj-lt"/>
              </a:rPr>
              <a:t>  c = </a:t>
            </a:r>
            <a:r>
              <a:rPr lang="en-US" sz="3000" dirty="0" err="1">
                <a:solidFill>
                  <a:srgbClr val="2F1BC7"/>
                </a:solidFill>
                <a:latin typeface="+mj-lt"/>
              </a:rPr>
              <a:t>a%b</a:t>
            </a:r>
            <a:r>
              <a:rPr lang="en-US" sz="3000" dirty="0">
                <a:solidFill>
                  <a:srgbClr val="2F1BC7"/>
                </a:solidFill>
                <a:latin typeface="+mj-lt"/>
              </a:rPr>
              <a:t>;   // </a:t>
            </a:r>
            <a:r>
              <a:rPr lang="en-US" sz="3000" dirty="0">
                <a:solidFill>
                  <a:srgbClr val="B80000"/>
                </a:solidFill>
                <a:latin typeface="+mj-lt"/>
              </a:rPr>
              <a:t> </a:t>
            </a:r>
            <a:r>
              <a:rPr lang="en-US" sz="3000" dirty="0">
                <a:solidFill>
                  <a:srgbClr val="B80000"/>
                </a:solidFill>
                <a:latin typeface="+mj-lt"/>
                <a:sym typeface="Wingdings" pitchFamily="2" charset="2"/>
              </a:rPr>
              <a:t> </a:t>
            </a:r>
            <a:r>
              <a:rPr lang="en-US" sz="3000" dirty="0">
                <a:solidFill>
                  <a:srgbClr val="B80000"/>
                </a:solidFill>
                <a:latin typeface="+mj-lt"/>
              </a:rPr>
              <a:t>ERROR	</a:t>
            </a:r>
          </a:p>
          <a:p>
            <a:pPr>
              <a:buFont typeface="Wingdings" pitchFamily="2" charset="2"/>
              <a:buNone/>
            </a:pPr>
            <a:endParaRPr lang="en-US" sz="2800" dirty="0">
              <a:latin typeface="+mj-lt"/>
            </a:endParaRPr>
          </a:p>
          <a:p>
            <a:r>
              <a:rPr lang="en-US" sz="2800" b="1" dirty="0">
                <a:solidFill>
                  <a:srgbClr val="B80000"/>
                </a:solidFill>
                <a:latin typeface="+mj-lt"/>
              </a:rPr>
              <a:t>Three Styles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	</a:t>
            </a:r>
            <a:r>
              <a:rPr lang="en-US" sz="3000" dirty="0" err="1">
                <a:latin typeface="+mj-lt"/>
              </a:rPr>
              <a:t>int</a:t>
            </a:r>
            <a:r>
              <a:rPr lang="en-US" sz="3000" dirty="0">
                <a:latin typeface="+mj-lt"/>
              </a:rPr>
              <a:t> c =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(</a:t>
            </a:r>
            <a:r>
              <a:rPr lang="en-US" sz="3000" b="1" dirty="0" err="1">
                <a:solidFill>
                  <a:srgbClr val="B80000"/>
                </a:solidFill>
                <a:latin typeface="+mj-lt"/>
              </a:rPr>
              <a:t>int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)</a:t>
            </a:r>
            <a:r>
              <a:rPr lang="en-US" sz="3000" dirty="0">
                <a:latin typeface="+mj-lt"/>
              </a:rPr>
              <a:t> a  % 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(</a:t>
            </a:r>
            <a:r>
              <a:rPr lang="en-US" sz="3000" b="1" dirty="0" err="1">
                <a:solidFill>
                  <a:srgbClr val="B80000"/>
                </a:solidFill>
                <a:latin typeface="+mj-lt"/>
              </a:rPr>
              <a:t>int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)</a:t>
            </a:r>
            <a:r>
              <a:rPr lang="en-US" sz="3000" dirty="0">
                <a:latin typeface="+mj-lt"/>
              </a:rPr>
              <a:t> b;         </a:t>
            </a:r>
            <a:r>
              <a:rPr lang="en-US" sz="3000" dirty="0">
                <a:solidFill>
                  <a:srgbClr val="008000"/>
                </a:solidFill>
                <a:latin typeface="+mj-lt"/>
              </a:rPr>
              <a:t>//C-style cast</a:t>
            </a:r>
          </a:p>
          <a:p>
            <a:pPr>
              <a:buFont typeface="Wingdings" pitchFamily="2" charset="2"/>
              <a:buNone/>
            </a:pPr>
            <a:r>
              <a:rPr lang="en-US" sz="3000" dirty="0">
                <a:latin typeface="+mj-lt"/>
              </a:rPr>
              <a:t>		</a:t>
            </a:r>
            <a:r>
              <a:rPr lang="en-US" sz="3000" dirty="0" err="1">
                <a:latin typeface="+mj-lt"/>
              </a:rPr>
              <a:t>int</a:t>
            </a:r>
            <a:r>
              <a:rPr lang="en-US" sz="3000" dirty="0">
                <a:latin typeface="+mj-lt"/>
              </a:rPr>
              <a:t> c = </a:t>
            </a:r>
            <a:r>
              <a:rPr lang="en-US" sz="3000" b="1" dirty="0" err="1">
                <a:solidFill>
                  <a:srgbClr val="B80000"/>
                </a:solidFill>
                <a:latin typeface="+mj-lt"/>
              </a:rPr>
              <a:t>int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(</a:t>
            </a:r>
            <a:r>
              <a:rPr lang="en-US" sz="3000" dirty="0">
                <a:latin typeface="+mj-lt"/>
              </a:rPr>
              <a:t>a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)</a:t>
            </a:r>
            <a:r>
              <a:rPr lang="en-US" sz="3000" dirty="0">
                <a:latin typeface="+mj-lt"/>
              </a:rPr>
              <a:t>   %   </a:t>
            </a:r>
            <a:r>
              <a:rPr lang="en-US" sz="3000" b="1" dirty="0" err="1">
                <a:solidFill>
                  <a:srgbClr val="B80000"/>
                </a:solidFill>
                <a:latin typeface="+mj-lt"/>
              </a:rPr>
              <a:t>int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(</a:t>
            </a:r>
            <a:r>
              <a:rPr lang="en-US" sz="3000" dirty="0">
                <a:latin typeface="+mj-lt"/>
              </a:rPr>
              <a:t>b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)</a:t>
            </a:r>
            <a:r>
              <a:rPr lang="en-US" sz="3000" dirty="0">
                <a:latin typeface="+mj-lt"/>
              </a:rPr>
              <a:t>;       </a:t>
            </a:r>
            <a:r>
              <a:rPr lang="en-US" sz="3000" dirty="0">
                <a:solidFill>
                  <a:srgbClr val="008000"/>
                </a:solidFill>
                <a:latin typeface="+mj-lt"/>
              </a:rPr>
              <a:t>   // Functional notation</a:t>
            </a:r>
          </a:p>
          <a:p>
            <a:pPr>
              <a:buFont typeface="Wingdings" pitchFamily="2" charset="2"/>
              <a:buNone/>
            </a:pPr>
            <a:r>
              <a:rPr lang="en-US" sz="3000" dirty="0">
                <a:latin typeface="+mj-lt"/>
              </a:rPr>
              <a:t>		</a:t>
            </a:r>
            <a:r>
              <a:rPr lang="en-US" sz="3000" dirty="0" err="1">
                <a:latin typeface="+mj-lt"/>
              </a:rPr>
              <a:t>int</a:t>
            </a:r>
            <a:r>
              <a:rPr lang="en-US" sz="3000" dirty="0">
                <a:latin typeface="+mj-lt"/>
              </a:rPr>
              <a:t> c = </a:t>
            </a:r>
            <a:r>
              <a:rPr lang="en-US" sz="3000" b="1" dirty="0" err="1">
                <a:solidFill>
                  <a:srgbClr val="2F1BC7"/>
                </a:solidFill>
                <a:latin typeface="+mj-lt"/>
              </a:rPr>
              <a:t>static_cast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&lt;</a:t>
            </a:r>
            <a:r>
              <a:rPr lang="en-US" sz="3000" b="1" dirty="0" err="1">
                <a:solidFill>
                  <a:srgbClr val="B80000"/>
                </a:solidFill>
                <a:latin typeface="+mj-lt"/>
              </a:rPr>
              <a:t>int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&gt;</a:t>
            </a:r>
            <a:r>
              <a:rPr lang="en-US" sz="3000" dirty="0">
                <a:latin typeface="+mj-lt"/>
              </a:rPr>
              <a:t>(a) % </a:t>
            </a:r>
            <a:r>
              <a:rPr lang="en-US" sz="3000" b="1" dirty="0" err="1">
                <a:solidFill>
                  <a:srgbClr val="2F1BC7"/>
                </a:solidFill>
                <a:latin typeface="+mj-lt"/>
              </a:rPr>
              <a:t>static_cast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&lt;</a:t>
            </a:r>
            <a:r>
              <a:rPr lang="en-US" sz="3000" b="1" dirty="0" err="1">
                <a:solidFill>
                  <a:srgbClr val="B80000"/>
                </a:solidFill>
                <a:latin typeface="+mj-lt"/>
              </a:rPr>
              <a:t>int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&gt;</a:t>
            </a:r>
            <a:r>
              <a:rPr lang="en-US" sz="3000" dirty="0">
                <a:latin typeface="+mj-lt"/>
              </a:rPr>
              <a:t>(b);</a:t>
            </a:r>
          </a:p>
          <a:p>
            <a:pPr>
              <a:buFont typeface="Wingdings" pitchFamily="2" charset="2"/>
              <a:buNone/>
            </a:pPr>
            <a:r>
              <a:rPr lang="en-US" sz="3000" dirty="0">
                <a:latin typeface="+mj-lt"/>
              </a:rPr>
              <a:t>		</a:t>
            </a:r>
            <a:r>
              <a:rPr lang="en-US" sz="3000" dirty="0" err="1">
                <a:latin typeface="+mj-lt"/>
              </a:rPr>
              <a:t>cout</a:t>
            </a:r>
            <a:r>
              <a:rPr lang="en-US" sz="3000" dirty="0">
                <a:latin typeface="+mj-lt"/>
              </a:rPr>
              <a:t>&lt;&lt;c;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0210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7749-D493-43DF-97C8-B6ABE27C42B7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3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856"/>
            <a:ext cx="9069512" cy="959263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r>
              <a:rPr lang="en-US" altLang="zh-CN" b="1" dirty="0" smtClean="0">
                <a:solidFill>
                  <a:srgbClr val="B80000"/>
                </a:solidFill>
              </a:rPr>
              <a:t>Explicit Type Casting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82880" y="1143001"/>
            <a:ext cx="8877300" cy="5387975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 dirty="0">
                <a:latin typeface="+mj-lt"/>
              </a:rPr>
              <a:t>	- </a:t>
            </a:r>
            <a:r>
              <a:rPr lang="en-US" altLang="zh-CN" b="1" dirty="0" smtClean="0">
                <a:solidFill>
                  <a:srgbClr val="B80000"/>
                </a:solidFill>
                <a:latin typeface="+mj-lt"/>
              </a:rPr>
              <a:t>Casting does not change the variable being cast.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+mj-lt"/>
              </a:rPr>
              <a:t>	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+mj-lt"/>
              </a:rPr>
              <a:t>	For example, </a:t>
            </a:r>
            <a:r>
              <a:rPr lang="en-US" altLang="zh-CN" sz="2800" b="1" dirty="0">
                <a:solidFill>
                  <a:srgbClr val="2C14DE"/>
                </a:solidFill>
                <a:latin typeface="+mj-lt"/>
              </a:rPr>
              <a:t>d</a:t>
            </a:r>
            <a:r>
              <a:rPr lang="en-US" altLang="zh-CN" sz="2800" dirty="0">
                <a:latin typeface="+mj-lt"/>
              </a:rPr>
              <a:t> is </a:t>
            </a:r>
            <a:r>
              <a:rPr lang="en-US" altLang="zh-CN" sz="2800" dirty="0">
                <a:solidFill>
                  <a:srgbClr val="2C14DE"/>
                </a:solidFill>
                <a:latin typeface="+mj-lt"/>
              </a:rPr>
              <a:t>not changed</a:t>
            </a:r>
            <a:r>
              <a:rPr lang="en-US" altLang="zh-CN" sz="2800" dirty="0">
                <a:latin typeface="+mj-lt"/>
              </a:rPr>
              <a:t> after </a:t>
            </a:r>
            <a:r>
              <a:rPr lang="en-US" altLang="zh-CN" sz="2800" dirty="0">
                <a:solidFill>
                  <a:srgbClr val="2C14DE"/>
                </a:solidFill>
                <a:latin typeface="+mj-lt"/>
              </a:rPr>
              <a:t>casting</a:t>
            </a:r>
            <a:r>
              <a:rPr lang="en-US" altLang="zh-CN" sz="2800" dirty="0">
                <a:latin typeface="+mj-lt"/>
              </a:rPr>
              <a:t> in the     following code:</a:t>
            </a:r>
          </a:p>
          <a:p>
            <a:pPr>
              <a:buFont typeface="Wingdings" pitchFamily="2" charset="2"/>
              <a:buNone/>
            </a:pPr>
            <a:endParaRPr lang="en-US" altLang="zh-CN" sz="2800" b="1" u="sng" dirty="0"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b="1" dirty="0">
                <a:latin typeface="+mj-lt"/>
              </a:rPr>
              <a:t>double</a:t>
            </a:r>
            <a:r>
              <a:rPr lang="en-US" altLang="zh-CN" sz="3200" dirty="0">
                <a:latin typeface="+mj-lt"/>
              </a:rPr>
              <a:t> d = 4.5;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 err="1"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 j = (</a:t>
            </a:r>
            <a:r>
              <a:rPr lang="en-US" altLang="zh-CN" sz="3200" dirty="0" err="1"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) d;   //C-type casting</a:t>
            </a:r>
          </a:p>
          <a:p>
            <a:pPr lvl="1">
              <a:buNone/>
            </a:pPr>
            <a:r>
              <a:rPr lang="en-US" altLang="zh-CN" sz="3200" b="1" dirty="0" err="1"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i</a:t>
            </a:r>
            <a:r>
              <a:rPr lang="en-US" altLang="zh-CN" sz="3200" dirty="0">
                <a:latin typeface="+mj-lt"/>
              </a:rPr>
              <a:t> = </a:t>
            </a:r>
            <a:r>
              <a:rPr lang="en-US" altLang="zh-CN" sz="3200" b="1" dirty="0" err="1">
                <a:latin typeface="+mj-lt"/>
              </a:rPr>
              <a:t>static_cast</a:t>
            </a:r>
            <a:r>
              <a:rPr lang="en-US" altLang="zh-CN" sz="3200" dirty="0">
                <a:latin typeface="+mj-lt"/>
              </a:rPr>
              <a:t>&lt;</a:t>
            </a:r>
            <a:r>
              <a:rPr lang="en-US" altLang="zh-CN" sz="3200" b="1" dirty="0" err="1"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&gt;(d);  // d is not changed</a:t>
            </a:r>
          </a:p>
          <a:p>
            <a:pPr lvl="1">
              <a:buNone/>
            </a:pPr>
            <a:r>
              <a:rPr lang="en-US" altLang="zh-CN" sz="3200" dirty="0" err="1">
                <a:latin typeface="+mj-lt"/>
              </a:rPr>
              <a:t>cout</a:t>
            </a:r>
            <a:r>
              <a:rPr lang="en-US" altLang="zh-CN" sz="3200" dirty="0">
                <a:latin typeface="+mj-lt"/>
              </a:rPr>
              <a:t>&lt;&lt;j&lt;&lt;“ “&lt;&lt;d;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+mj-lt"/>
              </a:rPr>
              <a:t>	</a:t>
            </a: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1524001" y="3059113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4198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3DEB-2D86-4591-A647-045FD275B8E6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4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856"/>
            <a:ext cx="9069512" cy="959263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r>
              <a:rPr lang="en-US" altLang="zh-CN" b="1" dirty="0" smtClean="0">
                <a:solidFill>
                  <a:srgbClr val="B80000"/>
                </a:solidFill>
              </a:rPr>
              <a:t>Explicit Type Casting - Example</a:t>
            </a: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1524001" y="3059113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4198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30" y="1325100"/>
            <a:ext cx="8625201" cy="4999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C34E-D4F9-474E-998D-BFFE66DE7D2F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1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856"/>
            <a:ext cx="9069512" cy="959263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r>
              <a:rPr lang="en-US" altLang="zh-CN" b="1" dirty="0" smtClean="0">
                <a:solidFill>
                  <a:srgbClr val="B80000"/>
                </a:solidFill>
              </a:rPr>
              <a:t>Explicit Type Casting - Example</a:t>
            </a: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1524001" y="3059113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4198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89" y="1143000"/>
            <a:ext cx="9020623" cy="27432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1F15-76E0-429B-A47F-6002F4E00BCE}" type="datetime1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6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48690" y="1068388"/>
            <a:ext cx="9019310" cy="5789613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dirty="0" smtClean="0"/>
              <a:t>A "</a:t>
            </a:r>
            <a:r>
              <a:rPr lang="en-US" b="1" dirty="0" smtClean="0">
                <a:solidFill>
                  <a:srgbClr val="B80000"/>
                </a:solidFill>
              </a:rPr>
              <a:t>widening</a:t>
            </a:r>
            <a:r>
              <a:rPr lang="en-US" dirty="0" smtClean="0"/>
              <a:t>" cast is a cast from one type to another, where the "</a:t>
            </a:r>
            <a:r>
              <a:rPr lang="en-US" b="1" dirty="0" smtClean="0">
                <a:solidFill>
                  <a:srgbClr val="2C14DE"/>
                </a:solidFill>
              </a:rPr>
              <a:t>destination</a:t>
            </a:r>
            <a:r>
              <a:rPr lang="en-US" dirty="0" smtClean="0"/>
              <a:t>" type has a </a:t>
            </a:r>
            <a:r>
              <a:rPr lang="en-US" b="1" dirty="0" smtClean="0">
                <a:solidFill>
                  <a:srgbClr val="008000"/>
                </a:solidFill>
              </a:rPr>
              <a:t>larger range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008000"/>
                </a:solidFill>
              </a:rPr>
              <a:t>precision</a:t>
            </a:r>
            <a:r>
              <a:rPr lang="en-US" dirty="0" smtClean="0"/>
              <a:t> than the "</a:t>
            </a:r>
            <a:r>
              <a:rPr lang="en-US" b="1" dirty="0" smtClean="0">
                <a:solidFill>
                  <a:srgbClr val="2C14DE"/>
                </a:solidFill>
              </a:rPr>
              <a:t>source</a:t>
            </a:r>
            <a:r>
              <a:rPr lang="en-US" dirty="0" smtClean="0"/>
              <a:t>“</a:t>
            </a:r>
          </a:p>
          <a:p>
            <a:endParaRPr lang="en-US" altLang="zh-CN" sz="2800" dirty="0">
              <a:latin typeface="Times New Roman" pitchFamily="18" charset="0"/>
            </a:endParaRPr>
          </a:p>
          <a:p>
            <a:pPr>
              <a:buNone/>
            </a:pPr>
            <a:r>
              <a:rPr lang="en-US" altLang="zh-CN" sz="2800" dirty="0">
                <a:latin typeface="+mj-lt"/>
              </a:rPr>
              <a:t>    Example: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+mj-lt"/>
              </a:rPr>
              <a:t>			  </a:t>
            </a:r>
            <a:r>
              <a:rPr lang="en-US" altLang="zh-CN" dirty="0" err="1" smtClean="0">
                <a:latin typeface="+mj-lt"/>
              </a:rPr>
              <a:t>int</a:t>
            </a:r>
            <a:r>
              <a:rPr lang="en-US" altLang="zh-CN" dirty="0" smtClean="0">
                <a:latin typeface="+mj-lt"/>
              </a:rPr>
              <a:t>  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 = 4;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+mj-lt"/>
              </a:rPr>
              <a:t>			  double d = 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; </a:t>
            </a:r>
          </a:p>
          <a:p>
            <a:pPr lvl="1">
              <a:buFont typeface="Wingdings" pitchFamily="2" charset="2"/>
              <a:buNone/>
            </a:pPr>
            <a:endParaRPr lang="en-US" altLang="zh-CN" dirty="0" smtClean="0">
              <a:latin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endParaRPr lang="en-US" altLang="zh-CN" dirty="0" smtClean="0">
              <a:latin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</a:rPr>
              <a:t>				</a:t>
            </a:r>
          </a:p>
          <a:p>
            <a:pPr>
              <a:buFont typeface="Wingdings" pitchFamily="2" charset="2"/>
              <a:buNone/>
            </a:pPr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1524001" y="2874447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24001" y="-9418"/>
            <a:ext cx="9144000" cy="923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rgbClr val="B80000"/>
                </a:solidFill>
                <a:latin typeface="+mj-lt"/>
                <a:ea typeface="+mj-ea"/>
                <a:cs typeface="+mj-cs"/>
              </a:rPr>
              <a:t>Widening type casting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1732-350A-4C2E-9D3A-DF72AA2A2932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7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48690" y="1068388"/>
            <a:ext cx="8790710" cy="5332413"/>
          </a:xfrm>
          <a:noFill/>
        </p:spPr>
        <p:txBody>
          <a:bodyPr vert="horz" lIns="92075" tIns="46038" rIns="92075" bIns="46038" rtlCol="0">
            <a:normAutofit fontScale="92500"/>
          </a:bodyPr>
          <a:lstStyle/>
          <a:p>
            <a:r>
              <a:rPr lang="en-US" dirty="0" smtClean="0"/>
              <a:t>A “</a:t>
            </a:r>
            <a:r>
              <a:rPr lang="en-US" b="1" dirty="0" smtClean="0">
                <a:solidFill>
                  <a:srgbClr val="B80000"/>
                </a:solidFill>
              </a:rPr>
              <a:t>narrowing</a:t>
            </a:r>
            <a:r>
              <a:rPr lang="en-US" dirty="0" smtClean="0"/>
              <a:t>" cast is a cast from one type to another, where the "</a:t>
            </a:r>
            <a:r>
              <a:rPr lang="en-US" b="1" dirty="0" smtClean="0">
                <a:solidFill>
                  <a:srgbClr val="2C14DE"/>
                </a:solidFill>
              </a:rPr>
              <a:t>destination</a:t>
            </a:r>
            <a:r>
              <a:rPr lang="en-US" dirty="0" smtClean="0"/>
              <a:t>" type has a </a:t>
            </a:r>
            <a:r>
              <a:rPr lang="en-US" b="1" dirty="0" smtClean="0">
                <a:solidFill>
                  <a:srgbClr val="008000"/>
                </a:solidFill>
              </a:rPr>
              <a:t>smaller range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008000"/>
                </a:solidFill>
              </a:rPr>
              <a:t>precision</a:t>
            </a:r>
            <a:r>
              <a:rPr lang="en-US" dirty="0" smtClean="0"/>
              <a:t> than the "</a:t>
            </a:r>
            <a:r>
              <a:rPr lang="en-US" b="1" dirty="0" smtClean="0">
                <a:solidFill>
                  <a:srgbClr val="2C14DE"/>
                </a:solidFill>
              </a:rPr>
              <a:t>source</a:t>
            </a:r>
            <a:r>
              <a:rPr lang="en-US" dirty="0" smtClean="0"/>
              <a:t>“</a:t>
            </a:r>
          </a:p>
          <a:p>
            <a:endParaRPr lang="en-US" altLang="zh-CN" sz="2800" dirty="0">
              <a:latin typeface="Times New Roman" pitchFamily="18" charset="0"/>
            </a:endParaRPr>
          </a:p>
          <a:p>
            <a:pPr>
              <a:buNone/>
            </a:pPr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en-US" altLang="zh-CN" sz="2800" dirty="0">
                <a:latin typeface="+mj-lt"/>
              </a:rPr>
              <a:t>Example: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+mj-lt"/>
              </a:rPr>
              <a:t>			 </a:t>
            </a:r>
            <a:r>
              <a:rPr lang="en-US" altLang="zh-CN" b="1" dirty="0" smtClean="0">
                <a:latin typeface="+mj-lt"/>
              </a:rPr>
              <a:t>double</a:t>
            </a:r>
            <a:r>
              <a:rPr lang="en-US" altLang="zh-CN" dirty="0" smtClean="0">
                <a:latin typeface="+mj-lt"/>
              </a:rPr>
              <a:t> d = 787994.5;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+mj-lt"/>
              </a:rPr>
              <a:t>			 </a:t>
            </a:r>
            <a:r>
              <a:rPr lang="en-US" altLang="zh-CN" dirty="0" err="1" smtClean="0">
                <a:latin typeface="+mj-lt"/>
              </a:rPr>
              <a:t>int</a:t>
            </a:r>
            <a:r>
              <a:rPr lang="en-US" altLang="zh-CN" dirty="0" smtClean="0">
                <a:latin typeface="+mj-lt"/>
              </a:rPr>
              <a:t> j = (</a:t>
            </a:r>
            <a:r>
              <a:rPr lang="en-US" altLang="zh-CN" dirty="0" err="1" smtClean="0">
                <a:latin typeface="+mj-lt"/>
              </a:rPr>
              <a:t>int</a:t>
            </a:r>
            <a:r>
              <a:rPr lang="en-US" altLang="zh-CN" dirty="0" smtClean="0">
                <a:latin typeface="+mj-lt"/>
              </a:rPr>
              <a:t>) d;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CN" dirty="0" smtClean="0">
              <a:latin typeface="+mj-lt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+mj-lt"/>
              </a:rPr>
              <a:t>			// or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+mj-lt"/>
              </a:rPr>
              <a:t>	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+mj-lt"/>
              </a:rPr>
              <a:t>			</a:t>
            </a:r>
            <a:r>
              <a:rPr lang="en-US" altLang="zh-CN" b="1" dirty="0" err="1" smtClean="0">
                <a:latin typeface="+mj-lt"/>
              </a:rPr>
              <a:t>int</a:t>
            </a:r>
            <a:r>
              <a:rPr lang="en-US" altLang="zh-CN" dirty="0" smtClean="0">
                <a:latin typeface="+mj-lt"/>
              </a:rPr>
              <a:t> 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 = </a:t>
            </a:r>
            <a:r>
              <a:rPr lang="en-US" altLang="zh-CN" b="1" dirty="0" err="1" smtClean="0">
                <a:latin typeface="+mj-lt"/>
              </a:rPr>
              <a:t>static_cast</a:t>
            </a:r>
            <a:r>
              <a:rPr lang="en-US" altLang="zh-CN" dirty="0" smtClean="0">
                <a:latin typeface="+mj-lt"/>
              </a:rPr>
              <a:t>&lt;</a:t>
            </a:r>
            <a:r>
              <a:rPr lang="en-US" altLang="zh-CN" b="1" dirty="0" err="1" smtClean="0">
                <a:latin typeface="+mj-lt"/>
              </a:rPr>
              <a:t>int</a:t>
            </a:r>
            <a:r>
              <a:rPr lang="en-US" altLang="zh-CN" dirty="0" smtClean="0">
                <a:latin typeface="+mj-lt"/>
              </a:rPr>
              <a:t>&gt;(d); 	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+mj-lt"/>
              </a:rPr>
              <a:t>			</a:t>
            </a:r>
          </a:p>
          <a:p>
            <a:pPr>
              <a:buFont typeface="Wingdings" pitchFamily="2" charset="2"/>
              <a:buNone/>
            </a:pPr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1524001" y="2874447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24001" y="42702"/>
            <a:ext cx="9144000" cy="871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rgbClr val="B80000"/>
                </a:solidFill>
                <a:latin typeface="+mj-lt"/>
                <a:ea typeface="+mj-ea"/>
                <a:cs typeface="+mj-cs"/>
              </a:rPr>
              <a:t>Narrowing type casting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B240-4101-4FF3-BBFA-B1B329739C69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8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-13700"/>
            <a:ext cx="9144000" cy="1080499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B80000"/>
                </a:solidFill>
              </a:rPr>
              <a:t>Casting between char and Numeric Types</a:t>
            </a:r>
          </a:p>
        </p:txBody>
      </p:sp>
      <p:sp>
        <p:nvSpPr>
          <p:cNvPr id="382979" name="Text Box 3"/>
          <p:cNvSpPr txBox="1">
            <a:spLocks noChangeArrowheads="1"/>
          </p:cNvSpPr>
          <p:nvPr/>
        </p:nvSpPr>
        <p:spPr bwMode="auto">
          <a:xfrm>
            <a:off x="1828800" y="1828801"/>
            <a:ext cx="8686800" cy="20621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4229100" algn="l"/>
                <a:tab pos="5600700" algn="l"/>
              </a:tabLst>
            </a:pPr>
            <a:r>
              <a:rPr lang="en-US" altLang="zh-CN" sz="3200" b="1" dirty="0" err="1">
                <a:solidFill>
                  <a:srgbClr val="2C14DE"/>
                </a:solidFill>
                <a:latin typeface="+mj-lt"/>
              </a:rPr>
              <a:t>int</a:t>
            </a:r>
            <a:r>
              <a:rPr lang="en-US" altLang="zh-CN" sz="3200" b="1" dirty="0">
                <a:solidFill>
                  <a:srgbClr val="B80000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B80000"/>
                </a:solidFill>
                <a:latin typeface="+mj-lt"/>
              </a:rPr>
              <a:t>i</a:t>
            </a:r>
            <a:r>
              <a:rPr lang="en-US" altLang="zh-CN" sz="3200" b="1" dirty="0">
                <a:solidFill>
                  <a:srgbClr val="B80000"/>
                </a:solidFill>
                <a:latin typeface="+mj-lt"/>
              </a:rPr>
              <a:t> = 'a';</a:t>
            </a:r>
            <a:r>
              <a:rPr lang="en-US" altLang="zh-CN" sz="3200" dirty="0">
                <a:latin typeface="+mj-lt"/>
              </a:rPr>
              <a:t>        // Same as   </a:t>
            </a:r>
            <a:r>
              <a:rPr lang="en-US" altLang="zh-CN" sz="3200" dirty="0">
                <a:solidFill>
                  <a:srgbClr val="2C14DE"/>
                </a:solidFill>
                <a:latin typeface="+mj-lt"/>
              </a:rPr>
              <a:t> </a:t>
            </a:r>
            <a:r>
              <a:rPr lang="en-US" altLang="zh-CN" sz="3200" dirty="0" err="1">
                <a:solidFill>
                  <a:srgbClr val="2C14DE"/>
                </a:solidFill>
                <a:latin typeface="+mj-lt"/>
              </a:rPr>
              <a:t>int</a:t>
            </a:r>
            <a:r>
              <a:rPr lang="en-US" altLang="zh-CN" sz="3200" dirty="0">
                <a:solidFill>
                  <a:srgbClr val="2C14DE"/>
                </a:solidFill>
                <a:latin typeface="+mj-lt"/>
              </a:rPr>
              <a:t> </a:t>
            </a:r>
            <a:r>
              <a:rPr lang="en-US" altLang="zh-CN" sz="3200" dirty="0" err="1">
                <a:solidFill>
                  <a:srgbClr val="2C14DE"/>
                </a:solidFill>
                <a:latin typeface="+mj-lt"/>
              </a:rPr>
              <a:t>i</a:t>
            </a:r>
            <a:r>
              <a:rPr lang="en-US" altLang="zh-CN" sz="3200" dirty="0">
                <a:solidFill>
                  <a:srgbClr val="2C14DE"/>
                </a:solidFill>
                <a:latin typeface="+mj-lt"/>
              </a:rPr>
              <a:t> = (</a:t>
            </a:r>
            <a:r>
              <a:rPr lang="en-US" altLang="zh-CN" sz="3200" dirty="0" err="1">
                <a:solidFill>
                  <a:srgbClr val="2C14DE"/>
                </a:solidFill>
                <a:latin typeface="+mj-lt"/>
              </a:rPr>
              <a:t>int</a:t>
            </a:r>
            <a:r>
              <a:rPr lang="en-US" altLang="zh-CN" sz="3200" dirty="0">
                <a:solidFill>
                  <a:srgbClr val="2C14DE"/>
                </a:solidFill>
                <a:latin typeface="+mj-lt"/>
              </a:rPr>
              <a:t>) 'a';</a:t>
            </a:r>
          </a:p>
          <a:p>
            <a:pPr eaLnBrk="0" hangingPunct="0">
              <a:spcBef>
                <a:spcPct val="50000"/>
              </a:spcBef>
              <a:tabLst>
                <a:tab pos="4229100" algn="l"/>
                <a:tab pos="5600700" algn="l"/>
              </a:tabLst>
            </a:pPr>
            <a:endParaRPr lang="en-US" altLang="zh-CN" sz="3200" dirty="0">
              <a:latin typeface="+mj-lt"/>
            </a:endParaRPr>
          </a:p>
          <a:p>
            <a:pPr eaLnBrk="0" hangingPunct="0">
              <a:spcBef>
                <a:spcPct val="50000"/>
              </a:spcBef>
              <a:tabLst>
                <a:tab pos="4229100" algn="l"/>
                <a:tab pos="5600700" algn="l"/>
              </a:tabLst>
            </a:pPr>
            <a:r>
              <a:rPr lang="en-US" altLang="zh-CN" sz="3200" b="1" dirty="0">
                <a:solidFill>
                  <a:srgbClr val="2C14DE"/>
                </a:solidFill>
                <a:latin typeface="+mj-lt"/>
              </a:rPr>
              <a:t>char</a:t>
            </a:r>
            <a:r>
              <a:rPr lang="en-US" altLang="zh-CN" sz="3200" b="1" dirty="0">
                <a:solidFill>
                  <a:srgbClr val="B80000"/>
                </a:solidFill>
                <a:latin typeface="+mj-lt"/>
              </a:rPr>
              <a:t> c = 97;</a:t>
            </a:r>
            <a:r>
              <a:rPr lang="en-US" altLang="zh-CN" sz="3200" dirty="0">
                <a:latin typeface="+mj-lt"/>
              </a:rPr>
              <a:t>    // Same as   </a:t>
            </a:r>
            <a:r>
              <a:rPr lang="en-US" altLang="zh-CN" sz="3200" dirty="0">
                <a:solidFill>
                  <a:srgbClr val="2C14DE"/>
                </a:solidFill>
                <a:latin typeface="+mj-lt"/>
              </a:rPr>
              <a:t>char c = (char)97;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0210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7E07-5D75-49D1-BBD8-7039764B0089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2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63AB-57C3-4F34-87A5-49E05623BE68}" type="datetime1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goes to Dr</a:t>
            </a:r>
            <a:r>
              <a:rPr lang="en-US" dirty="0"/>
              <a:t>. Muhammad </a:t>
            </a:r>
            <a:r>
              <a:rPr lang="en-US" dirty="0" err="1" smtClean="0"/>
              <a:t>Aleem</a:t>
            </a:r>
            <a:r>
              <a:rPr lang="en-US" dirty="0" smtClean="0"/>
              <a:t> for preparation of slides</a:t>
            </a:r>
          </a:p>
          <a:p>
            <a:r>
              <a:rPr lang="en-US" dirty="0" smtClean="0"/>
              <a:t>Text book: Starting out with 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8C56-EC20-4948-B085-36421CFACAE1}" type="datetime1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6C2C-88CF-4ABC-8F79-73919DC53368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84E3-E655-4CCF-99B9-38D6A834B2EE}" type="datetime1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52900" y="2290557"/>
            <a:ext cx="3810000" cy="999461"/>
          </a:xfrm>
        </p:spPr>
        <p:txBody>
          <a:bodyPr>
            <a:normAutofit/>
          </a:bodyPr>
          <a:lstStyle/>
          <a:p>
            <a:r>
              <a:rPr lang="en-US" altLang="zh-CN" b="1" u="sng" dirty="0" smtClean="0">
                <a:solidFill>
                  <a:srgbClr val="B80000"/>
                </a:solidFill>
              </a:rPr>
              <a:t>Type Casting</a:t>
            </a: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40005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39243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38862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38100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600200" y="1143000"/>
            <a:ext cx="89154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400" b="1" dirty="0">
              <a:solidFill>
                <a:srgbClr val="B80000"/>
              </a:solidFill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96D4-3223-4380-B712-14DB1112A7D7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6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Type Coercion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idx="1"/>
          </p:nvPr>
        </p:nvSpPr>
        <p:spPr>
          <a:xfrm>
            <a:off x="1524000" y="1066800"/>
            <a:ext cx="9144000" cy="5715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b="1" dirty="0" smtClean="0">
                <a:solidFill>
                  <a:srgbClr val="C00000"/>
                </a:solidFill>
              </a:rPr>
              <a:t>Coercion</a:t>
            </a:r>
            <a:r>
              <a:rPr lang="en-US" altLang="en-US" dirty="0" smtClean="0"/>
              <a:t>: </a:t>
            </a:r>
            <a:r>
              <a:rPr lang="en-US" altLang="en-US" b="1" dirty="0" smtClean="0">
                <a:solidFill>
                  <a:srgbClr val="2C14DE"/>
                </a:solidFill>
              </a:rPr>
              <a:t>automatic</a:t>
            </a:r>
            <a:r>
              <a:rPr lang="en-US" altLang="en-US" dirty="0" smtClean="0">
                <a:solidFill>
                  <a:srgbClr val="2C14DE"/>
                </a:solidFill>
              </a:rPr>
              <a:t> </a:t>
            </a:r>
            <a:r>
              <a:rPr lang="en-US" altLang="en-US" b="1" dirty="0" smtClean="0">
                <a:solidFill>
                  <a:srgbClr val="2C14DE"/>
                </a:solidFill>
              </a:rPr>
              <a:t>conversion </a:t>
            </a:r>
            <a:r>
              <a:rPr lang="en-US" altLang="en-US" dirty="0" smtClean="0"/>
              <a:t>of an </a:t>
            </a:r>
            <a:r>
              <a:rPr lang="en-US" altLang="en-US" b="1" dirty="0" smtClean="0"/>
              <a:t>operand</a:t>
            </a:r>
            <a:r>
              <a:rPr lang="en-US" altLang="en-US" dirty="0" smtClean="0"/>
              <a:t> to </a:t>
            </a:r>
            <a:r>
              <a:rPr lang="en-US" altLang="en-US" b="1" dirty="0" smtClean="0">
                <a:solidFill>
                  <a:srgbClr val="2C14DE"/>
                </a:solidFill>
              </a:rPr>
              <a:t>another data type</a:t>
            </a:r>
          </a:p>
          <a:p>
            <a:pPr eaLnBrk="1" hangingPunct="1">
              <a:spcBef>
                <a:spcPct val="50000"/>
              </a:spcBef>
            </a:pPr>
            <a:endParaRPr lang="en-US" altLang="en-US" b="1" dirty="0" smtClean="0">
              <a:solidFill>
                <a:srgbClr val="C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 smtClean="0">
                <a:solidFill>
                  <a:srgbClr val="C00000"/>
                </a:solidFill>
              </a:rPr>
              <a:t>Promotion</a:t>
            </a:r>
            <a:r>
              <a:rPr lang="en-US" altLang="en-US" dirty="0" smtClean="0"/>
              <a:t>: </a:t>
            </a:r>
            <a:r>
              <a:rPr lang="en-US" altLang="en-US" b="1" dirty="0" smtClean="0">
                <a:solidFill>
                  <a:srgbClr val="2C14DE"/>
                </a:solidFill>
              </a:rPr>
              <a:t>converts</a:t>
            </a:r>
            <a:r>
              <a:rPr lang="en-US" altLang="en-US" dirty="0" smtClean="0"/>
              <a:t> to a </a:t>
            </a:r>
            <a:r>
              <a:rPr lang="en-US" altLang="en-US" b="1" dirty="0" smtClean="0">
                <a:solidFill>
                  <a:srgbClr val="2C14DE"/>
                </a:solidFill>
              </a:rPr>
              <a:t>higher type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float p;   p = 7;  </a:t>
            </a:r>
            <a:r>
              <a:rPr lang="en-US" alt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 7 (</a:t>
            </a:r>
            <a:r>
              <a:rPr lang="en-US" altLang="en-US" sz="3200" dirty="0" err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alt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r>
              <a:rPr lang="en-US" altLang="en-US" sz="3200" dirty="0">
                <a:sym typeface="Wingdings" panose="05000000000000000000" pitchFamily="2" charset="2"/>
              </a:rPr>
              <a:t>converted to </a:t>
            </a:r>
            <a:r>
              <a:rPr lang="en-US" altLang="en-US" sz="3200" b="1" dirty="0">
                <a:sym typeface="Wingdings" panose="05000000000000000000" pitchFamily="2" charset="2"/>
              </a:rPr>
              <a:t>float 7.0</a:t>
            </a:r>
          </a:p>
          <a:p>
            <a:pPr marL="457200" lvl="1" indent="0">
              <a:spcBef>
                <a:spcPct val="50000"/>
              </a:spcBef>
              <a:buNone/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 smtClean="0">
                <a:solidFill>
                  <a:srgbClr val="C00000"/>
                </a:solidFill>
              </a:rPr>
              <a:t>Demotion</a:t>
            </a:r>
            <a:r>
              <a:rPr lang="en-US" altLang="en-US" dirty="0" smtClean="0"/>
              <a:t>: </a:t>
            </a:r>
            <a:r>
              <a:rPr lang="en-US" altLang="en-US" b="1" dirty="0" smtClean="0">
                <a:solidFill>
                  <a:srgbClr val="2C14DE"/>
                </a:solidFill>
              </a:rPr>
              <a:t>converts</a:t>
            </a:r>
            <a:r>
              <a:rPr lang="en-US" altLang="en-US" dirty="0" smtClean="0">
                <a:solidFill>
                  <a:srgbClr val="2C14DE"/>
                </a:solidFill>
              </a:rPr>
              <a:t> </a:t>
            </a:r>
            <a:r>
              <a:rPr lang="en-US" altLang="en-US" dirty="0" smtClean="0"/>
              <a:t>to a </a:t>
            </a:r>
            <a:r>
              <a:rPr lang="en-US" altLang="en-US" b="1" dirty="0" smtClean="0">
                <a:solidFill>
                  <a:srgbClr val="2C14DE"/>
                </a:solidFill>
              </a:rPr>
              <a:t>lower type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sz="3200" dirty="0" err="1">
                <a:solidFill>
                  <a:srgbClr val="FF0000"/>
                </a:solidFill>
              </a:rPr>
              <a:t>int</a:t>
            </a:r>
            <a:r>
              <a:rPr lang="en-US" altLang="en-US" sz="3200" dirty="0">
                <a:solidFill>
                  <a:srgbClr val="FF0000"/>
                </a:solidFill>
              </a:rPr>
              <a:t> q;   q = 3.5;  </a:t>
            </a:r>
            <a:r>
              <a:rPr lang="en-US" alt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 3.5 (float) </a:t>
            </a:r>
            <a:r>
              <a:rPr lang="en-US" altLang="en-US" sz="3200" dirty="0">
                <a:sym typeface="Wingdings" panose="05000000000000000000" pitchFamily="2" charset="2"/>
              </a:rPr>
              <a:t>converted to </a:t>
            </a:r>
            <a:r>
              <a:rPr lang="en-US" altLang="en-US" sz="3200" b="1" dirty="0" err="1">
                <a:sym typeface="Wingdings" panose="05000000000000000000" pitchFamily="2" charset="2"/>
              </a:rPr>
              <a:t>int</a:t>
            </a:r>
            <a:r>
              <a:rPr lang="en-US" altLang="en-US" sz="3200" b="1" dirty="0">
                <a:sym typeface="Wingdings" panose="05000000000000000000" pitchFamily="2" charset="2"/>
              </a:rPr>
              <a:t> 3</a:t>
            </a:r>
            <a:endParaRPr lang="en-US" alt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906-59D3-4C7E-8AB9-3189B570867D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6011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solidFill>
                  <a:srgbClr val="C00000"/>
                </a:solidFill>
              </a:rPr>
              <a:t>Coercion Rules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066800"/>
            <a:ext cx="8991600" cy="5791200"/>
          </a:xfrm>
        </p:spPr>
        <p:txBody>
          <a:bodyPr>
            <a:normAutofit/>
          </a:bodyPr>
          <a:lstStyle/>
          <a:p>
            <a:pPr marL="609600" indent="-609600" algn="just">
              <a:lnSpc>
                <a:spcPct val="90000"/>
              </a:lnSpc>
              <a:spcBef>
                <a:spcPct val="0"/>
              </a:spcBef>
              <a:buFontTx/>
              <a:buAutoNum type="arabicParenR"/>
            </a:pP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2C14DE"/>
                </a:solidFill>
              </a:rPr>
              <a:t>char</a:t>
            </a:r>
            <a:r>
              <a:rPr lang="en-US" altLang="en-US" b="1" dirty="0"/>
              <a:t>, </a:t>
            </a:r>
            <a:r>
              <a:rPr lang="en-US" altLang="en-US" b="1" dirty="0">
                <a:solidFill>
                  <a:srgbClr val="2C14DE"/>
                </a:solidFill>
              </a:rPr>
              <a:t>short</a:t>
            </a:r>
            <a:r>
              <a:rPr lang="en-US" altLang="en-US" b="1" dirty="0"/>
              <a:t>, </a:t>
            </a:r>
            <a:r>
              <a:rPr lang="en-US" altLang="en-US" b="1" dirty="0">
                <a:solidFill>
                  <a:srgbClr val="2C14DE"/>
                </a:solidFill>
              </a:rPr>
              <a:t>unsigned short </a:t>
            </a:r>
            <a:r>
              <a:rPr lang="en-US" altLang="en-US" b="1" dirty="0"/>
              <a:t>are </a:t>
            </a:r>
            <a:r>
              <a:rPr lang="en-US" altLang="en-US" b="1" u="sng" dirty="0"/>
              <a:t>automatically promoted</a:t>
            </a:r>
            <a:r>
              <a:rPr lang="en-US" altLang="en-US" b="1" dirty="0"/>
              <a:t> to </a:t>
            </a:r>
            <a:r>
              <a:rPr lang="en-US" altLang="en-US" b="1" dirty="0" err="1">
                <a:solidFill>
                  <a:srgbClr val="2C14DE"/>
                </a:solidFill>
              </a:rPr>
              <a:t>int</a:t>
            </a:r>
            <a:endParaRPr lang="en-US" altLang="en-US" b="1" dirty="0">
              <a:solidFill>
                <a:srgbClr val="2C14DE"/>
              </a:solidFill>
            </a:endParaRPr>
          </a:p>
          <a:p>
            <a:pPr marL="609600" indent="-609600" algn="just">
              <a:lnSpc>
                <a:spcPct val="90000"/>
              </a:lnSpc>
              <a:spcBef>
                <a:spcPct val="0"/>
              </a:spcBef>
              <a:buFontTx/>
              <a:buAutoNum type="arabicParenR"/>
            </a:pPr>
            <a:endParaRPr lang="en-US" altLang="en-US" b="1" dirty="0"/>
          </a:p>
          <a:p>
            <a:pPr marL="609600" indent="-609600" algn="just">
              <a:lnSpc>
                <a:spcPct val="90000"/>
              </a:lnSpc>
              <a:spcBef>
                <a:spcPct val="40000"/>
              </a:spcBef>
              <a:buFontTx/>
              <a:buAutoNum type="arabicParenR"/>
            </a:pPr>
            <a:r>
              <a:rPr lang="en-US" altLang="en-US" b="1" dirty="0"/>
              <a:t>When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2C14DE"/>
                </a:solidFill>
              </a:rPr>
              <a:t>operating</a:t>
            </a:r>
            <a:r>
              <a:rPr lang="en-US" altLang="en-US" dirty="0">
                <a:solidFill>
                  <a:srgbClr val="2C14DE"/>
                </a:solidFill>
              </a:rPr>
              <a:t> </a:t>
            </a:r>
            <a:r>
              <a:rPr lang="en-US" altLang="en-US" dirty="0"/>
              <a:t>on </a:t>
            </a:r>
            <a:r>
              <a:rPr lang="en-US" altLang="en-US" b="1" dirty="0"/>
              <a:t>values</a:t>
            </a:r>
            <a:r>
              <a:rPr lang="en-US" altLang="en-US" dirty="0"/>
              <a:t> of </a:t>
            </a:r>
            <a:r>
              <a:rPr lang="en-US" altLang="en-US" b="1" dirty="0">
                <a:solidFill>
                  <a:srgbClr val="2C14DE"/>
                </a:solidFill>
              </a:rPr>
              <a:t>different data types</a:t>
            </a:r>
            <a:r>
              <a:rPr lang="en-US" altLang="en-US" dirty="0"/>
              <a:t>, the </a:t>
            </a:r>
            <a:r>
              <a:rPr lang="en-US" altLang="en-US" b="1" u="sng" dirty="0">
                <a:solidFill>
                  <a:srgbClr val="FF0000"/>
                </a:solidFill>
              </a:rPr>
              <a:t>lower one is promoted </a:t>
            </a:r>
            <a:r>
              <a:rPr lang="en-US" altLang="en-US" dirty="0"/>
              <a:t>to the </a:t>
            </a:r>
            <a:r>
              <a:rPr lang="en-US" altLang="en-US" b="1" u="sng" dirty="0">
                <a:solidFill>
                  <a:srgbClr val="2C14DE"/>
                </a:solidFill>
              </a:rPr>
              <a:t>type of the higher one</a:t>
            </a:r>
            <a:r>
              <a:rPr lang="en-US" altLang="en-US" dirty="0"/>
              <a:t>.</a:t>
            </a:r>
          </a:p>
          <a:p>
            <a:pPr marL="609600" indent="-609600" algn="just">
              <a:lnSpc>
                <a:spcPct val="90000"/>
              </a:lnSpc>
              <a:spcBef>
                <a:spcPct val="40000"/>
              </a:spcBef>
              <a:buFontTx/>
              <a:buAutoNum type="arabicParenR"/>
            </a:pPr>
            <a:endParaRPr lang="en-US" altLang="en-US" dirty="0"/>
          </a:p>
          <a:p>
            <a:pPr marL="609600" indent="-609600" algn="just">
              <a:lnSpc>
                <a:spcPct val="90000"/>
              </a:lnSpc>
              <a:spcBef>
                <a:spcPct val="40000"/>
              </a:spcBef>
              <a:buFontTx/>
              <a:buAutoNum type="arabicParenR"/>
            </a:pPr>
            <a:r>
              <a:rPr lang="en-US" altLang="en-US" dirty="0"/>
              <a:t>For the </a:t>
            </a:r>
            <a:r>
              <a:rPr lang="en-US" altLang="en-US" b="1" dirty="0"/>
              <a:t>assignment operator =</a:t>
            </a:r>
            <a:r>
              <a:rPr lang="en-US" altLang="en-US" dirty="0"/>
              <a:t> the type of </a:t>
            </a:r>
            <a:r>
              <a:rPr lang="en-US" altLang="en-US" b="1" dirty="0">
                <a:solidFill>
                  <a:srgbClr val="FF0000"/>
                </a:solidFill>
              </a:rPr>
              <a:t>expression on right </a:t>
            </a:r>
            <a:r>
              <a:rPr lang="en-US" altLang="en-US" b="1" dirty="0"/>
              <a:t>will be </a:t>
            </a:r>
            <a:r>
              <a:rPr lang="en-US" altLang="en-US" b="1" dirty="0">
                <a:solidFill>
                  <a:srgbClr val="2C14DE"/>
                </a:solidFill>
              </a:rPr>
              <a:t>converted to</a:t>
            </a:r>
            <a:r>
              <a:rPr lang="en-US" altLang="en-US" dirty="0"/>
              <a:t> the </a:t>
            </a:r>
            <a:r>
              <a:rPr lang="en-US" altLang="en-US" b="1" dirty="0">
                <a:solidFill>
                  <a:srgbClr val="2C14DE"/>
                </a:solidFill>
              </a:rPr>
              <a:t>type of variable on left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3-</a:t>
            </a:r>
            <a:fld id="{F8B508E5-29EE-4F51-8D48-4B2952BB5C7D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BF8-ADC9-41BD-A22D-9F3D0CB4F8BE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-19692"/>
            <a:ext cx="9134582" cy="101029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Typecasting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143000"/>
            <a:ext cx="89154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+mj-lt"/>
              </a:rPr>
              <a:t>A </a:t>
            </a:r>
            <a:r>
              <a:rPr lang="en-US" b="1" dirty="0" smtClean="0">
                <a:solidFill>
                  <a:srgbClr val="2F1BC7"/>
                </a:solidFill>
                <a:latin typeface="+mj-lt"/>
              </a:rPr>
              <a:t>mechanism</a:t>
            </a:r>
            <a:r>
              <a:rPr lang="en-US" dirty="0" smtClean="0">
                <a:latin typeface="+mj-lt"/>
              </a:rPr>
              <a:t> by which </a:t>
            </a:r>
            <a:r>
              <a:rPr lang="en-US" b="1" dirty="0" smtClean="0">
                <a:solidFill>
                  <a:srgbClr val="2F1BC7"/>
                </a:solidFill>
                <a:latin typeface="+mj-lt"/>
              </a:rPr>
              <a:t>we can change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the data </a:t>
            </a:r>
            <a:r>
              <a:rPr lang="en-US" b="1" dirty="0" smtClean="0">
                <a:solidFill>
                  <a:srgbClr val="2F1BC7"/>
                </a:solidFill>
                <a:latin typeface="+mj-lt"/>
              </a:rPr>
              <a:t>type</a:t>
            </a:r>
            <a:r>
              <a:rPr lang="en-US" dirty="0" smtClean="0">
                <a:latin typeface="+mj-lt"/>
              </a:rPr>
              <a:t> of a </a:t>
            </a:r>
            <a:r>
              <a:rPr lang="en-US" b="1" dirty="0" smtClean="0">
                <a:solidFill>
                  <a:srgbClr val="2F1BC7"/>
                </a:solidFill>
                <a:latin typeface="+mj-lt"/>
              </a:rPr>
              <a:t>variable</a:t>
            </a:r>
            <a:r>
              <a:rPr lang="en-US" dirty="0" smtClean="0">
                <a:latin typeface="+mj-lt"/>
              </a:rPr>
              <a:t> (</a:t>
            </a:r>
            <a:r>
              <a:rPr lang="en-US" b="1" dirty="0" smtClean="0">
                <a:solidFill>
                  <a:srgbClr val="B80000"/>
                </a:solidFill>
                <a:latin typeface="+mj-lt"/>
              </a:rPr>
              <a:t>no matter how it was originally defined</a:t>
            </a:r>
            <a:r>
              <a:rPr lang="en-US" dirty="0" smtClean="0">
                <a:latin typeface="+mj-lt"/>
              </a:rPr>
              <a:t>)</a:t>
            </a:r>
          </a:p>
          <a:p>
            <a:endParaRPr lang="en-US" dirty="0" smtClean="0">
              <a:latin typeface="+mj-lt"/>
            </a:endParaRPr>
          </a:p>
          <a:p>
            <a:r>
              <a:rPr lang="en-US" b="1" u="sng" dirty="0" smtClean="0">
                <a:solidFill>
                  <a:srgbClr val="B80000"/>
                </a:solidFill>
                <a:latin typeface="+mj-lt"/>
              </a:rPr>
              <a:t>Two ways: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b="1" dirty="0">
                <a:solidFill>
                  <a:srgbClr val="2F1BC7"/>
                </a:solidFill>
                <a:latin typeface="+mj-lt"/>
              </a:rPr>
              <a:t>Implicit type casting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(</a:t>
            </a:r>
            <a:r>
              <a:rPr lang="en-US" sz="3200" i="1" dirty="0">
                <a:latin typeface="+mj-lt"/>
              </a:rPr>
              <a:t>done by </a:t>
            </a:r>
            <a:r>
              <a:rPr lang="en-US" sz="3200" i="1" dirty="0">
                <a:solidFill>
                  <a:srgbClr val="2F1BC7"/>
                </a:solidFill>
                <a:latin typeface="+mj-lt"/>
              </a:rPr>
              <a:t>compiler</a:t>
            </a:r>
            <a:r>
              <a:rPr lang="en-US" sz="3200" dirty="0">
                <a:latin typeface="+mj-lt"/>
              </a:rPr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b="1" dirty="0">
                <a:solidFill>
                  <a:srgbClr val="2F1BC7"/>
                </a:solidFill>
                <a:latin typeface="+mj-lt"/>
              </a:rPr>
              <a:t>Explicit type casting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(</a:t>
            </a:r>
            <a:r>
              <a:rPr lang="en-US" sz="3200" i="1" dirty="0">
                <a:latin typeface="+mj-lt"/>
              </a:rPr>
              <a:t>done by </a:t>
            </a:r>
            <a:r>
              <a:rPr lang="en-US" sz="3200" i="1" dirty="0">
                <a:solidFill>
                  <a:srgbClr val="2F1BC7"/>
                </a:solidFill>
                <a:latin typeface="+mj-lt"/>
              </a:rPr>
              <a:t>programmer</a:t>
            </a:r>
            <a:r>
              <a:rPr lang="en-US" sz="3200" dirty="0">
                <a:latin typeface="+mj-lt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0783" y="9448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7EE2-D62C-4B14-AA89-9557703131E2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-24975"/>
            <a:ext cx="9157699" cy="91588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Implicit type casting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1066801"/>
            <a:ext cx="8686800" cy="5432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2F1BC7"/>
                </a:solidFill>
                <a:latin typeface="+mj-lt"/>
              </a:rPr>
              <a:t>As seen in previous examples: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void main( 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{</a:t>
            </a:r>
            <a:endParaRPr lang="en-US" sz="2800" noProof="1"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   </a:t>
            </a:r>
            <a:r>
              <a:rPr lang="en-US" sz="2800" noProof="1">
                <a:latin typeface="+mj-lt"/>
              </a:rPr>
              <a:t>char c = 'a';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   </a:t>
            </a:r>
            <a:r>
              <a:rPr lang="en-US" sz="2800" noProof="1">
                <a:latin typeface="+mj-lt"/>
              </a:rPr>
              <a:t>float f = 5.0;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   float</a:t>
            </a:r>
            <a:r>
              <a:rPr lang="en-US" sz="2800" noProof="1">
                <a:latin typeface="+mj-lt"/>
              </a:rPr>
              <a:t> d = c + f;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noProof="1">
                <a:latin typeface="+mj-lt"/>
              </a:rPr>
              <a:t>        cout&lt;&lt;d&lt;&lt;“ “&lt;&lt;sizeof(d)&lt;&lt;endl;</a:t>
            </a:r>
            <a:endParaRPr lang="en-US" sz="2800" dirty="0"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	   </a:t>
            </a:r>
            <a:r>
              <a:rPr lang="en-US" sz="2800" dirty="0" err="1">
                <a:latin typeface="+mj-lt"/>
              </a:rPr>
              <a:t>cout</a:t>
            </a:r>
            <a:r>
              <a:rPr lang="en-US" sz="2800" dirty="0">
                <a:latin typeface="+mj-lt"/>
              </a:rPr>
              <a:t>&lt;&lt;</a:t>
            </a:r>
            <a:r>
              <a:rPr lang="en-US" sz="2800" dirty="0" err="1">
                <a:latin typeface="+mj-lt"/>
              </a:rPr>
              <a:t>sizeof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c+f</a:t>
            </a:r>
            <a:r>
              <a:rPr lang="en-US" sz="2800" dirty="0">
                <a:latin typeface="+mj-lt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7425" y="89090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6521-9FF3-4333-9CF5-20B9537AE19F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7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"/>
            <a:ext cx="9144000" cy="914399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Numeric Type Conversion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143000"/>
            <a:ext cx="7543800" cy="3581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algn="just">
              <a:buFont typeface="Wingdings" pitchFamily="2" charset="2"/>
              <a:buNone/>
            </a:pPr>
            <a:r>
              <a:rPr lang="en-US" altLang="zh-CN" dirty="0" smtClean="0">
                <a:latin typeface="+mj-lt"/>
              </a:rPr>
              <a:t>Consider the following statements:</a:t>
            </a:r>
          </a:p>
          <a:p>
            <a:pPr algn="just">
              <a:spcBef>
                <a:spcPct val="10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+mj-lt"/>
              </a:rPr>
              <a:t>  short </a:t>
            </a:r>
            <a:r>
              <a:rPr lang="en-US" altLang="zh-CN" sz="2800" dirty="0" err="1">
                <a:latin typeface="+mj-lt"/>
              </a:rPr>
              <a:t>i</a:t>
            </a:r>
            <a:r>
              <a:rPr lang="en-US" altLang="zh-CN" sz="2800" dirty="0">
                <a:latin typeface="+mj-lt"/>
              </a:rPr>
              <a:t> = 10;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dirty="0">
                <a:latin typeface="+mj-lt"/>
              </a:rPr>
              <a:t>  long k = </a:t>
            </a:r>
            <a:r>
              <a:rPr lang="en-US" altLang="zh-CN" sz="2800" dirty="0" err="1">
                <a:latin typeface="+mj-lt"/>
              </a:rPr>
              <a:t>i</a:t>
            </a:r>
            <a:r>
              <a:rPr lang="en-US" altLang="zh-CN" sz="2800" dirty="0">
                <a:latin typeface="+mj-lt"/>
              </a:rPr>
              <a:t> * 3 + 4;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dirty="0">
                <a:latin typeface="+mj-lt"/>
              </a:rPr>
              <a:t>  double d = </a:t>
            </a:r>
            <a:r>
              <a:rPr lang="en-US" altLang="zh-CN" sz="2800" dirty="0" err="1">
                <a:latin typeface="+mj-lt"/>
              </a:rPr>
              <a:t>i</a:t>
            </a:r>
            <a:r>
              <a:rPr lang="en-US" altLang="zh-CN" sz="2800" dirty="0">
                <a:latin typeface="+mj-lt"/>
              </a:rPr>
              <a:t> * 3.1 + k / 2;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dirty="0">
                <a:latin typeface="+mj-lt"/>
              </a:rPr>
              <a:t>  </a:t>
            </a:r>
            <a:r>
              <a:rPr lang="en-US" altLang="zh-CN" sz="2800" dirty="0" err="1">
                <a:latin typeface="+mj-lt"/>
              </a:rPr>
              <a:t>cout</a:t>
            </a:r>
            <a:r>
              <a:rPr lang="en-US" altLang="zh-CN" sz="2800" dirty="0">
                <a:latin typeface="+mj-lt"/>
              </a:rPr>
              <a:t>&lt;&lt;d;</a:t>
            </a:r>
          </a:p>
          <a:p>
            <a:pPr algn="just">
              <a:buFont typeface="Wingdings" pitchFamily="2" charset="2"/>
              <a:buNone/>
            </a:pPr>
            <a:endParaRPr lang="zh-CN" altLang="en-US" dirty="0" smtClean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A402-ACDB-4292-9DA8-5DB2ADD01A30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15213</TotalTime>
  <Words>824</Words>
  <Application>Microsoft Office PowerPoint</Application>
  <PresentationFormat>Widescreen</PresentationFormat>
  <Paragraphs>203</Paragraphs>
  <Slides>21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宋体</vt:lpstr>
      <vt:lpstr>arial</vt:lpstr>
      <vt:lpstr>arial</vt:lpstr>
      <vt:lpstr>Calibri</vt:lpstr>
      <vt:lpstr>Consolas</vt:lpstr>
      <vt:lpstr>Times New Roman</vt:lpstr>
      <vt:lpstr>Wingdings</vt:lpstr>
      <vt:lpstr>Office Theme</vt:lpstr>
      <vt:lpstr>PowerPoint Presentation</vt:lpstr>
      <vt:lpstr>Goals</vt:lpstr>
      <vt:lpstr>Today’s Lecture</vt:lpstr>
      <vt:lpstr>Type Casting</vt:lpstr>
      <vt:lpstr>Type Coercion</vt:lpstr>
      <vt:lpstr>Coercion Rules</vt:lpstr>
      <vt:lpstr>Typecasting</vt:lpstr>
      <vt:lpstr>Implicit type casting</vt:lpstr>
      <vt:lpstr>Numeric Type Conversion</vt:lpstr>
      <vt:lpstr>Type Conversion Rules</vt:lpstr>
      <vt:lpstr>Overflow and Underflow</vt:lpstr>
      <vt:lpstr>Example</vt:lpstr>
      <vt:lpstr>Explicit type casting</vt:lpstr>
      <vt:lpstr>Explicit Type Casting</vt:lpstr>
      <vt:lpstr>Explicit Type Casting - Example</vt:lpstr>
      <vt:lpstr>Explicit Type Casting - Example</vt:lpstr>
      <vt:lpstr>PowerPoint Presentation</vt:lpstr>
      <vt:lpstr>PowerPoint Presentation</vt:lpstr>
      <vt:lpstr>Casting between char and Numeric Types</vt:lpstr>
      <vt:lpstr>References</vt:lpstr>
      <vt:lpstr>Thank You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Cv</cp:lastModifiedBy>
  <cp:revision>1251</cp:revision>
  <dcterms:created xsi:type="dcterms:W3CDTF">2006-08-16T00:00:00Z</dcterms:created>
  <dcterms:modified xsi:type="dcterms:W3CDTF">2022-09-21T08:14:42Z</dcterms:modified>
</cp:coreProperties>
</file>