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33"/>
  </p:notesMasterIdLst>
  <p:sldIdLst>
    <p:sldId id="352" r:id="rId2"/>
    <p:sldId id="686" r:id="rId3"/>
    <p:sldId id="791" r:id="rId4"/>
    <p:sldId id="852" r:id="rId5"/>
    <p:sldId id="853" r:id="rId6"/>
    <p:sldId id="876" r:id="rId7"/>
    <p:sldId id="854" r:id="rId8"/>
    <p:sldId id="855" r:id="rId9"/>
    <p:sldId id="856" r:id="rId10"/>
    <p:sldId id="857" r:id="rId11"/>
    <p:sldId id="858" r:id="rId12"/>
    <p:sldId id="859" r:id="rId13"/>
    <p:sldId id="860" r:id="rId14"/>
    <p:sldId id="861" r:id="rId15"/>
    <p:sldId id="862" r:id="rId16"/>
    <p:sldId id="863" r:id="rId17"/>
    <p:sldId id="864" r:id="rId18"/>
    <p:sldId id="865" r:id="rId19"/>
    <p:sldId id="866" r:id="rId20"/>
    <p:sldId id="867" r:id="rId21"/>
    <p:sldId id="868" r:id="rId22"/>
    <p:sldId id="869" r:id="rId23"/>
    <p:sldId id="870" r:id="rId24"/>
    <p:sldId id="871" r:id="rId25"/>
    <p:sldId id="872" r:id="rId26"/>
    <p:sldId id="873" r:id="rId27"/>
    <p:sldId id="874" r:id="rId28"/>
    <p:sldId id="875" r:id="rId29"/>
    <p:sldId id="828" r:id="rId30"/>
    <p:sldId id="687" r:id="rId31"/>
    <p:sldId id="41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v" initials="C" lastIdx="1" clrIdx="0">
    <p:extLst>
      <p:ext uri="{19B8F6BF-5375-455C-9EA6-DF929625EA0E}">
        <p15:presenceInfo xmlns:p15="http://schemas.microsoft.com/office/powerpoint/2012/main" userId="Cv"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661" autoAdjust="0"/>
  </p:normalViewPr>
  <p:slideViewPr>
    <p:cSldViewPr>
      <p:cViewPr varScale="1">
        <p:scale>
          <a:sx n="57" d="100"/>
          <a:sy n="57" d="100"/>
        </p:scale>
        <p:origin x="1218" y="4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28C82-CA69-4C24-80B0-668ACBAF35BA}" type="datetimeFigureOut">
              <a:rPr lang="en-US" smtClean="0"/>
              <a:pPr/>
              <a:t>9/28/2022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D1793F-0F1D-49B1-A0BA-855CC243B45D}" type="slidenum">
              <a:rPr lang="en-US" smtClean="0"/>
              <a:pPr/>
              <a:t>‹#›</a:t>
            </a:fld>
            <a:endParaRPr lang="en-US"/>
          </a:p>
        </p:txBody>
      </p:sp>
    </p:spTree>
    <p:extLst>
      <p:ext uri="{BB962C8B-B14F-4D97-AF65-F5344CB8AC3E}">
        <p14:creationId xmlns:p14="http://schemas.microsoft.com/office/powerpoint/2010/main" val="1722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D1793F-0F1D-49B1-A0BA-855CC243B45D}" type="slidenum">
              <a:rPr lang="en-US" smtClean="0"/>
              <a:pPr/>
              <a:t>1</a:t>
            </a:fld>
            <a:endParaRPr lang="en-US"/>
          </a:p>
        </p:txBody>
      </p:sp>
    </p:spTree>
    <p:extLst>
      <p:ext uri="{BB962C8B-B14F-4D97-AF65-F5344CB8AC3E}">
        <p14:creationId xmlns:p14="http://schemas.microsoft.com/office/powerpoint/2010/main" val="426200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D1793F-0F1D-49B1-A0BA-855CC243B45D}" type="slidenum">
              <a:rPr lang="en-US" smtClean="0"/>
              <a:pPr/>
              <a:t>2</a:t>
            </a:fld>
            <a:endParaRPr lang="en-US"/>
          </a:p>
        </p:txBody>
      </p:sp>
    </p:spTree>
    <p:extLst>
      <p:ext uri="{BB962C8B-B14F-4D97-AF65-F5344CB8AC3E}">
        <p14:creationId xmlns:p14="http://schemas.microsoft.com/office/powerpoint/2010/main" val="91008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D1793F-0F1D-49B1-A0BA-855CC243B45D}" type="slidenum">
              <a:rPr lang="en-US" smtClean="0"/>
              <a:pPr/>
              <a:t>30</a:t>
            </a:fld>
            <a:endParaRPr lang="en-US"/>
          </a:p>
        </p:txBody>
      </p:sp>
    </p:spTree>
    <p:extLst>
      <p:ext uri="{BB962C8B-B14F-4D97-AF65-F5344CB8AC3E}">
        <p14:creationId xmlns:p14="http://schemas.microsoft.com/office/powerpoint/2010/main" val="3019833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D1793F-0F1D-49B1-A0BA-855CC243B45D}" type="slidenum">
              <a:rPr lang="en-US" smtClean="0"/>
              <a:pPr/>
              <a:t>31</a:t>
            </a:fld>
            <a:endParaRPr lang="en-US"/>
          </a:p>
        </p:txBody>
      </p:sp>
    </p:spTree>
    <p:extLst>
      <p:ext uri="{BB962C8B-B14F-4D97-AF65-F5344CB8AC3E}">
        <p14:creationId xmlns:p14="http://schemas.microsoft.com/office/powerpoint/2010/main" val="2050213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492876"/>
            <a:ext cx="2844800" cy="365125"/>
          </a:xfrm>
        </p:spPr>
        <p:txBody>
          <a:bodyPr/>
          <a:lstStyle>
            <a:lvl1pPr>
              <a:defRPr>
                <a:solidFill>
                  <a:schemeClr val="bg1">
                    <a:lumMod val="95000"/>
                  </a:schemeClr>
                </a:solidFill>
              </a:defRPr>
            </a:lvl1pPr>
          </a:lstStyle>
          <a:p>
            <a:fld id="{B7613FD4-5FD6-4893-B792-1DA03C4840CA}" type="datetime1">
              <a:rPr lang="en-US" smtClean="0"/>
              <a:t>9/28/2022</a:t>
            </a:fld>
            <a:endParaRPr lang="en-US"/>
          </a:p>
        </p:txBody>
      </p:sp>
      <p:sp>
        <p:nvSpPr>
          <p:cNvPr id="5" name="Footer Placeholder 4"/>
          <p:cNvSpPr>
            <a:spLocks noGrp="1"/>
          </p:cNvSpPr>
          <p:nvPr>
            <p:ph type="ftr" sz="quarter" idx="11"/>
          </p:nvPr>
        </p:nvSpPr>
        <p:spPr>
          <a:xfrm>
            <a:off x="4165600" y="6492876"/>
            <a:ext cx="3860800" cy="365125"/>
          </a:xfrm>
        </p:spPr>
        <p:txBody>
          <a:bodyPr/>
          <a:lstStyle>
            <a:lvl1pPr>
              <a:defRPr>
                <a:solidFill>
                  <a:schemeClr val="bg1">
                    <a:lumMod val="95000"/>
                  </a:schemeClr>
                </a:solidFill>
              </a:defRPr>
            </a:lvl1pPr>
          </a:lstStyle>
          <a:p>
            <a:r>
              <a:rPr lang="en-US"/>
              <a:t>Presented by    Dr. AKHTAR JAMIL </a:t>
            </a:r>
          </a:p>
        </p:txBody>
      </p:sp>
      <p:sp>
        <p:nvSpPr>
          <p:cNvPr id="6" name="Slide Number Placeholder 5"/>
          <p:cNvSpPr>
            <a:spLocks noGrp="1"/>
          </p:cNvSpPr>
          <p:nvPr>
            <p:ph type="sldNum" sz="quarter" idx="12"/>
          </p:nvPr>
        </p:nvSpPr>
        <p:spPr>
          <a:xfrm>
            <a:off x="8737600" y="6477001"/>
            <a:ext cx="2844800" cy="365125"/>
          </a:xfrm>
        </p:spPr>
        <p:txBody>
          <a:bodyPr/>
          <a:lstStyle>
            <a:lvl1pPr>
              <a:defRPr>
                <a:solidFill>
                  <a:schemeClr val="bg1">
                    <a:lumMod val="95000"/>
                  </a:schemeClr>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A34BAD-352F-4186-B3E0-11A5A3A1BDC2}" type="datetime1">
              <a:rPr lang="en-US" smtClean="0"/>
              <a:t>9/28/2022</a:t>
            </a:fld>
            <a:endParaRPr lang="en-US"/>
          </a:p>
        </p:txBody>
      </p:sp>
      <p:sp>
        <p:nvSpPr>
          <p:cNvPr id="5" name="Footer Placeholder 4"/>
          <p:cNvSpPr>
            <a:spLocks noGrp="1"/>
          </p:cNvSpPr>
          <p:nvPr>
            <p:ph type="ftr" sz="quarter" idx="11"/>
          </p:nvPr>
        </p:nvSpPr>
        <p:spPr/>
        <p:txBody>
          <a:bodyPr/>
          <a:lstStyle/>
          <a:p>
            <a:r>
              <a:rPr lang="en-US"/>
              <a:t>Presented by    Dr. AKHTAR JAMIL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A00F7F-7325-42D3-975A-BF67F4A915A4}" type="datetime1">
              <a:rPr lang="en-US" smtClean="0"/>
              <a:t>9/28/2022</a:t>
            </a:fld>
            <a:endParaRPr lang="en-US"/>
          </a:p>
        </p:txBody>
      </p:sp>
      <p:sp>
        <p:nvSpPr>
          <p:cNvPr id="5" name="Footer Placeholder 4"/>
          <p:cNvSpPr>
            <a:spLocks noGrp="1"/>
          </p:cNvSpPr>
          <p:nvPr>
            <p:ph type="ftr" sz="quarter" idx="11"/>
          </p:nvPr>
        </p:nvSpPr>
        <p:spPr/>
        <p:txBody>
          <a:bodyPr/>
          <a:lstStyle/>
          <a:p>
            <a:r>
              <a:rPr lang="en-US"/>
              <a:t>Presented by    Dr. AKHTAR JAMIL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1"/>
            <a:ext cx="10972800" cy="4525963"/>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66EDC43-95AC-40D6-9AE4-C439848CE10F}" type="datetime1">
              <a:rPr lang="en-US" smtClean="0"/>
              <a:t>9/28/2022</a:t>
            </a:fld>
            <a:endParaRPr lang="en-US"/>
          </a:p>
        </p:txBody>
      </p:sp>
      <p:sp>
        <p:nvSpPr>
          <p:cNvPr id="5" name="Footer Placeholder 4"/>
          <p:cNvSpPr>
            <a:spLocks noGrp="1"/>
          </p:cNvSpPr>
          <p:nvPr>
            <p:ph type="ftr" sz="quarter" idx="11"/>
          </p:nvPr>
        </p:nvSpPr>
        <p:spPr/>
        <p:txBody>
          <a:bodyPr/>
          <a:lstStyle>
            <a:lvl1pPr>
              <a:defRPr>
                <a:solidFill>
                  <a:schemeClr val="bg1">
                    <a:lumMod val="95000"/>
                  </a:schemeClr>
                </a:solidFill>
              </a:defRPr>
            </a:lvl1pPr>
          </a:lstStyle>
          <a:p>
            <a:r>
              <a:rPr lang="en-US"/>
              <a:t>Presented by    Dr. AKHTAR JAMIL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a:xfrm>
            <a:off x="609600" y="609601"/>
            <a:ext cx="10972800" cy="838200"/>
          </a:xfrm>
        </p:spPr>
        <p:txBody>
          <a:bodyPr>
            <a:noAutofit/>
          </a:bodyPr>
          <a:lstStyle>
            <a:lvl1pPr>
              <a:defRPr sz="3600" b="0">
                <a:solidFill>
                  <a:srgbClr val="0070C0"/>
                </a:solidFill>
              </a:defRPr>
            </a:lvl1pPr>
          </a:lstStyle>
          <a:p>
            <a:r>
              <a:rPr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47E7E7-CDEB-4438-A2DE-1CF8F7BE63FF}" type="datetime1">
              <a:rPr lang="en-US" smtClean="0"/>
              <a:t>9/28/2022</a:t>
            </a:fld>
            <a:endParaRPr lang="en-US"/>
          </a:p>
        </p:txBody>
      </p:sp>
      <p:sp>
        <p:nvSpPr>
          <p:cNvPr id="5" name="Footer Placeholder 4"/>
          <p:cNvSpPr>
            <a:spLocks noGrp="1"/>
          </p:cNvSpPr>
          <p:nvPr>
            <p:ph type="ftr" sz="quarter" idx="11"/>
          </p:nvPr>
        </p:nvSpPr>
        <p:spPr/>
        <p:txBody>
          <a:bodyPr/>
          <a:lstStyle/>
          <a:p>
            <a:r>
              <a:rPr lang="en-US"/>
              <a:t>Presented by    Dr. AKHTAR JAMIL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0AFB16-F5B1-497B-B344-AF8156A72DDE}" type="datetime1">
              <a:rPr lang="en-US" smtClean="0"/>
              <a:t>9/28/2022</a:t>
            </a:fld>
            <a:endParaRPr lang="en-US"/>
          </a:p>
        </p:txBody>
      </p:sp>
      <p:sp>
        <p:nvSpPr>
          <p:cNvPr id="6" name="Footer Placeholder 5"/>
          <p:cNvSpPr>
            <a:spLocks noGrp="1"/>
          </p:cNvSpPr>
          <p:nvPr>
            <p:ph type="ftr" sz="quarter" idx="11"/>
          </p:nvPr>
        </p:nvSpPr>
        <p:spPr/>
        <p:txBody>
          <a:bodyPr/>
          <a:lstStyle/>
          <a:p>
            <a:r>
              <a:rPr lang="en-US"/>
              <a:t>Presented by    Dr. AKHTAR JAMIL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CA2C58B-9D78-484F-ABDC-5A1F671407B5}" type="datetime1">
              <a:rPr lang="en-US" smtClean="0"/>
              <a:t>9/28/2022</a:t>
            </a:fld>
            <a:endParaRPr lang="en-US"/>
          </a:p>
        </p:txBody>
      </p:sp>
      <p:sp>
        <p:nvSpPr>
          <p:cNvPr id="8" name="Footer Placeholder 7"/>
          <p:cNvSpPr>
            <a:spLocks noGrp="1"/>
          </p:cNvSpPr>
          <p:nvPr>
            <p:ph type="ftr" sz="quarter" idx="11"/>
          </p:nvPr>
        </p:nvSpPr>
        <p:spPr/>
        <p:txBody>
          <a:bodyPr/>
          <a:lstStyle/>
          <a:p>
            <a:r>
              <a:rPr lang="en-US"/>
              <a:t>Presented by    Dr. AKHTAR JAMIL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B684ED-8158-4AEB-B5BF-67C6E3470DAF}" type="datetime1">
              <a:rPr lang="en-US" smtClean="0"/>
              <a:t>9/28/2022</a:t>
            </a:fld>
            <a:endParaRPr lang="en-US"/>
          </a:p>
        </p:txBody>
      </p:sp>
      <p:sp>
        <p:nvSpPr>
          <p:cNvPr id="4" name="Footer Placeholder 3"/>
          <p:cNvSpPr>
            <a:spLocks noGrp="1"/>
          </p:cNvSpPr>
          <p:nvPr>
            <p:ph type="ftr" sz="quarter" idx="11"/>
          </p:nvPr>
        </p:nvSpPr>
        <p:spPr/>
        <p:txBody>
          <a:bodyPr/>
          <a:lstStyle>
            <a:lvl1pPr>
              <a:defRPr>
                <a:solidFill>
                  <a:schemeClr val="bg1">
                    <a:lumMod val="95000"/>
                  </a:schemeClr>
                </a:solidFill>
              </a:defRPr>
            </a:lvl1pPr>
          </a:lstStyle>
          <a:p>
            <a:r>
              <a:rPr lang="en-US"/>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userDrawn="1"/>
        </p:nvCxnSpPr>
        <p:spPr>
          <a:xfrm>
            <a:off x="609600" y="1524000"/>
            <a:ext cx="10972800"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221486-970E-427A-9C2C-BEFDBC33E5D4}" type="datetime1">
              <a:rPr lang="en-US" smtClean="0"/>
              <a:t>9/28/2022</a:t>
            </a:fld>
            <a:endParaRPr lang="en-US"/>
          </a:p>
        </p:txBody>
      </p:sp>
      <p:sp>
        <p:nvSpPr>
          <p:cNvPr id="3" name="Footer Placeholder 2"/>
          <p:cNvSpPr>
            <a:spLocks noGrp="1"/>
          </p:cNvSpPr>
          <p:nvPr>
            <p:ph type="ftr" sz="quarter" idx="11"/>
          </p:nvPr>
        </p:nvSpPr>
        <p:spPr/>
        <p:txBody>
          <a:bodyPr/>
          <a:lstStyle/>
          <a:p>
            <a:r>
              <a:rPr lang="en-US"/>
              <a:t>Presented by    Dr. AKHTAR JAMIL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5F5AD-6188-4B9B-B669-2B8FCBB4B8CF}" type="datetime1">
              <a:rPr lang="en-US" smtClean="0"/>
              <a:t>9/28/2022</a:t>
            </a:fld>
            <a:endParaRPr lang="en-US"/>
          </a:p>
        </p:txBody>
      </p:sp>
      <p:sp>
        <p:nvSpPr>
          <p:cNvPr id="6" name="Footer Placeholder 5"/>
          <p:cNvSpPr>
            <a:spLocks noGrp="1"/>
          </p:cNvSpPr>
          <p:nvPr>
            <p:ph type="ftr" sz="quarter" idx="11"/>
          </p:nvPr>
        </p:nvSpPr>
        <p:spPr/>
        <p:txBody>
          <a:bodyPr/>
          <a:lstStyle/>
          <a:p>
            <a:r>
              <a:rPr lang="en-US"/>
              <a:t>Presented by    Dr. AKHTAR JAMIL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2728FA-F174-4F2F-B82B-9F6C8E9003A2}" type="datetime1">
              <a:rPr lang="en-US" smtClean="0"/>
              <a:t>9/28/2022</a:t>
            </a:fld>
            <a:endParaRPr lang="en-US"/>
          </a:p>
        </p:txBody>
      </p:sp>
      <p:sp>
        <p:nvSpPr>
          <p:cNvPr id="6" name="Footer Placeholder 5"/>
          <p:cNvSpPr>
            <a:spLocks noGrp="1"/>
          </p:cNvSpPr>
          <p:nvPr>
            <p:ph type="ftr" sz="quarter" idx="11"/>
          </p:nvPr>
        </p:nvSpPr>
        <p:spPr/>
        <p:txBody>
          <a:bodyPr/>
          <a:lstStyle/>
          <a:p>
            <a:r>
              <a:rPr lang="en-US"/>
              <a:t>Presented by    Dr. AKHTAR JAMIL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E1D6CDA-11BC-4FB9-AD2D-41970D93B461}"/>
              </a:ext>
            </a:extLst>
          </p:cNvPr>
          <p:cNvSpPr/>
          <p:nvPr userDrawn="1"/>
        </p:nvSpPr>
        <p:spPr>
          <a:xfrm>
            <a:off x="14400" y="182564"/>
            <a:ext cx="12158400" cy="3508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Placeholder 1"/>
          <p:cNvSpPr>
            <a:spLocks noGrp="1"/>
          </p:cNvSpPr>
          <p:nvPr>
            <p:ph type="title"/>
          </p:nvPr>
        </p:nvSpPr>
        <p:spPr>
          <a:xfrm>
            <a:off x="609600" y="533400"/>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828801"/>
            <a:ext cx="10972800" cy="42973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477000"/>
            <a:ext cx="2844800" cy="4572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95B8649-3335-4053-AABC-D2C958EE97AD}" type="datetime1">
              <a:rPr lang="en-US" smtClean="0"/>
              <a:t>9/28/2022</a:t>
            </a:fld>
            <a:endParaRPr lang="en-US"/>
          </a:p>
        </p:txBody>
      </p:sp>
      <p:sp>
        <p:nvSpPr>
          <p:cNvPr id="5" name="Footer Placeholder 4"/>
          <p:cNvSpPr>
            <a:spLocks noGrp="1"/>
          </p:cNvSpPr>
          <p:nvPr>
            <p:ph type="ftr" sz="quarter" idx="3"/>
          </p:nvPr>
        </p:nvSpPr>
        <p:spPr>
          <a:xfrm>
            <a:off x="4165600" y="6477000"/>
            <a:ext cx="3860800" cy="457200"/>
          </a:xfrm>
          <a:prstGeom prst="rect">
            <a:avLst/>
          </a:prstGeom>
        </p:spPr>
        <p:txBody>
          <a:bodyPr vert="horz" lIns="91440" tIns="45720" rIns="91440" bIns="45720" rtlCol="0" anchor="ctr"/>
          <a:lstStyle>
            <a:lvl1pPr algn="ctr">
              <a:defRPr sz="1200">
                <a:solidFill>
                  <a:schemeClr val="bg1">
                    <a:lumMod val="95000"/>
                  </a:schemeClr>
                </a:solidFill>
              </a:defRPr>
            </a:lvl1pPr>
          </a:lstStyle>
          <a:p>
            <a:r>
              <a:rPr lang="en-US"/>
              <a:t>Presented by    Dr. AKHTAR JAMIL </a:t>
            </a:r>
          </a:p>
        </p:txBody>
      </p:sp>
      <p:sp>
        <p:nvSpPr>
          <p:cNvPr id="6" name="Slide Number Placeholder 5"/>
          <p:cNvSpPr>
            <a:spLocks noGrp="1"/>
          </p:cNvSpPr>
          <p:nvPr>
            <p:ph type="sldNum" sz="quarter" idx="4"/>
          </p:nvPr>
        </p:nvSpPr>
        <p:spPr>
          <a:xfrm>
            <a:off x="8737600" y="6477000"/>
            <a:ext cx="2844800" cy="457200"/>
          </a:xfrm>
          <a:prstGeom prst="rect">
            <a:avLst/>
          </a:prstGeom>
        </p:spPr>
        <p:txBody>
          <a:bodyPr vert="horz" lIns="91440" tIns="45720" rIns="91440" bIns="45720" rtlCol="0" anchor="ctr"/>
          <a:lstStyle>
            <a:lvl1pPr algn="r">
              <a:defRPr sz="1200">
                <a:solidFill>
                  <a:schemeClr val="bg1">
                    <a:lumMod val="9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36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845C4C-564C-4935-BC6A-3937F1C2408E}" type="datetime1">
              <a:rPr lang="en-US" smtClean="0"/>
              <a:t>9/28/2022</a:t>
            </a:fld>
            <a:endParaRPr lang="en-US" dirty="0"/>
          </a:p>
        </p:txBody>
      </p:sp>
      <p:sp>
        <p:nvSpPr>
          <p:cNvPr id="5" name="Footer Placeholder 4"/>
          <p:cNvSpPr>
            <a:spLocks noGrp="1"/>
          </p:cNvSpPr>
          <p:nvPr>
            <p:ph type="ftr" sz="quarter" idx="11"/>
          </p:nvPr>
        </p:nvSpPr>
        <p:spPr/>
        <p:txBody>
          <a:bodyPr/>
          <a:lstStyle/>
          <a:p>
            <a:r>
              <a:rPr lang="en-US" dirty="0"/>
              <a:t>Presented by    Dr. AKHTAR JAMIL </a:t>
            </a:r>
          </a:p>
        </p:txBody>
      </p:sp>
      <p:sp>
        <p:nvSpPr>
          <p:cNvPr id="8" name="TextBox 7"/>
          <p:cNvSpPr txBox="1"/>
          <p:nvPr/>
        </p:nvSpPr>
        <p:spPr>
          <a:xfrm>
            <a:off x="5105400" y="928670"/>
            <a:ext cx="4953000" cy="707886"/>
          </a:xfrm>
          <a:prstGeom prst="rect">
            <a:avLst/>
          </a:prstGeom>
          <a:noFill/>
        </p:spPr>
        <p:txBody>
          <a:bodyPr wrap="square" rtlCol="0">
            <a:spAutoFit/>
          </a:bodyPr>
          <a:lstStyle/>
          <a:p>
            <a:pPr algn="r"/>
            <a:r>
              <a:rPr lang="en-US" sz="2000" dirty="0">
                <a:solidFill>
                  <a:srgbClr val="0099CC"/>
                </a:solidFill>
                <a:latin typeface="arial" panose="020B0604020202020204" pitchFamily="34" charset="0"/>
              </a:rPr>
              <a:t>The National University of Computer and Emerging Sciences</a:t>
            </a:r>
            <a:endParaRPr lang="en-US" sz="2000" b="1" dirty="0">
              <a:solidFill>
                <a:srgbClr val="0099CC"/>
              </a:solidFill>
            </a:endParaRPr>
          </a:p>
        </p:txBody>
      </p:sp>
      <p:sp>
        <p:nvSpPr>
          <p:cNvPr id="9" name="AutoShape 8"/>
          <p:cNvSpPr>
            <a:spLocks noChangeArrowheads="1"/>
          </p:cNvSpPr>
          <p:nvPr/>
        </p:nvSpPr>
        <p:spPr bwMode="auto">
          <a:xfrm>
            <a:off x="2400301" y="2589242"/>
            <a:ext cx="7391399" cy="838201"/>
          </a:xfrm>
          <a:prstGeom prst="roundRect">
            <a:avLst>
              <a:gd name="adj" fmla="val 16667"/>
            </a:avLst>
          </a:prstGeom>
          <a:solidFill>
            <a:srgbClr val="002060"/>
          </a:solidFill>
          <a:ln w="9525">
            <a:solidFill>
              <a:schemeClr val="tx1"/>
            </a:solidFill>
            <a:round/>
            <a:headEnd/>
            <a:tailEnd/>
          </a:ln>
          <a:effectLst>
            <a:outerShdw dist="45791" dir="3378596" algn="ctr" rotWithShape="0">
              <a:schemeClr val="bg2"/>
            </a:outerShdw>
          </a:effectLst>
        </p:spPr>
        <p:txBody>
          <a:bodyPr wrap="none" anchor="ctr"/>
          <a:lstStyle/>
          <a:p>
            <a:pPr algn="ctr">
              <a:spcBef>
                <a:spcPct val="50000"/>
              </a:spcBef>
            </a:pPr>
            <a:r>
              <a:rPr lang="en-US" sz="3200" dirty="0" smtClean="0">
                <a:solidFill>
                  <a:schemeClr val="bg1"/>
                </a:solidFill>
              </a:rPr>
              <a:t>Switch and Ternary Operators</a:t>
            </a:r>
            <a:endParaRPr lang="en-US" sz="3200" dirty="0">
              <a:solidFill>
                <a:schemeClr val="bg1"/>
              </a:solidFill>
            </a:endParaRPr>
          </a:p>
        </p:txBody>
      </p:sp>
      <p:sp>
        <p:nvSpPr>
          <p:cNvPr id="10" name="Text Box 10"/>
          <p:cNvSpPr txBox="1">
            <a:spLocks noChangeArrowheads="1"/>
          </p:cNvSpPr>
          <p:nvPr/>
        </p:nvSpPr>
        <p:spPr bwMode="auto">
          <a:xfrm>
            <a:off x="2552700" y="4829633"/>
            <a:ext cx="7086600" cy="861774"/>
          </a:xfrm>
          <a:prstGeom prst="rect">
            <a:avLst/>
          </a:prstGeom>
          <a:noFill/>
          <a:ln w="9525">
            <a:noFill/>
            <a:miter lim="800000"/>
            <a:headEnd/>
            <a:tailEnd/>
          </a:ln>
          <a:effectLst/>
        </p:spPr>
        <p:txBody>
          <a:bodyPr>
            <a:spAutoFit/>
          </a:bodyPr>
          <a:lstStyle/>
          <a:p>
            <a:pPr algn="ctr">
              <a:spcBef>
                <a:spcPct val="50000"/>
              </a:spcBef>
            </a:pPr>
            <a:r>
              <a:rPr lang="en-GB" sz="2000" b="1" dirty="0" err="1">
                <a:solidFill>
                  <a:srgbClr val="002060"/>
                </a:solidFill>
                <a:latin typeface="Arial" charset="0"/>
              </a:rPr>
              <a:t>Dr.</a:t>
            </a:r>
            <a:r>
              <a:rPr lang="en-GB" sz="2000" b="1" dirty="0">
                <a:solidFill>
                  <a:srgbClr val="002060"/>
                </a:solidFill>
                <a:latin typeface="Arial" charset="0"/>
              </a:rPr>
              <a:t> Akhtar Jamil</a:t>
            </a:r>
          </a:p>
          <a:p>
            <a:pPr algn="ctr">
              <a:spcBef>
                <a:spcPct val="50000"/>
              </a:spcBef>
            </a:pPr>
            <a:r>
              <a:rPr lang="en-GB" sz="2000" b="1" dirty="0">
                <a:solidFill>
                  <a:srgbClr val="002060"/>
                </a:solidFill>
                <a:latin typeface="Arial" charset="0"/>
              </a:rPr>
              <a:t>Department of Computer Science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a:t>
            </a:fld>
            <a:endParaRPr lang="en-US"/>
          </a:p>
        </p:txBody>
      </p:sp>
      <p:sp>
        <p:nvSpPr>
          <p:cNvPr id="3" name="TextBox 2"/>
          <p:cNvSpPr txBox="1"/>
          <p:nvPr/>
        </p:nvSpPr>
        <p:spPr>
          <a:xfrm>
            <a:off x="2514600" y="3842753"/>
            <a:ext cx="7391400" cy="523220"/>
          </a:xfrm>
          <a:prstGeom prst="rect">
            <a:avLst/>
          </a:prstGeom>
          <a:noFill/>
        </p:spPr>
        <p:txBody>
          <a:bodyPr wrap="square" rtlCol="0">
            <a:spAutoFit/>
          </a:bodyPr>
          <a:lstStyle/>
          <a:p>
            <a:pPr algn="ctr">
              <a:spcBef>
                <a:spcPct val="50000"/>
              </a:spcBef>
            </a:pPr>
            <a:r>
              <a:rPr lang="en-US" sz="2800" b="1" dirty="0"/>
              <a:t>CS 1002 Programming Fundamentals</a:t>
            </a:r>
          </a:p>
        </p:txBody>
      </p:sp>
      <p:pic>
        <p:nvPicPr>
          <p:cNvPr id="4098" name="Picture 2" descr="National University of Computer and Emerging Sciences - Wikipedia">
            <a:extLst>
              <a:ext uri="{FF2B5EF4-FFF2-40B4-BE49-F238E27FC236}">
                <a16:creationId xmlns:a16="http://schemas.microsoft.com/office/drawing/2014/main" xmlns="" id="{E0F510F5-0228-44A0-926A-4D4211F68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260693"/>
            <a:ext cx="1864889" cy="1864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205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524000" y="0"/>
            <a:ext cx="9144000" cy="838200"/>
          </a:xfrm>
        </p:spPr>
        <p:txBody>
          <a:bodyPr>
            <a:normAutofit/>
          </a:bodyPr>
          <a:lstStyle/>
          <a:p>
            <a:r>
              <a:rPr lang="en-US" b="1" dirty="0" smtClean="0">
                <a:solidFill>
                  <a:srgbClr val="B80000"/>
                </a:solidFill>
                <a:cs typeface="Courier New" pitchFamily="49" charset="0"/>
              </a:rPr>
              <a:t>Switch – Example-2</a:t>
            </a:r>
            <a:endParaRPr lang="en-US" b="1" dirty="0">
              <a:solidFill>
                <a:srgbClr val="B80000"/>
              </a:solidFill>
              <a:cs typeface="Courier New" pitchFamily="49" charset="0"/>
            </a:endParaRPr>
          </a:p>
        </p:txBody>
      </p:sp>
      <p:sp>
        <p:nvSpPr>
          <p:cNvPr id="90115" name="Rectangle 3"/>
          <p:cNvSpPr>
            <a:spLocks noGrp="1" noChangeArrowheads="1"/>
          </p:cNvSpPr>
          <p:nvPr>
            <p:ph type="body" idx="1"/>
          </p:nvPr>
        </p:nvSpPr>
        <p:spPr>
          <a:xfrm>
            <a:off x="1524000" y="838200"/>
            <a:ext cx="9144000" cy="6019800"/>
          </a:xfrm>
        </p:spPr>
        <p:txBody>
          <a:bodyPr>
            <a:normAutofit/>
          </a:bodyPr>
          <a:lstStyle/>
          <a:p>
            <a:pPr>
              <a:spcBef>
                <a:spcPct val="0"/>
              </a:spcBef>
              <a:buFont typeface="Monotype Sorts" pitchFamily="2" charset="2"/>
              <a:buNone/>
            </a:pPr>
            <a:endParaRPr lang="en-US" b="1" dirty="0">
              <a:latin typeface="Courier New" pitchFamily="49" charset="0"/>
              <a:cs typeface="Courier New" pitchFamily="49" charset="0"/>
            </a:endParaRPr>
          </a:p>
          <a:p>
            <a:pPr>
              <a:spcBef>
                <a:spcPct val="0"/>
              </a:spcBef>
              <a:buFont typeface="Monotype Sorts" pitchFamily="2" charset="2"/>
              <a:buNone/>
            </a:pPr>
            <a:endParaRPr lang="en-US" b="1" dirty="0">
              <a:latin typeface="Courier New" pitchFamily="49" charset="0"/>
              <a:cs typeface="Courier New" pitchFamily="49" charset="0"/>
            </a:endParaRPr>
          </a:p>
        </p:txBody>
      </p:sp>
      <p:sp>
        <p:nvSpPr>
          <p:cNvPr id="5" name="Rectangle 4"/>
          <p:cNvSpPr/>
          <p:nvPr/>
        </p:nvSpPr>
        <p:spPr>
          <a:xfrm>
            <a:off x="1524000" y="84582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7" name="Rectangle 6"/>
          <p:cNvSpPr/>
          <p:nvPr/>
        </p:nvSpPr>
        <p:spPr>
          <a:xfrm>
            <a:off x="1752600" y="990600"/>
            <a:ext cx="8610600" cy="405496"/>
          </a:xfrm>
          <a:prstGeom prst="rect">
            <a:avLst/>
          </a:prstGeom>
        </p:spPr>
        <p:txBody>
          <a:bodyPr wrap="square">
            <a:spAutoFit/>
          </a:bodyPr>
          <a:lstStyle/>
          <a:p>
            <a:pPr>
              <a:lnSpc>
                <a:spcPct val="90000"/>
              </a:lnSpc>
              <a:buFont typeface="Monotype Sorts" pitchFamily="2" charset="2"/>
              <a:buNone/>
            </a:pPr>
            <a:r>
              <a:rPr lang="en-US" sz="2200" b="1" dirty="0">
                <a:latin typeface="Courier New" pitchFamily="49" charset="0"/>
                <a:cs typeface="Courier New" pitchFamily="49" charset="0"/>
              </a:rPr>
              <a:t>		          			</a:t>
            </a:r>
            <a:endParaRPr lang="en-US" sz="3000" b="1" dirty="0">
              <a:latin typeface="Courier New" pitchFamily="49" charset="0"/>
              <a:cs typeface="Courier New" pitchFamily="49" charset="0"/>
            </a:endParaRPr>
          </a:p>
        </p:txBody>
      </p:sp>
      <p:sp>
        <p:nvSpPr>
          <p:cNvPr id="2049" name="Rectangle 1"/>
          <p:cNvSpPr>
            <a:spLocks noChangeArrowheads="1"/>
          </p:cNvSpPr>
          <p:nvPr/>
        </p:nvSpPr>
        <p:spPr bwMode="auto">
          <a:xfrm>
            <a:off x="1693524" y="1241957"/>
            <a:ext cx="8898276" cy="51706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2200" b="1" dirty="0" err="1">
                <a:solidFill>
                  <a:srgbClr val="000000"/>
                </a:solidFill>
                <a:latin typeface="Courier New" panose="02070309020205020404" pitchFamily="49" charset="0"/>
                <a:cs typeface="Courier New" panose="02070309020205020404" pitchFamily="49" charset="0"/>
              </a:rPr>
              <a:t>int</a:t>
            </a:r>
            <a:r>
              <a:rPr lang="en-US" sz="2200" b="1" dirty="0">
                <a:solidFill>
                  <a:srgbClr val="000000"/>
                </a:solidFill>
                <a:latin typeface="Courier New" panose="02070309020205020404" pitchFamily="49" charset="0"/>
                <a:cs typeface="Courier New" panose="02070309020205020404" pitchFamily="49" charset="0"/>
              </a:rPr>
              <a:t>  day;</a:t>
            </a:r>
          </a:p>
          <a:p>
            <a:pPr fontAlgn="base">
              <a:spcBef>
                <a:spcPct val="0"/>
              </a:spcBef>
              <a:spcAft>
                <a:spcPct val="0"/>
              </a:spcAft>
            </a:pPr>
            <a:r>
              <a:rPr lang="en-US" sz="2200" b="1" dirty="0" err="1">
                <a:solidFill>
                  <a:srgbClr val="000000"/>
                </a:solidFill>
                <a:latin typeface="Courier New" panose="02070309020205020404" pitchFamily="49" charset="0"/>
                <a:cs typeface="Courier New" panose="02070309020205020404" pitchFamily="49" charset="0"/>
              </a:rPr>
              <a:t>cout</a:t>
            </a:r>
            <a:r>
              <a:rPr lang="en-US" sz="2200" b="1" dirty="0">
                <a:solidFill>
                  <a:srgbClr val="000000"/>
                </a:solidFill>
                <a:latin typeface="Courier New" panose="02070309020205020404" pitchFamily="49" charset="0"/>
                <a:cs typeface="Courier New" panose="02070309020205020404" pitchFamily="49" charset="0"/>
              </a:rPr>
              <a:t>&lt;&lt;“Enter day number“;   </a:t>
            </a:r>
            <a:r>
              <a:rPr lang="en-US" sz="2200" b="1" dirty="0" err="1">
                <a:solidFill>
                  <a:srgbClr val="000000"/>
                </a:solidFill>
                <a:latin typeface="Courier New" panose="02070309020205020404" pitchFamily="49" charset="0"/>
                <a:cs typeface="Courier New" panose="02070309020205020404" pitchFamily="49" charset="0"/>
              </a:rPr>
              <a:t>cin</a:t>
            </a:r>
            <a:r>
              <a:rPr lang="en-US" sz="2200" b="1" dirty="0">
                <a:solidFill>
                  <a:srgbClr val="000000"/>
                </a:solidFill>
                <a:latin typeface="Courier New" panose="02070309020205020404" pitchFamily="49" charset="0"/>
                <a:cs typeface="Courier New" panose="02070309020205020404" pitchFamily="49" charset="0"/>
              </a:rPr>
              <a:t>&gt;&gt;day;</a:t>
            </a:r>
          </a:p>
          <a:p>
            <a:pPr fontAlgn="base">
              <a:spcBef>
                <a:spcPct val="0"/>
              </a:spcBef>
              <a:spcAft>
                <a:spcPct val="0"/>
              </a:spcAft>
            </a:pPr>
            <a:r>
              <a:rPr lang="en-US" sz="2200" b="1" dirty="0">
                <a:solidFill>
                  <a:srgbClr val="000000"/>
                </a:solidFill>
                <a:latin typeface="Courier New" panose="02070309020205020404" pitchFamily="49" charset="0"/>
                <a:cs typeface="Courier New" panose="02070309020205020404" pitchFamily="49" charset="0"/>
              </a:rPr>
              <a:t> </a:t>
            </a:r>
          </a:p>
          <a:p>
            <a:pPr fontAlgn="base">
              <a:spcBef>
                <a:spcPct val="0"/>
              </a:spcBef>
              <a:spcAft>
                <a:spcPct val="0"/>
              </a:spcAft>
            </a:pPr>
            <a:r>
              <a:rPr lang="en-US" sz="2200" b="1" dirty="0">
                <a:solidFill>
                  <a:srgbClr val="000000"/>
                </a:solidFill>
                <a:latin typeface="Courier New" panose="02070309020205020404" pitchFamily="49" charset="0"/>
                <a:cs typeface="Courier New" panose="02070309020205020404" pitchFamily="49" charset="0"/>
              </a:rPr>
              <a:t>switch (day) </a:t>
            </a:r>
            <a:br>
              <a:rPr lang="en-US" sz="2200" b="1" dirty="0">
                <a:solidFill>
                  <a:srgbClr val="000000"/>
                </a:solidFill>
                <a:latin typeface="Courier New" panose="02070309020205020404" pitchFamily="49" charset="0"/>
                <a:cs typeface="Courier New" panose="02070309020205020404" pitchFamily="49" charset="0"/>
              </a:rPr>
            </a:br>
            <a:r>
              <a:rPr lang="en-US" sz="2200" b="1" dirty="0">
                <a:solidFill>
                  <a:srgbClr val="000000"/>
                </a:solidFill>
                <a:latin typeface="Courier New" panose="02070309020205020404" pitchFamily="49" charset="0"/>
                <a:cs typeface="Courier New" panose="02070309020205020404" pitchFamily="49" charset="0"/>
              </a:rPr>
              <a:t>{ </a:t>
            </a:r>
          </a:p>
          <a:p>
            <a:pPr fontAlgn="base">
              <a:spcBef>
                <a:spcPct val="0"/>
              </a:spcBef>
              <a:spcAft>
                <a:spcPct val="0"/>
              </a:spcAft>
            </a:pPr>
            <a:r>
              <a:rPr lang="en-US" sz="2200" b="1" dirty="0">
                <a:solidFill>
                  <a:srgbClr val="000000"/>
                </a:solidFill>
                <a:latin typeface="Courier New" panose="02070309020205020404" pitchFamily="49" charset="0"/>
                <a:cs typeface="Courier New" panose="02070309020205020404" pitchFamily="49" charset="0"/>
              </a:rPr>
              <a:t>      </a:t>
            </a:r>
            <a:r>
              <a:rPr lang="en-US" sz="2200" b="1" dirty="0">
                <a:solidFill>
                  <a:srgbClr val="008000"/>
                </a:solidFill>
                <a:latin typeface="Courier New" panose="02070309020205020404" pitchFamily="49" charset="0"/>
                <a:cs typeface="Courier New" panose="02070309020205020404" pitchFamily="49" charset="0"/>
              </a:rPr>
              <a:t>case 1 : </a:t>
            </a:r>
          </a:p>
          <a:p>
            <a:pPr fontAlgn="base">
              <a:spcBef>
                <a:spcPct val="0"/>
              </a:spcBef>
              <a:spcAft>
                <a:spcPct val="0"/>
              </a:spcAft>
            </a:pPr>
            <a:r>
              <a:rPr lang="en-US" sz="2200" b="1" dirty="0">
                <a:solidFill>
                  <a:srgbClr val="008000"/>
                </a:solidFill>
                <a:latin typeface="Courier New" panose="02070309020205020404" pitchFamily="49" charset="0"/>
                <a:cs typeface="Courier New" panose="02070309020205020404" pitchFamily="49" charset="0"/>
              </a:rPr>
              <a:t>	case 7 : </a:t>
            </a:r>
            <a:r>
              <a:rPr lang="en-US" sz="2200" b="1" dirty="0" err="1">
                <a:solidFill>
                  <a:srgbClr val="008000"/>
                </a:solidFill>
                <a:latin typeface="Courier New" panose="02070309020205020404" pitchFamily="49" charset="0"/>
                <a:cs typeface="Courier New" panose="02070309020205020404" pitchFamily="49" charset="0"/>
              </a:rPr>
              <a:t>cout</a:t>
            </a:r>
            <a:r>
              <a:rPr lang="en-US" sz="2200" b="1" dirty="0">
                <a:solidFill>
                  <a:srgbClr val="008000"/>
                </a:solidFill>
                <a:latin typeface="Courier New" panose="02070309020205020404" pitchFamily="49" charset="0"/>
                <a:cs typeface="Courier New" panose="02070309020205020404" pitchFamily="49" charset="0"/>
              </a:rPr>
              <a:t> &lt;&lt; "This is a weekend day"; </a:t>
            </a:r>
          </a:p>
          <a:p>
            <a:pPr fontAlgn="base">
              <a:spcBef>
                <a:spcPct val="0"/>
              </a:spcBef>
              <a:spcAft>
                <a:spcPct val="0"/>
              </a:spcAft>
            </a:pPr>
            <a:r>
              <a:rPr lang="en-US" sz="2200" b="1" dirty="0">
                <a:solidFill>
                  <a:srgbClr val="000000"/>
                </a:solidFill>
                <a:latin typeface="Courier New" panose="02070309020205020404" pitchFamily="49" charset="0"/>
                <a:cs typeface="Courier New" panose="02070309020205020404" pitchFamily="49" charset="0"/>
              </a:rPr>
              <a:t>		    </a:t>
            </a:r>
            <a:r>
              <a:rPr lang="en-US" sz="2200" b="1" dirty="0">
                <a:solidFill>
                  <a:srgbClr val="B80000"/>
                </a:solidFill>
                <a:latin typeface="Courier New" panose="02070309020205020404" pitchFamily="49" charset="0"/>
                <a:cs typeface="Courier New" panose="02070309020205020404" pitchFamily="49" charset="0"/>
              </a:rPr>
              <a:t>break; </a:t>
            </a:r>
          </a:p>
          <a:p>
            <a:pPr fontAlgn="base">
              <a:spcBef>
                <a:spcPct val="0"/>
              </a:spcBef>
              <a:spcAft>
                <a:spcPct val="0"/>
              </a:spcAft>
            </a:pPr>
            <a:r>
              <a:rPr lang="en-US" sz="2200" b="1" dirty="0">
                <a:solidFill>
                  <a:srgbClr val="000000"/>
                </a:solidFill>
                <a:latin typeface="Courier New" panose="02070309020205020404" pitchFamily="49" charset="0"/>
                <a:cs typeface="Courier New" panose="02070309020205020404" pitchFamily="49" charset="0"/>
              </a:rPr>
              <a:t>	</a:t>
            </a:r>
            <a:r>
              <a:rPr lang="en-US" sz="2200" b="1" dirty="0">
                <a:solidFill>
                  <a:srgbClr val="2C14DE"/>
                </a:solidFill>
                <a:latin typeface="Courier New" panose="02070309020205020404" pitchFamily="49" charset="0"/>
                <a:cs typeface="Courier New" panose="02070309020205020404" pitchFamily="49" charset="0"/>
              </a:rPr>
              <a:t>case 2 : </a:t>
            </a:r>
          </a:p>
          <a:p>
            <a:pPr fontAlgn="base">
              <a:spcBef>
                <a:spcPct val="0"/>
              </a:spcBef>
              <a:spcAft>
                <a:spcPct val="0"/>
              </a:spcAft>
            </a:pPr>
            <a:r>
              <a:rPr lang="en-US" sz="2200" b="1" dirty="0">
                <a:solidFill>
                  <a:srgbClr val="2C14DE"/>
                </a:solidFill>
                <a:latin typeface="Courier New" panose="02070309020205020404" pitchFamily="49" charset="0"/>
                <a:cs typeface="Courier New" panose="02070309020205020404" pitchFamily="49" charset="0"/>
              </a:rPr>
              <a:t>	case 3 : </a:t>
            </a:r>
          </a:p>
          <a:p>
            <a:pPr fontAlgn="base">
              <a:spcBef>
                <a:spcPct val="0"/>
              </a:spcBef>
              <a:spcAft>
                <a:spcPct val="0"/>
              </a:spcAft>
            </a:pPr>
            <a:r>
              <a:rPr lang="en-US" sz="2200" b="1" dirty="0">
                <a:solidFill>
                  <a:srgbClr val="2C14DE"/>
                </a:solidFill>
                <a:latin typeface="Courier New" panose="02070309020205020404" pitchFamily="49" charset="0"/>
                <a:cs typeface="Courier New" panose="02070309020205020404" pitchFamily="49" charset="0"/>
              </a:rPr>
              <a:t>	case 4 : </a:t>
            </a:r>
          </a:p>
          <a:p>
            <a:pPr fontAlgn="base">
              <a:spcBef>
                <a:spcPct val="0"/>
              </a:spcBef>
              <a:spcAft>
                <a:spcPct val="0"/>
              </a:spcAft>
            </a:pPr>
            <a:r>
              <a:rPr lang="en-US" sz="2200" b="1" dirty="0">
                <a:solidFill>
                  <a:srgbClr val="2C14DE"/>
                </a:solidFill>
                <a:latin typeface="Courier New" panose="02070309020205020404" pitchFamily="49" charset="0"/>
                <a:cs typeface="Courier New" panose="02070309020205020404" pitchFamily="49" charset="0"/>
              </a:rPr>
              <a:t>	case 5 : </a:t>
            </a:r>
          </a:p>
          <a:p>
            <a:pPr fontAlgn="base">
              <a:spcBef>
                <a:spcPct val="0"/>
              </a:spcBef>
              <a:spcAft>
                <a:spcPct val="0"/>
              </a:spcAft>
            </a:pPr>
            <a:r>
              <a:rPr lang="en-US" sz="2200" b="1" dirty="0">
                <a:solidFill>
                  <a:srgbClr val="2C14DE"/>
                </a:solidFill>
                <a:latin typeface="Courier New" panose="02070309020205020404" pitchFamily="49" charset="0"/>
                <a:cs typeface="Courier New" panose="02070309020205020404" pitchFamily="49" charset="0"/>
              </a:rPr>
              <a:t>	case 6 : </a:t>
            </a:r>
            <a:r>
              <a:rPr lang="en-US" sz="2200" b="1" dirty="0" err="1">
                <a:solidFill>
                  <a:srgbClr val="2C14DE"/>
                </a:solidFill>
                <a:latin typeface="Courier New" panose="02070309020205020404" pitchFamily="49" charset="0"/>
                <a:cs typeface="Courier New" panose="02070309020205020404" pitchFamily="49" charset="0"/>
              </a:rPr>
              <a:t>cout</a:t>
            </a:r>
            <a:r>
              <a:rPr lang="en-US" sz="2200" b="1" dirty="0">
                <a:solidFill>
                  <a:srgbClr val="2C14DE"/>
                </a:solidFill>
                <a:latin typeface="Courier New" panose="02070309020205020404" pitchFamily="49" charset="0"/>
                <a:cs typeface="Courier New" panose="02070309020205020404" pitchFamily="49" charset="0"/>
              </a:rPr>
              <a:t> &lt;&lt; "This is a weekday"; </a:t>
            </a:r>
            <a:r>
              <a:rPr lang="en-US" sz="2200" b="1" dirty="0">
                <a:solidFill>
                  <a:srgbClr val="B80000"/>
                </a:solidFill>
                <a:latin typeface="Courier New" panose="02070309020205020404" pitchFamily="49" charset="0"/>
                <a:cs typeface="Courier New" panose="02070309020205020404" pitchFamily="49" charset="0"/>
              </a:rPr>
              <a:t>break; </a:t>
            </a:r>
          </a:p>
          <a:p>
            <a:pPr fontAlgn="base">
              <a:spcBef>
                <a:spcPct val="0"/>
              </a:spcBef>
              <a:spcAft>
                <a:spcPct val="0"/>
              </a:spcAft>
            </a:pPr>
            <a:r>
              <a:rPr lang="en-US" sz="2200" b="1" dirty="0">
                <a:solidFill>
                  <a:srgbClr val="000000"/>
                </a:solidFill>
                <a:latin typeface="Courier New" panose="02070309020205020404" pitchFamily="49" charset="0"/>
                <a:cs typeface="Courier New" panose="02070309020205020404" pitchFamily="49" charset="0"/>
              </a:rPr>
              <a:t>	default : </a:t>
            </a:r>
            <a:r>
              <a:rPr lang="en-US" sz="2200" b="1" dirty="0" err="1">
                <a:solidFill>
                  <a:srgbClr val="000000"/>
                </a:solidFill>
                <a:latin typeface="Courier New" panose="02070309020205020404" pitchFamily="49" charset="0"/>
                <a:cs typeface="Courier New" panose="02070309020205020404" pitchFamily="49" charset="0"/>
              </a:rPr>
              <a:t>cout</a:t>
            </a:r>
            <a:r>
              <a:rPr lang="en-US" sz="2200" b="1" dirty="0">
                <a:solidFill>
                  <a:srgbClr val="000000"/>
                </a:solidFill>
                <a:latin typeface="Courier New" panose="02070309020205020404" pitchFamily="49" charset="0"/>
                <a:cs typeface="Courier New" panose="02070309020205020404" pitchFamily="49" charset="0"/>
              </a:rPr>
              <a:t> &lt;&lt; "Not a legal day"; </a:t>
            </a:r>
          </a:p>
          <a:p>
            <a:pPr fontAlgn="base">
              <a:spcBef>
                <a:spcPct val="0"/>
              </a:spcBef>
              <a:spcAft>
                <a:spcPct val="0"/>
              </a:spcAft>
            </a:pPr>
            <a:r>
              <a:rPr lang="en-US" sz="2200" b="1" dirty="0">
                <a:solidFill>
                  <a:srgbClr val="000000"/>
                </a:solidFill>
                <a:latin typeface="Courier New" panose="02070309020205020404" pitchFamily="49" charset="0"/>
                <a:cs typeface="Courier New" panose="02070309020205020404" pitchFamily="49" charset="0"/>
              </a:rPr>
              <a:t>}</a:t>
            </a:r>
            <a:r>
              <a:rPr lang="en-US" sz="22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363144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524000" y="0"/>
            <a:ext cx="9106328" cy="891540"/>
          </a:xfrm>
        </p:spPr>
        <p:txBody>
          <a:bodyPr>
            <a:normAutofit/>
          </a:bodyPr>
          <a:lstStyle/>
          <a:p>
            <a:r>
              <a:rPr lang="en-US" b="1" dirty="0" smtClean="0">
                <a:solidFill>
                  <a:srgbClr val="B80000"/>
                </a:solidFill>
                <a:cs typeface="Courier New" pitchFamily="49" charset="0"/>
              </a:rPr>
              <a:t>Switch – Example-3</a:t>
            </a:r>
            <a:endParaRPr lang="en-US" b="1" dirty="0">
              <a:solidFill>
                <a:srgbClr val="B80000"/>
              </a:solidFill>
              <a:cs typeface="Courier New" pitchFamily="49" charset="0"/>
            </a:endParaRPr>
          </a:p>
        </p:txBody>
      </p:sp>
      <p:sp>
        <p:nvSpPr>
          <p:cNvPr id="90115" name="Rectangle 3"/>
          <p:cNvSpPr>
            <a:spLocks noGrp="1" noChangeArrowheads="1"/>
          </p:cNvSpPr>
          <p:nvPr>
            <p:ph type="body" idx="1"/>
          </p:nvPr>
        </p:nvSpPr>
        <p:spPr>
          <a:xfrm>
            <a:off x="1524000" y="838200"/>
            <a:ext cx="9144000" cy="6019800"/>
          </a:xfrm>
        </p:spPr>
        <p:txBody>
          <a:bodyPr>
            <a:normAutofit/>
          </a:bodyPr>
          <a:lstStyle/>
          <a:p>
            <a:pPr>
              <a:spcBef>
                <a:spcPct val="0"/>
              </a:spcBef>
              <a:buFont typeface="Monotype Sorts" pitchFamily="2" charset="2"/>
              <a:buNone/>
            </a:pPr>
            <a:endParaRPr lang="en-US" b="1" dirty="0">
              <a:latin typeface="Courier New" pitchFamily="49" charset="0"/>
              <a:cs typeface="Courier New" pitchFamily="49" charset="0"/>
            </a:endParaRPr>
          </a:p>
          <a:p>
            <a:pPr>
              <a:spcBef>
                <a:spcPct val="0"/>
              </a:spcBef>
              <a:buFont typeface="Monotype Sorts" pitchFamily="2" charset="2"/>
              <a:buNone/>
            </a:pPr>
            <a:endParaRPr lang="en-US" b="1" dirty="0">
              <a:latin typeface="Courier New" pitchFamily="49" charset="0"/>
              <a:cs typeface="Courier New" pitchFamily="49" charset="0"/>
            </a:endParaRPr>
          </a:p>
        </p:txBody>
      </p:sp>
      <p:sp>
        <p:nvSpPr>
          <p:cNvPr id="5" name="Rectangle 4"/>
          <p:cNvSpPr/>
          <p:nvPr/>
        </p:nvSpPr>
        <p:spPr>
          <a:xfrm>
            <a:off x="1562528" y="89154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7" name="Rectangle 6"/>
          <p:cNvSpPr/>
          <p:nvPr/>
        </p:nvSpPr>
        <p:spPr>
          <a:xfrm>
            <a:off x="1752600" y="990600"/>
            <a:ext cx="8610600" cy="405496"/>
          </a:xfrm>
          <a:prstGeom prst="rect">
            <a:avLst/>
          </a:prstGeom>
        </p:spPr>
        <p:txBody>
          <a:bodyPr wrap="square">
            <a:spAutoFit/>
          </a:bodyPr>
          <a:lstStyle/>
          <a:p>
            <a:pPr>
              <a:lnSpc>
                <a:spcPct val="90000"/>
              </a:lnSpc>
              <a:buFont typeface="Monotype Sorts" pitchFamily="2" charset="2"/>
              <a:buNone/>
            </a:pPr>
            <a:r>
              <a:rPr lang="en-US" sz="2200" b="1" dirty="0">
                <a:latin typeface="Courier New" pitchFamily="49" charset="0"/>
                <a:cs typeface="Courier New" pitchFamily="49" charset="0"/>
              </a:rPr>
              <a:t>		          			</a:t>
            </a:r>
            <a:endParaRPr lang="en-US" sz="3000" b="1" dirty="0">
              <a:latin typeface="Courier New" pitchFamily="49" charset="0"/>
              <a:cs typeface="Courier New" pitchFamily="49" charset="0"/>
            </a:endParaRPr>
          </a:p>
        </p:txBody>
      </p:sp>
      <p:sp>
        <p:nvSpPr>
          <p:cNvPr id="2049" name="Rectangle 1"/>
          <p:cNvSpPr>
            <a:spLocks noChangeArrowheads="1"/>
          </p:cNvSpPr>
          <p:nvPr/>
        </p:nvSpPr>
        <p:spPr bwMode="auto">
          <a:xfrm>
            <a:off x="1676400" y="1286233"/>
            <a:ext cx="98298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2400" b="1" dirty="0" err="1">
                <a:solidFill>
                  <a:srgbClr val="000000"/>
                </a:solidFill>
                <a:latin typeface="Courier New" panose="02070309020205020404" pitchFamily="49" charset="0"/>
                <a:cs typeface="Courier New" panose="02070309020205020404" pitchFamily="49" charset="0"/>
              </a:rPr>
              <a:t>int</a:t>
            </a:r>
            <a:r>
              <a:rPr lang="en-US" sz="2400" b="1" dirty="0">
                <a:solidFill>
                  <a:srgbClr val="000000"/>
                </a:solidFill>
                <a:latin typeface="Courier New" panose="02070309020205020404" pitchFamily="49" charset="0"/>
                <a:cs typeface="Courier New" panose="02070309020205020404" pitchFamily="49" charset="0"/>
              </a:rPr>
              <a:t>  </a:t>
            </a:r>
            <a:r>
              <a:rPr lang="en-US" sz="2400" b="1" dirty="0">
                <a:solidFill>
                  <a:srgbClr val="000000"/>
                </a:solidFill>
                <a:latin typeface="Courier New" panose="02070309020205020404" pitchFamily="49" charset="0"/>
                <a:cs typeface="Courier New" panose="02070309020205020404" pitchFamily="49" charset="0"/>
              </a:rPr>
              <a:t>a</a:t>
            </a:r>
            <a:r>
              <a:rPr lang="en-US" sz="2400" b="1" dirty="0" smtClean="0">
                <a:solidFill>
                  <a:srgbClr val="000000"/>
                </a:solidFill>
                <a:latin typeface="Courier New" panose="02070309020205020404" pitchFamily="49" charset="0"/>
                <a:cs typeface="Courier New" panose="02070309020205020404" pitchFamily="49" charset="0"/>
              </a:rPr>
              <a:t>, b; </a:t>
            </a:r>
            <a:r>
              <a:rPr lang="en-US" sz="2400" b="1" dirty="0">
                <a:latin typeface="Courier New" panose="02070309020205020404" pitchFamily="49" charset="0"/>
                <a:cs typeface="Courier New" panose="02070309020205020404" pitchFamily="49" charset="0"/>
              </a:rPr>
              <a:t>char key; </a:t>
            </a:r>
          </a:p>
          <a:p>
            <a:pPr lvl="0" fontAlgn="base">
              <a:spcBef>
                <a:spcPct val="0"/>
              </a:spcBef>
              <a:spcAft>
                <a:spcPct val="0"/>
              </a:spcAft>
            </a:pPr>
            <a:r>
              <a:rPr lang="en-US" sz="2400" b="1" dirty="0" err="1">
                <a:latin typeface="Courier New" panose="02070309020205020404" pitchFamily="49" charset="0"/>
                <a:cs typeface="Courier New" panose="02070309020205020404" pitchFamily="49" charset="0"/>
              </a:rPr>
              <a:t>cout</a:t>
            </a:r>
            <a:r>
              <a:rPr lang="en-US" sz="2400" b="1" dirty="0">
                <a:latin typeface="Courier New" panose="02070309020205020404" pitchFamily="49" charset="0"/>
                <a:cs typeface="Courier New" panose="02070309020205020404" pitchFamily="49" charset="0"/>
              </a:rPr>
              <a:t>&lt;&lt;“\</a:t>
            </a:r>
            <a:r>
              <a:rPr lang="en-US" sz="2400" b="1" dirty="0" err="1">
                <a:latin typeface="Courier New" panose="02070309020205020404" pitchFamily="49" charset="0"/>
                <a:cs typeface="Courier New" panose="02070309020205020404" pitchFamily="49" charset="0"/>
              </a:rPr>
              <a:t>nEnter</a:t>
            </a:r>
            <a:r>
              <a:rPr lang="en-US" sz="2400" b="1" dirty="0">
                <a:latin typeface="Courier New" panose="02070309020205020404" pitchFamily="49" charset="0"/>
                <a:cs typeface="Courier New" panose="02070309020205020404" pitchFamily="49" charset="0"/>
              </a:rPr>
              <a:t> numbers: “; </a:t>
            </a:r>
          </a:p>
          <a:p>
            <a:pPr lvl="0" fontAlgn="base">
              <a:spcBef>
                <a:spcPct val="0"/>
              </a:spcBef>
              <a:spcAft>
                <a:spcPct val="0"/>
              </a:spcAft>
            </a:pPr>
            <a:r>
              <a:rPr lang="en-US" sz="2400" b="1" dirty="0" err="1">
                <a:latin typeface="Courier New" panose="02070309020205020404" pitchFamily="49" charset="0"/>
                <a:cs typeface="Courier New" panose="02070309020205020404" pitchFamily="49" charset="0"/>
              </a:rPr>
              <a:t>cin</a:t>
            </a:r>
            <a:r>
              <a:rPr lang="en-US" sz="2400" b="1" dirty="0" smtClean="0">
                <a:latin typeface="Courier New" panose="02070309020205020404" pitchFamily="49" charset="0"/>
                <a:cs typeface="Courier New" panose="02070309020205020404" pitchFamily="49" charset="0"/>
              </a:rPr>
              <a:t>&gt;&gt;</a:t>
            </a:r>
            <a:r>
              <a:rPr lang="en-US" sz="2400" b="1" dirty="0">
                <a:latin typeface="Courier New" panose="02070309020205020404" pitchFamily="49" charset="0"/>
                <a:cs typeface="Courier New" panose="02070309020205020404" pitchFamily="49" charset="0"/>
              </a:rPr>
              <a:t>a</a:t>
            </a:r>
            <a:r>
              <a:rPr lang="en-US" sz="2400" b="1" dirty="0" smtClean="0">
                <a:latin typeface="Courier New" panose="02070309020205020404" pitchFamily="49" charset="0"/>
                <a:cs typeface="Courier New" panose="02070309020205020404" pitchFamily="49" charset="0"/>
              </a:rPr>
              <a:t>&gt;&gt;</a:t>
            </a:r>
            <a:r>
              <a:rPr lang="en-US" sz="2400" b="1" dirty="0">
                <a:latin typeface="Courier New" panose="02070309020205020404" pitchFamily="49" charset="0"/>
                <a:cs typeface="Courier New" panose="02070309020205020404" pitchFamily="49" charset="0"/>
              </a:rPr>
              <a:t>b</a:t>
            </a:r>
            <a:r>
              <a:rPr lang="en-US" sz="2400" b="1" dirty="0" smtClean="0">
                <a:latin typeface="Courier New" panose="02070309020205020404" pitchFamily="49" charset="0"/>
                <a:cs typeface="Courier New" panose="02070309020205020404" pitchFamily="49" charset="0"/>
              </a:rPr>
              <a:t>;</a:t>
            </a:r>
            <a:endParaRPr lang="en-US" sz="2400" b="1" dirty="0">
              <a:latin typeface="Courier New" panose="02070309020205020404" pitchFamily="49" charset="0"/>
              <a:cs typeface="Courier New" panose="02070309020205020404" pitchFamily="49" charset="0"/>
            </a:endParaRPr>
          </a:p>
          <a:p>
            <a:pPr lvl="0" fontAlgn="base">
              <a:spcBef>
                <a:spcPct val="0"/>
              </a:spcBef>
              <a:spcAft>
                <a:spcPct val="0"/>
              </a:spcAft>
            </a:pPr>
            <a:r>
              <a:rPr lang="en-US" sz="2400" b="1" dirty="0" err="1">
                <a:latin typeface="Courier New" panose="02070309020205020404" pitchFamily="49" charset="0"/>
                <a:cs typeface="Courier New" panose="02070309020205020404" pitchFamily="49" charset="0"/>
              </a:rPr>
              <a:t>cout</a:t>
            </a:r>
            <a:r>
              <a:rPr lang="en-US" sz="2400" b="1" dirty="0">
                <a:latin typeface="Courier New" panose="02070309020205020404" pitchFamily="49" charset="0"/>
                <a:cs typeface="Courier New" panose="02070309020205020404" pitchFamily="49" charset="0"/>
              </a:rPr>
              <a:t>&lt;&lt;“Enter an arithmetic operator”;  </a:t>
            </a:r>
          </a:p>
          <a:p>
            <a:pPr lvl="0" fontAlgn="base">
              <a:spcBef>
                <a:spcPct val="0"/>
              </a:spcBef>
              <a:spcAft>
                <a:spcPct val="0"/>
              </a:spcAft>
            </a:pPr>
            <a:r>
              <a:rPr lang="en-US" sz="2400" b="1" dirty="0" err="1">
                <a:latin typeface="Courier New" panose="02070309020205020404" pitchFamily="49" charset="0"/>
                <a:cs typeface="Courier New" panose="02070309020205020404" pitchFamily="49" charset="0"/>
              </a:rPr>
              <a:t>cin</a:t>
            </a:r>
            <a:r>
              <a:rPr lang="en-US" sz="2400" b="1" dirty="0">
                <a:latin typeface="Courier New" panose="02070309020205020404" pitchFamily="49" charset="0"/>
                <a:cs typeface="Courier New" panose="02070309020205020404" pitchFamily="49" charset="0"/>
              </a:rPr>
              <a:t>&gt;&gt; key; </a:t>
            </a:r>
          </a:p>
          <a:p>
            <a:pPr lvl="0" fontAlgn="base">
              <a:spcBef>
                <a:spcPct val="0"/>
              </a:spcBef>
              <a:spcAft>
                <a:spcPct val="0"/>
              </a:spcAft>
            </a:pPr>
            <a:endParaRPr lang="en-US" sz="2400" b="1" dirty="0">
              <a:latin typeface="Courier New" panose="02070309020205020404" pitchFamily="49" charset="0"/>
              <a:cs typeface="Courier New" panose="02070309020205020404" pitchFamily="49" charset="0"/>
            </a:endParaRPr>
          </a:p>
          <a:p>
            <a:pPr lvl="0" fontAlgn="base">
              <a:spcBef>
                <a:spcPct val="0"/>
              </a:spcBef>
              <a:spcAft>
                <a:spcPct val="0"/>
              </a:spcAft>
            </a:pPr>
            <a:r>
              <a:rPr lang="en-US" sz="2400" b="1" dirty="0">
                <a:solidFill>
                  <a:srgbClr val="2C14DE"/>
                </a:solidFill>
                <a:latin typeface="Courier New" panose="02070309020205020404" pitchFamily="49" charset="0"/>
                <a:cs typeface="Courier New" panose="02070309020205020404" pitchFamily="49" charset="0"/>
              </a:rPr>
              <a:t>switch</a:t>
            </a:r>
            <a:r>
              <a:rPr lang="en-US" sz="2400" b="1" dirty="0">
                <a:latin typeface="Courier New" panose="02070309020205020404" pitchFamily="49" charset="0"/>
                <a:cs typeface="Courier New" panose="02070309020205020404" pitchFamily="49" charset="0"/>
              </a:rPr>
              <a:t> (key) </a:t>
            </a:r>
          </a:p>
          <a:p>
            <a:pPr lvl="0" fontAlgn="base">
              <a:spcBef>
                <a:spcPct val="0"/>
              </a:spcBef>
              <a:spcAft>
                <a:spcPct val="0"/>
              </a:spcAft>
            </a:pPr>
            <a:r>
              <a:rPr lang="en-US" sz="2400" b="1" dirty="0">
                <a:latin typeface="Courier New" panose="02070309020205020404" pitchFamily="49" charset="0"/>
                <a:cs typeface="Courier New" panose="02070309020205020404" pitchFamily="49" charset="0"/>
              </a:rPr>
              <a:t>{ </a:t>
            </a:r>
          </a:p>
          <a:p>
            <a:pPr lvl="0" fontAlgn="base">
              <a:spcBef>
                <a:spcPct val="0"/>
              </a:spcBef>
              <a:spcAft>
                <a:spcPct val="0"/>
              </a:spcAft>
            </a:pPr>
            <a:r>
              <a:rPr lang="en-US" sz="2400" b="1" dirty="0">
                <a:latin typeface="Courier New" panose="02070309020205020404" pitchFamily="49" charset="0"/>
                <a:cs typeface="Courier New" panose="02070309020205020404" pitchFamily="49" charset="0"/>
              </a:rPr>
              <a:t>	</a:t>
            </a:r>
            <a:r>
              <a:rPr lang="en-US" sz="2400" b="1" dirty="0">
                <a:solidFill>
                  <a:srgbClr val="2C14DE"/>
                </a:solidFill>
                <a:latin typeface="Courier New" panose="02070309020205020404" pitchFamily="49" charset="0"/>
                <a:cs typeface="Courier New" panose="02070309020205020404" pitchFamily="49" charset="0"/>
              </a:rPr>
              <a:t>case</a:t>
            </a:r>
            <a:r>
              <a:rPr lang="en-US" sz="2400" b="1" dirty="0">
                <a:latin typeface="Courier New" panose="02070309020205020404" pitchFamily="49" charset="0"/>
                <a:cs typeface="Courier New" panose="02070309020205020404" pitchFamily="49" charset="0"/>
              </a:rPr>
              <a:t> ‘+’  :   </a:t>
            </a:r>
            <a:r>
              <a:rPr lang="en-US" sz="2400" b="1" dirty="0" err="1">
                <a:latin typeface="Courier New" panose="02070309020205020404" pitchFamily="49" charset="0"/>
                <a:cs typeface="Courier New" panose="02070309020205020404" pitchFamily="49" charset="0"/>
              </a:rPr>
              <a:t>cout</a:t>
            </a:r>
            <a:r>
              <a:rPr lang="en-US" sz="2400" b="1" dirty="0">
                <a:latin typeface="Courier New" panose="02070309020205020404" pitchFamily="49" charset="0"/>
                <a:cs typeface="Courier New" panose="02070309020205020404" pitchFamily="49" charset="0"/>
              </a:rPr>
              <a:t>&lt;&lt;(</a:t>
            </a:r>
            <a:r>
              <a:rPr lang="en-US" sz="2400" b="1" dirty="0" err="1">
                <a:latin typeface="Courier New" panose="02070309020205020404" pitchFamily="49" charset="0"/>
                <a:cs typeface="Courier New" panose="02070309020205020404" pitchFamily="49" charset="0"/>
              </a:rPr>
              <a:t>a+b</a:t>
            </a:r>
            <a:r>
              <a:rPr lang="en-US" sz="2400" b="1" dirty="0">
                <a:latin typeface="Courier New" panose="02070309020205020404" pitchFamily="49" charset="0"/>
                <a:cs typeface="Courier New" panose="02070309020205020404" pitchFamily="49" charset="0"/>
              </a:rPr>
              <a:t>);   break; </a:t>
            </a:r>
          </a:p>
          <a:p>
            <a:pPr lvl="0" fontAlgn="base">
              <a:spcBef>
                <a:spcPct val="0"/>
              </a:spcBef>
              <a:spcAft>
                <a:spcPct val="0"/>
              </a:spcAft>
            </a:pPr>
            <a:r>
              <a:rPr lang="en-US" sz="2400" b="1" dirty="0">
                <a:latin typeface="Courier New" panose="02070309020205020404" pitchFamily="49" charset="0"/>
                <a:cs typeface="Courier New" panose="02070309020205020404" pitchFamily="49" charset="0"/>
              </a:rPr>
              <a:t>	</a:t>
            </a:r>
            <a:r>
              <a:rPr lang="en-US" sz="2400" b="1" dirty="0">
                <a:solidFill>
                  <a:srgbClr val="2C14DE"/>
                </a:solidFill>
                <a:latin typeface="Courier New" panose="02070309020205020404" pitchFamily="49" charset="0"/>
                <a:cs typeface="Courier New" panose="02070309020205020404" pitchFamily="49" charset="0"/>
              </a:rPr>
              <a:t>case</a:t>
            </a:r>
            <a:r>
              <a:rPr lang="en-US" sz="2400" b="1" dirty="0">
                <a:latin typeface="Courier New" panose="02070309020205020404" pitchFamily="49" charset="0"/>
                <a:cs typeface="Courier New" panose="02070309020205020404" pitchFamily="49" charset="0"/>
              </a:rPr>
              <a:t> ‘-’  :   </a:t>
            </a:r>
            <a:r>
              <a:rPr lang="en-US" sz="2400" b="1" dirty="0" err="1">
                <a:latin typeface="Courier New" panose="02070309020205020404" pitchFamily="49" charset="0"/>
                <a:cs typeface="Courier New" panose="02070309020205020404" pitchFamily="49" charset="0"/>
              </a:rPr>
              <a:t>cout</a:t>
            </a:r>
            <a:r>
              <a:rPr lang="en-US" sz="2400" b="1" dirty="0">
                <a:latin typeface="Courier New" panose="02070309020205020404" pitchFamily="49" charset="0"/>
                <a:cs typeface="Courier New" panose="02070309020205020404" pitchFamily="49" charset="0"/>
              </a:rPr>
              <a:t>&lt;&lt;(a-b);   break; </a:t>
            </a:r>
          </a:p>
          <a:p>
            <a:pPr lvl="0" fontAlgn="base">
              <a:spcBef>
                <a:spcPct val="0"/>
              </a:spcBef>
              <a:spcAft>
                <a:spcPct val="0"/>
              </a:spcAft>
            </a:pPr>
            <a:r>
              <a:rPr lang="en-US" sz="2400" b="1" dirty="0">
                <a:latin typeface="Courier New" panose="02070309020205020404" pitchFamily="49" charset="0"/>
                <a:cs typeface="Courier New" panose="02070309020205020404" pitchFamily="49" charset="0"/>
              </a:rPr>
              <a:t>	</a:t>
            </a:r>
            <a:r>
              <a:rPr lang="en-US" sz="2400" b="1" dirty="0">
                <a:solidFill>
                  <a:srgbClr val="2C14DE"/>
                </a:solidFill>
                <a:latin typeface="Courier New" panose="02070309020205020404" pitchFamily="49" charset="0"/>
                <a:cs typeface="Courier New" panose="02070309020205020404" pitchFamily="49" charset="0"/>
              </a:rPr>
              <a:t>case</a:t>
            </a:r>
            <a:r>
              <a:rPr lang="en-US" sz="2400" b="1" dirty="0">
                <a:latin typeface="Courier New" panose="02070309020205020404" pitchFamily="49" charset="0"/>
                <a:cs typeface="Courier New" panose="02070309020205020404" pitchFamily="49" charset="0"/>
              </a:rPr>
              <a:t> ‘*’  :   </a:t>
            </a:r>
            <a:r>
              <a:rPr lang="en-US" sz="2400" b="1" dirty="0" err="1">
                <a:latin typeface="Courier New" panose="02070309020205020404" pitchFamily="49" charset="0"/>
                <a:cs typeface="Courier New" panose="02070309020205020404" pitchFamily="49" charset="0"/>
              </a:rPr>
              <a:t>cout</a:t>
            </a:r>
            <a:r>
              <a:rPr lang="en-US" sz="2400" b="1" dirty="0">
                <a:latin typeface="Courier New" panose="02070309020205020404" pitchFamily="49" charset="0"/>
                <a:cs typeface="Courier New" panose="02070309020205020404" pitchFamily="49" charset="0"/>
              </a:rPr>
              <a:t>&lt;&lt;(a*b);   break; </a:t>
            </a:r>
          </a:p>
          <a:p>
            <a:pPr lvl="0" fontAlgn="base">
              <a:spcBef>
                <a:spcPct val="0"/>
              </a:spcBef>
              <a:spcAft>
                <a:spcPct val="0"/>
              </a:spcAft>
            </a:pPr>
            <a:r>
              <a:rPr lang="en-US" sz="2400" b="1" dirty="0">
                <a:latin typeface="Courier New" panose="02070309020205020404" pitchFamily="49" charset="0"/>
                <a:cs typeface="Courier New" panose="02070309020205020404" pitchFamily="49" charset="0"/>
              </a:rPr>
              <a:t>	</a:t>
            </a:r>
            <a:r>
              <a:rPr lang="en-US" sz="2400" b="1" dirty="0">
                <a:solidFill>
                  <a:srgbClr val="2C14DE"/>
                </a:solidFill>
                <a:latin typeface="Courier New" panose="02070309020205020404" pitchFamily="49" charset="0"/>
                <a:cs typeface="Courier New" panose="02070309020205020404" pitchFamily="49" charset="0"/>
              </a:rPr>
              <a:t>case</a:t>
            </a:r>
            <a:r>
              <a:rPr lang="en-US" sz="2400" b="1" dirty="0">
                <a:latin typeface="Courier New" panose="02070309020205020404" pitchFamily="49" charset="0"/>
                <a:cs typeface="Courier New" panose="02070309020205020404" pitchFamily="49" charset="0"/>
              </a:rPr>
              <a:t> ‘/’  :   </a:t>
            </a:r>
            <a:r>
              <a:rPr lang="en-US" sz="2400" b="1" dirty="0" err="1">
                <a:latin typeface="Courier New" panose="02070309020205020404" pitchFamily="49" charset="0"/>
                <a:cs typeface="Courier New" panose="02070309020205020404" pitchFamily="49" charset="0"/>
              </a:rPr>
              <a:t>cout</a:t>
            </a:r>
            <a:r>
              <a:rPr lang="en-US" sz="2400" b="1" dirty="0">
                <a:latin typeface="Courier New" panose="02070309020205020404" pitchFamily="49" charset="0"/>
                <a:cs typeface="Courier New" panose="02070309020205020404" pitchFamily="49" charset="0"/>
              </a:rPr>
              <a:t>&lt;&lt;(a/b);   break; </a:t>
            </a:r>
          </a:p>
          <a:p>
            <a:pPr lvl="0" fontAlgn="base">
              <a:spcBef>
                <a:spcPct val="0"/>
              </a:spcBef>
              <a:spcAft>
                <a:spcPct val="0"/>
              </a:spcAft>
            </a:pPr>
            <a:r>
              <a:rPr lang="en-US" sz="2400" b="1" dirty="0">
                <a:latin typeface="Courier New" panose="02070309020205020404" pitchFamily="49" charset="0"/>
                <a:cs typeface="Courier New" panose="02070309020205020404" pitchFamily="49" charset="0"/>
              </a:rPr>
              <a:t>	default:      </a:t>
            </a:r>
            <a:r>
              <a:rPr lang="en-US" sz="2400" b="1" dirty="0" err="1">
                <a:latin typeface="Courier New" panose="02070309020205020404" pitchFamily="49" charset="0"/>
                <a:cs typeface="Courier New" panose="02070309020205020404" pitchFamily="49" charset="0"/>
              </a:rPr>
              <a:t>cout</a:t>
            </a:r>
            <a:r>
              <a:rPr lang="en-US" sz="2400" b="1" dirty="0">
                <a:latin typeface="Courier New" panose="02070309020205020404" pitchFamily="49" charset="0"/>
                <a:cs typeface="Courier New" panose="02070309020205020404" pitchFamily="49" charset="0"/>
              </a:rPr>
              <a:t>&lt;&lt;“Error: Invalid key…";</a:t>
            </a:r>
          </a:p>
          <a:p>
            <a:pPr lvl="0" fontAlgn="base">
              <a:spcBef>
                <a:spcPct val="0"/>
              </a:spcBef>
              <a:spcAft>
                <a:spcPct val="0"/>
              </a:spcAft>
            </a:pPr>
            <a:r>
              <a:rPr lang="en-US" sz="2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981552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524000" y="0"/>
            <a:ext cx="9106328" cy="891540"/>
          </a:xfrm>
        </p:spPr>
        <p:txBody>
          <a:bodyPr>
            <a:normAutofit/>
          </a:bodyPr>
          <a:lstStyle/>
          <a:p>
            <a:r>
              <a:rPr lang="en-US" b="1" dirty="0" smtClean="0">
                <a:solidFill>
                  <a:srgbClr val="B80000"/>
                </a:solidFill>
                <a:cs typeface="Courier New" pitchFamily="49" charset="0"/>
              </a:rPr>
              <a:t>Nested Switch</a:t>
            </a:r>
            <a:endParaRPr lang="en-US" b="1" dirty="0">
              <a:solidFill>
                <a:srgbClr val="B80000"/>
              </a:solidFill>
              <a:cs typeface="Courier New" pitchFamily="49" charset="0"/>
            </a:endParaRPr>
          </a:p>
        </p:txBody>
      </p:sp>
      <p:sp>
        <p:nvSpPr>
          <p:cNvPr id="90115" name="Rectangle 3"/>
          <p:cNvSpPr>
            <a:spLocks noGrp="1" noChangeArrowheads="1"/>
          </p:cNvSpPr>
          <p:nvPr>
            <p:ph type="body" idx="1"/>
          </p:nvPr>
        </p:nvSpPr>
        <p:spPr>
          <a:xfrm>
            <a:off x="1524000" y="838200"/>
            <a:ext cx="9144000" cy="6019800"/>
          </a:xfrm>
        </p:spPr>
        <p:txBody>
          <a:bodyPr>
            <a:normAutofit/>
          </a:bodyPr>
          <a:lstStyle/>
          <a:p>
            <a:pPr>
              <a:spcBef>
                <a:spcPct val="0"/>
              </a:spcBef>
              <a:buFont typeface="Monotype Sorts" pitchFamily="2" charset="2"/>
              <a:buNone/>
            </a:pPr>
            <a:endParaRPr lang="en-US" b="1" dirty="0">
              <a:latin typeface="Courier New" pitchFamily="49" charset="0"/>
              <a:cs typeface="Courier New" pitchFamily="49" charset="0"/>
            </a:endParaRPr>
          </a:p>
          <a:p>
            <a:pPr>
              <a:spcBef>
                <a:spcPct val="0"/>
              </a:spcBef>
              <a:buFont typeface="Monotype Sorts" pitchFamily="2" charset="2"/>
              <a:buNone/>
            </a:pPr>
            <a:endParaRPr lang="en-US" b="1" dirty="0">
              <a:latin typeface="Courier New" pitchFamily="49" charset="0"/>
              <a:cs typeface="Courier New" pitchFamily="49" charset="0"/>
            </a:endParaRPr>
          </a:p>
        </p:txBody>
      </p:sp>
      <p:sp>
        <p:nvSpPr>
          <p:cNvPr id="5" name="Rectangle 4"/>
          <p:cNvSpPr/>
          <p:nvPr/>
        </p:nvSpPr>
        <p:spPr>
          <a:xfrm>
            <a:off x="1562528" y="89154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7" name="Rectangle 6"/>
          <p:cNvSpPr/>
          <p:nvPr/>
        </p:nvSpPr>
        <p:spPr>
          <a:xfrm>
            <a:off x="1752600" y="990600"/>
            <a:ext cx="8610600" cy="405496"/>
          </a:xfrm>
          <a:prstGeom prst="rect">
            <a:avLst/>
          </a:prstGeom>
        </p:spPr>
        <p:txBody>
          <a:bodyPr wrap="square">
            <a:spAutoFit/>
          </a:bodyPr>
          <a:lstStyle/>
          <a:p>
            <a:pPr>
              <a:lnSpc>
                <a:spcPct val="90000"/>
              </a:lnSpc>
              <a:buFont typeface="Monotype Sorts" pitchFamily="2" charset="2"/>
              <a:buNone/>
            </a:pPr>
            <a:r>
              <a:rPr lang="en-US" sz="2200" b="1" dirty="0">
                <a:latin typeface="Courier New" pitchFamily="49" charset="0"/>
                <a:cs typeface="Courier New" pitchFamily="49" charset="0"/>
              </a:rPr>
              <a:t>		          			</a:t>
            </a:r>
            <a:endParaRPr lang="en-US" sz="3000" b="1" dirty="0">
              <a:latin typeface="Courier New" pitchFamily="49" charset="0"/>
              <a:cs typeface="Courier New" pitchFamily="49" charset="0"/>
            </a:endParaRPr>
          </a:p>
        </p:txBody>
      </p:sp>
      <p:sp>
        <p:nvSpPr>
          <p:cNvPr id="2049" name="Rectangle 1"/>
          <p:cNvSpPr>
            <a:spLocks noChangeArrowheads="1"/>
          </p:cNvSpPr>
          <p:nvPr/>
        </p:nvSpPr>
        <p:spPr bwMode="auto">
          <a:xfrm>
            <a:off x="1752600" y="1172393"/>
            <a:ext cx="83820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indent="-457200" fontAlgn="base">
              <a:spcBef>
                <a:spcPct val="0"/>
              </a:spcBef>
              <a:spcAft>
                <a:spcPct val="0"/>
              </a:spcAft>
              <a:buFont typeface="Arial" panose="020B0604020202020204" pitchFamily="34" charset="0"/>
              <a:buChar char="•"/>
            </a:pPr>
            <a:r>
              <a:rPr lang="en-US" sz="3200" b="1" dirty="0">
                <a:solidFill>
                  <a:srgbClr val="C00000"/>
                </a:solidFill>
                <a:latin typeface="+mj-lt"/>
                <a:cs typeface="Courier New" panose="02070309020205020404" pitchFamily="49" charset="0"/>
              </a:rPr>
              <a:t>switch </a:t>
            </a:r>
            <a:r>
              <a:rPr lang="en-US" sz="3200" b="1" dirty="0">
                <a:latin typeface="+mj-lt"/>
                <a:cs typeface="Courier New" panose="02070309020205020404" pitchFamily="49" charset="0"/>
              </a:rPr>
              <a:t>can also be </a:t>
            </a:r>
            <a:r>
              <a:rPr lang="en-US" sz="3200" b="1" dirty="0">
                <a:solidFill>
                  <a:srgbClr val="2C14DE"/>
                </a:solidFill>
                <a:latin typeface="+mj-lt"/>
                <a:cs typeface="Courier New" panose="02070309020205020404" pitchFamily="49" charset="0"/>
              </a:rPr>
              <a:t>nested</a:t>
            </a:r>
            <a:r>
              <a:rPr lang="en-US" sz="3200" b="1" dirty="0">
                <a:latin typeface="+mj-lt"/>
                <a:cs typeface="Courier New" panose="02070309020205020404" pitchFamily="49" charset="0"/>
              </a:rPr>
              <a:t>…</a:t>
            </a:r>
          </a:p>
          <a:p>
            <a:pPr marL="457200" indent="-457200" fontAlgn="base">
              <a:spcBef>
                <a:spcPct val="0"/>
              </a:spcBef>
              <a:spcAft>
                <a:spcPct val="0"/>
              </a:spcAft>
              <a:buFont typeface="Arial" panose="020B0604020202020204" pitchFamily="34" charset="0"/>
              <a:buChar char="•"/>
            </a:pPr>
            <a:endParaRPr lang="en-US" sz="3200" b="1" dirty="0">
              <a:latin typeface="+mj-lt"/>
              <a:cs typeface="Courier New" panose="02070309020205020404" pitchFamily="49" charset="0"/>
            </a:endParaRPr>
          </a:p>
          <a:p>
            <a:pPr marL="457200" indent="-457200" fontAlgn="base">
              <a:spcBef>
                <a:spcPct val="0"/>
              </a:spcBef>
              <a:spcAft>
                <a:spcPct val="0"/>
              </a:spcAft>
              <a:buFont typeface="Arial" panose="020B0604020202020204" pitchFamily="34" charset="0"/>
              <a:buChar char="•"/>
            </a:pPr>
            <a:r>
              <a:rPr lang="en-US" sz="3200" b="1" dirty="0">
                <a:solidFill>
                  <a:srgbClr val="2C14DE"/>
                </a:solidFill>
                <a:latin typeface="+mj-lt"/>
                <a:cs typeface="Courier New" panose="02070309020205020404" pitchFamily="49" charset="0"/>
              </a:rPr>
              <a:t>Another switch </a:t>
            </a:r>
            <a:r>
              <a:rPr lang="en-US" sz="3200" b="1" dirty="0">
                <a:solidFill>
                  <a:srgbClr val="FF0000"/>
                </a:solidFill>
                <a:latin typeface="+mj-lt"/>
                <a:cs typeface="Courier New" panose="02070309020205020404" pitchFamily="49" charset="0"/>
              </a:rPr>
              <a:t>part</a:t>
            </a:r>
            <a:r>
              <a:rPr lang="en-US" sz="3200" b="1" dirty="0">
                <a:latin typeface="+mj-lt"/>
                <a:cs typeface="Courier New" panose="02070309020205020404" pitchFamily="49" charset="0"/>
              </a:rPr>
              <a:t> of the </a:t>
            </a:r>
            <a:r>
              <a:rPr lang="en-US" sz="3200" b="1" dirty="0">
                <a:solidFill>
                  <a:srgbClr val="FF0000"/>
                </a:solidFill>
                <a:latin typeface="+mj-lt"/>
                <a:cs typeface="Courier New" panose="02070309020205020404" pitchFamily="49" charset="0"/>
              </a:rPr>
              <a:t>case</a:t>
            </a:r>
            <a:r>
              <a:rPr lang="en-US" sz="3200" b="1" dirty="0">
                <a:latin typeface="+mj-lt"/>
                <a:cs typeface="Courier New" panose="02070309020205020404" pitchFamily="49" charset="0"/>
              </a:rPr>
              <a:t> component</a:t>
            </a:r>
          </a:p>
          <a:p>
            <a:pPr marL="457200" indent="-457200" fontAlgn="base">
              <a:spcBef>
                <a:spcPct val="0"/>
              </a:spcBef>
              <a:spcAft>
                <a:spcPct val="0"/>
              </a:spcAft>
              <a:buFont typeface="Arial" panose="020B0604020202020204" pitchFamily="34" charset="0"/>
              <a:buChar char="•"/>
            </a:pPr>
            <a:endParaRPr lang="en-US" sz="3200" b="1" dirty="0">
              <a:latin typeface="+mj-lt"/>
              <a:cs typeface="Courier New" panose="02070309020205020404" pitchFamily="49" charset="0"/>
            </a:endParaRPr>
          </a:p>
          <a:p>
            <a:pPr marL="457200" indent="-457200" fontAlgn="base">
              <a:spcBef>
                <a:spcPct val="0"/>
              </a:spcBef>
              <a:spcAft>
                <a:spcPct val="0"/>
              </a:spcAft>
              <a:buFont typeface="Arial" panose="020B0604020202020204" pitchFamily="34" charset="0"/>
              <a:buChar char="•"/>
            </a:pPr>
            <a:r>
              <a:rPr lang="en-US" sz="3200" b="1" dirty="0">
                <a:latin typeface="+mj-lt"/>
                <a:cs typeface="Courier New" panose="02070309020205020404" pitchFamily="49" charset="0"/>
              </a:rPr>
              <a:t>Example…</a:t>
            </a:r>
          </a:p>
          <a:p>
            <a:pPr marL="457200" indent="-457200" fontAlgn="base">
              <a:spcBef>
                <a:spcPct val="0"/>
              </a:spcBef>
              <a:spcAft>
                <a:spcPct val="0"/>
              </a:spcAft>
              <a:buFont typeface="Arial" panose="020B0604020202020204" pitchFamily="34" charset="0"/>
              <a:buChar char="•"/>
            </a:pPr>
            <a:endParaRPr lang="en-US" sz="3200" b="1" dirty="0">
              <a:latin typeface="+mj-lt"/>
              <a:cs typeface="Courier New" panose="02070309020205020404" pitchFamily="49" charset="0"/>
            </a:endParaRPr>
          </a:p>
        </p:txBody>
      </p:sp>
    </p:spTree>
    <p:extLst>
      <p:ext uri="{BB962C8B-B14F-4D97-AF65-F5344CB8AC3E}">
        <p14:creationId xmlns:p14="http://schemas.microsoft.com/office/powerpoint/2010/main" val="2867049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1524000" y="838200"/>
            <a:ext cx="9144000" cy="6019800"/>
          </a:xfrm>
        </p:spPr>
        <p:txBody>
          <a:bodyPr>
            <a:normAutofit/>
          </a:bodyPr>
          <a:lstStyle/>
          <a:p>
            <a:pPr>
              <a:spcBef>
                <a:spcPct val="0"/>
              </a:spcBef>
              <a:buFont typeface="Monotype Sorts" pitchFamily="2" charset="2"/>
              <a:buNone/>
            </a:pPr>
            <a:endParaRPr lang="en-US" b="1" dirty="0">
              <a:latin typeface="Courier New" pitchFamily="49" charset="0"/>
              <a:cs typeface="Courier New" pitchFamily="49" charset="0"/>
            </a:endParaRPr>
          </a:p>
          <a:p>
            <a:pPr>
              <a:spcBef>
                <a:spcPct val="0"/>
              </a:spcBef>
              <a:buFont typeface="Monotype Sorts" pitchFamily="2" charset="2"/>
              <a:buNone/>
            </a:pPr>
            <a:endParaRPr lang="en-US" b="1" dirty="0">
              <a:latin typeface="Courier New" pitchFamily="49" charset="0"/>
              <a:cs typeface="Courier New" pitchFamily="49" charset="0"/>
            </a:endParaRPr>
          </a:p>
        </p:txBody>
      </p:sp>
      <p:sp>
        <p:nvSpPr>
          <p:cNvPr id="5" name="Rectangle 4"/>
          <p:cNvSpPr/>
          <p:nvPr/>
        </p:nvSpPr>
        <p:spPr>
          <a:xfrm>
            <a:off x="1562528" y="89154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7" name="Rectangle 6"/>
          <p:cNvSpPr/>
          <p:nvPr/>
        </p:nvSpPr>
        <p:spPr>
          <a:xfrm>
            <a:off x="1752600" y="990600"/>
            <a:ext cx="8610600" cy="405496"/>
          </a:xfrm>
          <a:prstGeom prst="rect">
            <a:avLst/>
          </a:prstGeom>
        </p:spPr>
        <p:txBody>
          <a:bodyPr wrap="square">
            <a:spAutoFit/>
          </a:bodyPr>
          <a:lstStyle/>
          <a:p>
            <a:pPr>
              <a:lnSpc>
                <a:spcPct val="90000"/>
              </a:lnSpc>
              <a:buFont typeface="Monotype Sorts" pitchFamily="2" charset="2"/>
              <a:buNone/>
            </a:pPr>
            <a:r>
              <a:rPr lang="en-US" sz="2200" b="1" dirty="0">
                <a:latin typeface="Courier New" pitchFamily="49" charset="0"/>
                <a:cs typeface="Courier New" pitchFamily="49" charset="0"/>
              </a:rPr>
              <a:t>		          			</a:t>
            </a:r>
            <a:endParaRPr lang="en-US" sz="3000" b="1" dirty="0">
              <a:latin typeface="Courier New" pitchFamily="49" charset="0"/>
              <a:cs typeface="Courier New" pitchFamily="49" charset="0"/>
            </a:endParaRPr>
          </a:p>
        </p:txBody>
      </p:sp>
      <p:pic>
        <p:nvPicPr>
          <p:cNvPr id="2" name="Picture 1"/>
          <p:cNvPicPr>
            <a:picLocks noChangeAspect="1"/>
          </p:cNvPicPr>
          <p:nvPr/>
        </p:nvPicPr>
        <p:blipFill>
          <a:blip r:embed="rId2"/>
          <a:stretch>
            <a:fillRect/>
          </a:stretch>
        </p:blipFill>
        <p:spPr>
          <a:xfrm>
            <a:off x="1610154" y="42422"/>
            <a:ext cx="6619447" cy="6815579"/>
          </a:xfrm>
          <a:prstGeom prst="rect">
            <a:avLst/>
          </a:prstGeom>
        </p:spPr>
      </p:pic>
      <p:sp>
        <p:nvSpPr>
          <p:cNvPr id="90114" name="Rectangle 2"/>
          <p:cNvSpPr>
            <a:spLocks noGrp="1" noChangeArrowheads="1"/>
          </p:cNvSpPr>
          <p:nvPr>
            <p:ph type="title"/>
          </p:nvPr>
        </p:nvSpPr>
        <p:spPr>
          <a:xfrm>
            <a:off x="8058364" y="424368"/>
            <a:ext cx="2590800" cy="768980"/>
          </a:xfrm>
          <a:solidFill>
            <a:schemeClr val="bg1"/>
          </a:solidFill>
        </p:spPr>
        <p:txBody>
          <a:bodyPr>
            <a:normAutofit fontScale="90000"/>
          </a:bodyPr>
          <a:lstStyle/>
          <a:p>
            <a:pPr algn="l"/>
            <a:r>
              <a:rPr lang="en-US" sz="3200" b="1" dirty="0">
                <a:solidFill>
                  <a:srgbClr val="B80000"/>
                </a:solidFill>
                <a:cs typeface="Courier New" pitchFamily="49" charset="0"/>
              </a:rPr>
              <a:t>Example: </a:t>
            </a:r>
            <a:r>
              <a:rPr lang="en-US" sz="3200" b="1" u="sng" dirty="0">
                <a:solidFill>
                  <a:srgbClr val="B80000"/>
                </a:solidFill>
                <a:cs typeface="Courier New" pitchFamily="49" charset="0"/>
              </a:rPr>
              <a:t>Nested switch</a:t>
            </a:r>
          </a:p>
        </p:txBody>
      </p:sp>
    </p:spTree>
    <p:extLst>
      <p:ext uri="{BB962C8B-B14F-4D97-AF65-F5344CB8AC3E}">
        <p14:creationId xmlns:p14="http://schemas.microsoft.com/office/powerpoint/2010/main" val="30416052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24000" y="-1"/>
            <a:ext cx="9144000" cy="882531"/>
          </a:xfrm>
        </p:spPr>
        <p:txBody>
          <a:bodyPr>
            <a:normAutofit/>
          </a:bodyPr>
          <a:lstStyle/>
          <a:p>
            <a:r>
              <a:rPr lang="en-US" b="1" dirty="0" smtClean="0">
                <a:solidFill>
                  <a:srgbClr val="B80000"/>
                </a:solidFill>
              </a:rPr>
              <a:t>Ternary/Conditional Operator </a:t>
            </a:r>
            <a:endParaRPr lang="en-US" b="1" dirty="0">
              <a:solidFill>
                <a:srgbClr val="B80000"/>
              </a:solidFill>
            </a:endParaRPr>
          </a:p>
        </p:txBody>
      </p:sp>
      <p:sp>
        <p:nvSpPr>
          <p:cNvPr id="17411" name="Rectangle 3"/>
          <p:cNvSpPr>
            <a:spLocks noGrp="1" noChangeArrowheads="1"/>
          </p:cNvSpPr>
          <p:nvPr>
            <p:ph type="body" idx="1"/>
          </p:nvPr>
        </p:nvSpPr>
        <p:spPr>
          <a:xfrm>
            <a:off x="1638300" y="1102761"/>
            <a:ext cx="8953500" cy="5029200"/>
          </a:xfrm>
        </p:spPr>
        <p:txBody>
          <a:bodyPr>
            <a:normAutofit/>
          </a:bodyPr>
          <a:lstStyle/>
          <a:p>
            <a:pPr algn="just"/>
            <a:r>
              <a:rPr lang="en-US" sz="3000" dirty="0">
                <a:latin typeface="+mj-lt"/>
              </a:rPr>
              <a:t>The </a:t>
            </a:r>
            <a:r>
              <a:rPr lang="en-US" sz="3000" b="1" dirty="0">
                <a:solidFill>
                  <a:srgbClr val="C00000"/>
                </a:solidFill>
                <a:latin typeface="+mj-lt"/>
              </a:rPr>
              <a:t>conditional operator ( ? : ) </a:t>
            </a:r>
            <a:r>
              <a:rPr lang="en-US" sz="3000" dirty="0">
                <a:latin typeface="+mj-lt"/>
              </a:rPr>
              <a:t>is a </a:t>
            </a:r>
            <a:r>
              <a:rPr lang="en-US" sz="3000" b="1" dirty="0">
                <a:solidFill>
                  <a:srgbClr val="2C14DE"/>
                </a:solidFill>
                <a:latin typeface="+mj-lt"/>
              </a:rPr>
              <a:t>ternary operator </a:t>
            </a:r>
            <a:r>
              <a:rPr lang="en-US" sz="3000" dirty="0">
                <a:latin typeface="+mj-lt"/>
              </a:rPr>
              <a:t>(</a:t>
            </a:r>
            <a:r>
              <a:rPr lang="en-US" sz="3000" b="1" i="1" dirty="0">
                <a:latin typeface="+mj-lt"/>
              </a:rPr>
              <a:t>three operands</a:t>
            </a:r>
            <a:r>
              <a:rPr lang="en-US" sz="3000" dirty="0">
                <a:latin typeface="+mj-lt"/>
              </a:rPr>
              <a:t>), is used to </a:t>
            </a:r>
            <a:r>
              <a:rPr lang="en-US" sz="3000" b="1" dirty="0">
                <a:latin typeface="+mj-lt"/>
              </a:rPr>
              <a:t>simplify</a:t>
            </a:r>
            <a:r>
              <a:rPr lang="en-US" sz="3000" dirty="0">
                <a:latin typeface="+mj-lt"/>
              </a:rPr>
              <a:t> an </a:t>
            </a:r>
            <a:r>
              <a:rPr lang="en-US" sz="3000" b="1" dirty="0">
                <a:latin typeface="+mj-lt"/>
              </a:rPr>
              <a:t>if/else statement</a:t>
            </a:r>
            <a:r>
              <a:rPr lang="en-US" sz="3000" dirty="0">
                <a:latin typeface="+mj-lt"/>
              </a:rPr>
              <a:t>.</a:t>
            </a:r>
            <a:endParaRPr lang="en-US" b="1" dirty="0">
              <a:latin typeface="Consolas" panose="020B0609020204030204" pitchFamily="49" charset="0"/>
            </a:endParaRPr>
          </a:p>
          <a:p>
            <a:pPr marL="0" indent="0">
              <a:buNone/>
            </a:pPr>
            <a:endParaRPr lang="en-US" sz="2400" b="1" dirty="0">
              <a:latin typeface="Consolas" panose="020B0609020204030204" pitchFamily="49" charset="0"/>
            </a:endParaRPr>
          </a:p>
          <a:p>
            <a:pPr marL="0" indent="0">
              <a:buNone/>
            </a:pPr>
            <a:r>
              <a:rPr lang="en-US" sz="2400" b="1" dirty="0">
                <a:latin typeface="Consolas" panose="020B0609020204030204" pitchFamily="49" charset="0"/>
              </a:rPr>
              <a:t>   </a:t>
            </a:r>
            <a:r>
              <a:rPr lang="en-US" b="1" dirty="0">
                <a:solidFill>
                  <a:srgbClr val="2C14DE"/>
                </a:solidFill>
                <a:latin typeface="Consolas" panose="020B0609020204030204" pitchFamily="49" charset="0"/>
              </a:rPr>
              <a:t>expression1</a:t>
            </a:r>
            <a:r>
              <a:rPr lang="en-US" b="1" dirty="0">
                <a:latin typeface="Consolas" panose="020B0609020204030204" pitchFamily="49" charset="0"/>
              </a:rPr>
              <a:t> ? </a:t>
            </a:r>
            <a:r>
              <a:rPr lang="en-US" b="1" dirty="0">
                <a:solidFill>
                  <a:srgbClr val="2C14DE"/>
                </a:solidFill>
                <a:latin typeface="Consolas" panose="020B0609020204030204" pitchFamily="49" charset="0"/>
              </a:rPr>
              <a:t>expression2</a:t>
            </a:r>
            <a:r>
              <a:rPr lang="en-US" b="1" dirty="0">
                <a:latin typeface="Consolas" panose="020B0609020204030204" pitchFamily="49" charset="0"/>
              </a:rPr>
              <a:t> : </a:t>
            </a:r>
            <a:r>
              <a:rPr lang="en-US" b="1" dirty="0">
                <a:solidFill>
                  <a:srgbClr val="2C14DE"/>
                </a:solidFill>
                <a:latin typeface="Consolas" panose="020B0609020204030204" pitchFamily="49" charset="0"/>
              </a:rPr>
              <a:t>expression3;</a:t>
            </a:r>
          </a:p>
          <a:p>
            <a:pPr marL="0" indent="0">
              <a:buNone/>
            </a:pPr>
            <a:endParaRPr lang="en-US" sz="2400" b="1" dirty="0">
              <a:solidFill>
                <a:srgbClr val="2C14DE"/>
              </a:solidFill>
              <a:latin typeface="Consolas" panose="020B0609020204030204" pitchFamily="49" charset="0"/>
            </a:endParaRPr>
          </a:p>
          <a:p>
            <a:pPr algn="just">
              <a:spcBef>
                <a:spcPct val="60000"/>
              </a:spcBef>
              <a:tabLst>
                <a:tab pos="635000" algn="l"/>
              </a:tabLst>
            </a:pPr>
            <a:r>
              <a:rPr lang="en-US" dirty="0"/>
              <a:t>If </a:t>
            </a:r>
            <a:r>
              <a:rPr lang="en-US" b="1" dirty="0"/>
              <a:t>expression1</a:t>
            </a:r>
            <a:r>
              <a:rPr lang="en-US" dirty="0"/>
              <a:t> is </a:t>
            </a:r>
            <a:r>
              <a:rPr lang="en-US" b="1" dirty="0">
                <a:solidFill>
                  <a:srgbClr val="3333FF"/>
                </a:solidFill>
              </a:rPr>
              <a:t>true</a:t>
            </a:r>
            <a:r>
              <a:rPr lang="en-US" dirty="0"/>
              <a:t>, the </a:t>
            </a:r>
            <a:r>
              <a:rPr lang="en-US" b="1" dirty="0"/>
              <a:t>result</a:t>
            </a:r>
            <a:r>
              <a:rPr lang="en-US" dirty="0"/>
              <a:t> of the </a:t>
            </a:r>
            <a:r>
              <a:rPr lang="en-US" b="1" i="1" dirty="0"/>
              <a:t>conditional</a:t>
            </a:r>
            <a:r>
              <a:rPr lang="en-US" i="1" dirty="0"/>
              <a:t> </a:t>
            </a:r>
            <a:r>
              <a:rPr lang="en-US" b="1" i="1" dirty="0"/>
              <a:t>expressio</a:t>
            </a:r>
            <a:r>
              <a:rPr lang="en-US" b="1" dirty="0"/>
              <a:t>n</a:t>
            </a:r>
            <a:r>
              <a:rPr lang="en-US" dirty="0"/>
              <a:t> is </a:t>
            </a:r>
            <a:r>
              <a:rPr lang="en-US" b="1" i="1" dirty="0">
                <a:solidFill>
                  <a:srgbClr val="2C14DE"/>
                </a:solidFill>
              </a:rPr>
              <a:t>expression2</a:t>
            </a:r>
            <a:r>
              <a:rPr lang="en-US" dirty="0"/>
              <a:t>. Otherwise, the </a:t>
            </a:r>
            <a:r>
              <a:rPr lang="en-US" b="1" i="1" dirty="0"/>
              <a:t>result</a:t>
            </a:r>
            <a:r>
              <a:rPr lang="en-US" dirty="0"/>
              <a:t> is </a:t>
            </a:r>
            <a:r>
              <a:rPr lang="en-US" b="1" i="1" dirty="0">
                <a:solidFill>
                  <a:srgbClr val="2C14DE"/>
                </a:solidFill>
              </a:rPr>
              <a:t>expression3</a:t>
            </a:r>
          </a:p>
          <a:p>
            <a:endParaRPr lang="en-US" sz="3000" dirty="0">
              <a:latin typeface="+mj-lt"/>
            </a:endParaRPr>
          </a:p>
          <a:p>
            <a:endParaRPr lang="en-US" sz="3000" dirty="0">
              <a:latin typeface="+mj-lt"/>
            </a:endParaRPr>
          </a:p>
          <a:p>
            <a:pPr>
              <a:buFont typeface="Wingdings" pitchFamily="2" charset="2"/>
              <a:buNone/>
            </a:pPr>
            <a:endParaRPr lang="en-US" sz="3200" b="1" dirty="0"/>
          </a:p>
        </p:txBody>
      </p:sp>
      <p:sp>
        <p:nvSpPr>
          <p:cNvPr id="6" name="Rectangle 5"/>
          <p:cNvSpPr/>
          <p:nvPr/>
        </p:nvSpPr>
        <p:spPr>
          <a:xfrm>
            <a:off x="1524000" y="951807"/>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Tree>
    <p:extLst>
      <p:ext uri="{BB962C8B-B14F-4D97-AF65-F5344CB8AC3E}">
        <p14:creationId xmlns:p14="http://schemas.microsoft.com/office/powerpoint/2010/main" val="38538147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524856" y="-1"/>
            <a:ext cx="9144000" cy="1036319"/>
          </a:xfrm>
        </p:spPr>
        <p:txBody>
          <a:bodyPr>
            <a:noAutofit/>
          </a:bodyPr>
          <a:lstStyle/>
          <a:p>
            <a:r>
              <a:rPr lang="en-US" sz="4000" b="1" dirty="0">
                <a:solidFill>
                  <a:srgbClr val="B80000"/>
                </a:solidFill>
              </a:rPr>
              <a:t>Conditional Operator (Ternary operator)</a:t>
            </a:r>
            <a:endParaRPr lang="en-US" sz="4000" b="1" dirty="0">
              <a:solidFill>
                <a:srgbClr val="B80000"/>
              </a:solidFill>
              <a:latin typeface="Book Antiqua" pitchFamily="18" charset="0"/>
            </a:endParaRPr>
          </a:p>
        </p:txBody>
      </p:sp>
      <p:sp>
        <p:nvSpPr>
          <p:cNvPr id="94211" name="Rectangle 3"/>
          <p:cNvSpPr>
            <a:spLocks noGrp="1" noChangeArrowheads="1"/>
          </p:cNvSpPr>
          <p:nvPr>
            <p:ph type="body" idx="1"/>
          </p:nvPr>
        </p:nvSpPr>
        <p:spPr>
          <a:xfrm>
            <a:off x="1600200" y="1219200"/>
            <a:ext cx="9067800" cy="5181600"/>
          </a:xfrm>
        </p:spPr>
        <p:txBody>
          <a:bodyPr>
            <a:normAutofit lnSpcReduction="10000"/>
          </a:bodyPr>
          <a:lstStyle/>
          <a:p>
            <a:pPr>
              <a:lnSpc>
                <a:spcPct val="90000"/>
              </a:lnSpc>
              <a:buFont typeface="Monotype Sorts" pitchFamily="2" charset="2"/>
              <a:buNone/>
            </a:pPr>
            <a:r>
              <a:rPr lang="en-US" sz="3000" b="1" dirty="0">
                <a:latin typeface="Courier New" pitchFamily="49" charset="0"/>
                <a:cs typeface="Courier New" pitchFamily="49" charset="0"/>
              </a:rPr>
              <a:t>if (</a:t>
            </a:r>
            <a:r>
              <a:rPr lang="en-US" sz="3000" b="1" dirty="0">
                <a:solidFill>
                  <a:srgbClr val="2C14DE"/>
                </a:solidFill>
                <a:latin typeface="Courier New" pitchFamily="49" charset="0"/>
                <a:cs typeface="Courier New" pitchFamily="49" charset="0"/>
              </a:rPr>
              <a:t>x &gt; 0</a:t>
            </a:r>
            <a:r>
              <a:rPr lang="en-US" sz="3000" b="1" dirty="0">
                <a:latin typeface="Courier New" pitchFamily="49" charset="0"/>
                <a:cs typeface="Courier New" pitchFamily="49" charset="0"/>
              </a:rPr>
              <a:t>) </a:t>
            </a:r>
          </a:p>
          <a:p>
            <a:pPr>
              <a:lnSpc>
                <a:spcPct val="90000"/>
              </a:lnSpc>
              <a:buFont typeface="Monotype Sorts" pitchFamily="2" charset="2"/>
              <a:buNone/>
            </a:pPr>
            <a:r>
              <a:rPr lang="en-US" sz="3000" b="1" dirty="0">
                <a:latin typeface="Courier New" pitchFamily="49" charset="0"/>
                <a:cs typeface="Courier New" pitchFamily="49" charset="0"/>
              </a:rPr>
              <a:t>  	</a:t>
            </a:r>
            <a:r>
              <a:rPr lang="en-US" sz="3000" b="1" dirty="0">
                <a:solidFill>
                  <a:srgbClr val="008000"/>
                </a:solidFill>
                <a:latin typeface="Courier New" pitchFamily="49" charset="0"/>
                <a:cs typeface="Courier New" pitchFamily="49" charset="0"/>
              </a:rPr>
              <a:t>y = 1;</a:t>
            </a:r>
          </a:p>
          <a:p>
            <a:pPr>
              <a:lnSpc>
                <a:spcPct val="90000"/>
              </a:lnSpc>
              <a:spcBef>
                <a:spcPct val="0"/>
              </a:spcBef>
              <a:buFont typeface="Monotype Sorts" pitchFamily="2" charset="2"/>
              <a:buNone/>
            </a:pPr>
            <a:r>
              <a:rPr lang="en-US" sz="3000" b="1" dirty="0">
                <a:latin typeface="Courier New" pitchFamily="49" charset="0"/>
                <a:cs typeface="Courier New" pitchFamily="49" charset="0"/>
              </a:rPr>
              <a:t>else </a:t>
            </a:r>
          </a:p>
          <a:p>
            <a:pPr>
              <a:lnSpc>
                <a:spcPct val="90000"/>
              </a:lnSpc>
              <a:spcBef>
                <a:spcPct val="0"/>
              </a:spcBef>
              <a:buFont typeface="Monotype Sorts" pitchFamily="2" charset="2"/>
              <a:buNone/>
            </a:pPr>
            <a:r>
              <a:rPr lang="en-US" sz="3000" b="1" dirty="0">
                <a:latin typeface="Courier New" pitchFamily="49" charset="0"/>
                <a:cs typeface="Courier New" pitchFamily="49" charset="0"/>
              </a:rPr>
              <a:t>  	</a:t>
            </a:r>
            <a:r>
              <a:rPr lang="en-US" sz="3000" b="1" dirty="0">
                <a:solidFill>
                  <a:srgbClr val="B80000"/>
                </a:solidFill>
                <a:latin typeface="Courier New" pitchFamily="49" charset="0"/>
                <a:cs typeface="Courier New" pitchFamily="49" charset="0"/>
              </a:rPr>
              <a:t>y = -1;</a:t>
            </a:r>
          </a:p>
          <a:p>
            <a:pPr>
              <a:lnSpc>
                <a:spcPct val="90000"/>
              </a:lnSpc>
              <a:spcBef>
                <a:spcPct val="0"/>
              </a:spcBef>
              <a:buFont typeface="Monotype Sorts" pitchFamily="2" charset="2"/>
              <a:buNone/>
            </a:pPr>
            <a:endParaRPr lang="en-US" sz="3000" dirty="0"/>
          </a:p>
          <a:p>
            <a:pPr>
              <a:lnSpc>
                <a:spcPct val="90000"/>
              </a:lnSpc>
              <a:spcBef>
                <a:spcPct val="0"/>
              </a:spcBef>
              <a:buFont typeface="Monotype Sorts" pitchFamily="2" charset="2"/>
              <a:buNone/>
            </a:pPr>
            <a:r>
              <a:rPr lang="en-US" b="1" dirty="0" smtClean="0">
                <a:solidFill>
                  <a:srgbClr val="2C14DE"/>
                </a:solidFill>
              </a:rPr>
              <a:t>				is </a:t>
            </a:r>
            <a:r>
              <a:rPr lang="en-US" b="1" dirty="0">
                <a:solidFill>
                  <a:srgbClr val="2C14DE"/>
                </a:solidFill>
              </a:rPr>
              <a:t>equivalent </a:t>
            </a:r>
            <a:r>
              <a:rPr lang="en-US" b="1" dirty="0" smtClean="0">
                <a:solidFill>
                  <a:srgbClr val="2C14DE"/>
                </a:solidFill>
              </a:rPr>
              <a:t>to </a:t>
            </a:r>
            <a:endParaRPr lang="en-US" b="1" dirty="0">
              <a:solidFill>
                <a:srgbClr val="2C14DE"/>
              </a:solidFill>
            </a:endParaRPr>
          </a:p>
          <a:p>
            <a:pPr>
              <a:lnSpc>
                <a:spcPct val="90000"/>
              </a:lnSpc>
              <a:spcBef>
                <a:spcPct val="0"/>
              </a:spcBef>
              <a:buFont typeface="Monotype Sorts" pitchFamily="2" charset="2"/>
              <a:buNone/>
            </a:pPr>
            <a:endParaRPr lang="en-US" sz="3000" b="1" dirty="0"/>
          </a:p>
          <a:p>
            <a:pPr>
              <a:lnSpc>
                <a:spcPct val="90000"/>
              </a:lnSpc>
              <a:spcBef>
                <a:spcPct val="0"/>
              </a:spcBef>
              <a:buFont typeface="Monotype Sorts" pitchFamily="2" charset="2"/>
              <a:buNone/>
            </a:pPr>
            <a:r>
              <a:rPr lang="en-US" sz="3000" b="1" dirty="0"/>
              <a:t>  y = (</a:t>
            </a:r>
            <a:r>
              <a:rPr lang="en-US" sz="3000" b="1" dirty="0">
                <a:solidFill>
                  <a:srgbClr val="2C14DE"/>
                </a:solidFill>
              </a:rPr>
              <a:t>x &gt; 0</a:t>
            </a:r>
            <a:r>
              <a:rPr lang="en-US" sz="3000" b="1" dirty="0"/>
              <a:t>) ? </a:t>
            </a:r>
            <a:r>
              <a:rPr lang="en-US" sz="3000" b="1" dirty="0">
                <a:solidFill>
                  <a:srgbClr val="008000"/>
                </a:solidFill>
              </a:rPr>
              <a:t>1</a:t>
            </a:r>
            <a:r>
              <a:rPr lang="en-US" sz="3000" b="1" dirty="0"/>
              <a:t> : </a:t>
            </a:r>
            <a:r>
              <a:rPr lang="en-US" sz="3000" b="1" dirty="0">
                <a:solidFill>
                  <a:srgbClr val="B80000"/>
                </a:solidFill>
              </a:rPr>
              <a:t>-1</a:t>
            </a:r>
            <a:r>
              <a:rPr lang="en-US" sz="3000" b="1" dirty="0"/>
              <a:t>;</a:t>
            </a:r>
          </a:p>
          <a:p>
            <a:pPr>
              <a:lnSpc>
                <a:spcPct val="90000"/>
              </a:lnSpc>
              <a:spcBef>
                <a:spcPct val="0"/>
              </a:spcBef>
              <a:buFont typeface="Monotype Sorts" pitchFamily="2" charset="2"/>
              <a:buNone/>
            </a:pPr>
            <a:endParaRPr lang="en-US" sz="3000" dirty="0"/>
          </a:p>
          <a:p>
            <a:pPr>
              <a:lnSpc>
                <a:spcPct val="90000"/>
              </a:lnSpc>
              <a:spcBef>
                <a:spcPct val="0"/>
              </a:spcBef>
              <a:buFont typeface="Monotype Sorts" pitchFamily="2" charset="2"/>
              <a:buNone/>
            </a:pPr>
            <a:endParaRPr lang="en-US" sz="3000" dirty="0"/>
          </a:p>
          <a:p>
            <a:pPr>
              <a:lnSpc>
                <a:spcPct val="90000"/>
              </a:lnSpc>
              <a:spcBef>
                <a:spcPct val="0"/>
              </a:spcBef>
              <a:buFont typeface="Monotype Sorts" pitchFamily="2" charset="2"/>
              <a:buNone/>
            </a:pPr>
            <a:r>
              <a:rPr lang="en-US" sz="3000" b="1" u="sng" dirty="0"/>
              <a:t>Syntax:</a:t>
            </a:r>
          </a:p>
          <a:p>
            <a:pPr>
              <a:lnSpc>
                <a:spcPct val="90000"/>
              </a:lnSpc>
              <a:spcBef>
                <a:spcPct val="0"/>
              </a:spcBef>
              <a:buFont typeface="Monotype Sorts" pitchFamily="2" charset="2"/>
              <a:buNone/>
            </a:pPr>
            <a:r>
              <a:rPr lang="en-US" sz="3000" b="1" dirty="0"/>
              <a:t>		 result = (</a:t>
            </a:r>
            <a:r>
              <a:rPr lang="en-US" sz="3000" b="1" dirty="0">
                <a:solidFill>
                  <a:srgbClr val="2C14DE"/>
                </a:solidFill>
              </a:rPr>
              <a:t>condition</a:t>
            </a:r>
            <a:r>
              <a:rPr lang="en-US" sz="3000" b="1" dirty="0"/>
              <a:t>) ? </a:t>
            </a:r>
            <a:r>
              <a:rPr lang="en-US" sz="3000" b="1" dirty="0">
                <a:solidFill>
                  <a:srgbClr val="008000"/>
                </a:solidFill>
              </a:rPr>
              <a:t>Expression1</a:t>
            </a:r>
            <a:r>
              <a:rPr lang="en-US" sz="3000" b="1" dirty="0"/>
              <a:t> : </a:t>
            </a:r>
            <a:r>
              <a:rPr lang="en-US" sz="3000" b="1" dirty="0">
                <a:solidFill>
                  <a:srgbClr val="B80000"/>
                </a:solidFill>
              </a:rPr>
              <a:t>Expression2</a:t>
            </a:r>
            <a:r>
              <a:rPr lang="en-US" sz="3000" b="1" dirty="0"/>
              <a:t>;</a:t>
            </a:r>
          </a:p>
        </p:txBody>
      </p:sp>
      <p:sp>
        <p:nvSpPr>
          <p:cNvPr id="5" name="Rectangle 4"/>
          <p:cNvSpPr/>
          <p:nvPr/>
        </p:nvSpPr>
        <p:spPr>
          <a:xfrm>
            <a:off x="1597631" y="9906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450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211">
                                            <p:txEl>
                                              <p:pRg st="7" end="7"/>
                                            </p:txEl>
                                          </p:spTgt>
                                        </p:tgtEl>
                                        <p:attrNameLst>
                                          <p:attrName>style.visibility</p:attrName>
                                        </p:attrNameLst>
                                      </p:cBhvr>
                                      <p:to>
                                        <p:strVal val="visible"/>
                                      </p:to>
                                    </p:set>
                                    <p:animEffect transition="in" filter="blinds(horizontal)">
                                      <p:cBhvr>
                                        <p:cTn id="7" dur="500"/>
                                        <p:tgtEl>
                                          <p:spTgt spid="94211">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4211">
                                            <p:txEl>
                                              <p:pRg st="10" end="10"/>
                                            </p:txEl>
                                          </p:spTgt>
                                        </p:tgtEl>
                                        <p:attrNameLst>
                                          <p:attrName>style.visibility</p:attrName>
                                        </p:attrNameLst>
                                      </p:cBhvr>
                                      <p:to>
                                        <p:strVal val="visible"/>
                                      </p:to>
                                    </p:set>
                                    <p:animEffect transition="in" filter="blinds(horizontal)">
                                      <p:cBhvr>
                                        <p:cTn id="12" dur="500"/>
                                        <p:tgtEl>
                                          <p:spTgt spid="94211">
                                            <p:txEl>
                                              <p:pRg st="10" end="1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4211">
                                            <p:txEl>
                                              <p:pRg st="11" end="11"/>
                                            </p:txEl>
                                          </p:spTgt>
                                        </p:tgtEl>
                                        <p:attrNameLst>
                                          <p:attrName>style.visibility</p:attrName>
                                        </p:attrNameLst>
                                      </p:cBhvr>
                                      <p:to>
                                        <p:strVal val="visible"/>
                                      </p:to>
                                    </p:set>
                                    <p:animEffect transition="in" filter="blinds(horizontal)">
                                      <p:cBhvr>
                                        <p:cTn id="15" dur="500"/>
                                        <p:tgtEl>
                                          <p:spTgt spid="942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534274" y="24829"/>
            <a:ext cx="9144000" cy="965771"/>
          </a:xfrm>
        </p:spPr>
        <p:txBody>
          <a:bodyPr/>
          <a:lstStyle/>
          <a:p>
            <a:r>
              <a:rPr lang="en-US" b="1" dirty="0">
                <a:solidFill>
                  <a:srgbClr val="B80000"/>
                </a:solidFill>
              </a:rPr>
              <a:t>Conditional </a:t>
            </a:r>
            <a:r>
              <a:rPr lang="en-US" b="1" dirty="0" smtClean="0">
                <a:solidFill>
                  <a:srgbClr val="B80000"/>
                </a:solidFill>
              </a:rPr>
              <a:t>Operator, examples</a:t>
            </a:r>
            <a:endParaRPr lang="en-US" b="1" dirty="0">
              <a:solidFill>
                <a:srgbClr val="B80000"/>
              </a:solidFill>
              <a:latin typeface="Book Antiqua" pitchFamily="18" charset="0"/>
            </a:endParaRPr>
          </a:p>
        </p:txBody>
      </p:sp>
      <p:sp>
        <p:nvSpPr>
          <p:cNvPr id="90115" name="Rectangle 3"/>
          <p:cNvSpPr>
            <a:spLocks noGrp="1" noChangeArrowheads="1"/>
          </p:cNvSpPr>
          <p:nvPr>
            <p:ph type="body" idx="1"/>
          </p:nvPr>
        </p:nvSpPr>
        <p:spPr>
          <a:xfrm>
            <a:off x="1524000" y="1295400"/>
            <a:ext cx="9144000" cy="3429000"/>
          </a:xfrm>
        </p:spPr>
        <p:txBody>
          <a:bodyPr>
            <a:normAutofit/>
          </a:bodyPr>
          <a:lstStyle/>
          <a:p>
            <a:pPr>
              <a:buFont typeface="Monotype Sorts" pitchFamily="2" charset="2"/>
              <a:buNone/>
            </a:pPr>
            <a:r>
              <a:rPr lang="en-US" sz="3000" b="1" dirty="0" err="1">
                <a:latin typeface="+mj-lt"/>
              </a:rPr>
              <a:t>cout</a:t>
            </a:r>
            <a:r>
              <a:rPr lang="en-US" sz="3000" b="1" dirty="0">
                <a:latin typeface="+mj-lt"/>
              </a:rPr>
              <a:t> &lt;&lt; ((</a:t>
            </a:r>
            <a:r>
              <a:rPr lang="en-US" sz="3000" b="1" dirty="0">
                <a:solidFill>
                  <a:srgbClr val="2F1BC7"/>
                </a:solidFill>
                <a:latin typeface="+mj-lt"/>
              </a:rPr>
              <a:t>num % 2 == 0</a:t>
            </a:r>
            <a:r>
              <a:rPr lang="en-US" sz="3000" b="1" dirty="0">
                <a:latin typeface="+mj-lt"/>
              </a:rPr>
              <a:t>) ? "</a:t>
            </a:r>
            <a:r>
              <a:rPr lang="en-US" sz="3000" b="1" dirty="0">
                <a:solidFill>
                  <a:srgbClr val="008000"/>
                </a:solidFill>
                <a:latin typeface="+mj-lt"/>
              </a:rPr>
              <a:t>num is even</a:t>
            </a:r>
            <a:r>
              <a:rPr lang="en-US" sz="3000" b="1" dirty="0">
                <a:latin typeface="+mj-lt"/>
              </a:rPr>
              <a:t>" : "</a:t>
            </a:r>
            <a:r>
              <a:rPr lang="en-US" sz="3000" b="1" dirty="0">
                <a:solidFill>
                  <a:srgbClr val="B80000"/>
                </a:solidFill>
                <a:latin typeface="+mj-lt"/>
              </a:rPr>
              <a:t>num is odd</a:t>
            </a:r>
            <a:r>
              <a:rPr lang="en-US" sz="3000" b="1" dirty="0">
                <a:latin typeface="+mj-lt"/>
              </a:rPr>
              <a:t>");</a:t>
            </a:r>
          </a:p>
          <a:p>
            <a:pPr>
              <a:buFont typeface="Monotype Sorts" pitchFamily="2" charset="2"/>
              <a:buNone/>
            </a:pPr>
            <a:endParaRPr lang="en-US" sz="3000" b="1" dirty="0">
              <a:latin typeface="+mj-lt"/>
            </a:endParaRPr>
          </a:p>
          <a:p>
            <a:pPr>
              <a:buFont typeface="Monotype Sorts" pitchFamily="2" charset="2"/>
              <a:buNone/>
            </a:pPr>
            <a:r>
              <a:rPr lang="en-US" sz="3000" b="1" dirty="0"/>
              <a:t> </a:t>
            </a:r>
            <a:r>
              <a:rPr lang="en-US" sz="3000" b="1" dirty="0" err="1"/>
              <a:t>int</a:t>
            </a:r>
            <a:r>
              <a:rPr lang="en-US" sz="3000" b="1" dirty="0"/>
              <a:t> </a:t>
            </a:r>
            <a:r>
              <a:rPr lang="en-US" sz="3000" b="1" dirty="0" err="1"/>
              <a:t>min_value</a:t>
            </a:r>
            <a:r>
              <a:rPr lang="en-US" sz="3000" b="1" dirty="0"/>
              <a:t> = (</a:t>
            </a:r>
            <a:r>
              <a:rPr lang="en-US" sz="3000" b="1" dirty="0">
                <a:solidFill>
                  <a:srgbClr val="2F1BC7"/>
                </a:solidFill>
              </a:rPr>
              <a:t>num1&lt;num2</a:t>
            </a:r>
            <a:r>
              <a:rPr lang="en-US" sz="3000" b="1" dirty="0"/>
              <a:t>) ? </a:t>
            </a:r>
            <a:r>
              <a:rPr lang="en-US" sz="3000" b="1" dirty="0">
                <a:solidFill>
                  <a:srgbClr val="008000"/>
                </a:solidFill>
              </a:rPr>
              <a:t>num1</a:t>
            </a:r>
            <a:r>
              <a:rPr lang="en-US" sz="3000" b="1" dirty="0"/>
              <a:t> : </a:t>
            </a:r>
            <a:r>
              <a:rPr lang="en-US" sz="3000" b="1" dirty="0">
                <a:solidFill>
                  <a:srgbClr val="B80000"/>
                </a:solidFill>
              </a:rPr>
              <a:t>num2</a:t>
            </a:r>
            <a:r>
              <a:rPr lang="en-US" sz="3000" b="1" dirty="0"/>
              <a:t>;</a:t>
            </a:r>
          </a:p>
          <a:p>
            <a:pPr>
              <a:buFont typeface="Monotype Sorts" pitchFamily="2" charset="2"/>
              <a:buNone/>
            </a:pPr>
            <a:endParaRPr lang="en-US" sz="3000" b="1" dirty="0"/>
          </a:p>
          <a:p>
            <a:pPr>
              <a:buFont typeface="Monotype Sorts" pitchFamily="2" charset="2"/>
              <a:buNone/>
            </a:pPr>
            <a:r>
              <a:rPr lang="en-US" sz="3000" b="1" dirty="0"/>
              <a:t> unsigned </a:t>
            </a:r>
            <a:r>
              <a:rPr lang="en-US" sz="3000" b="1" dirty="0" err="1"/>
              <a:t>int</a:t>
            </a:r>
            <a:r>
              <a:rPr lang="en-US" sz="3000" b="1" dirty="0"/>
              <a:t> </a:t>
            </a:r>
            <a:r>
              <a:rPr lang="en-US" sz="3000" b="1" dirty="0" err="1"/>
              <a:t>absvalue</a:t>
            </a:r>
            <a:r>
              <a:rPr lang="en-US" sz="3000" b="1" dirty="0"/>
              <a:t> = (</a:t>
            </a:r>
            <a:r>
              <a:rPr lang="en-US" sz="3000" b="1" dirty="0">
                <a:solidFill>
                  <a:srgbClr val="2F1BC7"/>
                </a:solidFill>
              </a:rPr>
              <a:t>n&lt; 0</a:t>
            </a:r>
            <a:r>
              <a:rPr lang="en-US" sz="3000" b="1" dirty="0"/>
              <a:t>) ? </a:t>
            </a:r>
            <a:r>
              <a:rPr lang="en-US" sz="3000" b="1" dirty="0">
                <a:solidFill>
                  <a:srgbClr val="008000"/>
                </a:solidFill>
              </a:rPr>
              <a:t>-n</a:t>
            </a:r>
            <a:r>
              <a:rPr lang="en-US" sz="3000" b="1" dirty="0"/>
              <a:t> : </a:t>
            </a:r>
            <a:r>
              <a:rPr lang="en-US" sz="3000" b="1" dirty="0">
                <a:solidFill>
                  <a:srgbClr val="B80000"/>
                </a:solidFill>
              </a:rPr>
              <a:t>n</a:t>
            </a:r>
            <a:r>
              <a:rPr lang="en-US" sz="3000" b="1" dirty="0"/>
              <a:t>;</a:t>
            </a:r>
          </a:p>
          <a:p>
            <a:pPr>
              <a:buFont typeface="Monotype Sorts" pitchFamily="2" charset="2"/>
              <a:buNone/>
            </a:pPr>
            <a:endParaRPr lang="en-US" sz="3000" b="1" dirty="0">
              <a:latin typeface="+mj-lt"/>
            </a:endParaRPr>
          </a:p>
        </p:txBody>
      </p:sp>
      <p:sp>
        <p:nvSpPr>
          <p:cNvPr id="5" name="Rectangle 4"/>
          <p:cNvSpPr/>
          <p:nvPr/>
        </p:nvSpPr>
        <p:spPr>
          <a:xfrm>
            <a:off x="1524000" y="9906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432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0115">
                                            <p:txEl>
                                              <p:pRg st="2" end="2"/>
                                            </p:txEl>
                                          </p:spTgt>
                                        </p:tgtEl>
                                        <p:attrNameLst>
                                          <p:attrName>style.visibility</p:attrName>
                                        </p:attrNameLst>
                                      </p:cBhvr>
                                      <p:to>
                                        <p:strVal val="visible"/>
                                      </p:to>
                                    </p:set>
                                    <p:animEffect transition="in" filter="blinds(horizontal)">
                                      <p:cBhvr>
                                        <p:cTn id="7" dur="500"/>
                                        <p:tgtEl>
                                          <p:spTgt spid="9011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0115">
                                            <p:txEl>
                                              <p:pRg st="4" end="4"/>
                                            </p:txEl>
                                          </p:spTgt>
                                        </p:tgtEl>
                                        <p:attrNameLst>
                                          <p:attrName>style.visibility</p:attrName>
                                        </p:attrNameLst>
                                      </p:cBhvr>
                                      <p:to>
                                        <p:strVal val="visible"/>
                                      </p:to>
                                    </p:set>
                                    <p:animEffect transition="in" filter="blinds(horizontal)">
                                      <p:cBhvr>
                                        <p:cTn id="12" dur="500"/>
                                        <p:tgtEl>
                                          <p:spTgt spid="901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534274" y="24829"/>
            <a:ext cx="9144000" cy="965771"/>
          </a:xfrm>
        </p:spPr>
        <p:txBody>
          <a:bodyPr/>
          <a:lstStyle/>
          <a:p>
            <a:r>
              <a:rPr lang="en-US" b="1" dirty="0" smtClean="0">
                <a:solidFill>
                  <a:srgbClr val="B80000"/>
                </a:solidFill>
              </a:rPr>
              <a:t>Nested Ternary Operator</a:t>
            </a:r>
            <a:endParaRPr lang="en-US" b="1" dirty="0">
              <a:solidFill>
                <a:srgbClr val="B80000"/>
              </a:solidFill>
              <a:latin typeface="Book Antiqua" pitchFamily="18" charset="0"/>
            </a:endParaRPr>
          </a:p>
        </p:txBody>
      </p:sp>
      <p:sp>
        <p:nvSpPr>
          <p:cNvPr id="90115" name="Rectangle 3"/>
          <p:cNvSpPr>
            <a:spLocks noGrp="1" noChangeArrowheads="1"/>
          </p:cNvSpPr>
          <p:nvPr>
            <p:ph type="body" idx="1"/>
          </p:nvPr>
        </p:nvSpPr>
        <p:spPr>
          <a:xfrm>
            <a:off x="1524000" y="1295400"/>
            <a:ext cx="9144000" cy="3429000"/>
          </a:xfrm>
        </p:spPr>
        <p:txBody>
          <a:bodyPr>
            <a:normAutofit/>
          </a:bodyPr>
          <a:lstStyle/>
          <a:p>
            <a:r>
              <a:rPr lang="en-US" sz="3000" b="1" dirty="0">
                <a:latin typeface="+mj-lt"/>
              </a:rPr>
              <a:t>Just like if…, ternary operator can be nested too</a:t>
            </a:r>
          </a:p>
          <a:p>
            <a:r>
              <a:rPr lang="en-US" sz="3000" b="1" dirty="0">
                <a:latin typeface="+mj-lt"/>
              </a:rPr>
              <a:t>Syntax:</a:t>
            </a:r>
          </a:p>
          <a:p>
            <a:pPr marL="0" indent="0">
              <a:buNone/>
            </a:pPr>
            <a:r>
              <a:rPr lang="en-US" sz="3000" b="1" dirty="0"/>
              <a:t>	result = (condition) ? Expression1 : </a:t>
            </a:r>
            <a:r>
              <a:rPr lang="en-US" sz="3000" b="1" dirty="0">
                <a:solidFill>
                  <a:srgbClr val="2C14DE"/>
                </a:solidFill>
              </a:rPr>
              <a:t>Expression2</a:t>
            </a:r>
            <a:r>
              <a:rPr lang="en-US" sz="3000" b="1" dirty="0"/>
              <a:t>;</a:t>
            </a:r>
          </a:p>
          <a:p>
            <a:endParaRPr lang="en-US" sz="3000" b="1" dirty="0">
              <a:latin typeface="+mj-lt"/>
            </a:endParaRPr>
          </a:p>
          <a:p>
            <a:endParaRPr lang="en-US" sz="3000" b="1" dirty="0">
              <a:latin typeface="+mj-lt"/>
            </a:endParaRPr>
          </a:p>
          <a:p>
            <a:pPr>
              <a:buFont typeface="Monotype Sorts" pitchFamily="2" charset="2"/>
              <a:buNone/>
            </a:pPr>
            <a:endParaRPr lang="en-US" sz="3000" b="1" dirty="0">
              <a:latin typeface="+mj-lt"/>
            </a:endParaRPr>
          </a:p>
          <a:p>
            <a:pPr>
              <a:buFont typeface="Monotype Sorts" pitchFamily="2" charset="2"/>
              <a:buNone/>
            </a:pPr>
            <a:endParaRPr lang="en-US" sz="3000" b="1" dirty="0">
              <a:latin typeface="+mj-lt"/>
            </a:endParaRPr>
          </a:p>
        </p:txBody>
      </p:sp>
      <p:sp>
        <p:nvSpPr>
          <p:cNvPr id="5" name="Rectangle 4"/>
          <p:cNvSpPr/>
          <p:nvPr/>
        </p:nvSpPr>
        <p:spPr>
          <a:xfrm>
            <a:off x="1524000" y="9906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p:cNvCxnSpPr/>
          <p:nvPr/>
        </p:nvCxnSpPr>
        <p:spPr>
          <a:xfrm flipV="1">
            <a:off x="7633270" y="2819400"/>
            <a:ext cx="1129730" cy="83820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503542" y="3532258"/>
            <a:ext cx="2259459" cy="707886"/>
          </a:xfrm>
          <a:prstGeom prst="rect">
            <a:avLst/>
          </a:prstGeom>
          <a:noFill/>
        </p:spPr>
        <p:txBody>
          <a:bodyPr wrap="square" rtlCol="0">
            <a:spAutoFit/>
          </a:bodyPr>
          <a:lstStyle/>
          <a:p>
            <a:pPr algn="ctr"/>
            <a:r>
              <a:rPr lang="en-US" sz="2000" b="1" dirty="0"/>
              <a:t>This can be another test condition …</a:t>
            </a:r>
          </a:p>
        </p:txBody>
      </p:sp>
    </p:spTree>
    <p:extLst>
      <p:ext uri="{BB962C8B-B14F-4D97-AF65-F5344CB8AC3E}">
        <p14:creationId xmlns:p14="http://schemas.microsoft.com/office/powerpoint/2010/main" val="24051831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534274" y="24829"/>
            <a:ext cx="9144000" cy="965771"/>
          </a:xfrm>
        </p:spPr>
        <p:txBody>
          <a:bodyPr/>
          <a:lstStyle/>
          <a:p>
            <a:r>
              <a:rPr lang="en-US" b="1" dirty="0" smtClean="0">
                <a:solidFill>
                  <a:srgbClr val="B80000"/>
                </a:solidFill>
              </a:rPr>
              <a:t>Examples…</a:t>
            </a:r>
            <a:endParaRPr lang="en-US" b="1" dirty="0">
              <a:solidFill>
                <a:srgbClr val="B80000"/>
              </a:solidFill>
              <a:latin typeface="Book Antiqua" pitchFamily="18" charset="0"/>
            </a:endParaRPr>
          </a:p>
        </p:txBody>
      </p:sp>
      <p:sp>
        <p:nvSpPr>
          <p:cNvPr id="5" name="Rectangle 4"/>
          <p:cNvSpPr/>
          <p:nvPr/>
        </p:nvSpPr>
        <p:spPr>
          <a:xfrm>
            <a:off x="1524000" y="9906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3"/>
          <p:cNvSpPr>
            <a:spLocks noChangeArrowheads="1"/>
          </p:cNvSpPr>
          <p:nvPr/>
        </p:nvSpPr>
        <p:spPr bwMode="auto">
          <a:xfrm>
            <a:off x="1869898" y="1447800"/>
            <a:ext cx="7883703" cy="4496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eaLnBrk="0" fontAlgn="base" hangingPunct="0">
              <a:spcBef>
                <a:spcPct val="0"/>
              </a:spcBef>
              <a:spcAft>
                <a:spcPct val="0"/>
              </a:spcAft>
            </a:pPr>
            <a:r>
              <a:rPr lang="en-US" sz="3200" dirty="0">
                <a:solidFill>
                  <a:srgbClr val="FF0000"/>
                </a:solidFill>
                <a:latin typeface="Consolas" panose="020B0609020204030204" pitchFamily="49" charset="0"/>
              </a:rPr>
              <a:t>a</a:t>
            </a:r>
            <a:r>
              <a:rPr lang="en-US" sz="3200" dirty="0">
                <a:solidFill>
                  <a:srgbClr val="273239"/>
                </a:solidFill>
                <a:latin typeface="Consolas" panose="020B0609020204030204" pitchFamily="49" charset="0"/>
              </a:rPr>
              <a:t> ? </a:t>
            </a:r>
            <a:r>
              <a:rPr lang="en-US" sz="3200" dirty="0">
                <a:solidFill>
                  <a:srgbClr val="2C14DE"/>
                </a:solidFill>
                <a:latin typeface="Consolas" panose="020B0609020204030204" pitchFamily="49" charset="0"/>
              </a:rPr>
              <a:t>b</a:t>
            </a:r>
            <a:r>
              <a:rPr lang="en-US" sz="3200" dirty="0">
                <a:solidFill>
                  <a:srgbClr val="273239"/>
                </a:solidFill>
                <a:latin typeface="Consolas" panose="020B0609020204030204" pitchFamily="49" charset="0"/>
              </a:rPr>
              <a:t> : </a:t>
            </a:r>
            <a:r>
              <a:rPr lang="en-US" sz="3200" dirty="0">
                <a:solidFill>
                  <a:srgbClr val="2C14DE"/>
                </a:solidFill>
                <a:latin typeface="Consolas" panose="020B0609020204030204" pitchFamily="49" charset="0"/>
              </a:rPr>
              <a:t>c</a:t>
            </a:r>
            <a:r>
              <a:rPr lang="en-US" sz="3200" dirty="0">
                <a:solidFill>
                  <a:srgbClr val="273239"/>
                </a:solidFill>
                <a:latin typeface="Consolas" panose="020B0609020204030204" pitchFamily="49" charset="0"/>
              </a:rPr>
              <a:t>;</a:t>
            </a:r>
          </a:p>
          <a:p>
            <a:pPr eaLnBrk="0" fontAlgn="base" hangingPunct="0">
              <a:spcBef>
                <a:spcPct val="0"/>
              </a:spcBef>
              <a:spcAft>
                <a:spcPct val="0"/>
              </a:spcAft>
            </a:pPr>
            <a:endParaRPr lang="en-US" sz="3200" dirty="0">
              <a:solidFill>
                <a:srgbClr val="273239"/>
              </a:solidFill>
              <a:latin typeface="Consolas" panose="020B0609020204030204" pitchFamily="49" charset="0"/>
            </a:endParaRPr>
          </a:p>
          <a:p>
            <a:pPr eaLnBrk="0" fontAlgn="base" hangingPunct="0">
              <a:spcBef>
                <a:spcPct val="0"/>
              </a:spcBef>
              <a:spcAft>
                <a:spcPct val="0"/>
              </a:spcAft>
            </a:pPr>
            <a:r>
              <a:rPr lang="en-US" sz="3200" dirty="0">
                <a:solidFill>
                  <a:srgbClr val="273239"/>
                </a:solidFill>
                <a:latin typeface="Consolas" panose="020B0609020204030204" pitchFamily="49" charset="0"/>
                <a:sym typeface="Wingdings" panose="05000000000000000000" pitchFamily="2" charset="2"/>
              </a:rPr>
              <a:t></a:t>
            </a:r>
          </a:p>
          <a:p>
            <a:pPr eaLnBrk="0" fontAlgn="base" hangingPunct="0">
              <a:spcBef>
                <a:spcPct val="0"/>
              </a:spcBef>
              <a:spcAft>
                <a:spcPct val="0"/>
              </a:spcAft>
            </a:pPr>
            <a:endParaRPr lang="en-US" sz="3200" dirty="0">
              <a:solidFill>
                <a:srgbClr val="273239"/>
              </a:solidFill>
              <a:latin typeface="Consolas" panose="020B0609020204030204" pitchFamily="49" charset="0"/>
              <a:sym typeface="Wingdings" panose="05000000000000000000" pitchFamily="2" charset="2"/>
            </a:endParaRPr>
          </a:p>
          <a:p>
            <a:pPr lvl="0" eaLnBrk="0" fontAlgn="base" hangingPunct="0">
              <a:spcBef>
                <a:spcPct val="0"/>
              </a:spcBef>
              <a:spcAft>
                <a:spcPct val="0"/>
              </a:spcAft>
            </a:pPr>
            <a:r>
              <a:rPr lang="en-US" sz="3200" dirty="0">
                <a:latin typeface="Consolas" panose="020B0609020204030204" pitchFamily="49" charset="0"/>
              </a:rPr>
              <a:t>if ( </a:t>
            </a:r>
            <a:r>
              <a:rPr lang="en-US" sz="3200" dirty="0">
                <a:solidFill>
                  <a:srgbClr val="FF0000"/>
                </a:solidFill>
                <a:latin typeface="Consolas" panose="020B0609020204030204" pitchFamily="49" charset="0"/>
              </a:rPr>
              <a:t>a</a:t>
            </a:r>
            <a:r>
              <a:rPr lang="en-US" sz="3200" dirty="0">
                <a:latin typeface="Consolas" panose="020B0609020204030204" pitchFamily="49" charset="0"/>
              </a:rPr>
              <a:t> ) </a:t>
            </a:r>
          </a:p>
          <a:p>
            <a:pPr lvl="0" eaLnBrk="0" fontAlgn="base" hangingPunct="0">
              <a:spcBef>
                <a:spcPct val="0"/>
              </a:spcBef>
              <a:spcAft>
                <a:spcPct val="0"/>
              </a:spcAft>
            </a:pPr>
            <a:r>
              <a:rPr lang="en-US" sz="3200" dirty="0">
                <a:latin typeface="Consolas" panose="020B0609020204030204" pitchFamily="49" charset="0"/>
              </a:rPr>
              <a:t>	</a:t>
            </a:r>
            <a:r>
              <a:rPr lang="en-US" sz="3200" dirty="0">
                <a:solidFill>
                  <a:srgbClr val="2C14DE"/>
                </a:solidFill>
                <a:latin typeface="Consolas" panose="020B0609020204030204" pitchFamily="49" charset="0"/>
              </a:rPr>
              <a:t>b</a:t>
            </a:r>
            <a:r>
              <a:rPr lang="en-US" sz="3200" dirty="0">
                <a:latin typeface="Consolas" panose="020B0609020204030204" pitchFamily="49" charset="0"/>
              </a:rPr>
              <a:t>;</a:t>
            </a:r>
          </a:p>
          <a:p>
            <a:pPr lvl="0" eaLnBrk="0" fontAlgn="base" hangingPunct="0">
              <a:spcBef>
                <a:spcPct val="0"/>
              </a:spcBef>
              <a:spcAft>
                <a:spcPct val="0"/>
              </a:spcAft>
            </a:pPr>
            <a:r>
              <a:rPr lang="en-US" sz="3200" dirty="0">
                <a:latin typeface="Consolas" panose="020B0609020204030204" pitchFamily="49" charset="0"/>
              </a:rPr>
              <a:t>else </a:t>
            </a:r>
          </a:p>
          <a:p>
            <a:pPr lvl="0" eaLnBrk="0" fontAlgn="base" hangingPunct="0">
              <a:spcBef>
                <a:spcPct val="0"/>
              </a:spcBef>
              <a:spcAft>
                <a:spcPct val="0"/>
              </a:spcAft>
            </a:pPr>
            <a:r>
              <a:rPr lang="en-US" sz="3200" dirty="0">
                <a:latin typeface="Consolas" panose="020B0609020204030204" pitchFamily="49" charset="0"/>
              </a:rPr>
              <a:t>    </a:t>
            </a:r>
            <a:r>
              <a:rPr lang="en-US" sz="3200" dirty="0">
                <a:solidFill>
                  <a:srgbClr val="2C14DE"/>
                </a:solidFill>
                <a:latin typeface="Consolas" panose="020B0609020204030204" pitchFamily="49" charset="0"/>
              </a:rPr>
              <a:t>c</a:t>
            </a:r>
            <a:r>
              <a:rPr lang="en-US" sz="3200" dirty="0">
                <a:latin typeface="Consolas" panose="020B0609020204030204" pitchFamily="49" charset="0"/>
              </a:rPr>
              <a:t>;</a:t>
            </a:r>
            <a:br>
              <a:rPr lang="en-US" sz="3200" dirty="0">
                <a:latin typeface="Consolas" panose="020B0609020204030204" pitchFamily="49" charset="0"/>
              </a:rPr>
            </a:br>
            <a:endParaRPr lang="en-US" sz="3200" dirty="0">
              <a:latin typeface="Consolas" panose="020B0609020204030204" pitchFamily="49" charset="0"/>
            </a:endParaRPr>
          </a:p>
        </p:txBody>
      </p:sp>
    </p:spTree>
    <p:extLst>
      <p:ext uri="{BB962C8B-B14F-4D97-AF65-F5344CB8AC3E}">
        <p14:creationId xmlns:p14="http://schemas.microsoft.com/office/powerpoint/2010/main" val="4172225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534274" y="24829"/>
            <a:ext cx="9144000" cy="965771"/>
          </a:xfrm>
        </p:spPr>
        <p:txBody>
          <a:bodyPr/>
          <a:lstStyle/>
          <a:p>
            <a:r>
              <a:rPr lang="en-US" b="1" dirty="0">
                <a:solidFill>
                  <a:srgbClr val="B80000"/>
                </a:solidFill>
              </a:rPr>
              <a:t>Examples…</a:t>
            </a:r>
            <a:endParaRPr lang="en-US" b="1" dirty="0">
              <a:solidFill>
                <a:srgbClr val="B80000"/>
              </a:solidFill>
              <a:latin typeface="Book Antiqua" pitchFamily="18" charset="0"/>
            </a:endParaRPr>
          </a:p>
        </p:txBody>
      </p:sp>
      <p:sp>
        <p:nvSpPr>
          <p:cNvPr id="5" name="Rectangle 4"/>
          <p:cNvSpPr/>
          <p:nvPr/>
        </p:nvSpPr>
        <p:spPr>
          <a:xfrm>
            <a:off x="1524000" y="9906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3"/>
          <p:cNvSpPr>
            <a:spLocks noChangeArrowheads="1"/>
          </p:cNvSpPr>
          <p:nvPr/>
        </p:nvSpPr>
        <p:spPr bwMode="auto">
          <a:xfrm>
            <a:off x="2057400" y="1226524"/>
            <a:ext cx="7762126" cy="560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eaLnBrk="0" fontAlgn="base" hangingPunct="0">
              <a:spcBef>
                <a:spcPct val="0"/>
              </a:spcBef>
              <a:spcAft>
                <a:spcPct val="0"/>
              </a:spcAft>
            </a:pPr>
            <a:r>
              <a:rPr lang="pt-BR" sz="2400" b="1" dirty="0">
                <a:solidFill>
                  <a:srgbClr val="273239"/>
                </a:solidFill>
                <a:latin typeface="Consolas" panose="020B0609020204030204" pitchFamily="49" charset="0"/>
              </a:rPr>
              <a:t>//conditions are in </a:t>
            </a:r>
            <a:r>
              <a:rPr lang="pt-BR" sz="2400" b="1" dirty="0">
                <a:solidFill>
                  <a:srgbClr val="FF0000"/>
                </a:solidFill>
                <a:latin typeface="Consolas" panose="020B0609020204030204" pitchFamily="49" charset="0"/>
              </a:rPr>
              <a:t>red</a:t>
            </a:r>
          </a:p>
          <a:p>
            <a:pPr lvl="0" eaLnBrk="0" fontAlgn="base" hangingPunct="0">
              <a:spcBef>
                <a:spcPct val="0"/>
              </a:spcBef>
              <a:spcAft>
                <a:spcPct val="0"/>
              </a:spcAft>
            </a:pPr>
            <a:r>
              <a:rPr lang="pt-BR" sz="2400" b="1" dirty="0">
                <a:solidFill>
                  <a:srgbClr val="FF0000"/>
                </a:solidFill>
                <a:latin typeface="Consolas" panose="020B0609020204030204" pitchFamily="49" charset="0"/>
              </a:rPr>
              <a:t>a</a:t>
            </a:r>
            <a:r>
              <a:rPr lang="pt-BR" sz="2400" b="1" dirty="0">
                <a:solidFill>
                  <a:srgbClr val="273239"/>
                </a:solidFill>
                <a:latin typeface="Consolas" panose="020B0609020204030204" pitchFamily="49" charset="0"/>
              </a:rPr>
              <a:t> ? </a:t>
            </a:r>
            <a:r>
              <a:rPr lang="pt-BR" sz="2400" b="1" dirty="0">
                <a:solidFill>
                  <a:srgbClr val="2C14DE"/>
                </a:solidFill>
                <a:latin typeface="Consolas" panose="020B0609020204030204" pitchFamily="49" charset="0"/>
              </a:rPr>
              <a:t>b</a:t>
            </a:r>
            <a:r>
              <a:rPr lang="pt-BR" sz="2400" b="1" dirty="0">
                <a:solidFill>
                  <a:srgbClr val="273239"/>
                </a:solidFill>
                <a:latin typeface="Consolas" panose="020B0609020204030204" pitchFamily="49" charset="0"/>
              </a:rPr>
              <a:t> : </a:t>
            </a:r>
            <a:r>
              <a:rPr lang="pt-BR" sz="2400" b="1" dirty="0">
                <a:solidFill>
                  <a:srgbClr val="FF0000"/>
                </a:solidFill>
                <a:latin typeface="Consolas" panose="020B0609020204030204" pitchFamily="49" charset="0"/>
              </a:rPr>
              <a:t>c</a:t>
            </a:r>
            <a:r>
              <a:rPr lang="pt-BR" sz="2400" b="1" dirty="0">
                <a:solidFill>
                  <a:srgbClr val="273239"/>
                </a:solidFill>
                <a:latin typeface="Consolas" panose="020B0609020204030204" pitchFamily="49" charset="0"/>
              </a:rPr>
              <a:t> ? </a:t>
            </a:r>
            <a:r>
              <a:rPr lang="pt-BR" sz="2400" b="1" dirty="0">
                <a:solidFill>
                  <a:srgbClr val="2C14DE"/>
                </a:solidFill>
                <a:latin typeface="Consolas" panose="020B0609020204030204" pitchFamily="49" charset="0"/>
              </a:rPr>
              <a:t>d</a:t>
            </a:r>
            <a:r>
              <a:rPr lang="pt-BR" sz="2400" b="1" dirty="0">
                <a:solidFill>
                  <a:srgbClr val="273239"/>
                </a:solidFill>
                <a:latin typeface="Consolas" panose="020B0609020204030204" pitchFamily="49" charset="0"/>
              </a:rPr>
              <a:t> : </a:t>
            </a:r>
            <a:r>
              <a:rPr lang="pt-BR" sz="2400" b="1" dirty="0">
                <a:solidFill>
                  <a:srgbClr val="FF0000"/>
                </a:solidFill>
                <a:latin typeface="Consolas" panose="020B0609020204030204" pitchFamily="49" charset="0"/>
              </a:rPr>
              <a:t>e</a:t>
            </a:r>
            <a:r>
              <a:rPr lang="pt-BR" sz="2400" b="1" dirty="0">
                <a:solidFill>
                  <a:srgbClr val="273239"/>
                </a:solidFill>
                <a:latin typeface="Consolas" panose="020B0609020204030204" pitchFamily="49" charset="0"/>
              </a:rPr>
              <a:t> ? </a:t>
            </a:r>
            <a:r>
              <a:rPr lang="pt-BR" sz="2400" b="1" dirty="0">
                <a:solidFill>
                  <a:srgbClr val="2C14DE"/>
                </a:solidFill>
                <a:latin typeface="Consolas" panose="020B0609020204030204" pitchFamily="49" charset="0"/>
              </a:rPr>
              <a:t>f</a:t>
            </a:r>
            <a:r>
              <a:rPr lang="pt-BR" sz="2400" b="1" dirty="0">
                <a:solidFill>
                  <a:srgbClr val="273239"/>
                </a:solidFill>
                <a:latin typeface="Consolas" panose="020B0609020204030204" pitchFamily="49" charset="0"/>
              </a:rPr>
              <a:t> : </a:t>
            </a:r>
            <a:r>
              <a:rPr lang="pt-BR" sz="2400" b="1" dirty="0">
                <a:solidFill>
                  <a:srgbClr val="FF0000"/>
                </a:solidFill>
                <a:latin typeface="Consolas" panose="020B0609020204030204" pitchFamily="49" charset="0"/>
              </a:rPr>
              <a:t>g</a:t>
            </a:r>
            <a:r>
              <a:rPr lang="pt-BR" sz="2400" b="1" dirty="0">
                <a:solidFill>
                  <a:srgbClr val="273239"/>
                </a:solidFill>
                <a:latin typeface="Consolas" panose="020B0609020204030204" pitchFamily="49" charset="0"/>
              </a:rPr>
              <a:t> ? </a:t>
            </a:r>
            <a:r>
              <a:rPr lang="pt-BR" sz="2400" b="1" dirty="0">
                <a:solidFill>
                  <a:srgbClr val="2C14DE"/>
                </a:solidFill>
                <a:latin typeface="Consolas" panose="020B0609020204030204" pitchFamily="49" charset="0"/>
              </a:rPr>
              <a:t>h</a:t>
            </a:r>
            <a:r>
              <a:rPr lang="pt-BR" sz="2400" b="1" dirty="0">
                <a:solidFill>
                  <a:srgbClr val="273239"/>
                </a:solidFill>
                <a:latin typeface="Consolas" panose="020B0609020204030204" pitchFamily="49" charset="0"/>
              </a:rPr>
              <a:t> : </a:t>
            </a:r>
            <a:r>
              <a:rPr lang="pt-BR" sz="2400" b="1" dirty="0">
                <a:solidFill>
                  <a:srgbClr val="2C14DE"/>
                </a:solidFill>
                <a:latin typeface="Consolas" panose="020B0609020204030204" pitchFamily="49" charset="0"/>
              </a:rPr>
              <a:t>i</a:t>
            </a:r>
            <a:r>
              <a:rPr lang="pt-BR" sz="2400" b="1" dirty="0">
                <a:solidFill>
                  <a:srgbClr val="273239"/>
                </a:solidFill>
                <a:latin typeface="Consolas" panose="020B0609020204030204" pitchFamily="49" charset="0"/>
              </a:rPr>
              <a:t>;</a:t>
            </a:r>
          </a:p>
          <a:p>
            <a:pPr lvl="0" eaLnBrk="0" fontAlgn="base" hangingPunct="0">
              <a:spcBef>
                <a:spcPct val="0"/>
              </a:spcBef>
              <a:spcAft>
                <a:spcPct val="0"/>
              </a:spcAft>
            </a:pPr>
            <a:endParaRPr lang="pt-BR" sz="2400" b="1" dirty="0">
              <a:solidFill>
                <a:srgbClr val="FF0000"/>
              </a:solidFill>
              <a:latin typeface="Consolas" panose="020B0609020204030204" pitchFamily="49" charset="0"/>
            </a:endParaRPr>
          </a:p>
          <a:p>
            <a:pPr lvl="0" eaLnBrk="0" fontAlgn="base" hangingPunct="0">
              <a:spcBef>
                <a:spcPct val="0"/>
              </a:spcBef>
              <a:spcAft>
                <a:spcPct val="0"/>
              </a:spcAft>
            </a:pPr>
            <a:r>
              <a:rPr lang="pt-BR" sz="2400" b="1" dirty="0">
                <a:latin typeface="Consolas" panose="020B0609020204030204" pitchFamily="49" charset="0"/>
                <a:sym typeface="Wingdings" panose="05000000000000000000" pitchFamily="2" charset="2"/>
              </a:rPr>
              <a:t></a:t>
            </a:r>
          </a:p>
          <a:p>
            <a:pPr lvl="0" eaLnBrk="0" fontAlgn="base" hangingPunct="0">
              <a:spcBef>
                <a:spcPct val="0"/>
              </a:spcBef>
              <a:spcAft>
                <a:spcPct val="0"/>
              </a:spcAft>
            </a:pPr>
            <a:endParaRPr lang="pt-BR" sz="2400" b="1" dirty="0">
              <a:latin typeface="Consolas" panose="020B0609020204030204" pitchFamily="49" charset="0"/>
            </a:endParaRPr>
          </a:p>
          <a:p>
            <a:pPr lvl="0" eaLnBrk="0" fontAlgn="base" hangingPunct="0">
              <a:spcBef>
                <a:spcPct val="0"/>
              </a:spcBef>
              <a:spcAft>
                <a:spcPct val="0"/>
              </a:spcAft>
            </a:pPr>
            <a:r>
              <a:rPr lang="en-US" sz="2400" b="1" dirty="0">
                <a:latin typeface="Consolas" panose="020B0609020204030204" pitchFamily="49" charset="0"/>
              </a:rPr>
              <a:t>if (</a:t>
            </a:r>
            <a:r>
              <a:rPr lang="en-US" sz="2400" b="1" dirty="0">
                <a:solidFill>
                  <a:srgbClr val="FF0000"/>
                </a:solidFill>
                <a:latin typeface="Consolas" panose="020B0609020204030204" pitchFamily="49" charset="0"/>
              </a:rPr>
              <a:t>a</a:t>
            </a:r>
            <a:r>
              <a:rPr lang="en-US" sz="2400" b="1" dirty="0">
                <a:latin typeface="Consolas" panose="020B0609020204030204" pitchFamily="49" charset="0"/>
              </a:rPr>
              <a:t>)</a:t>
            </a:r>
          </a:p>
          <a:p>
            <a:pPr lvl="0" eaLnBrk="0" fontAlgn="base" hangingPunct="0">
              <a:spcBef>
                <a:spcPct val="0"/>
              </a:spcBef>
              <a:spcAft>
                <a:spcPct val="0"/>
              </a:spcAft>
            </a:pPr>
            <a:r>
              <a:rPr lang="en-US" sz="2400" b="1" dirty="0">
                <a:latin typeface="Consolas" panose="020B0609020204030204" pitchFamily="49" charset="0"/>
              </a:rPr>
              <a:t>	</a:t>
            </a:r>
            <a:r>
              <a:rPr lang="en-US" sz="2400" b="1" dirty="0">
                <a:solidFill>
                  <a:srgbClr val="2C14DE"/>
                </a:solidFill>
                <a:latin typeface="Consolas" panose="020B0609020204030204" pitchFamily="49" charset="0"/>
              </a:rPr>
              <a:t>b</a:t>
            </a:r>
            <a:r>
              <a:rPr lang="en-US" sz="2400" b="1" dirty="0">
                <a:latin typeface="Consolas" panose="020B0609020204030204" pitchFamily="49" charset="0"/>
              </a:rPr>
              <a:t>;</a:t>
            </a:r>
          </a:p>
          <a:p>
            <a:pPr lvl="0" eaLnBrk="0" fontAlgn="base" hangingPunct="0">
              <a:spcBef>
                <a:spcPct val="0"/>
              </a:spcBef>
              <a:spcAft>
                <a:spcPct val="0"/>
              </a:spcAft>
            </a:pPr>
            <a:r>
              <a:rPr lang="en-US" sz="2400" b="1" dirty="0">
                <a:latin typeface="Consolas" panose="020B0609020204030204" pitchFamily="49" charset="0"/>
              </a:rPr>
              <a:t>else if (</a:t>
            </a:r>
            <a:r>
              <a:rPr lang="en-US" sz="2400" b="1" dirty="0">
                <a:solidFill>
                  <a:srgbClr val="FF0000"/>
                </a:solidFill>
                <a:latin typeface="Consolas" panose="020B0609020204030204" pitchFamily="49" charset="0"/>
              </a:rPr>
              <a:t>c</a:t>
            </a:r>
            <a:r>
              <a:rPr lang="en-US" sz="2400" b="1" dirty="0">
                <a:latin typeface="Consolas" panose="020B0609020204030204" pitchFamily="49" charset="0"/>
              </a:rPr>
              <a:t>) </a:t>
            </a:r>
          </a:p>
          <a:p>
            <a:pPr lvl="0" eaLnBrk="0" fontAlgn="base" hangingPunct="0">
              <a:spcBef>
                <a:spcPct val="0"/>
              </a:spcBef>
              <a:spcAft>
                <a:spcPct val="0"/>
              </a:spcAft>
            </a:pPr>
            <a:r>
              <a:rPr lang="en-US" sz="2400" b="1" dirty="0">
                <a:solidFill>
                  <a:srgbClr val="C00000"/>
                </a:solidFill>
                <a:latin typeface="Consolas" panose="020B0609020204030204" pitchFamily="49" charset="0"/>
              </a:rPr>
              <a:t>	</a:t>
            </a:r>
            <a:r>
              <a:rPr lang="en-US" sz="2400" b="1" dirty="0">
                <a:solidFill>
                  <a:srgbClr val="2C14DE"/>
                </a:solidFill>
                <a:latin typeface="Consolas" panose="020B0609020204030204" pitchFamily="49" charset="0"/>
              </a:rPr>
              <a:t>d</a:t>
            </a:r>
            <a:r>
              <a:rPr lang="en-US" sz="2400" b="1" dirty="0">
                <a:latin typeface="Consolas" panose="020B0609020204030204" pitchFamily="49" charset="0"/>
              </a:rPr>
              <a:t>;</a:t>
            </a:r>
          </a:p>
          <a:p>
            <a:pPr lvl="0" eaLnBrk="0" fontAlgn="base" hangingPunct="0">
              <a:spcBef>
                <a:spcPct val="0"/>
              </a:spcBef>
              <a:spcAft>
                <a:spcPct val="0"/>
              </a:spcAft>
            </a:pPr>
            <a:r>
              <a:rPr lang="en-US" sz="2400" b="1" dirty="0">
                <a:latin typeface="Consolas" panose="020B0609020204030204" pitchFamily="49" charset="0"/>
              </a:rPr>
              <a:t>else if (</a:t>
            </a:r>
            <a:r>
              <a:rPr lang="en-US" sz="2400" b="1" dirty="0">
                <a:solidFill>
                  <a:srgbClr val="FF0000"/>
                </a:solidFill>
                <a:latin typeface="Consolas" panose="020B0609020204030204" pitchFamily="49" charset="0"/>
              </a:rPr>
              <a:t>e</a:t>
            </a:r>
            <a:r>
              <a:rPr lang="en-US" sz="2400" b="1" dirty="0">
                <a:latin typeface="Consolas" panose="020B0609020204030204" pitchFamily="49" charset="0"/>
              </a:rPr>
              <a:t>) </a:t>
            </a:r>
          </a:p>
          <a:p>
            <a:pPr lvl="0" eaLnBrk="0" fontAlgn="base" hangingPunct="0">
              <a:spcBef>
                <a:spcPct val="0"/>
              </a:spcBef>
              <a:spcAft>
                <a:spcPct val="0"/>
              </a:spcAft>
            </a:pPr>
            <a:r>
              <a:rPr lang="en-US" sz="2400" b="1" dirty="0">
                <a:latin typeface="Consolas" panose="020B0609020204030204" pitchFamily="49" charset="0"/>
              </a:rPr>
              <a:t>	</a:t>
            </a:r>
            <a:r>
              <a:rPr lang="en-US" sz="2400" b="1" dirty="0">
                <a:solidFill>
                  <a:srgbClr val="2C14DE"/>
                </a:solidFill>
                <a:latin typeface="Consolas" panose="020B0609020204030204" pitchFamily="49" charset="0"/>
              </a:rPr>
              <a:t>f</a:t>
            </a:r>
            <a:r>
              <a:rPr lang="en-US" sz="2400" b="1" dirty="0">
                <a:latin typeface="Consolas" panose="020B0609020204030204" pitchFamily="49" charset="0"/>
              </a:rPr>
              <a:t>;</a:t>
            </a:r>
          </a:p>
          <a:p>
            <a:pPr lvl="0" eaLnBrk="0" fontAlgn="base" hangingPunct="0">
              <a:spcBef>
                <a:spcPct val="0"/>
              </a:spcBef>
              <a:spcAft>
                <a:spcPct val="0"/>
              </a:spcAft>
            </a:pPr>
            <a:r>
              <a:rPr lang="en-US" sz="2400" b="1" dirty="0">
                <a:latin typeface="Consolas" panose="020B0609020204030204" pitchFamily="49" charset="0"/>
              </a:rPr>
              <a:t>else if (</a:t>
            </a:r>
            <a:r>
              <a:rPr lang="en-US" sz="2400" b="1" dirty="0">
                <a:solidFill>
                  <a:srgbClr val="FF0000"/>
                </a:solidFill>
                <a:latin typeface="Consolas" panose="020B0609020204030204" pitchFamily="49" charset="0"/>
              </a:rPr>
              <a:t>g</a:t>
            </a:r>
            <a:r>
              <a:rPr lang="en-US" sz="2400" b="1" dirty="0">
                <a:latin typeface="Consolas" panose="020B0609020204030204" pitchFamily="49" charset="0"/>
              </a:rPr>
              <a:t>)</a:t>
            </a:r>
          </a:p>
          <a:p>
            <a:pPr lvl="0" eaLnBrk="0" fontAlgn="base" hangingPunct="0">
              <a:spcBef>
                <a:spcPct val="0"/>
              </a:spcBef>
              <a:spcAft>
                <a:spcPct val="0"/>
              </a:spcAft>
            </a:pPr>
            <a:r>
              <a:rPr lang="en-US" sz="2400" b="1" dirty="0">
                <a:solidFill>
                  <a:srgbClr val="C00000"/>
                </a:solidFill>
                <a:latin typeface="Consolas" panose="020B0609020204030204" pitchFamily="49" charset="0"/>
              </a:rPr>
              <a:t>	</a:t>
            </a:r>
            <a:r>
              <a:rPr lang="en-US" sz="2400" b="1" dirty="0">
                <a:solidFill>
                  <a:srgbClr val="2C14DE"/>
                </a:solidFill>
                <a:latin typeface="Consolas" panose="020B0609020204030204" pitchFamily="49" charset="0"/>
              </a:rPr>
              <a:t>h</a:t>
            </a:r>
            <a:r>
              <a:rPr lang="en-US" sz="2400" b="1" dirty="0">
                <a:latin typeface="Consolas" panose="020B0609020204030204" pitchFamily="49" charset="0"/>
              </a:rPr>
              <a:t>;</a:t>
            </a:r>
          </a:p>
          <a:p>
            <a:pPr lvl="0" eaLnBrk="0" fontAlgn="base" hangingPunct="0">
              <a:spcBef>
                <a:spcPct val="0"/>
              </a:spcBef>
              <a:spcAft>
                <a:spcPct val="0"/>
              </a:spcAft>
            </a:pPr>
            <a:r>
              <a:rPr lang="en-US" sz="2400" b="1" dirty="0">
                <a:latin typeface="Consolas" panose="020B0609020204030204" pitchFamily="49" charset="0"/>
              </a:rPr>
              <a:t>else </a:t>
            </a:r>
          </a:p>
          <a:p>
            <a:pPr lvl="0" eaLnBrk="0" fontAlgn="base" hangingPunct="0">
              <a:spcBef>
                <a:spcPct val="0"/>
              </a:spcBef>
              <a:spcAft>
                <a:spcPct val="0"/>
              </a:spcAft>
            </a:pPr>
            <a:r>
              <a:rPr lang="en-US" sz="2400" b="1" dirty="0">
                <a:latin typeface="Consolas" panose="020B0609020204030204" pitchFamily="49" charset="0"/>
              </a:rPr>
              <a:t>     </a:t>
            </a:r>
            <a:r>
              <a:rPr lang="en-US" sz="2400" b="1" dirty="0" err="1">
                <a:solidFill>
                  <a:srgbClr val="2C14DE"/>
                </a:solidFill>
                <a:latin typeface="Consolas" panose="020B0609020204030204" pitchFamily="49" charset="0"/>
              </a:rPr>
              <a:t>i</a:t>
            </a:r>
            <a:r>
              <a:rPr lang="en-US" sz="2400" b="1" dirty="0">
                <a:latin typeface="Consolas" panose="020B0609020204030204" pitchFamily="49" charset="0"/>
              </a:rPr>
              <a:t>;</a:t>
            </a:r>
          </a:p>
        </p:txBody>
      </p:sp>
    </p:spTree>
    <p:extLst>
      <p:ext uri="{BB962C8B-B14F-4D97-AF65-F5344CB8AC3E}">
        <p14:creationId xmlns:p14="http://schemas.microsoft.com/office/powerpoint/2010/main" val="426555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solidFill>
                  <a:srgbClr val="160C5C"/>
                </a:solidFill>
              </a:rPr>
              <a:t>Selection Structure</a:t>
            </a:r>
          </a:p>
          <a:p>
            <a:r>
              <a:rPr lang="en-US" b="1" dirty="0" smtClean="0">
                <a:solidFill>
                  <a:srgbClr val="160C5C"/>
                </a:solidFill>
              </a:rPr>
              <a:t>Switch Statement</a:t>
            </a:r>
            <a:endParaRPr lang="en-US" dirty="0"/>
          </a:p>
        </p:txBody>
      </p:sp>
      <p:sp>
        <p:nvSpPr>
          <p:cNvPr id="3" name="Date Placeholder 2"/>
          <p:cNvSpPr>
            <a:spLocks noGrp="1"/>
          </p:cNvSpPr>
          <p:nvPr>
            <p:ph type="dt" sz="half" idx="10"/>
          </p:nvPr>
        </p:nvSpPr>
        <p:spPr/>
        <p:txBody>
          <a:bodyPr/>
          <a:lstStyle/>
          <a:p>
            <a:fld id="{0350BC2B-7BBA-4103-AF17-E9CF4B76E66B}" type="datetime1">
              <a:rPr lang="en-US" smtClean="0"/>
              <a:t>9/28/2022</a:t>
            </a:fld>
            <a:endParaRPr lang="en-US"/>
          </a:p>
        </p:txBody>
      </p:sp>
      <p:sp>
        <p:nvSpPr>
          <p:cNvPr id="4" name="Footer Placeholder 3"/>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6" name="Title 5"/>
          <p:cNvSpPr>
            <a:spLocks noGrp="1"/>
          </p:cNvSpPr>
          <p:nvPr>
            <p:ph type="title"/>
          </p:nvPr>
        </p:nvSpPr>
        <p:spPr/>
        <p:txBody>
          <a:bodyPr/>
          <a:lstStyle/>
          <a:p>
            <a:r>
              <a:rPr lang="en-US" dirty="0" smtClean="0"/>
              <a:t>Goals</a:t>
            </a:r>
            <a:endParaRPr lang="en-US" dirty="0"/>
          </a:p>
        </p:txBody>
      </p:sp>
    </p:spTree>
    <p:extLst>
      <p:ext uri="{BB962C8B-B14F-4D97-AF65-F5344CB8AC3E}">
        <p14:creationId xmlns:p14="http://schemas.microsoft.com/office/powerpoint/2010/main" val="3992308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534274" y="24829"/>
            <a:ext cx="9144000" cy="965771"/>
          </a:xfrm>
        </p:spPr>
        <p:txBody>
          <a:bodyPr>
            <a:normAutofit fontScale="90000"/>
          </a:bodyPr>
          <a:lstStyle/>
          <a:p>
            <a:r>
              <a:rPr lang="en-US" b="1" dirty="0">
                <a:solidFill>
                  <a:srgbClr val="B80000"/>
                </a:solidFill>
              </a:rPr>
              <a:t>Nesting can be in any part of the operator</a:t>
            </a:r>
            <a:endParaRPr lang="en-US" b="1" dirty="0">
              <a:solidFill>
                <a:srgbClr val="B80000"/>
              </a:solidFill>
              <a:latin typeface="Book Antiqua" pitchFamily="18" charset="0"/>
            </a:endParaRPr>
          </a:p>
        </p:txBody>
      </p:sp>
      <p:sp>
        <p:nvSpPr>
          <p:cNvPr id="5" name="Rectangle 4"/>
          <p:cNvSpPr/>
          <p:nvPr/>
        </p:nvSpPr>
        <p:spPr>
          <a:xfrm>
            <a:off x="1524000" y="9906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676400" y="1411399"/>
            <a:ext cx="8295526" cy="5423484"/>
          </a:xfrm>
          <a:prstGeom prst="rect">
            <a:avLst/>
          </a:prstGeom>
        </p:spPr>
      </p:pic>
    </p:spTree>
    <p:extLst>
      <p:ext uri="{BB962C8B-B14F-4D97-AF65-F5344CB8AC3E}">
        <p14:creationId xmlns:p14="http://schemas.microsoft.com/office/powerpoint/2010/main" val="17789351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524001" y="-1"/>
            <a:ext cx="9101190" cy="960119"/>
          </a:xfrm>
        </p:spPr>
        <p:txBody>
          <a:bodyPr>
            <a:normAutofit/>
          </a:bodyPr>
          <a:lstStyle/>
          <a:p>
            <a:r>
              <a:rPr lang="en-US" b="1" dirty="0" smtClean="0">
                <a:solidFill>
                  <a:srgbClr val="B80000"/>
                </a:solidFill>
                <a:cs typeface="Courier New" pitchFamily="49" charset="0"/>
              </a:rPr>
              <a:t>Exercise-1</a:t>
            </a:r>
            <a:endParaRPr lang="en-US" b="1" dirty="0">
              <a:solidFill>
                <a:srgbClr val="B80000"/>
              </a:solidFill>
              <a:cs typeface="Courier New" pitchFamily="49" charset="0"/>
            </a:endParaRPr>
          </a:p>
        </p:txBody>
      </p:sp>
      <p:sp>
        <p:nvSpPr>
          <p:cNvPr id="5" name="Rectangle 4"/>
          <p:cNvSpPr/>
          <p:nvPr/>
        </p:nvSpPr>
        <p:spPr>
          <a:xfrm>
            <a:off x="1557391"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7" name="Rectangle 6"/>
          <p:cNvSpPr/>
          <p:nvPr/>
        </p:nvSpPr>
        <p:spPr>
          <a:xfrm>
            <a:off x="1752601" y="1143001"/>
            <a:ext cx="8872591" cy="5262979"/>
          </a:xfrm>
          <a:prstGeom prst="rect">
            <a:avLst/>
          </a:prstGeom>
        </p:spPr>
        <p:txBody>
          <a:bodyPr wrap="square">
            <a:spAutoFit/>
          </a:bodyPr>
          <a:lstStyle/>
          <a:p>
            <a:endParaRPr lang="en-US" sz="2200" dirty="0"/>
          </a:p>
          <a:p>
            <a:pPr>
              <a:buFont typeface="Wingdings" pitchFamily="2" charset="2"/>
              <a:buChar char="Ø"/>
            </a:pPr>
            <a:r>
              <a:rPr lang="en-US" sz="3200" dirty="0">
                <a:solidFill>
                  <a:srgbClr val="2C14DE"/>
                </a:solidFill>
              </a:rPr>
              <a:t> What will be the output of the following code?</a:t>
            </a:r>
          </a:p>
          <a:p>
            <a:endParaRPr lang="en-US" sz="2200" dirty="0"/>
          </a:p>
          <a:p>
            <a:r>
              <a:rPr lang="en-US" sz="2600" b="1" dirty="0" err="1">
                <a:latin typeface="Courier New" panose="02070309020205020404" pitchFamily="49" charset="0"/>
                <a:cs typeface="Courier New" panose="02070309020205020404" pitchFamily="49" charset="0"/>
              </a:rPr>
              <a:t>int</a:t>
            </a:r>
            <a:r>
              <a:rPr lang="en-US" sz="2600" b="1">
                <a:latin typeface="Courier New" panose="02070309020205020404" pitchFamily="49" charset="0"/>
                <a:cs typeface="Courier New" panose="02070309020205020404" pitchFamily="49" charset="0"/>
              </a:rPr>
              <a:t> marks= </a:t>
            </a:r>
            <a:r>
              <a:rPr lang="en-US" sz="2600" b="1" dirty="0">
                <a:latin typeface="Courier New" panose="02070309020205020404" pitchFamily="49" charset="0"/>
                <a:cs typeface="Courier New" panose="02070309020205020404" pitchFamily="49" charset="0"/>
              </a:rPr>
              <a:t>2;  </a:t>
            </a:r>
          </a:p>
          <a:p>
            <a:endParaRPr lang="en-US" sz="2600" b="1" dirty="0">
              <a:latin typeface="Courier New" panose="02070309020205020404" pitchFamily="49" charset="0"/>
              <a:cs typeface="Courier New" panose="02070309020205020404" pitchFamily="49" charset="0"/>
            </a:endParaRPr>
          </a:p>
          <a:p>
            <a:r>
              <a:rPr lang="en-US" sz="2600" b="1" dirty="0">
                <a:latin typeface="Courier New" panose="02070309020205020404" pitchFamily="49" charset="0"/>
                <a:cs typeface="Courier New" panose="02070309020205020404" pitchFamily="49" charset="0"/>
              </a:rPr>
              <a:t>switch(marks)</a:t>
            </a:r>
          </a:p>
          <a:p>
            <a:r>
              <a:rPr lang="en-US" sz="2600" b="1" dirty="0">
                <a:latin typeface="Courier New" panose="02070309020205020404" pitchFamily="49" charset="0"/>
                <a:cs typeface="Courier New" panose="02070309020205020404" pitchFamily="49" charset="0"/>
              </a:rPr>
              <a:t>{</a:t>
            </a:r>
          </a:p>
          <a:p>
            <a:r>
              <a:rPr lang="en-US" sz="2600" b="1" dirty="0">
                <a:latin typeface="Courier New" panose="02070309020205020404" pitchFamily="49" charset="0"/>
                <a:cs typeface="Courier New" panose="02070309020205020404" pitchFamily="49" charset="0"/>
              </a:rPr>
              <a:t>       case  1: </a:t>
            </a:r>
            <a:r>
              <a:rPr lang="en-US" sz="2600" b="1" dirty="0" err="1">
                <a:latin typeface="Courier New" panose="02070309020205020404" pitchFamily="49" charset="0"/>
                <a:cs typeface="Courier New" panose="02070309020205020404" pitchFamily="49" charset="0"/>
              </a:rPr>
              <a:t>cout</a:t>
            </a:r>
            <a:r>
              <a:rPr lang="en-US" sz="2600" b="1" dirty="0">
                <a:latin typeface="Courier New" panose="02070309020205020404" pitchFamily="49" charset="0"/>
                <a:cs typeface="Courier New" panose="02070309020205020404" pitchFamily="49" charset="0"/>
              </a:rPr>
              <a:t>&lt;&lt;”You are in year-1”;</a:t>
            </a:r>
          </a:p>
          <a:p>
            <a:r>
              <a:rPr lang="en-US" sz="2600" b="1" dirty="0">
                <a:latin typeface="Courier New" panose="02070309020205020404" pitchFamily="49" charset="0"/>
                <a:cs typeface="Courier New" panose="02070309020205020404" pitchFamily="49" charset="0"/>
              </a:rPr>
              <a:t>       case  2: </a:t>
            </a:r>
            <a:r>
              <a:rPr lang="en-US" sz="2600" b="1" dirty="0" err="1">
                <a:latin typeface="Courier New" panose="02070309020205020404" pitchFamily="49" charset="0"/>
                <a:cs typeface="Courier New" panose="02070309020205020404" pitchFamily="49" charset="0"/>
              </a:rPr>
              <a:t>cout</a:t>
            </a:r>
            <a:r>
              <a:rPr lang="en-US" sz="2600" b="1" dirty="0">
                <a:latin typeface="Courier New" panose="02070309020205020404" pitchFamily="49" charset="0"/>
                <a:cs typeface="Courier New" panose="02070309020205020404" pitchFamily="49" charset="0"/>
              </a:rPr>
              <a:t>&lt;&lt;”You are in year-1”;</a:t>
            </a:r>
          </a:p>
          <a:p>
            <a:r>
              <a:rPr lang="en-US" sz="2600" b="1" dirty="0">
                <a:latin typeface="Courier New" panose="02070309020205020404" pitchFamily="49" charset="0"/>
                <a:cs typeface="Courier New" panose="02070309020205020404" pitchFamily="49" charset="0"/>
              </a:rPr>
              <a:t>       case  3: </a:t>
            </a:r>
            <a:r>
              <a:rPr lang="en-US" sz="2600" b="1" dirty="0" err="1">
                <a:latin typeface="Courier New" panose="02070309020205020404" pitchFamily="49" charset="0"/>
                <a:cs typeface="Courier New" panose="02070309020205020404" pitchFamily="49" charset="0"/>
              </a:rPr>
              <a:t>cout</a:t>
            </a:r>
            <a:r>
              <a:rPr lang="en-US" sz="2600" b="1" dirty="0">
                <a:latin typeface="Courier New" panose="02070309020205020404" pitchFamily="49" charset="0"/>
                <a:cs typeface="Courier New" panose="02070309020205020404" pitchFamily="49" charset="0"/>
              </a:rPr>
              <a:t>&lt;&lt;”You are in year-2”;</a:t>
            </a:r>
          </a:p>
          <a:p>
            <a:r>
              <a:rPr lang="en-US" sz="2600" b="1" dirty="0">
                <a:latin typeface="Courier New" panose="02070309020205020404" pitchFamily="49" charset="0"/>
                <a:cs typeface="Courier New" panose="02070309020205020404" pitchFamily="49" charset="0"/>
              </a:rPr>
              <a:t>       case  4: </a:t>
            </a:r>
            <a:r>
              <a:rPr lang="en-US" sz="2600" b="1" dirty="0" err="1">
                <a:latin typeface="Courier New" panose="02070309020205020404" pitchFamily="49" charset="0"/>
                <a:cs typeface="Courier New" panose="02070309020205020404" pitchFamily="49" charset="0"/>
              </a:rPr>
              <a:t>cout</a:t>
            </a:r>
            <a:r>
              <a:rPr lang="en-US" sz="2600" b="1" dirty="0">
                <a:latin typeface="Courier New" panose="02070309020205020404" pitchFamily="49" charset="0"/>
                <a:cs typeface="Courier New" panose="02070309020205020404" pitchFamily="49" charset="0"/>
              </a:rPr>
              <a:t>&lt;&lt;”You are in year-2”;</a:t>
            </a:r>
          </a:p>
          <a:p>
            <a:r>
              <a:rPr lang="en-US" sz="2600" b="1" dirty="0">
                <a:latin typeface="Courier New" panose="02070309020205020404" pitchFamily="49" charset="0"/>
                <a:cs typeface="Courier New" panose="02070309020205020404" pitchFamily="49" charset="0"/>
              </a:rPr>
              <a:t>}</a:t>
            </a:r>
          </a:p>
          <a:p>
            <a:endParaRPr lang="en-US" sz="2600" dirty="0"/>
          </a:p>
        </p:txBody>
      </p:sp>
    </p:spTree>
    <p:extLst>
      <p:ext uri="{BB962C8B-B14F-4D97-AF65-F5344CB8AC3E}">
        <p14:creationId xmlns:p14="http://schemas.microsoft.com/office/powerpoint/2010/main" val="18584003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524000" y="-1"/>
            <a:ext cx="9127732" cy="937259"/>
          </a:xfrm>
        </p:spPr>
        <p:txBody>
          <a:bodyPr>
            <a:normAutofit/>
          </a:bodyPr>
          <a:lstStyle/>
          <a:p>
            <a:r>
              <a:rPr lang="en-US" b="1" dirty="0" smtClean="0">
                <a:solidFill>
                  <a:srgbClr val="B80000"/>
                </a:solidFill>
                <a:cs typeface="Courier New" pitchFamily="49" charset="0"/>
              </a:rPr>
              <a:t>Exercise-2</a:t>
            </a:r>
            <a:endParaRPr lang="en-US" b="1" dirty="0">
              <a:solidFill>
                <a:srgbClr val="B80000"/>
              </a:solidFill>
              <a:cs typeface="Courier New" pitchFamily="49" charset="0"/>
            </a:endParaRPr>
          </a:p>
        </p:txBody>
      </p:sp>
      <p:sp>
        <p:nvSpPr>
          <p:cNvPr id="90115" name="Rectangle 3"/>
          <p:cNvSpPr>
            <a:spLocks noGrp="1" noChangeArrowheads="1"/>
          </p:cNvSpPr>
          <p:nvPr>
            <p:ph type="body" idx="1"/>
          </p:nvPr>
        </p:nvSpPr>
        <p:spPr>
          <a:xfrm>
            <a:off x="1524000" y="838200"/>
            <a:ext cx="9144000" cy="6019800"/>
          </a:xfrm>
        </p:spPr>
        <p:txBody>
          <a:bodyPr>
            <a:normAutofit/>
          </a:bodyPr>
          <a:lstStyle/>
          <a:p>
            <a:pPr>
              <a:spcBef>
                <a:spcPct val="0"/>
              </a:spcBef>
              <a:buFont typeface="Monotype Sorts" pitchFamily="2" charset="2"/>
              <a:buNone/>
            </a:pPr>
            <a:endParaRPr lang="en-US" b="1" dirty="0">
              <a:latin typeface="Courier New" pitchFamily="49" charset="0"/>
              <a:cs typeface="Courier New" pitchFamily="49" charset="0"/>
            </a:endParaRPr>
          </a:p>
          <a:p>
            <a:pPr>
              <a:spcBef>
                <a:spcPct val="0"/>
              </a:spcBef>
              <a:buFont typeface="Monotype Sorts" pitchFamily="2" charset="2"/>
              <a:buNone/>
            </a:pPr>
            <a:endParaRPr lang="en-US" b="1" dirty="0">
              <a:latin typeface="Courier New" pitchFamily="49" charset="0"/>
              <a:cs typeface="Courier New" pitchFamily="49" charset="0"/>
            </a:endParaRPr>
          </a:p>
        </p:txBody>
      </p:sp>
      <p:sp>
        <p:nvSpPr>
          <p:cNvPr id="5" name="Rectangle 4"/>
          <p:cNvSpPr/>
          <p:nvPr/>
        </p:nvSpPr>
        <p:spPr>
          <a:xfrm>
            <a:off x="1553966" y="89154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7" name="Rectangle 6"/>
          <p:cNvSpPr/>
          <p:nvPr/>
        </p:nvSpPr>
        <p:spPr>
          <a:xfrm>
            <a:off x="1752600" y="990601"/>
            <a:ext cx="8610600" cy="2985433"/>
          </a:xfrm>
          <a:prstGeom prst="rect">
            <a:avLst/>
          </a:prstGeom>
        </p:spPr>
        <p:txBody>
          <a:bodyPr wrap="square">
            <a:spAutoFit/>
          </a:bodyPr>
          <a:lstStyle/>
          <a:p>
            <a:endParaRPr lang="en-US" sz="2400" dirty="0"/>
          </a:p>
          <a:p>
            <a:pPr>
              <a:buFont typeface="Wingdings" pitchFamily="2" charset="2"/>
              <a:buChar char="Ø"/>
            </a:pPr>
            <a:r>
              <a:rPr lang="en-US" sz="3200" dirty="0">
                <a:solidFill>
                  <a:srgbClr val="2C14DE"/>
                </a:solidFill>
              </a:rPr>
              <a:t> What will be the output of the following code?</a:t>
            </a:r>
          </a:p>
          <a:p>
            <a:endParaRPr lang="en-US" sz="2400" dirty="0"/>
          </a:p>
          <a:p>
            <a:r>
              <a:rPr lang="en-US" sz="2800" b="1" dirty="0" err="1">
                <a:latin typeface="Courier New" panose="02070309020205020404" pitchFamily="49" charset="0"/>
                <a:cs typeface="Courier New" panose="02070309020205020404" pitchFamily="49" charset="0"/>
              </a:rPr>
              <a:t>int</a:t>
            </a:r>
            <a:r>
              <a:rPr lang="en-US" sz="2800" b="1" dirty="0">
                <a:latin typeface="Courier New" panose="02070309020205020404" pitchFamily="49" charset="0"/>
                <a:cs typeface="Courier New" panose="02070309020205020404" pitchFamily="49" charset="0"/>
              </a:rPr>
              <a:t> n = -29;</a:t>
            </a:r>
          </a:p>
          <a:p>
            <a:r>
              <a:rPr lang="en-US" sz="2800" b="1" dirty="0" err="1">
                <a:latin typeface="Courier New" panose="02070309020205020404" pitchFamily="49" charset="0"/>
                <a:cs typeface="Courier New" panose="02070309020205020404" pitchFamily="49" charset="0"/>
              </a:rPr>
              <a:t>int</a:t>
            </a:r>
            <a:r>
              <a:rPr lang="en-US" sz="2800" b="1" dirty="0">
                <a:latin typeface="Courier New" panose="02070309020205020404" pitchFamily="49" charset="0"/>
                <a:cs typeface="Courier New" panose="02070309020205020404" pitchFamily="49" charset="0"/>
              </a:rPr>
              <a:t> temp = (n&lt;0)?-n:n;</a:t>
            </a:r>
          </a:p>
          <a:p>
            <a:r>
              <a:rPr lang="en-US" sz="2800" b="1" dirty="0" err="1">
                <a:latin typeface="Courier New" panose="02070309020205020404" pitchFamily="49" charset="0"/>
                <a:cs typeface="Courier New" panose="02070309020205020404" pitchFamily="49" charset="0"/>
              </a:rPr>
              <a:t>cout</a:t>
            </a:r>
            <a:r>
              <a:rPr lang="en-US" sz="2800" b="1" dirty="0">
                <a:latin typeface="Courier New" panose="02070309020205020404" pitchFamily="49" charset="0"/>
                <a:cs typeface="Courier New" panose="02070309020205020404" pitchFamily="49" charset="0"/>
              </a:rPr>
              <a:t>&lt;&lt;temp;</a:t>
            </a:r>
          </a:p>
          <a:p>
            <a:endParaRPr lang="en-US" sz="2400" dirty="0"/>
          </a:p>
        </p:txBody>
      </p:sp>
    </p:spTree>
    <p:extLst>
      <p:ext uri="{BB962C8B-B14F-4D97-AF65-F5344CB8AC3E}">
        <p14:creationId xmlns:p14="http://schemas.microsoft.com/office/powerpoint/2010/main" val="6507380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524000" y="-1"/>
            <a:ext cx="9144000" cy="937259"/>
          </a:xfrm>
        </p:spPr>
        <p:txBody>
          <a:bodyPr>
            <a:normAutofit/>
          </a:bodyPr>
          <a:lstStyle/>
          <a:p>
            <a:r>
              <a:rPr lang="en-US" b="1" dirty="0" smtClean="0">
                <a:solidFill>
                  <a:srgbClr val="B80000"/>
                </a:solidFill>
                <a:cs typeface="Courier New" pitchFamily="49" charset="0"/>
              </a:rPr>
              <a:t>Exercise-3</a:t>
            </a:r>
            <a:endParaRPr lang="en-US" b="1" dirty="0">
              <a:solidFill>
                <a:srgbClr val="B80000"/>
              </a:solidFill>
              <a:cs typeface="Courier New" pitchFamily="49" charset="0"/>
            </a:endParaRPr>
          </a:p>
        </p:txBody>
      </p:sp>
      <p:sp>
        <p:nvSpPr>
          <p:cNvPr id="90115" name="Rectangle 3"/>
          <p:cNvSpPr>
            <a:spLocks noGrp="1" noChangeArrowheads="1"/>
          </p:cNvSpPr>
          <p:nvPr>
            <p:ph type="body" idx="1"/>
          </p:nvPr>
        </p:nvSpPr>
        <p:spPr>
          <a:xfrm>
            <a:off x="1524000" y="838200"/>
            <a:ext cx="9144000" cy="6019800"/>
          </a:xfrm>
        </p:spPr>
        <p:txBody>
          <a:bodyPr>
            <a:normAutofit/>
          </a:bodyPr>
          <a:lstStyle/>
          <a:p>
            <a:pPr>
              <a:spcBef>
                <a:spcPct val="0"/>
              </a:spcBef>
              <a:buFont typeface="Monotype Sorts" pitchFamily="2" charset="2"/>
              <a:buNone/>
            </a:pPr>
            <a:endParaRPr lang="en-US" b="1" dirty="0">
              <a:latin typeface="Courier New" pitchFamily="49" charset="0"/>
              <a:cs typeface="Courier New" pitchFamily="49" charset="0"/>
            </a:endParaRPr>
          </a:p>
          <a:p>
            <a:pPr>
              <a:spcBef>
                <a:spcPct val="0"/>
              </a:spcBef>
              <a:buFont typeface="Monotype Sorts" pitchFamily="2" charset="2"/>
              <a:buNone/>
            </a:pPr>
            <a:endParaRPr lang="en-US" b="1" dirty="0">
              <a:latin typeface="Courier New" pitchFamily="49" charset="0"/>
              <a:cs typeface="Courier New" pitchFamily="49" charset="0"/>
            </a:endParaRPr>
          </a:p>
        </p:txBody>
      </p:sp>
      <p:sp>
        <p:nvSpPr>
          <p:cNvPr id="5" name="Rectangle 4"/>
          <p:cNvSpPr/>
          <p:nvPr/>
        </p:nvSpPr>
        <p:spPr>
          <a:xfrm>
            <a:off x="1524000" y="89154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7" name="Rectangle 6"/>
          <p:cNvSpPr/>
          <p:nvPr/>
        </p:nvSpPr>
        <p:spPr>
          <a:xfrm>
            <a:off x="1752600" y="990600"/>
            <a:ext cx="8610600" cy="4278094"/>
          </a:xfrm>
          <a:prstGeom prst="rect">
            <a:avLst/>
          </a:prstGeom>
        </p:spPr>
        <p:txBody>
          <a:bodyPr wrap="square">
            <a:spAutoFit/>
          </a:bodyPr>
          <a:lstStyle/>
          <a:p>
            <a:endParaRPr lang="en-US" sz="2400" dirty="0"/>
          </a:p>
          <a:p>
            <a:pPr>
              <a:buFont typeface="Wingdings" pitchFamily="2" charset="2"/>
              <a:buChar char="Ø"/>
            </a:pPr>
            <a:r>
              <a:rPr lang="en-US" sz="3200" dirty="0">
                <a:solidFill>
                  <a:srgbClr val="2C14DE"/>
                </a:solidFill>
              </a:rPr>
              <a:t> What will be the output of the following code?</a:t>
            </a:r>
          </a:p>
          <a:p>
            <a:endParaRPr lang="en-US" sz="2400" dirty="0"/>
          </a:p>
          <a:p>
            <a:r>
              <a:rPr lang="en-US" sz="2800" b="1" dirty="0" err="1">
                <a:latin typeface="Courier New" panose="02070309020205020404" pitchFamily="49" charset="0"/>
                <a:cs typeface="Courier New" panose="02070309020205020404" pitchFamily="49" charset="0"/>
              </a:rPr>
              <a:t>int</a:t>
            </a:r>
            <a:r>
              <a:rPr lang="en-US" sz="2800" b="1" dirty="0">
                <a:latin typeface="Courier New" panose="02070309020205020404" pitchFamily="49" charset="0"/>
                <a:cs typeface="Courier New" panose="02070309020205020404" pitchFamily="49" charset="0"/>
              </a:rPr>
              <a:t> x=21, y=31, z=44;</a:t>
            </a:r>
          </a:p>
          <a:p>
            <a:endParaRPr lang="en-US" sz="2800" b="1" dirty="0">
              <a:latin typeface="Courier New" panose="02070309020205020404" pitchFamily="49" charset="0"/>
              <a:cs typeface="Courier New" panose="02070309020205020404" pitchFamily="49" charset="0"/>
            </a:endParaRPr>
          </a:p>
          <a:p>
            <a:r>
              <a:rPr lang="de-DE" sz="2800" b="1" dirty="0">
                <a:latin typeface="Courier New" panose="02070309020205020404" pitchFamily="49" charset="0"/>
                <a:cs typeface="Courier New" panose="02070309020205020404" pitchFamily="49" charset="0"/>
              </a:rPr>
              <a:t>if(x&gt;16 &amp;&amp; y&gt;x || z%2==0 )</a:t>
            </a:r>
            <a:endParaRPr lang="en-US" sz="2800" b="1" dirty="0">
              <a:latin typeface="Courier New" panose="02070309020205020404" pitchFamily="49" charset="0"/>
              <a:cs typeface="Courier New" panose="02070309020205020404" pitchFamily="49" charset="0"/>
            </a:endParaRPr>
          </a:p>
          <a:p>
            <a:r>
              <a:rPr lang="de-DE" sz="2800" b="1" dirty="0">
                <a:latin typeface="Courier New" panose="02070309020205020404" pitchFamily="49" charset="0"/>
                <a:cs typeface="Courier New" panose="02070309020205020404" pitchFamily="49" charset="0"/>
              </a:rPr>
              <a:t>        cout&lt;&lt;“Hello“;</a:t>
            </a:r>
            <a:endParaRPr lang="en-US" sz="2800" b="1" dirty="0">
              <a:latin typeface="Courier New" panose="02070309020205020404" pitchFamily="49" charset="0"/>
              <a:cs typeface="Courier New" panose="02070309020205020404" pitchFamily="49" charset="0"/>
            </a:endParaRPr>
          </a:p>
          <a:p>
            <a:r>
              <a:rPr lang="de-DE" sz="2800" b="1" dirty="0">
                <a:latin typeface="Courier New" panose="02070309020205020404" pitchFamily="49" charset="0"/>
                <a:cs typeface="Courier New" panose="02070309020205020404" pitchFamily="49" charset="0"/>
              </a:rPr>
              <a:t>else</a:t>
            </a:r>
            <a:endParaRPr lang="en-US" sz="2800" b="1" dirty="0">
              <a:latin typeface="Courier New" panose="02070309020205020404" pitchFamily="49" charset="0"/>
              <a:cs typeface="Courier New" panose="02070309020205020404" pitchFamily="49" charset="0"/>
            </a:endParaRPr>
          </a:p>
          <a:p>
            <a:r>
              <a:rPr lang="de-DE" sz="2800" b="1" dirty="0">
                <a:latin typeface="Courier New" panose="02070309020205020404" pitchFamily="49" charset="0"/>
                <a:cs typeface="Courier New" panose="02070309020205020404" pitchFamily="49" charset="0"/>
              </a:rPr>
              <a:t>        cout&lt;&lt;“World!“;</a:t>
            </a:r>
            <a:endParaRPr lang="en-US" sz="2800" b="1" dirty="0">
              <a:latin typeface="Courier New" panose="02070309020205020404" pitchFamily="49" charset="0"/>
              <a:cs typeface="Courier New" panose="02070309020205020404" pitchFamily="49" charset="0"/>
            </a:endParaRPr>
          </a:p>
          <a:p>
            <a:endParaRPr lang="en-US" sz="2400" dirty="0"/>
          </a:p>
        </p:txBody>
      </p:sp>
    </p:spTree>
    <p:extLst>
      <p:ext uri="{BB962C8B-B14F-4D97-AF65-F5344CB8AC3E}">
        <p14:creationId xmlns:p14="http://schemas.microsoft.com/office/powerpoint/2010/main" val="33230793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524000" y="-1"/>
            <a:ext cx="9108896" cy="926045"/>
          </a:xfrm>
        </p:spPr>
        <p:txBody>
          <a:bodyPr>
            <a:normAutofit/>
          </a:bodyPr>
          <a:lstStyle/>
          <a:p>
            <a:r>
              <a:rPr lang="en-US" b="1" dirty="0" smtClean="0">
                <a:solidFill>
                  <a:srgbClr val="B80000"/>
                </a:solidFill>
                <a:cs typeface="Courier New" pitchFamily="49" charset="0"/>
              </a:rPr>
              <a:t>Exercise-4</a:t>
            </a:r>
            <a:endParaRPr lang="en-US" b="1" dirty="0">
              <a:solidFill>
                <a:srgbClr val="B80000"/>
              </a:solidFill>
              <a:cs typeface="Courier New" pitchFamily="49" charset="0"/>
            </a:endParaRPr>
          </a:p>
        </p:txBody>
      </p:sp>
      <p:sp>
        <p:nvSpPr>
          <p:cNvPr id="90115" name="Rectangle 3"/>
          <p:cNvSpPr>
            <a:spLocks noGrp="1" noChangeArrowheads="1"/>
          </p:cNvSpPr>
          <p:nvPr>
            <p:ph type="body" idx="1"/>
          </p:nvPr>
        </p:nvSpPr>
        <p:spPr>
          <a:xfrm>
            <a:off x="1524000" y="838200"/>
            <a:ext cx="9144000" cy="6019800"/>
          </a:xfrm>
        </p:spPr>
        <p:txBody>
          <a:bodyPr>
            <a:normAutofit/>
          </a:bodyPr>
          <a:lstStyle/>
          <a:p>
            <a:pPr>
              <a:spcBef>
                <a:spcPct val="0"/>
              </a:spcBef>
              <a:buFont typeface="Monotype Sorts" pitchFamily="2" charset="2"/>
              <a:buNone/>
            </a:pPr>
            <a:endParaRPr lang="en-US" b="1" dirty="0">
              <a:latin typeface="Courier New" pitchFamily="49" charset="0"/>
              <a:cs typeface="Courier New" pitchFamily="49" charset="0"/>
            </a:endParaRPr>
          </a:p>
          <a:p>
            <a:pPr>
              <a:spcBef>
                <a:spcPct val="0"/>
              </a:spcBef>
              <a:buFont typeface="Monotype Sorts" pitchFamily="2" charset="2"/>
              <a:buNone/>
            </a:pPr>
            <a:endParaRPr lang="en-US" b="1" dirty="0">
              <a:latin typeface="Courier New" pitchFamily="49" charset="0"/>
              <a:cs typeface="Courier New" pitchFamily="49" charset="0"/>
            </a:endParaRPr>
          </a:p>
        </p:txBody>
      </p:sp>
      <p:sp>
        <p:nvSpPr>
          <p:cNvPr id="5" name="Rectangle 4"/>
          <p:cNvSpPr/>
          <p:nvPr/>
        </p:nvSpPr>
        <p:spPr>
          <a:xfrm>
            <a:off x="1544548" y="926046"/>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7" name="Rectangle 6"/>
          <p:cNvSpPr/>
          <p:nvPr/>
        </p:nvSpPr>
        <p:spPr>
          <a:xfrm>
            <a:off x="1752600" y="990600"/>
            <a:ext cx="8763000" cy="5201424"/>
          </a:xfrm>
          <a:prstGeom prst="rect">
            <a:avLst/>
          </a:prstGeom>
        </p:spPr>
        <p:txBody>
          <a:bodyPr wrap="square">
            <a:spAutoFit/>
          </a:bodyPr>
          <a:lstStyle/>
          <a:p>
            <a:endParaRPr lang="en-US" sz="2400" dirty="0"/>
          </a:p>
          <a:p>
            <a:pPr>
              <a:buFont typeface="Wingdings" pitchFamily="2" charset="2"/>
              <a:buChar char="Ø"/>
            </a:pPr>
            <a:r>
              <a:rPr lang="en-US" sz="3200" dirty="0">
                <a:solidFill>
                  <a:srgbClr val="2C14DE"/>
                </a:solidFill>
              </a:rPr>
              <a:t> What will be the output of the following code?</a:t>
            </a:r>
          </a:p>
          <a:p>
            <a:endParaRPr lang="en-US" sz="2400" dirty="0"/>
          </a:p>
          <a:p>
            <a:r>
              <a:rPr lang="en-US" sz="2800" b="1" dirty="0" err="1">
                <a:latin typeface="Courier New" panose="02070309020205020404" pitchFamily="49" charset="0"/>
                <a:cs typeface="Courier New" panose="02070309020205020404" pitchFamily="49" charset="0"/>
              </a:rPr>
              <a:t>int</a:t>
            </a:r>
            <a:r>
              <a:rPr lang="en-US" sz="2800" b="1" dirty="0">
                <a:latin typeface="Courier New" panose="02070309020205020404" pitchFamily="49" charset="0"/>
                <a:cs typeface="Courier New" panose="02070309020205020404" pitchFamily="49" charset="0"/>
              </a:rPr>
              <a:t> a = 5, b = 30;</a:t>
            </a:r>
          </a:p>
          <a:p>
            <a:r>
              <a:rPr lang="en-US" sz="2800" b="1" dirty="0">
                <a:latin typeface="Courier New" panose="02070309020205020404" pitchFamily="49" charset="0"/>
                <a:cs typeface="Courier New" panose="02070309020205020404" pitchFamily="49" charset="0"/>
              </a:rPr>
              <a:t>       if(a &gt; b)</a:t>
            </a:r>
          </a:p>
          <a:p>
            <a:r>
              <a:rPr lang="en-US" sz="2800" b="1" dirty="0">
                <a:latin typeface="Courier New" panose="02070309020205020404" pitchFamily="49" charset="0"/>
                <a:cs typeface="Courier New" panose="02070309020205020404" pitchFamily="49" charset="0"/>
              </a:rPr>
              <a:t>              if(b &gt; 0)</a:t>
            </a:r>
          </a:p>
          <a:p>
            <a:r>
              <a:rPr lang="en-US" sz="2800" b="1" dirty="0">
                <a:latin typeface="Courier New" panose="02070309020205020404" pitchFamily="49" charset="0"/>
                <a:cs typeface="Courier New" panose="02070309020205020404" pitchFamily="49" charset="0"/>
              </a:rPr>
              <a:t>                      a = a + 5;</a:t>
            </a:r>
          </a:p>
          <a:p>
            <a:r>
              <a:rPr lang="en-US" sz="2800" b="1" dirty="0">
                <a:latin typeface="Courier New" panose="02070309020205020404" pitchFamily="49" charset="0"/>
                <a:cs typeface="Courier New" panose="02070309020205020404" pitchFamily="49" charset="0"/>
              </a:rPr>
              <a:t>             else</a:t>
            </a:r>
          </a:p>
          <a:p>
            <a:r>
              <a:rPr lang="en-US" sz="2800" b="1" dirty="0">
                <a:latin typeface="Courier New" panose="02070309020205020404" pitchFamily="49" charset="0"/>
                <a:cs typeface="Courier New" panose="02070309020205020404" pitchFamily="49" charset="0"/>
              </a:rPr>
              <a:t>                      if(b &gt;= 30)</a:t>
            </a:r>
          </a:p>
          <a:p>
            <a:r>
              <a:rPr lang="en-US" sz="2800" b="1" dirty="0">
                <a:latin typeface="Courier New" panose="02070309020205020404" pitchFamily="49" charset="0"/>
                <a:cs typeface="Courier New" panose="02070309020205020404" pitchFamily="49" charset="0"/>
              </a:rPr>
              <a:t>                            b = b * 10;</a:t>
            </a:r>
          </a:p>
          <a:p>
            <a:r>
              <a:rPr lang="en-US" sz="2800" b="1" dirty="0">
                <a:latin typeface="Courier New" panose="02070309020205020404" pitchFamily="49" charset="0"/>
                <a:cs typeface="Courier New" panose="02070309020205020404" pitchFamily="49" charset="0"/>
              </a:rPr>
              <a:t>      </a:t>
            </a:r>
          </a:p>
          <a:p>
            <a:r>
              <a:rPr lang="en-US" sz="2800" b="1" dirty="0">
                <a:latin typeface="Courier New" panose="02070309020205020404" pitchFamily="49" charset="0"/>
                <a:cs typeface="Courier New" panose="02070309020205020404" pitchFamily="49" charset="0"/>
              </a:rPr>
              <a:t> </a:t>
            </a:r>
            <a:r>
              <a:rPr lang="en-US" sz="2800" b="1" dirty="0" err="1">
                <a:latin typeface="Courier New" panose="02070309020205020404" pitchFamily="49" charset="0"/>
                <a:cs typeface="Courier New" panose="02070309020205020404" pitchFamily="49" charset="0"/>
              </a:rPr>
              <a:t>cout</a:t>
            </a:r>
            <a:r>
              <a:rPr lang="en-US" sz="2800" b="1" dirty="0">
                <a:latin typeface="Courier New" panose="02070309020205020404" pitchFamily="49" charset="0"/>
                <a:cs typeface="Courier New" panose="02070309020205020404" pitchFamily="49" charset="0"/>
              </a:rPr>
              <a:t>&lt;&lt;”a=”&lt;&lt;a&lt;&lt;” ”&lt;&lt;”, b=”&lt;&lt;b;</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223625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524001" y="0"/>
            <a:ext cx="9156842" cy="990600"/>
          </a:xfrm>
        </p:spPr>
        <p:txBody>
          <a:bodyPr>
            <a:normAutofit/>
          </a:bodyPr>
          <a:lstStyle/>
          <a:p>
            <a:r>
              <a:rPr lang="en-US" b="1" dirty="0" smtClean="0">
                <a:solidFill>
                  <a:srgbClr val="B80000"/>
                </a:solidFill>
                <a:cs typeface="Courier New" pitchFamily="49" charset="0"/>
              </a:rPr>
              <a:t>Exercise-5</a:t>
            </a:r>
            <a:endParaRPr lang="en-US" b="1" dirty="0">
              <a:solidFill>
                <a:srgbClr val="B80000"/>
              </a:solidFill>
              <a:cs typeface="Courier New" pitchFamily="49" charset="0"/>
            </a:endParaRPr>
          </a:p>
        </p:txBody>
      </p:sp>
      <p:sp>
        <p:nvSpPr>
          <p:cNvPr id="90115" name="Rectangle 3"/>
          <p:cNvSpPr>
            <a:spLocks noGrp="1" noChangeArrowheads="1"/>
          </p:cNvSpPr>
          <p:nvPr>
            <p:ph type="body" idx="1"/>
          </p:nvPr>
        </p:nvSpPr>
        <p:spPr>
          <a:xfrm>
            <a:off x="1524000" y="838200"/>
            <a:ext cx="9144000" cy="6019800"/>
          </a:xfrm>
        </p:spPr>
        <p:txBody>
          <a:bodyPr>
            <a:normAutofit/>
          </a:bodyPr>
          <a:lstStyle/>
          <a:p>
            <a:pPr>
              <a:spcBef>
                <a:spcPct val="0"/>
              </a:spcBef>
              <a:buFont typeface="Monotype Sorts" pitchFamily="2" charset="2"/>
              <a:buNone/>
            </a:pPr>
            <a:endParaRPr lang="en-US" b="1" dirty="0">
              <a:latin typeface="Courier New" pitchFamily="49" charset="0"/>
              <a:cs typeface="Courier New" pitchFamily="49" charset="0"/>
            </a:endParaRPr>
          </a:p>
          <a:p>
            <a:pPr>
              <a:spcBef>
                <a:spcPct val="0"/>
              </a:spcBef>
              <a:buFont typeface="Monotype Sorts" pitchFamily="2" charset="2"/>
              <a:buNone/>
            </a:pPr>
            <a:endParaRPr lang="en-US" b="1" dirty="0">
              <a:latin typeface="Courier New" pitchFamily="49" charset="0"/>
              <a:cs typeface="Courier New" pitchFamily="49" charset="0"/>
            </a:endParaRPr>
          </a:p>
        </p:txBody>
      </p:sp>
      <p:sp>
        <p:nvSpPr>
          <p:cNvPr id="5" name="Rectangle 4"/>
          <p:cNvSpPr/>
          <p:nvPr/>
        </p:nvSpPr>
        <p:spPr>
          <a:xfrm>
            <a:off x="1536843" y="946594"/>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7" name="Rectangle 6"/>
          <p:cNvSpPr/>
          <p:nvPr/>
        </p:nvSpPr>
        <p:spPr>
          <a:xfrm>
            <a:off x="1752600" y="990600"/>
            <a:ext cx="8610600" cy="3908762"/>
          </a:xfrm>
          <a:prstGeom prst="rect">
            <a:avLst/>
          </a:prstGeom>
        </p:spPr>
        <p:txBody>
          <a:bodyPr wrap="square">
            <a:spAutoFit/>
          </a:bodyPr>
          <a:lstStyle/>
          <a:p>
            <a:endParaRPr lang="en-US" sz="2400" dirty="0"/>
          </a:p>
          <a:p>
            <a:pPr>
              <a:buFont typeface="Wingdings" pitchFamily="2" charset="2"/>
              <a:buChar char="Ø"/>
            </a:pPr>
            <a:r>
              <a:rPr lang="en-US" sz="3200" dirty="0">
                <a:solidFill>
                  <a:srgbClr val="2C14DE"/>
                </a:solidFill>
              </a:rPr>
              <a:t> What will be the output of the following code?</a:t>
            </a:r>
          </a:p>
          <a:p>
            <a:endParaRPr lang="en-US" sz="2400" dirty="0"/>
          </a:p>
          <a:p>
            <a:r>
              <a:rPr lang="en-US" sz="2400" b="1" dirty="0" err="1">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x = 5, y = 30;</a:t>
            </a:r>
          </a:p>
          <a:p>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if(y/x &gt; 2)</a:t>
            </a:r>
          </a:p>
          <a:p>
            <a:r>
              <a:rPr lang="en-US" sz="2400" b="1" dirty="0">
                <a:latin typeface="Courier New" panose="02070309020205020404" pitchFamily="49" charset="0"/>
                <a:cs typeface="Courier New" panose="02070309020205020404" pitchFamily="49" charset="0"/>
              </a:rPr>
              <a:t>        if(y % x !=2)</a:t>
            </a:r>
          </a:p>
          <a:p>
            <a:r>
              <a:rPr lang="en-US" sz="2400" b="1" dirty="0">
                <a:latin typeface="Courier New" panose="02070309020205020404" pitchFamily="49" charset="0"/>
                <a:cs typeface="Courier New" panose="02070309020205020404" pitchFamily="49" charset="0"/>
              </a:rPr>
              <a:t>                 x = x + 2;</a:t>
            </a:r>
          </a:p>
          <a:p>
            <a:r>
              <a:rPr lang="en-US" sz="2400" b="1" dirty="0">
                <a:latin typeface="Courier New" panose="02070309020205020404" pitchFamily="49" charset="0"/>
                <a:cs typeface="Courier New" panose="02070309020205020404" pitchFamily="49" charset="0"/>
              </a:rPr>
              <a:t> </a:t>
            </a:r>
          </a:p>
          <a:p>
            <a:r>
              <a:rPr lang="en-US" sz="2400" b="1" dirty="0" err="1">
                <a:latin typeface="Courier New" panose="02070309020205020404" pitchFamily="49" charset="0"/>
                <a:cs typeface="Courier New" panose="02070309020205020404" pitchFamily="49" charset="0"/>
              </a:rPr>
              <a:t>cout</a:t>
            </a:r>
            <a:r>
              <a:rPr lang="en-US" sz="2400" b="1" dirty="0">
                <a:latin typeface="Courier New" panose="02070309020205020404" pitchFamily="49" charset="0"/>
                <a:cs typeface="Courier New" panose="02070309020205020404" pitchFamily="49" charset="0"/>
              </a:rPr>
              <a:t>&lt;&lt;x&lt;&lt;”\n“&lt;&lt;y;                        </a:t>
            </a:r>
          </a:p>
        </p:txBody>
      </p:sp>
    </p:spTree>
    <p:extLst>
      <p:ext uri="{BB962C8B-B14F-4D97-AF65-F5344CB8AC3E}">
        <p14:creationId xmlns:p14="http://schemas.microsoft.com/office/powerpoint/2010/main" val="7519396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524000" y="0"/>
            <a:ext cx="9144000" cy="938028"/>
          </a:xfrm>
        </p:spPr>
        <p:txBody>
          <a:bodyPr>
            <a:normAutofit/>
          </a:bodyPr>
          <a:lstStyle/>
          <a:p>
            <a:r>
              <a:rPr lang="en-US" b="1" dirty="0" smtClean="0">
                <a:solidFill>
                  <a:srgbClr val="B80000"/>
                </a:solidFill>
                <a:cs typeface="Courier New" pitchFamily="49" charset="0"/>
              </a:rPr>
              <a:t>Exercise-6</a:t>
            </a:r>
            <a:endParaRPr lang="en-US" b="1" dirty="0">
              <a:solidFill>
                <a:srgbClr val="B80000"/>
              </a:solidFill>
              <a:cs typeface="Courier New" pitchFamily="49" charset="0"/>
            </a:endParaRPr>
          </a:p>
        </p:txBody>
      </p:sp>
      <p:sp>
        <p:nvSpPr>
          <p:cNvPr id="90115" name="Rectangle 3"/>
          <p:cNvSpPr>
            <a:spLocks noGrp="1" noChangeArrowheads="1"/>
          </p:cNvSpPr>
          <p:nvPr>
            <p:ph type="body" idx="1"/>
          </p:nvPr>
        </p:nvSpPr>
        <p:spPr>
          <a:xfrm>
            <a:off x="1524000" y="838200"/>
            <a:ext cx="9144000" cy="6019800"/>
          </a:xfrm>
        </p:spPr>
        <p:txBody>
          <a:bodyPr>
            <a:normAutofit/>
          </a:bodyPr>
          <a:lstStyle/>
          <a:p>
            <a:pPr>
              <a:spcBef>
                <a:spcPct val="0"/>
              </a:spcBef>
              <a:buFont typeface="Monotype Sorts" pitchFamily="2" charset="2"/>
              <a:buNone/>
            </a:pPr>
            <a:endParaRPr lang="en-US" b="1" dirty="0">
              <a:latin typeface="Courier New" pitchFamily="49" charset="0"/>
              <a:cs typeface="Courier New" pitchFamily="49" charset="0"/>
            </a:endParaRPr>
          </a:p>
          <a:p>
            <a:pPr>
              <a:spcBef>
                <a:spcPct val="0"/>
              </a:spcBef>
              <a:buFont typeface="Monotype Sorts" pitchFamily="2" charset="2"/>
              <a:buNone/>
            </a:pPr>
            <a:endParaRPr lang="en-US" b="1" dirty="0">
              <a:latin typeface="Courier New" pitchFamily="49" charset="0"/>
              <a:cs typeface="Courier New" pitchFamily="49" charset="0"/>
            </a:endParaRPr>
          </a:p>
        </p:txBody>
      </p:sp>
      <p:sp>
        <p:nvSpPr>
          <p:cNvPr id="5" name="Rectangle 4"/>
          <p:cNvSpPr/>
          <p:nvPr/>
        </p:nvSpPr>
        <p:spPr>
          <a:xfrm>
            <a:off x="1512013" y="89231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7" name="Rectangle 6"/>
          <p:cNvSpPr/>
          <p:nvPr/>
        </p:nvSpPr>
        <p:spPr>
          <a:xfrm>
            <a:off x="1752600" y="838201"/>
            <a:ext cx="8610600" cy="4770537"/>
          </a:xfrm>
          <a:prstGeom prst="rect">
            <a:avLst/>
          </a:prstGeom>
        </p:spPr>
        <p:txBody>
          <a:bodyPr wrap="square">
            <a:spAutoFit/>
          </a:bodyPr>
          <a:lstStyle/>
          <a:p>
            <a:endParaRPr lang="en-US" sz="2400" dirty="0"/>
          </a:p>
          <a:p>
            <a:pPr>
              <a:buFont typeface="Wingdings" pitchFamily="2" charset="2"/>
              <a:buChar char="Ø"/>
            </a:pPr>
            <a:r>
              <a:rPr lang="en-US" sz="2800" dirty="0"/>
              <a:t> Write a program that ask the user to enter a number in the range of 1—10. </a:t>
            </a:r>
          </a:p>
          <a:p>
            <a:endParaRPr lang="en-US" sz="2800" dirty="0"/>
          </a:p>
          <a:p>
            <a:r>
              <a:rPr lang="en-US" sz="2800" dirty="0"/>
              <a:t>Use a switch statement and display corresponding Roman Number against each entered decimal value. E.g.,</a:t>
            </a:r>
          </a:p>
          <a:p>
            <a:endParaRPr lang="en-US" sz="2800" dirty="0"/>
          </a:p>
          <a:p>
            <a:pPr lvl="1">
              <a:buFont typeface="Wingdings" pitchFamily="2" charset="2"/>
              <a:buChar char="Ø"/>
            </a:pPr>
            <a:r>
              <a:rPr lang="en-US" sz="2800" dirty="0"/>
              <a:t> 1 </a:t>
            </a:r>
            <a:r>
              <a:rPr lang="en-US" sz="2800" dirty="0">
                <a:sym typeface="Wingdings" pitchFamily="2" charset="2"/>
              </a:rPr>
              <a:t> I</a:t>
            </a:r>
          </a:p>
          <a:p>
            <a:pPr lvl="1">
              <a:buFont typeface="Wingdings" pitchFamily="2" charset="2"/>
              <a:buChar char="Ø"/>
            </a:pPr>
            <a:r>
              <a:rPr lang="en-US" sz="2800" dirty="0">
                <a:sym typeface="Wingdings" pitchFamily="2" charset="2"/>
              </a:rPr>
              <a:t> 2  II</a:t>
            </a:r>
          </a:p>
          <a:p>
            <a:pPr lvl="1">
              <a:buFont typeface="Wingdings" pitchFamily="2" charset="2"/>
              <a:buChar char="Ø"/>
            </a:pPr>
            <a:r>
              <a:rPr lang="en-US" sz="2800" dirty="0">
                <a:sym typeface="Wingdings" pitchFamily="2" charset="2"/>
              </a:rPr>
              <a:t> 3  III</a:t>
            </a:r>
          </a:p>
          <a:p>
            <a:pPr lvl="1">
              <a:buFont typeface="Wingdings" pitchFamily="2" charset="2"/>
              <a:buChar char="Ø"/>
            </a:pPr>
            <a:r>
              <a:rPr lang="en-US" sz="2800" dirty="0">
                <a:sym typeface="Wingdings" pitchFamily="2" charset="2"/>
              </a:rPr>
              <a:t>4  IV</a:t>
            </a:r>
            <a:r>
              <a:rPr lang="en-US" sz="2800" dirty="0"/>
              <a:t> </a:t>
            </a:r>
          </a:p>
        </p:txBody>
      </p:sp>
    </p:spTree>
    <p:extLst>
      <p:ext uri="{BB962C8B-B14F-4D97-AF65-F5344CB8AC3E}">
        <p14:creationId xmlns:p14="http://schemas.microsoft.com/office/powerpoint/2010/main" val="11986843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524000" y="0"/>
            <a:ext cx="9144000" cy="979382"/>
          </a:xfrm>
        </p:spPr>
        <p:txBody>
          <a:bodyPr>
            <a:normAutofit/>
          </a:bodyPr>
          <a:lstStyle/>
          <a:p>
            <a:r>
              <a:rPr lang="en-US" b="1" dirty="0" smtClean="0">
                <a:solidFill>
                  <a:srgbClr val="B80000"/>
                </a:solidFill>
                <a:cs typeface="Courier New" pitchFamily="49" charset="0"/>
              </a:rPr>
              <a:t>Exercise-7</a:t>
            </a:r>
            <a:endParaRPr lang="en-US" b="1" dirty="0">
              <a:solidFill>
                <a:srgbClr val="B80000"/>
              </a:solidFill>
              <a:cs typeface="Courier New" pitchFamily="49" charset="0"/>
            </a:endParaRPr>
          </a:p>
        </p:txBody>
      </p:sp>
      <p:sp>
        <p:nvSpPr>
          <p:cNvPr id="90115" name="Rectangle 3"/>
          <p:cNvSpPr>
            <a:spLocks noGrp="1" noChangeArrowheads="1"/>
          </p:cNvSpPr>
          <p:nvPr>
            <p:ph type="body" idx="1"/>
          </p:nvPr>
        </p:nvSpPr>
        <p:spPr>
          <a:xfrm>
            <a:off x="1524000" y="838200"/>
            <a:ext cx="9144000" cy="6019800"/>
          </a:xfrm>
        </p:spPr>
        <p:txBody>
          <a:bodyPr>
            <a:normAutofit/>
          </a:bodyPr>
          <a:lstStyle/>
          <a:p>
            <a:pPr>
              <a:spcBef>
                <a:spcPct val="0"/>
              </a:spcBef>
              <a:buFont typeface="Monotype Sorts" pitchFamily="2" charset="2"/>
              <a:buNone/>
            </a:pPr>
            <a:endParaRPr lang="en-US" b="1" dirty="0">
              <a:latin typeface="Courier New" pitchFamily="49" charset="0"/>
              <a:cs typeface="Courier New" pitchFamily="49" charset="0"/>
            </a:endParaRPr>
          </a:p>
          <a:p>
            <a:pPr>
              <a:spcBef>
                <a:spcPct val="0"/>
              </a:spcBef>
              <a:buFont typeface="Monotype Sorts" pitchFamily="2" charset="2"/>
              <a:buNone/>
            </a:pPr>
            <a:endParaRPr lang="en-US" b="1" dirty="0">
              <a:latin typeface="Courier New" pitchFamily="49" charset="0"/>
              <a:cs typeface="Courier New" pitchFamily="49" charset="0"/>
            </a:endParaRPr>
          </a:p>
        </p:txBody>
      </p:sp>
      <p:sp>
        <p:nvSpPr>
          <p:cNvPr id="5" name="Rectangle 4"/>
          <p:cNvSpPr/>
          <p:nvPr/>
        </p:nvSpPr>
        <p:spPr>
          <a:xfrm>
            <a:off x="1524000" y="933664"/>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7" name="Rectangle 6"/>
          <p:cNvSpPr/>
          <p:nvPr/>
        </p:nvSpPr>
        <p:spPr>
          <a:xfrm>
            <a:off x="1600200" y="1066801"/>
            <a:ext cx="9144000" cy="3662541"/>
          </a:xfrm>
          <a:prstGeom prst="rect">
            <a:avLst/>
          </a:prstGeom>
        </p:spPr>
        <p:txBody>
          <a:bodyPr wrap="square">
            <a:spAutoFit/>
          </a:bodyPr>
          <a:lstStyle/>
          <a:p>
            <a:pPr algn="just">
              <a:buFont typeface="Wingdings" pitchFamily="2" charset="2"/>
              <a:buChar char="Ø"/>
            </a:pPr>
            <a:r>
              <a:rPr lang="en-US" sz="2800" dirty="0"/>
              <a:t> Write a program that ask to input value in seconds. Then the program converts the number of seconds into days, hours, minutes, and seconds value. In the end, the program shows the output in the following format:</a:t>
            </a:r>
          </a:p>
          <a:p>
            <a:pPr>
              <a:buFont typeface="Wingdings" pitchFamily="2" charset="2"/>
              <a:buChar char="Ø"/>
            </a:pPr>
            <a:endParaRPr lang="en-US" sz="2800" dirty="0"/>
          </a:p>
          <a:p>
            <a:r>
              <a:rPr lang="en-US" sz="2800" dirty="0"/>
              <a:t>       Days:2     Hours:13    Minuts:32    Seconds:11</a:t>
            </a:r>
          </a:p>
          <a:p>
            <a:endParaRPr lang="en-US" sz="3200" dirty="0"/>
          </a:p>
          <a:p>
            <a:endParaRPr lang="en-US" sz="3200" dirty="0"/>
          </a:p>
        </p:txBody>
      </p:sp>
    </p:spTree>
    <p:extLst>
      <p:ext uri="{BB962C8B-B14F-4D97-AF65-F5344CB8AC3E}">
        <p14:creationId xmlns:p14="http://schemas.microsoft.com/office/powerpoint/2010/main" val="30484832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491465" y="22580"/>
            <a:ext cx="9170542" cy="906498"/>
          </a:xfrm>
        </p:spPr>
        <p:txBody>
          <a:bodyPr>
            <a:normAutofit/>
          </a:bodyPr>
          <a:lstStyle/>
          <a:p>
            <a:r>
              <a:rPr lang="en-US" b="1" dirty="0" smtClean="0">
                <a:solidFill>
                  <a:srgbClr val="B80000"/>
                </a:solidFill>
                <a:cs typeface="Courier New" pitchFamily="49" charset="0"/>
              </a:rPr>
              <a:t>Exercise-8</a:t>
            </a:r>
            <a:endParaRPr lang="en-US" b="1" dirty="0">
              <a:solidFill>
                <a:srgbClr val="B80000"/>
              </a:solidFill>
              <a:cs typeface="Courier New" pitchFamily="49" charset="0"/>
            </a:endParaRPr>
          </a:p>
        </p:txBody>
      </p:sp>
      <p:sp>
        <p:nvSpPr>
          <p:cNvPr id="90115" name="Rectangle 3"/>
          <p:cNvSpPr>
            <a:spLocks noGrp="1" noChangeArrowheads="1"/>
          </p:cNvSpPr>
          <p:nvPr>
            <p:ph type="body" idx="1"/>
          </p:nvPr>
        </p:nvSpPr>
        <p:spPr>
          <a:xfrm>
            <a:off x="1524000" y="838200"/>
            <a:ext cx="9144000" cy="6019800"/>
          </a:xfrm>
        </p:spPr>
        <p:txBody>
          <a:bodyPr>
            <a:normAutofit/>
          </a:bodyPr>
          <a:lstStyle/>
          <a:p>
            <a:pPr>
              <a:spcBef>
                <a:spcPct val="0"/>
              </a:spcBef>
              <a:buFont typeface="Monotype Sorts" pitchFamily="2" charset="2"/>
              <a:buNone/>
            </a:pPr>
            <a:endParaRPr lang="en-US" b="1" dirty="0">
              <a:latin typeface="Courier New" pitchFamily="49" charset="0"/>
              <a:cs typeface="Courier New" pitchFamily="49" charset="0"/>
            </a:endParaRPr>
          </a:p>
          <a:p>
            <a:pPr>
              <a:spcBef>
                <a:spcPct val="0"/>
              </a:spcBef>
              <a:buFont typeface="Monotype Sorts" pitchFamily="2" charset="2"/>
              <a:buNone/>
            </a:pPr>
            <a:endParaRPr lang="en-US" b="1" dirty="0">
              <a:latin typeface="Courier New" pitchFamily="49" charset="0"/>
              <a:cs typeface="Courier New" pitchFamily="49" charset="0"/>
            </a:endParaRPr>
          </a:p>
        </p:txBody>
      </p:sp>
      <p:sp>
        <p:nvSpPr>
          <p:cNvPr id="5" name="Rectangle 4"/>
          <p:cNvSpPr/>
          <p:nvPr/>
        </p:nvSpPr>
        <p:spPr>
          <a:xfrm>
            <a:off x="1491465" y="88336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7" name="Rectangle 6"/>
          <p:cNvSpPr/>
          <p:nvPr/>
        </p:nvSpPr>
        <p:spPr>
          <a:xfrm>
            <a:off x="1600200" y="1019958"/>
            <a:ext cx="9144000" cy="5262979"/>
          </a:xfrm>
          <a:prstGeom prst="rect">
            <a:avLst/>
          </a:prstGeom>
        </p:spPr>
        <p:txBody>
          <a:bodyPr wrap="square">
            <a:spAutoFit/>
          </a:bodyPr>
          <a:lstStyle/>
          <a:p>
            <a:pPr algn="just">
              <a:buFont typeface="Wingdings" pitchFamily="2" charset="2"/>
              <a:buChar char="Ø"/>
            </a:pPr>
            <a:r>
              <a:rPr lang="en-US" sz="2800" dirty="0"/>
              <a:t> Write a program that calculate the person’s Body Mass Index (BMI). The BMI is often used to determine if a person is overweight, underweight for his/her height.</a:t>
            </a:r>
          </a:p>
          <a:p>
            <a:pPr>
              <a:buFont typeface="Wingdings" pitchFamily="2" charset="2"/>
              <a:buChar char="Ø"/>
            </a:pPr>
            <a:endParaRPr lang="en-US" sz="2800" dirty="0"/>
          </a:p>
          <a:p>
            <a:r>
              <a:rPr lang="en-US" sz="2800" dirty="0"/>
              <a:t>BMI is calculated as:</a:t>
            </a:r>
          </a:p>
          <a:p>
            <a:r>
              <a:rPr lang="en-US" sz="2800" dirty="0"/>
              <a:t>	BMI = (weight * 703) / (height*height)</a:t>
            </a:r>
          </a:p>
          <a:p>
            <a:endParaRPr lang="en-US" sz="2800" dirty="0"/>
          </a:p>
          <a:p>
            <a:r>
              <a:rPr lang="en-US" sz="2800" dirty="0"/>
              <a:t>Here weight is in pounds and height is in inches. </a:t>
            </a:r>
          </a:p>
          <a:p>
            <a:r>
              <a:rPr lang="en-US" sz="2800" dirty="0"/>
              <a:t>The program should display the message:</a:t>
            </a:r>
          </a:p>
          <a:p>
            <a:r>
              <a:rPr lang="en-US" sz="2800" dirty="0"/>
              <a:t>	- “Optimal Weight” if BMI is 18.5—25</a:t>
            </a:r>
          </a:p>
          <a:p>
            <a:r>
              <a:rPr lang="en-US" sz="2800" dirty="0"/>
              <a:t>          - “Under Weight” if BMI is &lt; 18.5</a:t>
            </a:r>
          </a:p>
          <a:p>
            <a:r>
              <a:rPr lang="en-US" sz="2800" dirty="0"/>
              <a:t>          - “Over Weight” if BMI is &gt; 25</a:t>
            </a:r>
          </a:p>
        </p:txBody>
      </p:sp>
    </p:spTree>
    <p:extLst>
      <p:ext uri="{BB962C8B-B14F-4D97-AF65-F5344CB8AC3E}">
        <p14:creationId xmlns:p14="http://schemas.microsoft.com/office/powerpoint/2010/main" val="20643607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Implement all </a:t>
            </a:r>
            <a:r>
              <a:rPr lang="en-US" dirty="0" smtClean="0"/>
              <a:t>the tasks given in this lecture</a:t>
            </a:r>
            <a:endParaRPr lang="en-US" dirty="0">
              <a:solidFill>
                <a:srgbClr val="FF0000"/>
              </a:solidFill>
            </a:endParaRPr>
          </a:p>
          <a:p>
            <a:endParaRPr lang="en-US" dirty="0"/>
          </a:p>
        </p:txBody>
      </p:sp>
      <p:sp>
        <p:nvSpPr>
          <p:cNvPr id="3" name="Date Placeholder 2"/>
          <p:cNvSpPr>
            <a:spLocks noGrp="1"/>
          </p:cNvSpPr>
          <p:nvPr>
            <p:ph type="dt" sz="half" idx="10"/>
          </p:nvPr>
        </p:nvSpPr>
        <p:spPr/>
        <p:txBody>
          <a:bodyPr/>
          <a:lstStyle/>
          <a:p>
            <a:fld id="{E66EDC43-95AC-40D6-9AE4-C439848CE10F}" type="datetime1">
              <a:rPr lang="en-US" smtClean="0"/>
              <a:t>9/28/2022</a:t>
            </a:fld>
            <a:endParaRPr lang="en-US"/>
          </a:p>
        </p:txBody>
      </p:sp>
      <p:sp>
        <p:nvSpPr>
          <p:cNvPr id="4" name="Footer Placeholder 3"/>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Title 5"/>
          <p:cNvSpPr>
            <a:spLocks noGrp="1"/>
          </p:cNvSpPr>
          <p:nvPr>
            <p:ph type="title"/>
          </p:nvPr>
        </p:nvSpPr>
        <p:spPr/>
        <p:txBody>
          <a:bodyPr/>
          <a:lstStyle/>
          <a:p>
            <a:r>
              <a:rPr lang="en-US" dirty="0" smtClean="0"/>
              <a:t>Reading Task</a:t>
            </a:r>
            <a:endParaRPr lang="en-US" dirty="0"/>
          </a:p>
        </p:txBody>
      </p:sp>
    </p:spTree>
    <p:extLst>
      <p:ext uri="{BB962C8B-B14F-4D97-AF65-F5344CB8AC3E}">
        <p14:creationId xmlns:p14="http://schemas.microsoft.com/office/powerpoint/2010/main" val="1626204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0950E16-A822-44D2-936F-61797F10FB91}" type="datetime1">
              <a:rPr lang="en-US" smtClean="0"/>
              <a:t>9/28/2022</a:t>
            </a:fld>
            <a:endParaRPr lang="en-US"/>
          </a:p>
        </p:txBody>
      </p:sp>
      <p:sp>
        <p:nvSpPr>
          <p:cNvPr id="4" name="Footer Placeholder 3"/>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Title 5"/>
          <p:cNvSpPr>
            <a:spLocks noGrp="1"/>
          </p:cNvSpPr>
          <p:nvPr>
            <p:ph type="title"/>
          </p:nvPr>
        </p:nvSpPr>
        <p:spPr>
          <a:xfrm>
            <a:off x="606380" y="3200400"/>
            <a:ext cx="10972800" cy="838200"/>
          </a:xfrm>
        </p:spPr>
        <p:txBody>
          <a:bodyPr/>
          <a:lstStyle/>
          <a:p>
            <a:r>
              <a:rPr lang="en-US" dirty="0" smtClean="0"/>
              <a:t>Today’s Lecture</a:t>
            </a:r>
            <a:endParaRPr lang="en-US" dirty="0"/>
          </a:p>
        </p:txBody>
      </p:sp>
    </p:spTree>
    <p:extLst>
      <p:ext uri="{BB962C8B-B14F-4D97-AF65-F5344CB8AC3E}">
        <p14:creationId xmlns:p14="http://schemas.microsoft.com/office/powerpoint/2010/main" val="41924312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Credit goes to Dr</a:t>
            </a:r>
            <a:r>
              <a:rPr lang="en-US" dirty="0"/>
              <a:t>. Muhammad </a:t>
            </a:r>
            <a:r>
              <a:rPr lang="en-US" dirty="0" err="1" smtClean="0"/>
              <a:t>Aleem</a:t>
            </a:r>
            <a:r>
              <a:rPr lang="en-US" dirty="0" smtClean="0"/>
              <a:t> for preparation of slides</a:t>
            </a:r>
          </a:p>
          <a:p>
            <a:r>
              <a:rPr lang="en-US" dirty="0" smtClean="0"/>
              <a:t>Text book: Starting out with </a:t>
            </a:r>
            <a:r>
              <a:rPr lang="en-US" dirty="0" err="1" smtClean="0"/>
              <a:t>c++</a:t>
            </a:r>
            <a:endParaRPr lang="en-US" dirty="0" smtClean="0"/>
          </a:p>
          <a:p>
            <a:endParaRPr lang="en-US" dirty="0"/>
          </a:p>
        </p:txBody>
      </p:sp>
      <p:sp>
        <p:nvSpPr>
          <p:cNvPr id="3" name="Date Placeholder 2"/>
          <p:cNvSpPr>
            <a:spLocks noGrp="1"/>
          </p:cNvSpPr>
          <p:nvPr>
            <p:ph type="dt" sz="half" idx="10"/>
          </p:nvPr>
        </p:nvSpPr>
        <p:spPr/>
        <p:txBody>
          <a:bodyPr/>
          <a:lstStyle/>
          <a:p>
            <a:fld id="{3713789E-476C-404A-8192-417D064EF375}" type="datetime1">
              <a:rPr lang="en-US" smtClean="0"/>
              <a:t>9/28/2022</a:t>
            </a:fld>
            <a:endParaRPr lang="en-US"/>
          </a:p>
        </p:txBody>
      </p:sp>
      <p:sp>
        <p:nvSpPr>
          <p:cNvPr id="4" name="Footer Placeholder 3"/>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Title 5"/>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39032194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1152" y="2866672"/>
            <a:ext cx="7886700" cy="606423"/>
          </a:xfrm>
        </p:spPr>
        <p:txBody>
          <a:bodyPr>
            <a:noAutofit/>
          </a:bodyPr>
          <a:lstStyle/>
          <a:p>
            <a:pPr algn="ctr"/>
            <a:r>
              <a:rPr lang="en-US" sz="7200" dirty="0"/>
              <a:t>Thank You </a:t>
            </a:r>
            <a:r>
              <a:rPr lang="en-US" sz="7200" dirty="0">
                <a:sym typeface="Wingdings" panose="05000000000000000000" pitchFamily="2" charset="2"/>
              </a:rPr>
              <a:t> </a:t>
            </a:r>
            <a:endParaRPr lang="en-US" sz="7200" dirty="0"/>
          </a:p>
        </p:txBody>
      </p:sp>
      <p:sp>
        <p:nvSpPr>
          <p:cNvPr id="4" name="Rectangle 3"/>
          <p:cNvSpPr/>
          <p:nvPr/>
        </p:nvSpPr>
        <p:spPr>
          <a:xfrm>
            <a:off x="1726676" y="762000"/>
            <a:ext cx="8484124" cy="14045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DDD12F37-302F-42F2-9029-E364DD370268}" type="slidenum">
              <a:rPr lang="en-US" smtClean="0"/>
              <a:t>31</a:t>
            </a:fld>
            <a:endParaRPr lang="en-US"/>
          </a:p>
        </p:txBody>
      </p:sp>
      <p:sp>
        <p:nvSpPr>
          <p:cNvPr id="5" name="Date Placeholder 4"/>
          <p:cNvSpPr>
            <a:spLocks noGrp="1"/>
          </p:cNvSpPr>
          <p:nvPr>
            <p:ph type="dt" sz="half" idx="10"/>
          </p:nvPr>
        </p:nvSpPr>
        <p:spPr/>
        <p:txBody>
          <a:bodyPr/>
          <a:lstStyle/>
          <a:p>
            <a:fld id="{041700FF-224C-4D14-BC07-8192EA85FE8F}" type="datetime1">
              <a:rPr lang="en-US" smtClean="0"/>
              <a:t>9/28/2022</a:t>
            </a:fld>
            <a:endParaRPr lang="en-US"/>
          </a:p>
        </p:txBody>
      </p:sp>
      <p:sp>
        <p:nvSpPr>
          <p:cNvPr id="6" name="Footer Placeholder 5"/>
          <p:cNvSpPr>
            <a:spLocks noGrp="1"/>
          </p:cNvSpPr>
          <p:nvPr>
            <p:ph type="ftr" sz="quarter" idx="11"/>
          </p:nvPr>
        </p:nvSpPr>
        <p:spPr/>
        <p:txBody>
          <a:bodyPr/>
          <a:lstStyle/>
          <a:p>
            <a:r>
              <a:rPr lang="en-US"/>
              <a:t>Presented by    Dr. AKHTAR JAMIL </a:t>
            </a:r>
            <a:endParaRPr lang="en-US" dirty="0"/>
          </a:p>
        </p:txBody>
      </p:sp>
    </p:spTree>
    <p:extLst>
      <p:ext uri="{BB962C8B-B14F-4D97-AF65-F5344CB8AC3E}">
        <p14:creationId xmlns:p14="http://schemas.microsoft.com/office/powerpoint/2010/main" val="1020331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524000" y="-1"/>
            <a:ext cx="9121664" cy="909523"/>
          </a:xfrm>
        </p:spPr>
        <p:txBody>
          <a:bodyPr>
            <a:normAutofit/>
          </a:bodyPr>
          <a:lstStyle/>
          <a:p>
            <a:r>
              <a:rPr lang="en-US" sz="4800" b="1" dirty="0">
                <a:solidFill>
                  <a:srgbClr val="B80000"/>
                </a:solidFill>
              </a:rPr>
              <a:t>switch statement</a:t>
            </a:r>
            <a:endParaRPr lang="en-US" sz="4800" b="1" dirty="0">
              <a:solidFill>
                <a:srgbClr val="B80000"/>
              </a:solidFill>
              <a:latin typeface="Book Antiqua" pitchFamily="18" charset="0"/>
            </a:endParaRPr>
          </a:p>
        </p:txBody>
      </p:sp>
      <p:sp>
        <p:nvSpPr>
          <p:cNvPr id="90115" name="Rectangle 3"/>
          <p:cNvSpPr>
            <a:spLocks noGrp="1" noChangeArrowheads="1"/>
          </p:cNvSpPr>
          <p:nvPr>
            <p:ph type="body" idx="1"/>
          </p:nvPr>
        </p:nvSpPr>
        <p:spPr>
          <a:xfrm>
            <a:off x="1598413" y="1143000"/>
            <a:ext cx="8915400" cy="5257800"/>
          </a:xfrm>
        </p:spPr>
        <p:txBody>
          <a:bodyPr>
            <a:normAutofit/>
          </a:bodyPr>
          <a:lstStyle/>
          <a:p>
            <a:r>
              <a:rPr lang="en-US" dirty="0" smtClean="0">
                <a:latin typeface="+mj-lt"/>
              </a:rPr>
              <a:t>Provides a series of </a:t>
            </a:r>
            <a:r>
              <a:rPr lang="en-US" b="1" dirty="0" smtClean="0">
                <a:solidFill>
                  <a:srgbClr val="2C14DE"/>
                </a:solidFill>
                <a:latin typeface="+mj-lt"/>
              </a:rPr>
              <a:t>alternatives</a:t>
            </a:r>
            <a:r>
              <a:rPr lang="en-US" dirty="0" smtClean="0">
                <a:solidFill>
                  <a:srgbClr val="2C14DE"/>
                </a:solidFill>
                <a:latin typeface="+mj-lt"/>
              </a:rPr>
              <a:t> </a:t>
            </a:r>
            <a:r>
              <a:rPr lang="en-US" dirty="0" smtClean="0">
                <a:latin typeface="+mj-lt"/>
              </a:rPr>
              <a:t>(selections) based on the </a:t>
            </a:r>
            <a:r>
              <a:rPr lang="en-US" b="1" dirty="0" smtClean="0">
                <a:solidFill>
                  <a:srgbClr val="B80000"/>
                </a:solidFill>
                <a:latin typeface="+mj-lt"/>
              </a:rPr>
              <a:t>value of a SINGLE variable</a:t>
            </a:r>
          </a:p>
          <a:p>
            <a:endParaRPr lang="en-US" dirty="0" smtClean="0">
              <a:solidFill>
                <a:srgbClr val="B80000"/>
              </a:solidFill>
              <a:latin typeface="+mj-lt"/>
            </a:endParaRPr>
          </a:p>
          <a:p>
            <a:r>
              <a:rPr lang="en-US" b="1" dirty="0" smtClean="0">
                <a:solidFill>
                  <a:srgbClr val="2C14DE"/>
                </a:solidFill>
                <a:latin typeface="+mj-lt"/>
              </a:rPr>
              <a:t>Replaces</a:t>
            </a:r>
            <a:r>
              <a:rPr lang="en-US" dirty="0" smtClean="0">
                <a:latin typeface="+mj-lt"/>
              </a:rPr>
              <a:t> a </a:t>
            </a:r>
            <a:r>
              <a:rPr lang="en-US" b="1" dirty="0" smtClean="0">
                <a:solidFill>
                  <a:srgbClr val="2C14DE"/>
                </a:solidFill>
                <a:latin typeface="+mj-lt"/>
              </a:rPr>
              <a:t>series</a:t>
            </a:r>
            <a:r>
              <a:rPr lang="en-US" dirty="0" smtClean="0">
                <a:latin typeface="+mj-lt"/>
              </a:rPr>
              <a:t> of </a:t>
            </a:r>
            <a:r>
              <a:rPr lang="en-US" b="1" dirty="0" smtClean="0">
                <a:solidFill>
                  <a:srgbClr val="2C14DE"/>
                </a:solidFill>
                <a:latin typeface="+mj-lt"/>
              </a:rPr>
              <a:t>chained if-else statements</a:t>
            </a:r>
          </a:p>
          <a:p>
            <a:endParaRPr lang="en-US" dirty="0" smtClean="0">
              <a:latin typeface="+mj-lt"/>
            </a:endParaRPr>
          </a:p>
          <a:p>
            <a:r>
              <a:rPr lang="en-US" b="1" dirty="0" smtClean="0">
                <a:solidFill>
                  <a:srgbClr val="2C14DE"/>
                </a:solidFill>
                <a:latin typeface="+mj-lt"/>
              </a:rPr>
              <a:t>Makes code easier to read</a:t>
            </a:r>
          </a:p>
          <a:p>
            <a:pPr>
              <a:spcBef>
                <a:spcPct val="0"/>
              </a:spcBef>
              <a:buFont typeface="Monotype Sorts" pitchFamily="2" charset="2"/>
              <a:buNone/>
            </a:pPr>
            <a:endParaRPr lang="en-US" b="1" dirty="0">
              <a:latin typeface="Courier New" pitchFamily="49" charset="0"/>
            </a:endParaRPr>
          </a:p>
          <a:p>
            <a:pPr>
              <a:spcBef>
                <a:spcPct val="0"/>
              </a:spcBef>
              <a:buFont typeface="Monotype Sorts" pitchFamily="2" charset="2"/>
              <a:buNone/>
            </a:pPr>
            <a:endParaRPr lang="en-US" b="1" dirty="0">
              <a:latin typeface="Courier New" pitchFamily="49" charset="0"/>
            </a:endParaRPr>
          </a:p>
        </p:txBody>
      </p:sp>
      <p:sp>
        <p:nvSpPr>
          <p:cNvPr id="5" name="Rectangle 4"/>
          <p:cNvSpPr/>
          <p:nvPr/>
        </p:nvSpPr>
        <p:spPr>
          <a:xfrm>
            <a:off x="1586426" y="923738"/>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4627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524001" y="0"/>
            <a:ext cx="9118743" cy="891540"/>
          </a:xfrm>
        </p:spPr>
        <p:txBody>
          <a:bodyPr>
            <a:normAutofit/>
          </a:bodyPr>
          <a:lstStyle/>
          <a:p>
            <a:r>
              <a:rPr lang="en-US" sz="4800" b="1" dirty="0">
                <a:solidFill>
                  <a:srgbClr val="B80000"/>
                </a:solidFill>
                <a:cs typeface="Courier New" pitchFamily="49" charset="0"/>
              </a:rPr>
              <a:t>Switch - Syntax</a:t>
            </a:r>
          </a:p>
        </p:txBody>
      </p:sp>
      <p:sp>
        <p:nvSpPr>
          <p:cNvPr id="90115" name="Rectangle 3"/>
          <p:cNvSpPr>
            <a:spLocks noGrp="1" noChangeArrowheads="1"/>
          </p:cNvSpPr>
          <p:nvPr>
            <p:ph type="body" idx="1"/>
          </p:nvPr>
        </p:nvSpPr>
        <p:spPr>
          <a:xfrm>
            <a:off x="1524000" y="838200"/>
            <a:ext cx="9144000" cy="6019800"/>
          </a:xfrm>
        </p:spPr>
        <p:txBody>
          <a:bodyPr>
            <a:normAutofit/>
          </a:bodyPr>
          <a:lstStyle/>
          <a:p>
            <a:pPr>
              <a:spcBef>
                <a:spcPct val="0"/>
              </a:spcBef>
              <a:buFont typeface="Monotype Sorts" pitchFamily="2" charset="2"/>
              <a:buNone/>
            </a:pPr>
            <a:endParaRPr lang="en-US" b="1" dirty="0">
              <a:latin typeface="Courier New" pitchFamily="49" charset="0"/>
              <a:cs typeface="Courier New" pitchFamily="49" charset="0"/>
            </a:endParaRPr>
          </a:p>
          <a:p>
            <a:pPr>
              <a:spcBef>
                <a:spcPct val="0"/>
              </a:spcBef>
              <a:buFont typeface="Monotype Sorts" pitchFamily="2" charset="2"/>
              <a:buNone/>
            </a:pPr>
            <a:endParaRPr lang="en-US" b="1" dirty="0">
              <a:latin typeface="Courier New" pitchFamily="49" charset="0"/>
              <a:cs typeface="Courier New" pitchFamily="49" charset="0"/>
            </a:endParaRPr>
          </a:p>
        </p:txBody>
      </p:sp>
      <p:sp>
        <p:nvSpPr>
          <p:cNvPr id="5" name="Rectangle 4"/>
          <p:cNvSpPr/>
          <p:nvPr/>
        </p:nvSpPr>
        <p:spPr>
          <a:xfrm>
            <a:off x="1562100" y="89154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7" name="Rectangle 6"/>
          <p:cNvSpPr/>
          <p:nvPr/>
        </p:nvSpPr>
        <p:spPr>
          <a:xfrm>
            <a:off x="1752600" y="990600"/>
            <a:ext cx="8610600" cy="5493812"/>
          </a:xfrm>
          <a:prstGeom prst="rect">
            <a:avLst/>
          </a:prstGeom>
        </p:spPr>
        <p:txBody>
          <a:bodyPr wrap="square">
            <a:spAutoFit/>
          </a:bodyPr>
          <a:lstStyle/>
          <a:p>
            <a:pPr>
              <a:lnSpc>
                <a:spcPct val="90000"/>
              </a:lnSpc>
              <a:buFont typeface="Monotype Sorts" pitchFamily="2" charset="2"/>
              <a:buNone/>
            </a:pPr>
            <a:r>
              <a:rPr lang="en-US" sz="2200" b="1" dirty="0">
                <a:solidFill>
                  <a:srgbClr val="2C14DE"/>
                </a:solidFill>
                <a:latin typeface="Courier New" pitchFamily="49" charset="0"/>
                <a:cs typeface="Courier New" pitchFamily="49" charset="0"/>
              </a:rPr>
              <a:t>switch</a:t>
            </a:r>
            <a:r>
              <a:rPr lang="en-US" sz="2200" b="1" dirty="0">
                <a:latin typeface="Courier New" pitchFamily="49" charset="0"/>
                <a:cs typeface="Courier New" pitchFamily="49" charset="0"/>
              </a:rPr>
              <a:t> (Variable) </a:t>
            </a:r>
          </a:p>
          <a:p>
            <a:pPr>
              <a:lnSpc>
                <a:spcPct val="90000"/>
              </a:lnSpc>
              <a:buFont typeface="Monotype Sorts" pitchFamily="2" charset="2"/>
              <a:buNone/>
            </a:pPr>
            <a:r>
              <a:rPr lang="en-US" sz="3000" b="1" dirty="0">
                <a:latin typeface="Courier New" pitchFamily="49" charset="0"/>
                <a:cs typeface="Courier New" pitchFamily="49" charset="0"/>
              </a:rPr>
              <a:t>{</a:t>
            </a:r>
          </a:p>
          <a:p>
            <a:pPr>
              <a:lnSpc>
                <a:spcPct val="90000"/>
              </a:lnSpc>
              <a:buFont typeface="Monotype Sorts" pitchFamily="2" charset="2"/>
              <a:buNone/>
            </a:pPr>
            <a:r>
              <a:rPr lang="en-US" sz="2200" b="1" dirty="0">
                <a:latin typeface="Courier New" pitchFamily="49" charset="0"/>
                <a:cs typeface="Courier New" pitchFamily="49" charset="0"/>
              </a:rPr>
              <a:t>	</a:t>
            </a:r>
            <a:r>
              <a:rPr lang="en-US" sz="2200" b="1" dirty="0">
                <a:solidFill>
                  <a:srgbClr val="2C14DE"/>
                </a:solidFill>
                <a:latin typeface="Courier New" pitchFamily="49" charset="0"/>
                <a:cs typeface="Courier New" pitchFamily="49" charset="0"/>
              </a:rPr>
              <a:t>case</a:t>
            </a:r>
            <a:r>
              <a:rPr lang="en-US" sz="2200" b="1" dirty="0">
                <a:latin typeface="Courier New" pitchFamily="49" charset="0"/>
                <a:cs typeface="Courier New" pitchFamily="49" charset="0"/>
              </a:rPr>
              <a:t> &lt;value_1&gt; :  statement1;</a:t>
            </a:r>
          </a:p>
          <a:p>
            <a:pPr>
              <a:lnSpc>
                <a:spcPct val="90000"/>
              </a:lnSpc>
              <a:buFont typeface="Monotype Sorts" pitchFamily="2" charset="2"/>
              <a:buNone/>
            </a:pPr>
            <a:r>
              <a:rPr lang="en-US" sz="2200" b="1" dirty="0">
                <a:latin typeface="Courier New" pitchFamily="49" charset="0"/>
                <a:cs typeface="Courier New" pitchFamily="49" charset="0"/>
              </a:rPr>
              <a:t>			       statement2;</a:t>
            </a:r>
          </a:p>
          <a:p>
            <a:pPr>
              <a:lnSpc>
                <a:spcPct val="90000"/>
              </a:lnSpc>
              <a:buFont typeface="Monotype Sorts" pitchFamily="2" charset="2"/>
              <a:buNone/>
            </a:pPr>
            <a:r>
              <a:rPr lang="en-US" sz="2200" b="1" dirty="0">
                <a:latin typeface="Courier New" pitchFamily="49" charset="0"/>
                <a:cs typeface="Courier New" pitchFamily="49" charset="0"/>
              </a:rPr>
              <a:t>			       statement3;</a:t>
            </a:r>
          </a:p>
          <a:p>
            <a:pPr>
              <a:lnSpc>
                <a:spcPct val="90000"/>
              </a:lnSpc>
              <a:buFont typeface="Monotype Sorts" pitchFamily="2" charset="2"/>
              <a:buNone/>
            </a:pPr>
            <a:r>
              <a:rPr lang="en-US" sz="2200" b="1" dirty="0">
                <a:latin typeface="Courier New" pitchFamily="49" charset="0"/>
                <a:cs typeface="Courier New" pitchFamily="49" charset="0"/>
              </a:rPr>
              <a:t>			       </a:t>
            </a:r>
            <a:r>
              <a:rPr lang="en-US" sz="2200" b="1" dirty="0">
                <a:solidFill>
                  <a:srgbClr val="2C14DE"/>
                </a:solidFill>
                <a:latin typeface="Courier New" pitchFamily="49" charset="0"/>
                <a:cs typeface="Courier New" pitchFamily="49" charset="0"/>
              </a:rPr>
              <a:t>break</a:t>
            </a:r>
            <a:r>
              <a:rPr lang="en-US" sz="2200" b="1" dirty="0">
                <a:latin typeface="Courier New" pitchFamily="49" charset="0"/>
                <a:cs typeface="Courier New" pitchFamily="49" charset="0"/>
              </a:rPr>
              <a:t>;</a:t>
            </a:r>
          </a:p>
          <a:p>
            <a:pPr>
              <a:lnSpc>
                <a:spcPct val="90000"/>
              </a:lnSpc>
              <a:buFont typeface="Monotype Sorts" pitchFamily="2" charset="2"/>
              <a:buNone/>
            </a:pPr>
            <a:endParaRPr lang="en-US" sz="2200" b="1" dirty="0">
              <a:latin typeface="Courier New" pitchFamily="49" charset="0"/>
              <a:cs typeface="Courier New" pitchFamily="49" charset="0"/>
            </a:endParaRPr>
          </a:p>
          <a:p>
            <a:pPr>
              <a:lnSpc>
                <a:spcPct val="90000"/>
              </a:lnSpc>
              <a:buFont typeface="Monotype Sorts" pitchFamily="2" charset="2"/>
              <a:buNone/>
            </a:pPr>
            <a:r>
              <a:rPr lang="en-US" sz="2200" b="1" dirty="0">
                <a:latin typeface="Courier New" pitchFamily="49" charset="0"/>
                <a:cs typeface="Courier New" pitchFamily="49" charset="0"/>
              </a:rPr>
              <a:t>	</a:t>
            </a:r>
            <a:r>
              <a:rPr lang="en-US" sz="2200" b="1" dirty="0">
                <a:solidFill>
                  <a:srgbClr val="2C14DE"/>
                </a:solidFill>
                <a:latin typeface="Courier New" pitchFamily="49" charset="0"/>
                <a:cs typeface="Courier New" pitchFamily="49" charset="0"/>
              </a:rPr>
              <a:t>case</a:t>
            </a:r>
            <a:r>
              <a:rPr lang="en-US" sz="2200" b="1" dirty="0">
                <a:latin typeface="Courier New" pitchFamily="49" charset="0"/>
                <a:cs typeface="Courier New" pitchFamily="49" charset="0"/>
              </a:rPr>
              <a:t> &lt;value_2&gt; :  statement1;</a:t>
            </a:r>
          </a:p>
          <a:p>
            <a:pPr>
              <a:lnSpc>
                <a:spcPct val="90000"/>
              </a:lnSpc>
              <a:buFont typeface="Monotype Sorts" pitchFamily="2" charset="2"/>
              <a:buNone/>
            </a:pPr>
            <a:r>
              <a:rPr lang="en-US" sz="2200" b="1" dirty="0">
                <a:latin typeface="Courier New" pitchFamily="49" charset="0"/>
                <a:cs typeface="Courier New" pitchFamily="49" charset="0"/>
              </a:rPr>
              <a:t>			       statement2;</a:t>
            </a:r>
          </a:p>
          <a:p>
            <a:pPr>
              <a:lnSpc>
                <a:spcPct val="90000"/>
              </a:lnSpc>
              <a:buFont typeface="Monotype Sorts" pitchFamily="2" charset="2"/>
              <a:buNone/>
            </a:pPr>
            <a:r>
              <a:rPr lang="en-US" sz="2200" b="1" dirty="0">
                <a:latin typeface="Courier New" pitchFamily="49" charset="0"/>
                <a:cs typeface="Courier New" pitchFamily="49" charset="0"/>
              </a:rPr>
              <a:t>			       </a:t>
            </a:r>
            <a:r>
              <a:rPr lang="en-US" sz="2200" b="1" dirty="0">
                <a:solidFill>
                  <a:srgbClr val="2C14DE"/>
                </a:solidFill>
                <a:latin typeface="Courier New" pitchFamily="49" charset="0"/>
                <a:cs typeface="Courier New" pitchFamily="49" charset="0"/>
              </a:rPr>
              <a:t>break</a:t>
            </a:r>
            <a:r>
              <a:rPr lang="en-US" sz="2200" b="1" dirty="0">
                <a:latin typeface="Courier New" pitchFamily="49" charset="0"/>
                <a:cs typeface="Courier New" pitchFamily="49" charset="0"/>
              </a:rPr>
              <a:t>;</a:t>
            </a:r>
          </a:p>
          <a:p>
            <a:pPr>
              <a:lnSpc>
                <a:spcPct val="90000"/>
              </a:lnSpc>
              <a:buFont typeface="Monotype Sorts" pitchFamily="2" charset="2"/>
              <a:buNone/>
            </a:pPr>
            <a:endParaRPr lang="en-US" sz="2200" b="1" dirty="0">
              <a:latin typeface="Courier New" pitchFamily="49" charset="0"/>
              <a:cs typeface="Courier New" pitchFamily="49" charset="0"/>
            </a:endParaRPr>
          </a:p>
          <a:p>
            <a:pPr>
              <a:lnSpc>
                <a:spcPct val="90000"/>
              </a:lnSpc>
              <a:buFont typeface="Monotype Sorts" pitchFamily="2" charset="2"/>
              <a:buNone/>
            </a:pPr>
            <a:r>
              <a:rPr lang="en-US" sz="2200" b="1" dirty="0">
                <a:latin typeface="Courier New" pitchFamily="49" charset="0"/>
                <a:cs typeface="Courier New" pitchFamily="49" charset="0"/>
              </a:rPr>
              <a:t>	</a:t>
            </a:r>
            <a:r>
              <a:rPr lang="en-US" sz="2200" b="1" dirty="0">
                <a:solidFill>
                  <a:srgbClr val="2C14DE"/>
                </a:solidFill>
                <a:latin typeface="Courier New" pitchFamily="49" charset="0"/>
                <a:cs typeface="Courier New" pitchFamily="49" charset="0"/>
              </a:rPr>
              <a:t>case</a:t>
            </a:r>
            <a:r>
              <a:rPr lang="en-US" sz="2200" b="1" dirty="0">
                <a:latin typeface="Courier New" pitchFamily="49" charset="0"/>
                <a:cs typeface="Courier New" pitchFamily="49" charset="0"/>
              </a:rPr>
              <a:t> &lt;value_3&gt; :  statement1;</a:t>
            </a:r>
          </a:p>
          <a:p>
            <a:pPr>
              <a:lnSpc>
                <a:spcPct val="90000"/>
              </a:lnSpc>
              <a:buFont typeface="Monotype Sorts" pitchFamily="2" charset="2"/>
              <a:buNone/>
            </a:pPr>
            <a:r>
              <a:rPr lang="en-US" sz="2200" b="1" dirty="0">
                <a:latin typeface="Courier New" pitchFamily="49" charset="0"/>
                <a:cs typeface="Courier New" pitchFamily="49" charset="0"/>
              </a:rPr>
              <a:t>			       </a:t>
            </a:r>
            <a:r>
              <a:rPr lang="en-US" sz="2200" b="1" dirty="0">
                <a:solidFill>
                  <a:srgbClr val="2C14DE"/>
                </a:solidFill>
                <a:latin typeface="Courier New" pitchFamily="49" charset="0"/>
                <a:cs typeface="Courier New" pitchFamily="49" charset="0"/>
              </a:rPr>
              <a:t>break</a:t>
            </a:r>
            <a:r>
              <a:rPr lang="en-US" sz="2200" b="1" dirty="0">
                <a:latin typeface="Courier New" pitchFamily="49" charset="0"/>
                <a:cs typeface="Courier New" pitchFamily="49" charset="0"/>
              </a:rPr>
              <a:t>;</a:t>
            </a:r>
          </a:p>
          <a:p>
            <a:pPr>
              <a:lnSpc>
                <a:spcPct val="90000"/>
              </a:lnSpc>
              <a:buFont typeface="Monotype Sorts" pitchFamily="2" charset="2"/>
              <a:buNone/>
            </a:pPr>
            <a:endParaRPr lang="en-US" sz="2200" b="1" dirty="0">
              <a:latin typeface="Courier New" pitchFamily="49" charset="0"/>
              <a:cs typeface="Courier New" pitchFamily="49" charset="0"/>
            </a:endParaRPr>
          </a:p>
          <a:p>
            <a:pPr>
              <a:lnSpc>
                <a:spcPct val="90000"/>
              </a:lnSpc>
              <a:buFont typeface="Monotype Sorts" pitchFamily="2" charset="2"/>
              <a:buNone/>
            </a:pPr>
            <a:r>
              <a:rPr lang="en-US" sz="2200" b="1" dirty="0">
                <a:latin typeface="Courier New" pitchFamily="49" charset="0"/>
                <a:cs typeface="Courier New" pitchFamily="49" charset="0"/>
              </a:rPr>
              <a:t>	</a:t>
            </a:r>
            <a:r>
              <a:rPr lang="en-US" sz="2200" b="1" dirty="0">
                <a:solidFill>
                  <a:srgbClr val="2C14DE"/>
                </a:solidFill>
                <a:latin typeface="Courier New" pitchFamily="49" charset="0"/>
                <a:cs typeface="Courier New" pitchFamily="49" charset="0"/>
              </a:rPr>
              <a:t>default</a:t>
            </a:r>
            <a:r>
              <a:rPr lang="en-US" sz="2200" b="1" dirty="0">
                <a:latin typeface="Courier New" pitchFamily="49" charset="0"/>
                <a:cs typeface="Courier New" pitchFamily="49" charset="0"/>
              </a:rPr>
              <a:t>:		 statement1;</a:t>
            </a:r>
          </a:p>
          <a:p>
            <a:pPr>
              <a:lnSpc>
                <a:spcPct val="90000"/>
              </a:lnSpc>
              <a:buFont typeface="Monotype Sorts" pitchFamily="2" charset="2"/>
              <a:buNone/>
            </a:pPr>
            <a:r>
              <a:rPr lang="en-US" sz="2200" b="1" dirty="0">
                <a:latin typeface="Courier New" pitchFamily="49" charset="0"/>
                <a:cs typeface="Courier New" pitchFamily="49" charset="0"/>
              </a:rPr>
              <a:t>              		 statement2;</a:t>
            </a:r>
          </a:p>
          <a:p>
            <a:pPr>
              <a:lnSpc>
                <a:spcPct val="90000"/>
              </a:lnSpc>
              <a:buFont typeface="Monotype Sorts" pitchFamily="2" charset="2"/>
              <a:buNone/>
            </a:pPr>
            <a:r>
              <a:rPr lang="en-US" sz="3000" b="1" dirty="0">
                <a:latin typeface="Courier New" pitchFamily="49" charset="0"/>
                <a:cs typeface="Courier New" pitchFamily="49" charset="0"/>
              </a:rPr>
              <a:t>}</a:t>
            </a:r>
          </a:p>
        </p:txBody>
      </p:sp>
      <p:grpSp>
        <p:nvGrpSpPr>
          <p:cNvPr id="10" name="Group 9"/>
          <p:cNvGrpSpPr/>
          <p:nvPr/>
        </p:nvGrpSpPr>
        <p:grpSpPr>
          <a:xfrm>
            <a:off x="7772400" y="5181600"/>
            <a:ext cx="1736486" cy="914400"/>
            <a:chOff x="6248400" y="5181600"/>
            <a:chExt cx="1736486" cy="914400"/>
          </a:xfrm>
        </p:grpSpPr>
        <p:sp>
          <p:nvSpPr>
            <p:cNvPr id="8" name="Right Brace 7"/>
            <p:cNvSpPr/>
            <p:nvPr/>
          </p:nvSpPr>
          <p:spPr>
            <a:xfrm>
              <a:off x="6248400" y="5181600"/>
              <a:ext cx="381000" cy="914400"/>
            </a:xfrm>
            <a:prstGeom prst="rightBrace">
              <a:avLst/>
            </a:prstGeom>
            <a:ln w="41275">
              <a:solidFill>
                <a:srgbClr val="B8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781800" y="5410200"/>
              <a:ext cx="1203086" cy="430887"/>
            </a:xfrm>
            <a:prstGeom prst="rect">
              <a:avLst/>
            </a:prstGeom>
            <a:noFill/>
          </p:spPr>
          <p:txBody>
            <a:bodyPr wrap="none" rtlCol="0">
              <a:spAutoFit/>
            </a:bodyPr>
            <a:lstStyle/>
            <a:p>
              <a:r>
                <a:rPr lang="en-US" sz="2200" b="1" dirty="0"/>
                <a:t>Optional</a:t>
              </a:r>
            </a:p>
          </p:txBody>
        </p:sp>
      </p:grpSp>
    </p:spTree>
    <p:extLst>
      <p:ext uri="{BB962C8B-B14F-4D97-AF65-F5344CB8AC3E}">
        <p14:creationId xmlns:p14="http://schemas.microsoft.com/office/powerpoint/2010/main" val="63504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linds(horizontal)">
                                      <p:cBhvr>
                                        <p:cTn id="13" dur="500"/>
                                        <p:tgtEl>
                                          <p:spTgt spid="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blinds(horizontal)">
                                      <p:cBhvr>
                                        <p:cTn id="16" dur="500"/>
                                        <p:tgtEl>
                                          <p:spTgt spid="7">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blinds(horizontal)">
                                      <p:cBhvr>
                                        <p:cTn id="19" dur="500"/>
                                        <p:tgtEl>
                                          <p:spTgt spid="7">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blinds(horizontal)">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blinds(horizontal)">
                                      <p:cBhvr>
                                        <p:cTn id="27" dur="500"/>
                                        <p:tgtEl>
                                          <p:spTgt spid="7">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
                                            <p:txEl>
                                              <p:pRg st="8" end="8"/>
                                            </p:txEl>
                                          </p:spTgt>
                                        </p:tgtEl>
                                        <p:attrNameLst>
                                          <p:attrName>style.visibility</p:attrName>
                                        </p:attrNameLst>
                                      </p:cBhvr>
                                      <p:to>
                                        <p:strVal val="visible"/>
                                      </p:to>
                                    </p:set>
                                    <p:animEffect transition="in" filter="blinds(horizontal)">
                                      <p:cBhvr>
                                        <p:cTn id="30" dur="500"/>
                                        <p:tgtEl>
                                          <p:spTgt spid="7">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
                                            <p:txEl>
                                              <p:pRg st="9" end="9"/>
                                            </p:txEl>
                                          </p:spTgt>
                                        </p:tgtEl>
                                        <p:attrNameLst>
                                          <p:attrName>style.visibility</p:attrName>
                                        </p:attrNameLst>
                                      </p:cBhvr>
                                      <p:to>
                                        <p:strVal val="visible"/>
                                      </p:to>
                                    </p:set>
                                    <p:animEffect transition="in" filter="blinds(horizontal)">
                                      <p:cBhvr>
                                        <p:cTn id="33" dur="500"/>
                                        <p:tgtEl>
                                          <p:spTgt spid="7">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
                                            <p:txEl>
                                              <p:pRg st="11" end="11"/>
                                            </p:txEl>
                                          </p:spTgt>
                                        </p:tgtEl>
                                        <p:attrNameLst>
                                          <p:attrName>style.visibility</p:attrName>
                                        </p:attrNameLst>
                                      </p:cBhvr>
                                      <p:to>
                                        <p:strVal val="visible"/>
                                      </p:to>
                                    </p:set>
                                    <p:animEffect transition="in" filter="blinds(horizontal)">
                                      <p:cBhvr>
                                        <p:cTn id="38" dur="500"/>
                                        <p:tgtEl>
                                          <p:spTgt spid="7">
                                            <p:txEl>
                                              <p:pRg st="11" end="11"/>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7">
                                            <p:txEl>
                                              <p:pRg st="12" end="12"/>
                                            </p:txEl>
                                          </p:spTgt>
                                        </p:tgtEl>
                                        <p:attrNameLst>
                                          <p:attrName>style.visibility</p:attrName>
                                        </p:attrNameLst>
                                      </p:cBhvr>
                                      <p:to>
                                        <p:strVal val="visible"/>
                                      </p:to>
                                    </p:set>
                                    <p:animEffect transition="in" filter="blinds(horizontal)">
                                      <p:cBhvr>
                                        <p:cTn id="41" dur="500"/>
                                        <p:tgtEl>
                                          <p:spTgt spid="7">
                                            <p:txEl>
                                              <p:pRg st="12" end="1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7">
                                            <p:txEl>
                                              <p:pRg st="14" end="14"/>
                                            </p:txEl>
                                          </p:spTgt>
                                        </p:tgtEl>
                                        <p:attrNameLst>
                                          <p:attrName>style.visibility</p:attrName>
                                        </p:attrNameLst>
                                      </p:cBhvr>
                                      <p:to>
                                        <p:strVal val="visible"/>
                                      </p:to>
                                    </p:set>
                                    <p:animEffect transition="in" filter="blinds(horizontal)">
                                      <p:cBhvr>
                                        <p:cTn id="46" dur="500"/>
                                        <p:tgtEl>
                                          <p:spTgt spid="7">
                                            <p:txEl>
                                              <p:pRg st="14" end="14"/>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7">
                                            <p:txEl>
                                              <p:pRg st="15" end="15"/>
                                            </p:txEl>
                                          </p:spTgt>
                                        </p:tgtEl>
                                        <p:attrNameLst>
                                          <p:attrName>style.visibility</p:attrName>
                                        </p:attrNameLst>
                                      </p:cBhvr>
                                      <p:to>
                                        <p:strVal val="visible"/>
                                      </p:to>
                                    </p:set>
                                    <p:animEffect transition="in" filter="blinds(horizontal)">
                                      <p:cBhvr>
                                        <p:cTn id="49" dur="500"/>
                                        <p:tgtEl>
                                          <p:spTgt spid="7">
                                            <p:txEl>
                                              <p:pRg st="15" end="15"/>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7">
                                            <p:txEl>
                                              <p:pRg st="16" end="16"/>
                                            </p:txEl>
                                          </p:spTgt>
                                        </p:tgtEl>
                                        <p:attrNameLst>
                                          <p:attrName>style.visibility</p:attrName>
                                        </p:attrNameLst>
                                      </p:cBhvr>
                                      <p:to>
                                        <p:strVal val="visible"/>
                                      </p:to>
                                    </p:set>
                                    <p:animEffect transition="in" filter="blinds(horizontal)">
                                      <p:cBhvr>
                                        <p:cTn id="52" dur="500"/>
                                        <p:tgtEl>
                                          <p:spTgt spid="7">
                                            <p:txEl>
                                              <p:pRg st="16" end="16"/>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blinds(horizontal)">
                                      <p:cBhvr>
                                        <p:cTn id="5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66EDC43-95AC-40D6-9AE4-C439848CE10F}" type="datetime1">
              <a:rPr lang="en-US" smtClean="0"/>
              <a:t>9/28/2022</a:t>
            </a:fld>
            <a:endParaRPr lang="en-US"/>
          </a:p>
        </p:txBody>
      </p:sp>
      <p:sp>
        <p:nvSpPr>
          <p:cNvPr id="4" name="Footer Placeholder 3"/>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pic>
        <p:nvPicPr>
          <p:cNvPr id="1026" name="Picture 2" descr="C++ switch...case flowchart"/>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267201" y="-34791"/>
            <a:ext cx="4470400" cy="6596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503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1496602" y="22584"/>
            <a:ext cx="9161008" cy="884912"/>
          </a:xfrm>
        </p:spPr>
        <p:txBody>
          <a:bodyPr>
            <a:noAutofit/>
          </a:bodyPr>
          <a:lstStyle/>
          <a:p>
            <a:r>
              <a:rPr lang="en-US" sz="4000" b="1" dirty="0">
                <a:solidFill>
                  <a:srgbClr val="B80000"/>
                </a:solidFill>
              </a:rPr>
              <a:t>switch statement (without break)</a:t>
            </a:r>
          </a:p>
        </p:txBody>
      </p:sp>
      <p:sp>
        <p:nvSpPr>
          <p:cNvPr id="189443" name="Rectangle 3"/>
          <p:cNvSpPr>
            <a:spLocks noChangeArrowheads="1"/>
          </p:cNvSpPr>
          <p:nvPr/>
        </p:nvSpPr>
        <p:spPr bwMode="auto">
          <a:xfrm>
            <a:off x="4229100" y="2619375"/>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189444" name="Text Box 4"/>
          <p:cNvSpPr txBox="1">
            <a:spLocks noChangeArrowheads="1"/>
          </p:cNvSpPr>
          <p:nvPr/>
        </p:nvSpPr>
        <p:spPr bwMode="auto">
          <a:xfrm>
            <a:off x="1909764" y="2238375"/>
            <a:ext cx="6726237" cy="2092881"/>
          </a:xfrm>
          <a:prstGeom prst="rect">
            <a:avLst/>
          </a:prstGeom>
          <a:solidFill>
            <a:schemeClr val="accent5">
              <a:lumMod val="20000"/>
              <a:lumOff val="80000"/>
            </a:schemeClr>
          </a:solidFill>
          <a:ln w="12700">
            <a:noFill/>
            <a:miter lim="800000"/>
            <a:headEnd type="none" w="sm" len="sm"/>
            <a:tailEnd type="none" w="sm" len="sm"/>
          </a:ln>
          <a:effectLst/>
        </p:spPr>
        <p:txBody>
          <a:bodyPr wrap="square">
            <a:spAutoFit/>
          </a:bodyPr>
          <a:lstStyle/>
          <a:p>
            <a:r>
              <a:rPr lang="en-US" sz="2600" b="1" dirty="0"/>
              <a:t>switch</a:t>
            </a:r>
            <a:r>
              <a:rPr lang="en-US" sz="2600" dirty="0"/>
              <a:t> (</a:t>
            </a:r>
            <a:r>
              <a:rPr lang="en-US" sz="2600" b="1" dirty="0" err="1">
                <a:solidFill>
                  <a:srgbClr val="2C14DE"/>
                </a:solidFill>
              </a:rPr>
              <a:t>ch</a:t>
            </a:r>
            <a:r>
              <a:rPr lang="en-US" sz="2600" dirty="0"/>
              <a:t>) {</a:t>
            </a:r>
          </a:p>
          <a:p>
            <a:r>
              <a:rPr lang="en-US" sz="2600" dirty="0"/>
              <a:t>  </a:t>
            </a:r>
            <a:r>
              <a:rPr lang="en-US" sz="2600" b="1" dirty="0"/>
              <a:t>case</a:t>
            </a:r>
            <a:r>
              <a:rPr lang="en-US" sz="2600" dirty="0"/>
              <a:t> </a:t>
            </a:r>
            <a:r>
              <a:rPr lang="en-US" sz="2600" b="1" dirty="0">
                <a:solidFill>
                  <a:srgbClr val="2C14DE"/>
                </a:solidFill>
              </a:rPr>
              <a:t>'a</a:t>
            </a:r>
            <a:r>
              <a:rPr lang="en-US" sz="2600" dirty="0"/>
              <a:t>': </a:t>
            </a:r>
            <a:r>
              <a:rPr lang="en-US" sz="2600" dirty="0" err="1"/>
              <a:t>cout</a:t>
            </a:r>
            <a:r>
              <a:rPr lang="en-US" sz="2600" dirty="0"/>
              <a:t> &lt;&lt;“ </a:t>
            </a:r>
            <a:r>
              <a:rPr lang="en-US" sz="2600" dirty="0" err="1"/>
              <a:t>ch</a:t>
            </a:r>
            <a:r>
              <a:rPr lang="en-US" sz="2600" dirty="0"/>
              <a:t> contains  a”;</a:t>
            </a:r>
          </a:p>
          <a:p>
            <a:r>
              <a:rPr lang="en-US" sz="2600" dirty="0"/>
              <a:t>  </a:t>
            </a:r>
            <a:r>
              <a:rPr lang="en-US" sz="2600" b="1" dirty="0"/>
              <a:t>case</a:t>
            </a:r>
            <a:r>
              <a:rPr lang="en-US" sz="2600" dirty="0"/>
              <a:t> '</a:t>
            </a:r>
            <a:r>
              <a:rPr lang="en-US" sz="2600" b="1" dirty="0">
                <a:solidFill>
                  <a:srgbClr val="2C14DE"/>
                </a:solidFill>
              </a:rPr>
              <a:t>b</a:t>
            </a:r>
            <a:r>
              <a:rPr lang="en-US" sz="2600" dirty="0"/>
              <a:t>': </a:t>
            </a:r>
            <a:r>
              <a:rPr lang="en-US" sz="2600" dirty="0" err="1"/>
              <a:t>cout</a:t>
            </a:r>
            <a:r>
              <a:rPr lang="en-US" sz="2600" dirty="0"/>
              <a:t> &lt;&lt;“ </a:t>
            </a:r>
            <a:r>
              <a:rPr lang="en-US" sz="2600" dirty="0" err="1"/>
              <a:t>ch</a:t>
            </a:r>
            <a:r>
              <a:rPr lang="en-US" sz="2600" dirty="0"/>
              <a:t> contains  b”;</a:t>
            </a:r>
          </a:p>
          <a:p>
            <a:r>
              <a:rPr lang="en-US" sz="2600" dirty="0"/>
              <a:t>  </a:t>
            </a:r>
            <a:r>
              <a:rPr lang="en-US" sz="2600" b="1" dirty="0"/>
              <a:t>case</a:t>
            </a:r>
            <a:r>
              <a:rPr lang="en-US" sz="2600" dirty="0"/>
              <a:t> '</a:t>
            </a:r>
            <a:r>
              <a:rPr lang="en-US" sz="2600" b="1" dirty="0">
                <a:solidFill>
                  <a:srgbClr val="2C14DE"/>
                </a:solidFill>
              </a:rPr>
              <a:t>c</a:t>
            </a:r>
            <a:r>
              <a:rPr lang="en-US" sz="2600" dirty="0"/>
              <a:t>': </a:t>
            </a:r>
            <a:r>
              <a:rPr lang="en-US" sz="2600" dirty="0" err="1"/>
              <a:t>cout</a:t>
            </a:r>
            <a:r>
              <a:rPr lang="en-US" sz="2600" dirty="0"/>
              <a:t> &lt;&lt;“ </a:t>
            </a:r>
            <a:r>
              <a:rPr lang="en-US" sz="2600" dirty="0" err="1"/>
              <a:t>ch</a:t>
            </a:r>
            <a:r>
              <a:rPr lang="en-US" sz="2600" dirty="0"/>
              <a:t> contains  c”;</a:t>
            </a:r>
          </a:p>
          <a:p>
            <a:r>
              <a:rPr lang="en-US" sz="2600" dirty="0"/>
              <a:t>} </a:t>
            </a:r>
          </a:p>
        </p:txBody>
      </p:sp>
      <p:sp>
        <p:nvSpPr>
          <p:cNvPr id="189447" name="AutoShape 7"/>
          <p:cNvSpPr>
            <a:spLocks noChangeArrowheads="1"/>
          </p:cNvSpPr>
          <p:nvPr/>
        </p:nvSpPr>
        <p:spPr bwMode="auto">
          <a:xfrm>
            <a:off x="2219615" y="1082386"/>
            <a:ext cx="2573338" cy="536575"/>
          </a:xfrm>
          <a:prstGeom prst="wedgeRoundRectCallout">
            <a:avLst>
              <a:gd name="adj1" fmla="val -13972"/>
              <a:gd name="adj2" fmla="val 191125"/>
              <a:gd name="adj3" fmla="val 16667"/>
            </a:avLst>
          </a:prstGeom>
          <a:solidFill>
            <a:schemeClr val="accent3">
              <a:lumMod val="20000"/>
              <a:lumOff val="80000"/>
            </a:schemeClr>
          </a:solidFill>
          <a:ln w="12700">
            <a:solidFill>
              <a:schemeClr val="tx1"/>
            </a:solidFill>
            <a:miter lim="800000"/>
            <a:headEnd type="none" w="sm" len="sm"/>
            <a:tailEnd type="none" w="sm" len="sm"/>
          </a:ln>
          <a:effectLst/>
        </p:spPr>
        <p:txBody>
          <a:bodyPr/>
          <a:lstStyle/>
          <a:p>
            <a:pPr algn="ctr"/>
            <a:r>
              <a:rPr lang="en-US" sz="2400" b="1" dirty="0"/>
              <a:t>Suppose </a:t>
            </a:r>
            <a:r>
              <a:rPr lang="en-US" sz="2400" b="1" dirty="0" err="1">
                <a:solidFill>
                  <a:srgbClr val="2C14DE"/>
                </a:solidFill>
              </a:rPr>
              <a:t>ch</a:t>
            </a:r>
            <a:r>
              <a:rPr lang="en-US" sz="2400" b="1" dirty="0"/>
              <a:t> is 'a’</a:t>
            </a:r>
          </a:p>
        </p:txBody>
      </p:sp>
      <p:sp>
        <p:nvSpPr>
          <p:cNvPr id="9" name="Rectangle 8"/>
          <p:cNvSpPr/>
          <p:nvPr/>
        </p:nvSpPr>
        <p:spPr>
          <a:xfrm>
            <a:off x="3255820" y="2743200"/>
            <a:ext cx="3429000" cy="304800"/>
          </a:xfrm>
          <a:prstGeom prst="rect">
            <a:avLst/>
          </a:prstGeom>
          <a:noFill/>
          <a:ln w="31750">
            <a:solidFill>
              <a:srgbClr val="B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248890" y="3124200"/>
            <a:ext cx="3429000" cy="304800"/>
          </a:xfrm>
          <a:prstGeom prst="rect">
            <a:avLst/>
          </a:prstGeom>
          <a:noFill/>
          <a:ln w="31750">
            <a:solidFill>
              <a:srgbClr val="B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228110" y="3512125"/>
            <a:ext cx="3429000" cy="304800"/>
          </a:xfrm>
          <a:prstGeom prst="rect">
            <a:avLst/>
          </a:prstGeom>
          <a:noFill/>
          <a:ln w="31750">
            <a:solidFill>
              <a:srgbClr val="B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496602" y="907497"/>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390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xit" presetSubtype="16" fill="hold" grpId="1" nodeType="clickEffect">
                                  <p:stCondLst>
                                    <p:cond delay="0"/>
                                  </p:stCondLst>
                                  <p:childTnLst>
                                    <p:animEffect transition="out" filter="box(in)">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xit" presetSubtype="16" fill="hold" grpId="1" nodeType="clickEffect">
                                  <p:stCondLst>
                                    <p:cond delay="0"/>
                                  </p:stCondLst>
                                  <p:childTnLst>
                                    <p:animEffect transition="out" filter="box(in)">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par>
                                <p:cTn id="27" presetID="3" presetClass="entr" presetSubtype="1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P spid="9" grpId="0" animBg="1"/>
      <p:bldP spid="9" grpId="1" animBg="1"/>
      <p:bldP spid="10" grpId="0" animBg="1"/>
      <p:bldP spid="10" grpId="1"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1530850" y="13494"/>
            <a:ext cx="9137151" cy="931521"/>
          </a:xfrm>
        </p:spPr>
        <p:txBody>
          <a:bodyPr>
            <a:noAutofit/>
          </a:bodyPr>
          <a:lstStyle/>
          <a:p>
            <a:r>
              <a:rPr lang="en-US" b="1" dirty="0" smtClean="0">
                <a:solidFill>
                  <a:srgbClr val="B80000"/>
                </a:solidFill>
              </a:rPr>
              <a:t>switch statement (with break)</a:t>
            </a:r>
            <a:endParaRPr lang="en-US" b="1" dirty="0">
              <a:solidFill>
                <a:srgbClr val="B80000"/>
              </a:solidFill>
            </a:endParaRPr>
          </a:p>
        </p:txBody>
      </p:sp>
      <p:sp>
        <p:nvSpPr>
          <p:cNvPr id="189443" name="Rectangle 3"/>
          <p:cNvSpPr>
            <a:spLocks noChangeArrowheads="1"/>
          </p:cNvSpPr>
          <p:nvPr/>
        </p:nvSpPr>
        <p:spPr bwMode="auto">
          <a:xfrm>
            <a:off x="4229100" y="2619375"/>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189444" name="Text Box 4"/>
          <p:cNvSpPr txBox="1">
            <a:spLocks noChangeArrowheads="1"/>
          </p:cNvSpPr>
          <p:nvPr/>
        </p:nvSpPr>
        <p:spPr bwMode="auto">
          <a:xfrm>
            <a:off x="2438401" y="2209800"/>
            <a:ext cx="6726237" cy="2492990"/>
          </a:xfrm>
          <a:prstGeom prst="rect">
            <a:avLst/>
          </a:prstGeom>
          <a:solidFill>
            <a:schemeClr val="accent5">
              <a:lumMod val="20000"/>
              <a:lumOff val="80000"/>
            </a:schemeClr>
          </a:solidFill>
          <a:ln w="12700">
            <a:noFill/>
            <a:miter lim="800000"/>
            <a:headEnd type="none" w="sm" len="sm"/>
            <a:tailEnd type="none" w="sm" len="sm"/>
          </a:ln>
          <a:effectLst/>
        </p:spPr>
        <p:txBody>
          <a:bodyPr wrap="square">
            <a:spAutoFit/>
          </a:bodyPr>
          <a:lstStyle/>
          <a:p>
            <a:r>
              <a:rPr lang="en-US" sz="2600" b="1" dirty="0"/>
              <a:t>switch</a:t>
            </a:r>
            <a:r>
              <a:rPr lang="en-US" sz="2600" dirty="0"/>
              <a:t> (</a:t>
            </a:r>
            <a:r>
              <a:rPr lang="en-US" sz="2600" b="1" dirty="0" err="1">
                <a:solidFill>
                  <a:srgbClr val="2C14DE"/>
                </a:solidFill>
              </a:rPr>
              <a:t>ch</a:t>
            </a:r>
            <a:r>
              <a:rPr lang="en-US" sz="2600" dirty="0"/>
              <a:t>) {</a:t>
            </a:r>
          </a:p>
          <a:p>
            <a:r>
              <a:rPr lang="en-US" sz="2600" dirty="0"/>
              <a:t>  </a:t>
            </a:r>
            <a:r>
              <a:rPr lang="en-US" sz="2600" b="1" dirty="0"/>
              <a:t>case</a:t>
            </a:r>
            <a:r>
              <a:rPr lang="en-US" sz="2600" dirty="0"/>
              <a:t> </a:t>
            </a:r>
            <a:r>
              <a:rPr lang="en-US" sz="2600" b="1" dirty="0">
                <a:solidFill>
                  <a:srgbClr val="2C14DE"/>
                </a:solidFill>
              </a:rPr>
              <a:t>'a</a:t>
            </a:r>
            <a:r>
              <a:rPr lang="en-US" sz="2600" dirty="0"/>
              <a:t>': </a:t>
            </a:r>
            <a:r>
              <a:rPr lang="en-US" sz="2600" dirty="0" err="1"/>
              <a:t>cout</a:t>
            </a:r>
            <a:r>
              <a:rPr lang="en-US" sz="2600" dirty="0"/>
              <a:t> &lt;&lt;“ </a:t>
            </a:r>
            <a:r>
              <a:rPr lang="en-US" sz="2600" dirty="0" err="1"/>
              <a:t>ch</a:t>
            </a:r>
            <a:r>
              <a:rPr lang="en-US" sz="2600" dirty="0"/>
              <a:t> contains  a”; break; </a:t>
            </a:r>
          </a:p>
          <a:p>
            <a:r>
              <a:rPr lang="en-US" sz="2600" dirty="0"/>
              <a:t>  </a:t>
            </a:r>
            <a:r>
              <a:rPr lang="en-US" sz="2600" b="1" dirty="0"/>
              <a:t>case</a:t>
            </a:r>
            <a:r>
              <a:rPr lang="en-US" sz="2600" dirty="0"/>
              <a:t> '</a:t>
            </a:r>
            <a:r>
              <a:rPr lang="en-US" sz="2600" b="1" dirty="0">
                <a:solidFill>
                  <a:srgbClr val="2C14DE"/>
                </a:solidFill>
              </a:rPr>
              <a:t>b</a:t>
            </a:r>
            <a:r>
              <a:rPr lang="en-US" sz="2600" dirty="0"/>
              <a:t>': </a:t>
            </a:r>
            <a:r>
              <a:rPr lang="en-US" sz="2600" dirty="0" err="1"/>
              <a:t>cout</a:t>
            </a:r>
            <a:r>
              <a:rPr lang="en-US" sz="2600" dirty="0"/>
              <a:t> &lt;&lt;“ </a:t>
            </a:r>
            <a:r>
              <a:rPr lang="en-US" sz="2600" dirty="0" err="1"/>
              <a:t>ch</a:t>
            </a:r>
            <a:r>
              <a:rPr lang="en-US" sz="2600" dirty="0"/>
              <a:t> contains  b”; break;</a:t>
            </a:r>
          </a:p>
          <a:p>
            <a:r>
              <a:rPr lang="en-US" sz="2600" dirty="0"/>
              <a:t>  </a:t>
            </a:r>
            <a:r>
              <a:rPr lang="en-US" sz="2600" b="1" dirty="0"/>
              <a:t>case</a:t>
            </a:r>
            <a:r>
              <a:rPr lang="en-US" sz="2600" dirty="0"/>
              <a:t> '</a:t>
            </a:r>
            <a:r>
              <a:rPr lang="en-US" sz="2600" b="1" dirty="0">
                <a:solidFill>
                  <a:srgbClr val="2C14DE"/>
                </a:solidFill>
              </a:rPr>
              <a:t>c</a:t>
            </a:r>
            <a:r>
              <a:rPr lang="en-US" sz="2600" dirty="0"/>
              <a:t>': </a:t>
            </a:r>
            <a:r>
              <a:rPr lang="en-US" sz="2600" dirty="0" err="1"/>
              <a:t>cout</a:t>
            </a:r>
            <a:r>
              <a:rPr lang="en-US" sz="2600" dirty="0"/>
              <a:t> &lt;&lt;“ </a:t>
            </a:r>
            <a:r>
              <a:rPr lang="en-US" sz="2600" dirty="0" err="1"/>
              <a:t>ch</a:t>
            </a:r>
            <a:r>
              <a:rPr lang="en-US" sz="2600" dirty="0"/>
              <a:t> contains  c”; break;</a:t>
            </a:r>
          </a:p>
          <a:p>
            <a:r>
              <a:rPr lang="en-US" sz="2600" dirty="0"/>
              <a:t>} </a:t>
            </a:r>
          </a:p>
          <a:p>
            <a:r>
              <a:rPr lang="en-US" sz="2600" dirty="0" err="1"/>
              <a:t>cout</a:t>
            </a:r>
            <a:r>
              <a:rPr lang="en-US" sz="2600" dirty="0"/>
              <a:t>&lt;&lt;“\n End of program…”;</a:t>
            </a:r>
          </a:p>
        </p:txBody>
      </p:sp>
      <p:sp>
        <p:nvSpPr>
          <p:cNvPr id="189447" name="AutoShape 7"/>
          <p:cNvSpPr>
            <a:spLocks noChangeArrowheads="1"/>
          </p:cNvSpPr>
          <p:nvPr/>
        </p:nvSpPr>
        <p:spPr bwMode="auto">
          <a:xfrm>
            <a:off x="2743200" y="1066801"/>
            <a:ext cx="2573338" cy="536575"/>
          </a:xfrm>
          <a:prstGeom prst="wedgeRoundRectCallout">
            <a:avLst>
              <a:gd name="adj1" fmla="val -13972"/>
              <a:gd name="adj2" fmla="val 191125"/>
              <a:gd name="adj3" fmla="val 16667"/>
            </a:avLst>
          </a:prstGeom>
          <a:solidFill>
            <a:schemeClr val="accent3">
              <a:lumMod val="20000"/>
              <a:lumOff val="80000"/>
            </a:schemeClr>
          </a:solidFill>
          <a:ln w="12700">
            <a:solidFill>
              <a:schemeClr val="tx1"/>
            </a:solidFill>
            <a:miter lim="800000"/>
            <a:headEnd type="none" w="sm" len="sm"/>
            <a:tailEnd type="none" w="sm" len="sm"/>
          </a:ln>
          <a:effectLst/>
        </p:spPr>
        <p:txBody>
          <a:bodyPr/>
          <a:lstStyle/>
          <a:p>
            <a:pPr algn="ctr"/>
            <a:r>
              <a:rPr lang="en-US" sz="2400" b="1" dirty="0"/>
              <a:t>Suppose </a:t>
            </a:r>
            <a:r>
              <a:rPr lang="en-US" sz="2400" b="1" dirty="0" err="1">
                <a:solidFill>
                  <a:srgbClr val="2C14DE"/>
                </a:solidFill>
              </a:rPr>
              <a:t>ch</a:t>
            </a:r>
            <a:r>
              <a:rPr lang="en-US" sz="2400" b="1" dirty="0"/>
              <a:t> is ‘b’</a:t>
            </a:r>
          </a:p>
        </p:txBody>
      </p:sp>
      <p:sp>
        <p:nvSpPr>
          <p:cNvPr id="9" name="Rectangle 8"/>
          <p:cNvSpPr/>
          <p:nvPr/>
        </p:nvSpPr>
        <p:spPr>
          <a:xfrm>
            <a:off x="3803075" y="3110345"/>
            <a:ext cx="4287980" cy="304800"/>
          </a:xfrm>
          <a:prstGeom prst="rect">
            <a:avLst/>
          </a:prstGeom>
          <a:noFill/>
          <a:ln w="31750">
            <a:solidFill>
              <a:srgbClr val="B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530849" y="899296"/>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438400" y="4308765"/>
            <a:ext cx="4287980" cy="304800"/>
          </a:xfrm>
          <a:prstGeom prst="rect">
            <a:avLst/>
          </a:prstGeom>
          <a:noFill/>
          <a:ln w="31750">
            <a:solidFill>
              <a:srgbClr val="B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470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xit" presetSubtype="16" fill="hold" grpId="1" nodeType="clickEffect">
                                  <p:stCondLst>
                                    <p:cond delay="0"/>
                                  </p:stCondLst>
                                  <p:childTnLst>
                                    <p:animEffect transition="out" filter="box(in)">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par>
                                <p:cTn id="19" presetID="3" presetClass="entr" presetSubtype="1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P spid="9" grpId="0" animBg="1"/>
      <p:bldP spid="9" grpId="1"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554823" y="-1"/>
            <a:ext cx="9126021" cy="908149"/>
          </a:xfrm>
        </p:spPr>
        <p:txBody>
          <a:bodyPr>
            <a:normAutofit/>
          </a:bodyPr>
          <a:lstStyle/>
          <a:p>
            <a:r>
              <a:rPr lang="en-US" b="1" dirty="0" smtClean="0">
                <a:solidFill>
                  <a:srgbClr val="B80000"/>
                </a:solidFill>
                <a:cs typeface="Courier New" pitchFamily="49" charset="0"/>
              </a:rPr>
              <a:t>Switch – Example-1</a:t>
            </a:r>
            <a:endParaRPr lang="en-US" b="1" dirty="0">
              <a:solidFill>
                <a:srgbClr val="B80000"/>
              </a:solidFill>
              <a:cs typeface="Courier New" pitchFamily="49" charset="0"/>
            </a:endParaRPr>
          </a:p>
        </p:txBody>
      </p:sp>
      <p:sp>
        <p:nvSpPr>
          <p:cNvPr id="90115" name="Rectangle 3"/>
          <p:cNvSpPr>
            <a:spLocks noGrp="1" noChangeArrowheads="1"/>
          </p:cNvSpPr>
          <p:nvPr>
            <p:ph type="body" idx="1"/>
          </p:nvPr>
        </p:nvSpPr>
        <p:spPr>
          <a:xfrm>
            <a:off x="1524000" y="838200"/>
            <a:ext cx="9144000" cy="6019800"/>
          </a:xfrm>
        </p:spPr>
        <p:txBody>
          <a:bodyPr>
            <a:normAutofit/>
          </a:bodyPr>
          <a:lstStyle/>
          <a:p>
            <a:pPr>
              <a:spcBef>
                <a:spcPct val="0"/>
              </a:spcBef>
              <a:buFont typeface="Monotype Sorts" pitchFamily="2" charset="2"/>
              <a:buNone/>
            </a:pPr>
            <a:endParaRPr lang="en-US" b="1" dirty="0">
              <a:latin typeface="Courier New" pitchFamily="49" charset="0"/>
              <a:cs typeface="Courier New" pitchFamily="49" charset="0"/>
            </a:endParaRPr>
          </a:p>
          <a:p>
            <a:pPr>
              <a:spcBef>
                <a:spcPct val="0"/>
              </a:spcBef>
              <a:buFont typeface="Monotype Sorts" pitchFamily="2" charset="2"/>
              <a:buNone/>
            </a:pPr>
            <a:endParaRPr lang="en-US" b="1" dirty="0">
              <a:latin typeface="Courier New" pitchFamily="49" charset="0"/>
              <a:cs typeface="Courier New" pitchFamily="49" charset="0"/>
            </a:endParaRPr>
          </a:p>
        </p:txBody>
      </p:sp>
      <p:sp>
        <p:nvSpPr>
          <p:cNvPr id="5" name="Rectangle 4"/>
          <p:cNvSpPr/>
          <p:nvPr/>
        </p:nvSpPr>
        <p:spPr>
          <a:xfrm>
            <a:off x="1554822" y="90815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7" name="Rectangle 6"/>
          <p:cNvSpPr/>
          <p:nvPr/>
        </p:nvSpPr>
        <p:spPr>
          <a:xfrm>
            <a:off x="1783422" y="1253544"/>
            <a:ext cx="8610600" cy="5189113"/>
          </a:xfrm>
          <a:prstGeom prst="rect">
            <a:avLst/>
          </a:prstGeom>
        </p:spPr>
        <p:txBody>
          <a:bodyPr wrap="square">
            <a:spAutoFit/>
          </a:bodyPr>
          <a:lstStyle/>
          <a:p>
            <a:pPr>
              <a:lnSpc>
                <a:spcPct val="90000"/>
              </a:lnSpc>
              <a:buFont typeface="Monotype Sorts" pitchFamily="2" charset="2"/>
              <a:buNone/>
            </a:pPr>
            <a:r>
              <a:rPr lang="en-US" sz="2200" b="1" dirty="0">
                <a:latin typeface="Courier New" pitchFamily="49" charset="0"/>
                <a:cs typeface="Courier New" pitchFamily="49" charset="0"/>
              </a:rPr>
              <a:t>char grade;</a:t>
            </a:r>
          </a:p>
          <a:p>
            <a:pPr>
              <a:lnSpc>
                <a:spcPct val="90000"/>
              </a:lnSpc>
              <a:buFont typeface="Monotype Sorts" pitchFamily="2" charset="2"/>
              <a:buNone/>
            </a:pPr>
            <a:r>
              <a:rPr lang="en-US" sz="2200" b="1" dirty="0" err="1">
                <a:latin typeface="Courier New" pitchFamily="49" charset="0"/>
                <a:cs typeface="Courier New" pitchFamily="49" charset="0"/>
              </a:rPr>
              <a:t>cin</a:t>
            </a:r>
            <a:r>
              <a:rPr lang="en-US" sz="2200" b="1" dirty="0">
                <a:latin typeface="Courier New" pitchFamily="49" charset="0"/>
                <a:cs typeface="Courier New" pitchFamily="49" charset="0"/>
              </a:rPr>
              <a:t>&gt;&gt;grade;</a:t>
            </a:r>
          </a:p>
          <a:p>
            <a:pPr>
              <a:lnSpc>
                <a:spcPct val="90000"/>
              </a:lnSpc>
              <a:buFont typeface="Monotype Sorts" pitchFamily="2" charset="2"/>
              <a:buNone/>
            </a:pPr>
            <a:endParaRPr lang="en-US" sz="2200" b="1" dirty="0">
              <a:latin typeface="Courier New" pitchFamily="49" charset="0"/>
              <a:cs typeface="Courier New" pitchFamily="49" charset="0"/>
            </a:endParaRPr>
          </a:p>
          <a:p>
            <a:pPr>
              <a:lnSpc>
                <a:spcPct val="90000"/>
              </a:lnSpc>
              <a:buFont typeface="Monotype Sorts" pitchFamily="2" charset="2"/>
              <a:buNone/>
            </a:pPr>
            <a:r>
              <a:rPr lang="en-US" sz="2200" b="1" dirty="0">
                <a:solidFill>
                  <a:srgbClr val="2C14DE"/>
                </a:solidFill>
                <a:latin typeface="Courier New" pitchFamily="49" charset="0"/>
                <a:cs typeface="Courier New" pitchFamily="49" charset="0"/>
              </a:rPr>
              <a:t>switch</a:t>
            </a:r>
            <a:r>
              <a:rPr lang="en-US" sz="2200" b="1" dirty="0">
                <a:latin typeface="Courier New" pitchFamily="49" charset="0"/>
                <a:cs typeface="Courier New" pitchFamily="49" charset="0"/>
              </a:rPr>
              <a:t> (grade) </a:t>
            </a:r>
          </a:p>
          <a:p>
            <a:pPr>
              <a:lnSpc>
                <a:spcPct val="90000"/>
              </a:lnSpc>
              <a:buFont typeface="Monotype Sorts" pitchFamily="2" charset="2"/>
              <a:buNone/>
            </a:pPr>
            <a:r>
              <a:rPr lang="en-US" sz="3000" b="1" dirty="0">
                <a:latin typeface="Courier New" pitchFamily="49" charset="0"/>
                <a:cs typeface="Courier New" pitchFamily="49" charset="0"/>
              </a:rPr>
              <a:t>{</a:t>
            </a:r>
          </a:p>
          <a:p>
            <a:pPr>
              <a:lnSpc>
                <a:spcPct val="90000"/>
              </a:lnSpc>
              <a:buFont typeface="Monotype Sorts" pitchFamily="2" charset="2"/>
              <a:buNone/>
            </a:pPr>
            <a:r>
              <a:rPr lang="en-US" sz="2200" b="1" dirty="0">
                <a:latin typeface="Courier New" pitchFamily="49" charset="0"/>
                <a:cs typeface="Courier New" pitchFamily="49" charset="0"/>
              </a:rPr>
              <a:t>	</a:t>
            </a:r>
            <a:r>
              <a:rPr lang="en-US" sz="2200" b="1" dirty="0">
                <a:solidFill>
                  <a:srgbClr val="2C14DE"/>
                </a:solidFill>
                <a:latin typeface="Courier New" pitchFamily="49" charset="0"/>
                <a:cs typeface="Courier New" pitchFamily="49" charset="0"/>
              </a:rPr>
              <a:t>case</a:t>
            </a:r>
            <a:r>
              <a:rPr lang="en-US" sz="2200" b="1" dirty="0">
                <a:latin typeface="Courier New" pitchFamily="49" charset="0"/>
                <a:cs typeface="Courier New" pitchFamily="49" charset="0"/>
              </a:rPr>
              <a:t> ‘A’: </a:t>
            </a:r>
            <a:r>
              <a:rPr lang="en-US" sz="2200" b="1" dirty="0" err="1">
                <a:latin typeface="Courier New" pitchFamily="49" charset="0"/>
                <a:cs typeface="Courier New" pitchFamily="49" charset="0"/>
              </a:rPr>
              <a:t>tution_fees</a:t>
            </a:r>
            <a:r>
              <a:rPr lang="en-US" sz="2200" b="1" dirty="0">
                <a:latin typeface="Courier New" pitchFamily="49" charset="0"/>
                <a:cs typeface="Courier New" pitchFamily="49" charset="0"/>
              </a:rPr>
              <a:t> *= 0.20; 		          		     </a:t>
            </a:r>
            <a:r>
              <a:rPr lang="en-US" sz="2200" b="1" dirty="0">
                <a:solidFill>
                  <a:srgbClr val="2C14DE"/>
                </a:solidFill>
                <a:latin typeface="Courier New" pitchFamily="49" charset="0"/>
                <a:cs typeface="Courier New" pitchFamily="49" charset="0"/>
              </a:rPr>
              <a:t>break</a:t>
            </a:r>
            <a:r>
              <a:rPr lang="en-US" sz="2200" b="1" dirty="0">
                <a:latin typeface="Courier New" pitchFamily="49" charset="0"/>
                <a:cs typeface="Courier New" pitchFamily="49" charset="0"/>
              </a:rPr>
              <a:t>;</a:t>
            </a:r>
          </a:p>
          <a:p>
            <a:pPr>
              <a:lnSpc>
                <a:spcPct val="90000"/>
              </a:lnSpc>
              <a:buFont typeface="Monotype Sorts" pitchFamily="2" charset="2"/>
              <a:buNone/>
            </a:pPr>
            <a:endParaRPr lang="en-US" sz="2200" b="1" dirty="0">
              <a:latin typeface="Courier New" pitchFamily="49" charset="0"/>
              <a:cs typeface="Courier New" pitchFamily="49" charset="0"/>
            </a:endParaRPr>
          </a:p>
          <a:p>
            <a:pPr>
              <a:lnSpc>
                <a:spcPct val="90000"/>
              </a:lnSpc>
              <a:buFont typeface="Monotype Sorts" pitchFamily="2" charset="2"/>
              <a:buNone/>
            </a:pPr>
            <a:r>
              <a:rPr lang="en-US" sz="2200" b="1" dirty="0">
                <a:latin typeface="Courier New" pitchFamily="49" charset="0"/>
                <a:cs typeface="Courier New" pitchFamily="49" charset="0"/>
              </a:rPr>
              <a:t>	</a:t>
            </a:r>
            <a:r>
              <a:rPr lang="en-US" sz="2200" b="1" dirty="0">
                <a:solidFill>
                  <a:srgbClr val="2C14DE"/>
                </a:solidFill>
                <a:latin typeface="Courier New" pitchFamily="49" charset="0"/>
                <a:cs typeface="Courier New" pitchFamily="49" charset="0"/>
              </a:rPr>
              <a:t>case</a:t>
            </a:r>
            <a:r>
              <a:rPr lang="en-US" sz="2200" b="1" dirty="0">
                <a:latin typeface="Courier New" pitchFamily="49" charset="0"/>
                <a:cs typeface="Courier New" pitchFamily="49" charset="0"/>
              </a:rPr>
              <a:t> ‘B’: </a:t>
            </a:r>
            <a:r>
              <a:rPr lang="en-US" sz="2200" b="1" dirty="0" err="1">
                <a:latin typeface="Courier New" pitchFamily="49" charset="0"/>
                <a:cs typeface="Courier New" pitchFamily="49" charset="0"/>
              </a:rPr>
              <a:t>tution_fees</a:t>
            </a:r>
            <a:r>
              <a:rPr lang="en-US" sz="2200" b="1" dirty="0">
                <a:latin typeface="Courier New" pitchFamily="49" charset="0"/>
                <a:cs typeface="Courier New" pitchFamily="49" charset="0"/>
              </a:rPr>
              <a:t> *= 0.40; 		          			</a:t>
            </a:r>
            <a:r>
              <a:rPr lang="en-US" sz="2200" b="1" dirty="0">
                <a:solidFill>
                  <a:srgbClr val="2C14DE"/>
                </a:solidFill>
                <a:latin typeface="Courier New" pitchFamily="49" charset="0"/>
                <a:cs typeface="Courier New" pitchFamily="49" charset="0"/>
              </a:rPr>
              <a:t>break</a:t>
            </a:r>
            <a:r>
              <a:rPr lang="en-US" sz="2200" b="1" dirty="0">
                <a:latin typeface="Courier New" pitchFamily="49" charset="0"/>
                <a:cs typeface="Courier New" pitchFamily="49" charset="0"/>
              </a:rPr>
              <a:t>;</a:t>
            </a:r>
          </a:p>
          <a:p>
            <a:pPr>
              <a:lnSpc>
                <a:spcPct val="90000"/>
              </a:lnSpc>
              <a:buFont typeface="Monotype Sorts" pitchFamily="2" charset="2"/>
              <a:buNone/>
            </a:pPr>
            <a:endParaRPr lang="en-US" sz="2200" b="1" dirty="0">
              <a:latin typeface="Courier New" pitchFamily="49" charset="0"/>
              <a:cs typeface="Courier New" pitchFamily="49" charset="0"/>
            </a:endParaRPr>
          </a:p>
          <a:p>
            <a:pPr>
              <a:lnSpc>
                <a:spcPct val="90000"/>
              </a:lnSpc>
              <a:buFont typeface="Monotype Sorts" pitchFamily="2" charset="2"/>
              <a:buNone/>
            </a:pPr>
            <a:r>
              <a:rPr lang="en-US" sz="2200" b="1" dirty="0">
                <a:latin typeface="Courier New" pitchFamily="49" charset="0"/>
                <a:cs typeface="Courier New" pitchFamily="49" charset="0"/>
              </a:rPr>
              <a:t>	</a:t>
            </a:r>
            <a:r>
              <a:rPr lang="en-US" sz="2200" b="1" dirty="0">
                <a:solidFill>
                  <a:srgbClr val="2C14DE"/>
                </a:solidFill>
                <a:latin typeface="Courier New" pitchFamily="49" charset="0"/>
                <a:cs typeface="Courier New" pitchFamily="49" charset="0"/>
              </a:rPr>
              <a:t>case</a:t>
            </a:r>
            <a:r>
              <a:rPr lang="en-US" sz="2200" b="1" dirty="0">
                <a:latin typeface="Courier New" pitchFamily="49" charset="0"/>
                <a:cs typeface="Courier New" pitchFamily="49" charset="0"/>
              </a:rPr>
              <a:t> ‘C’: </a:t>
            </a:r>
            <a:r>
              <a:rPr lang="en-US" sz="2200" b="1" dirty="0" err="1">
                <a:latin typeface="Courier New" pitchFamily="49" charset="0"/>
                <a:cs typeface="Courier New" pitchFamily="49" charset="0"/>
              </a:rPr>
              <a:t>tution_fees</a:t>
            </a:r>
            <a:r>
              <a:rPr lang="en-US" sz="2200" b="1" dirty="0">
                <a:latin typeface="Courier New" pitchFamily="49" charset="0"/>
                <a:cs typeface="Courier New" pitchFamily="49" charset="0"/>
              </a:rPr>
              <a:t> *= 0.60; 		          			</a:t>
            </a:r>
            <a:r>
              <a:rPr lang="en-US" sz="2200" b="1" dirty="0">
                <a:solidFill>
                  <a:srgbClr val="2C14DE"/>
                </a:solidFill>
                <a:latin typeface="Courier New" pitchFamily="49" charset="0"/>
                <a:cs typeface="Courier New" pitchFamily="49" charset="0"/>
              </a:rPr>
              <a:t>break</a:t>
            </a:r>
            <a:r>
              <a:rPr lang="en-US" sz="2200" b="1" dirty="0">
                <a:latin typeface="Courier New" pitchFamily="49" charset="0"/>
                <a:cs typeface="Courier New" pitchFamily="49" charset="0"/>
              </a:rPr>
              <a:t>;</a:t>
            </a:r>
          </a:p>
          <a:p>
            <a:pPr>
              <a:lnSpc>
                <a:spcPct val="90000"/>
              </a:lnSpc>
              <a:buFont typeface="Monotype Sorts" pitchFamily="2" charset="2"/>
              <a:buNone/>
            </a:pPr>
            <a:r>
              <a:rPr lang="en-US" sz="2200" b="1" dirty="0">
                <a:latin typeface="Courier New" pitchFamily="49" charset="0"/>
                <a:cs typeface="Courier New" pitchFamily="49" charset="0"/>
              </a:rPr>
              <a:t>	</a:t>
            </a:r>
          </a:p>
          <a:p>
            <a:pPr>
              <a:lnSpc>
                <a:spcPct val="90000"/>
              </a:lnSpc>
              <a:buFont typeface="Monotype Sorts" pitchFamily="2" charset="2"/>
              <a:buNone/>
            </a:pPr>
            <a:r>
              <a:rPr lang="en-US" sz="2200" b="1" dirty="0">
                <a:solidFill>
                  <a:srgbClr val="2C14DE"/>
                </a:solidFill>
                <a:latin typeface="Courier New" pitchFamily="49" charset="0"/>
                <a:cs typeface="Courier New" pitchFamily="49" charset="0"/>
              </a:rPr>
              <a:t>	default</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tution_fees</a:t>
            </a:r>
            <a:r>
              <a:rPr lang="en-US" sz="2200" b="1" dirty="0">
                <a:latin typeface="Courier New" pitchFamily="49" charset="0"/>
                <a:cs typeface="Courier New" pitchFamily="49" charset="0"/>
              </a:rPr>
              <a:t> *= 1;</a:t>
            </a:r>
          </a:p>
          <a:p>
            <a:pPr>
              <a:lnSpc>
                <a:spcPct val="90000"/>
              </a:lnSpc>
              <a:buFont typeface="Monotype Sorts" pitchFamily="2" charset="2"/>
              <a:buNone/>
            </a:pPr>
            <a:r>
              <a:rPr lang="en-US" sz="3000" b="1" dirty="0">
                <a:latin typeface="Courier New" pitchFamily="49" charset="0"/>
                <a:cs typeface="Courier New" pitchFamily="49" charset="0"/>
              </a:rPr>
              <a:t>}</a:t>
            </a:r>
            <a:r>
              <a:rPr lang="en-US" sz="2200" b="1" dirty="0">
                <a:latin typeface="Courier New" pitchFamily="49" charset="0"/>
                <a:cs typeface="Courier New" pitchFamily="49" charset="0"/>
              </a:rPr>
              <a:t> 		          			</a:t>
            </a:r>
            <a:endParaRPr lang="en-US" sz="3000" b="1" dirty="0">
              <a:latin typeface="Courier New" pitchFamily="49" charset="0"/>
              <a:cs typeface="Courier New" pitchFamily="49" charset="0"/>
            </a:endParaRPr>
          </a:p>
        </p:txBody>
      </p:sp>
    </p:spTree>
    <p:extLst>
      <p:ext uri="{BB962C8B-B14F-4D97-AF65-F5344CB8AC3E}">
        <p14:creationId xmlns:p14="http://schemas.microsoft.com/office/powerpoint/2010/main" val="118004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15483</TotalTime>
  <Words>936</Words>
  <Application>Microsoft Office PowerPoint</Application>
  <PresentationFormat>Widescreen</PresentationFormat>
  <Paragraphs>273</Paragraphs>
  <Slides>31</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Arial</vt:lpstr>
      <vt:lpstr>Book Antiqua</vt:lpstr>
      <vt:lpstr>Calibri</vt:lpstr>
      <vt:lpstr>Consolas</vt:lpstr>
      <vt:lpstr>Courier New</vt:lpstr>
      <vt:lpstr>Monotype Sorts</vt:lpstr>
      <vt:lpstr>Wingdings</vt:lpstr>
      <vt:lpstr>Office Theme</vt:lpstr>
      <vt:lpstr>PowerPoint Presentation</vt:lpstr>
      <vt:lpstr>Goals</vt:lpstr>
      <vt:lpstr>Today’s Lecture</vt:lpstr>
      <vt:lpstr>switch statement</vt:lpstr>
      <vt:lpstr>Switch - Syntax</vt:lpstr>
      <vt:lpstr>PowerPoint Presentation</vt:lpstr>
      <vt:lpstr>switch statement (without break)</vt:lpstr>
      <vt:lpstr>switch statement (with break)</vt:lpstr>
      <vt:lpstr>Switch – Example-1</vt:lpstr>
      <vt:lpstr>Switch – Example-2</vt:lpstr>
      <vt:lpstr>Switch – Example-3</vt:lpstr>
      <vt:lpstr>Nested Switch</vt:lpstr>
      <vt:lpstr>Example: Nested switch</vt:lpstr>
      <vt:lpstr>Ternary/Conditional Operator </vt:lpstr>
      <vt:lpstr>Conditional Operator (Ternary operator)</vt:lpstr>
      <vt:lpstr>Conditional Operator, examples</vt:lpstr>
      <vt:lpstr>Nested Ternary Operator</vt:lpstr>
      <vt:lpstr>Examples…</vt:lpstr>
      <vt:lpstr>Examples…</vt:lpstr>
      <vt:lpstr>Nesting can be in any part of the operator</vt:lpstr>
      <vt:lpstr>Exercise-1</vt:lpstr>
      <vt:lpstr>Exercise-2</vt:lpstr>
      <vt:lpstr>Exercise-3</vt:lpstr>
      <vt:lpstr>Exercise-4</vt:lpstr>
      <vt:lpstr>Exercise-5</vt:lpstr>
      <vt:lpstr>Exercise-6</vt:lpstr>
      <vt:lpstr>Exercise-7</vt:lpstr>
      <vt:lpstr>Exercise-8</vt:lpstr>
      <vt:lpstr>Reading Task</vt:lpstr>
      <vt:lpstr>References</vt:lpstr>
      <vt:lpstr>Thank You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AKHTAR JAMIL</dc:creator>
  <cp:lastModifiedBy>Cv</cp:lastModifiedBy>
  <cp:revision>1255</cp:revision>
  <dcterms:created xsi:type="dcterms:W3CDTF">2006-08-16T00:00:00Z</dcterms:created>
  <dcterms:modified xsi:type="dcterms:W3CDTF">2022-09-28T10:41:46Z</dcterms:modified>
</cp:coreProperties>
</file>