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7"/>
  </p:notesMasterIdLst>
  <p:sldIdLst>
    <p:sldId id="352" r:id="rId2"/>
    <p:sldId id="686" r:id="rId3"/>
    <p:sldId id="791" r:id="rId4"/>
    <p:sldId id="853" r:id="rId5"/>
    <p:sldId id="876" r:id="rId6"/>
    <p:sldId id="854" r:id="rId7"/>
    <p:sldId id="856" r:id="rId8"/>
    <p:sldId id="857" r:id="rId9"/>
    <p:sldId id="863" r:id="rId10"/>
    <p:sldId id="877" r:id="rId11"/>
    <p:sldId id="879" r:id="rId12"/>
    <p:sldId id="880" r:id="rId13"/>
    <p:sldId id="881" r:id="rId14"/>
    <p:sldId id="882" r:id="rId15"/>
    <p:sldId id="927" r:id="rId16"/>
    <p:sldId id="883" r:id="rId17"/>
    <p:sldId id="884" r:id="rId18"/>
    <p:sldId id="885" r:id="rId19"/>
    <p:sldId id="887" r:id="rId20"/>
    <p:sldId id="888" r:id="rId21"/>
    <p:sldId id="889" r:id="rId22"/>
    <p:sldId id="890" r:id="rId23"/>
    <p:sldId id="891" r:id="rId24"/>
    <p:sldId id="687" r:id="rId25"/>
    <p:sldId id="4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21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22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11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12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16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17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18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19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20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3005377-48AA-4D35-86BF-068D74A99A28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2AAE-8926-44B6-A721-AA00A1415BB2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63F2-1ED8-4879-8C8D-737B2D181C36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522FC67-69D0-46CB-AE64-C82C78AAAA9B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D474410-A3CD-4930-835E-FFCA3D92A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9B13-C43E-45C2-90D3-FACF72A940EF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3784-A239-46C2-9AE7-64DE6B6F7409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A423-7610-4C0D-A16B-141C8009C321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BBC9-EF08-441B-B936-C887D008F951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D894-CE6F-47F2-9D5E-2FED93995DF4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2C9-1BE8-474E-86BE-8D331C4308B3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8F76-B554-4881-8F8D-FEBB97692A06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BD2C-BF73-4BD4-8CE0-F3D86AA445B2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2F7BAB8-4052-4EC2-AC17-E0F4A3616BDB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29F4-6AAF-43B3-83A3-2D17DD66788F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Repetition structures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384-57D2-4BEC-BB4D-D6D133550EB0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1" y="0"/>
            <a:ext cx="92202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Repetition 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990600"/>
            <a:ext cx="8991600" cy="5697484"/>
          </a:xfrm>
        </p:spPr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Repetition Structure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Loops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2F1BC7"/>
                </a:solidFill>
              </a:rPr>
              <a:t>Allows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 smtClean="0"/>
              <a:t>you to </a:t>
            </a:r>
            <a:r>
              <a:rPr lang="en-US" b="1" u="sng" dirty="0" smtClean="0">
                <a:solidFill>
                  <a:srgbClr val="2F1BC7"/>
                </a:solidFill>
              </a:rPr>
              <a:t>repeat a section</a:t>
            </a:r>
            <a:r>
              <a:rPr lang="en-US" dirty="0" smtClean="0"/>
              <a:t> of your </a:t>
            </a:r>
            <a:r>
              <a:rPr lang="en-US" b="1" dirty="0" smtClean="0"/>
              <a:t>program</a:t>
            </a:r>
            <a:r>
              <a:rPr lang="en-US" dirty="0" smtClean="0"/>
              <a:t> a </a:t>
            </a:r>
            <a:r>
              <a:rPr lang="en-US" b="1" dirty="0" smtClean="0"/>
              <a:t>certain number of times</a:t>
            </a:r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2C14DE"/>
                </a:solidFill>
              </a:rPr>
              <a:t>Repeats</a:t>
            </a:r>
            <a:r>
              <a:rPr lang="en-US" dirty="0" smtClean="0"/>
              <a:t> until the </a:t>
            </a:r>
            <a:r>
              <a:rPr lang="en-US" b="1" dirty="0" smtClean="0">
                <a:solidFill>
                  <a:srgbClr val="2C14DE"/>
                </a:solidFill>
              </a:rPr>
              <a:t>condition remains true</a:t>
            </a:r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2C14DE"/>
                </a:solidFill>
              </a:rPr>
              <a:t>Terminates</a:t>
            </a:r>
            <a:r>
              <a:rPr lang="en-US" dirty="0" smtClean="0"/>
              <a:t> when the </a:t>
            </a:r>
            <a:r>
              <a:rPr lang="en-US" b="1" dirty="0" smtClean="0">
                <a:solidFill>
                  <a:srgbClr val="2C14DE"/>
                </a:solidFill>
              </a:rPr>
              <a:t>condition</a:t>
            </a:r>
            <a:r>
              <a:rPr lang="en-US" dirty="0" smtClean="0"/>
              <a:t> becomes </a:t>
            </a:r>
            <a:r>
              <a:rPr lang="en-US" b="1" dirty="0" smtClean="0">
                <a:solidFill>
                  <a:srgbClr val="2C14DE"/>
                </a:solidFill>
              </a:rPr>
              <a:t>false</a:t>
            </a: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B1E7-2FD6-41C0-8C08-67F64F234270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1" y="0"/>
            <a:ext cx="92202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Loops in C++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153738"/>
            <a:ext cx="8140700" cy="55626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B80000"/>
                </a:solidFill>
              </a:rPr>
              <a:t>  for </a:t>
            </a:r>
            <a:r>
              <a:rPr lang="en-US" sz="3600" dirty="0"/>
              <a:t>loop 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B80000"/>
                </a:solidFill>
              </a:rPr>
              <a:t>  </a:t>
            </a:r>
            <a:r>
              <a:rPr lang="en-US" sz="3600" b="1" dirty="0">
                <a:solidFill>
                  <a:srgbClr val="B80000"/>
                </a:solidFill>
              </a:rPr>
              <a:t>while</a:t>
            </a:r>
            <a:r>
              <a:rPr lang="en-US" sz="3600" dirty="0">
                <a:solidFill>
                  <a:srgbClr val="B80000"/>
                </a:solidFill>
              </a:rPr>
              <a:t> </a:t>
            </a:r>
            <a:r>
              <a:rPr lang="en-US" sz="3600" dirty="0"/>
              <a:t>loop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B80000"/>
                </a:solidFill>
              </a:rPr>
              <a:t>  </a:t>
            </a:r>
            <a:r>
              <a:rPr lang="en-US" sz="3600" b="1" dirty="0">
                <a:solidFill>
                  <a:srgbClr val="B80000"/>
                </a:solidFill>
              </a:rPr>
              <a:t>do</a:t>
            </a:r>
            <a:r>
              <a:rPr lang="en-US" sz="3600" dirty="0">
                <a:solidFill>
                  <a:srgbClr val="B80000"/>
                </a:solidFill>
              </a:rPr>
              <a:t> </a:t>
            </a:r>
            <a:r>
              <a:rPr lang="en-US" sz="3600" dirty="0"/>
              <a:t>loop</a:t>
            </a: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876800" y="2209800"/>
            <a:ext cx="304800" cy="1371600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876801" y="1153739"/>
            <a:ext cx="234593" cy="642331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14992" y="2590801"/>
            <a:ext cx="255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Conditional 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5916" y="1205973"/>
            <a:ext cx="324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Counter-controlled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453B-B0B5-4534-A62B-A7441C557565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0678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  <a:ea typeface="宋体" charset="-122"/>
              </a:rPr>
              <a:t>Loops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7124" y="990600"/>
            <a:ext cx="8984676" cy="5715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3000" b="1" u="sng" dirty="0">
                <a:solidFill>
                  <a:srgbClr val="B80000"/>
                </a:solidFill>
                <a:latin typeface="+mj-lt"/>
                <a:ea typeface="宋体" charset="-122"/>
              </a:rPr>
              <a:t>Counter-controlled Loops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2C14DE"/>
                </a:solidFill>
                <a:latin typeface="+mj-lt"/>
                <a:ea typeface="宋体" charset="-122"/>
              </a:rPr>
              <a:t>Depends</a:t>
            </a:r>
            <a:r>
              <a:rPr lang="en-US" sz="2800" dirty="0">
                <a:latin typeface="+mj-lt"/>
                <a:ea typeface="宋体" charset="-122"/>
              </a:rPr>
              <a:t> on the </a:t>
            </a:r>
            <a:r>
              <a:rPr lang="en-US" sz="2800" b="1" dirty="0">
                <a:solidFill>
                  <a:srgbClr val="2C14DE"/>
                </a:solidFill>
                <a:latin typeface="+mj-lt"/>
                <a:ea typeface="宋体" charset="-122"/>
              </a:rPr>
              <a:t>value</a:t>
            </a:r>
            <a:r>
              <a:rPr lang="en-US" sz="2800" dirty="0">
                <a:latin typeface="+mj-lt"/>
                <a:ea typeface="宋体" charset="-122"/>
              </a:rPr>
              <a:t> of a </a:t>
            </a:r>
            <a:r>
              <a:rPr lang="en-US" sz="2800" b="1" dirty="0">
                <a:solidFill>
                  <a:srgbClr val="2C14DE"/>
                </a:solidFill>
                <a:latin typeface="+mj-lt"/>
                <a:ea typeface="宋体" charset="-122"/>
              </a:rPr>
              <a:t>variable</a:t>
            </a:r>
            <a:r>
              <a:rPr lang="en-US" sz="2800" dirty="0">
                <a:latin typeface="+mj-lt"/>
                <a:ea typeface="宋体" charset="-122"/>
              </a:rPr>
              <a:t> known as </a:t>
            </a:r>
            <a:r>
              <a:rPr lang="en-US" sz="2800" b="1" u="sng" dirty="0">
                <a:solidFill>
                  <a:srgbClr val="FF0000"/>
                </a:solidFill>
                <a:latin typeface="+mj-lt"/>
                <a:ea typeface="宋体" charset="-122"/>
              </a:rPr>
              <a:t>counter variable</a:t>
            </a:r>
            <a:r>
              <a:rPr lang="en-US" sz="2800" dirty="0">
                <a:latin typeface="+mj-lt"/>
                <a:ea typeface="宋体" charset="-122"/>
              </a:rPr>
              <a:t>. The </a:t>
            </a:r>
            <a:r>
              <a:rPr lang="en-US" sz="2800" b="1" dirty="0">
                <a:solidFill>
                  <a:srgbClr val="FF0000"/>
                </a:solidFill>
                <a:latin typeface="+mj-lt"/>
                <a:ea typeface="宋体" charset="-122"/>
              </a:rPr>
              <a:t>counter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宋体" charset="-122"/>
              </a:rPr>
              <a:t> </a:t>
            </a:r>
            <a:r>
              <a:rPr lang="en-US" sz="2800" dirty="0">
                <a:latin typeface="+mj-lt"/>
                <a:ea typeface="宋体" charset="-122"/>
              </a:rPr>
              <a:t>is </a:t>
            </a:r>
            <a:r>
              <a:rPr lang="en-US" sz="2800" b="1" dirty="0">
                <a:solidFill>
                  <a:srgbClr val="2C14DE"/>
                </a:solidFill>
                <a:latin typeface="+mj-lt"/>
                <a:ea typeface="宋体" charset="-122"/>
              </a:rPr>
              <a:t>changed</a:t>
            </a:r>
            <a:r>
              <a:rPr lang="en-US" sz="2800" dirty="0">
                <a:solidFill>
                  <a:srgbClr val="2C14DE"/>
                </a:solidFill>
                <a:latin typeface="+mj-lt"/>
                <a:ea typeface="宋体" charset="-122"/>
              </a:rPr>
              <a:t> </a:t>
            </a:r>
            <a:r>
              <a:rPr lang="en-US" sz="2800" dirty="0">
                <a:latin typeface="+mj-lt"/>
                <a:ea typeface="宋体" charset="-122"/>
              </a:rPr>
              <a:t>(</a:t>
            </a:r>
            <a:r>
              <a:rPr lang="en-US" sz="2800" b="1" dirty="0">
                <a:latin typeface="+mj-lt"/>
                <a:ea typeface="宋体" charset="-122"/>
              </a:rPr>
              <a:t>increased/decreased</a:t>
            </a:r>
            <a:r>
              <a:rPr lang="en-US" sz="2800" dirty="0">
                <a:latin typeface="+mj-lt"/>
                <a:ea typeface="宋体" charset="-122"/>
              </a:rPr>
              <a:t>) in </a:t>
            </a:r>
            <a:r>
              <a:rPr lang="en-US" sz="2800" b="1" dirty="0">
                <a:solidFill>
                  <a:srgbClr val="2C14DE"/>
                </a:solidFill>
                <a:latin typeface="+mj-lt"/>
                <a:ea typeface="宋体" charset="-122"/>
              </a:rPr>
              <a:t>each iteration.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+mj-lt"/>
                <a:ea typeface="宋体" charset="-122"/>
              </a:rPr>
              <a:t>				</a:t>
            </a:r>
            <a:r>
              <a:rPr lang="en-US" sz="2800" b="1" dirty="0">
                <a:solidFill>
                  <a:srgbClr val="B80000"/>
                </a:solidFill>
                <a:latin typeface="+mj-lt"/>
                <a:ea typeface="宋体" charset="-122"/>
              </a:rPr>
              <a:t>Example</a:t>
            </a:r>
            <a:r>
              <a:rPr lang="en-US" sz="2800" b="1" dirty="0">
                <a:latin typeface="+mj-lt"/>
                <a:ea typeface="宋体" charset="-122"/>
              </a:rPr>
              <a:t>: </a:t>
            </a:r>
            <a:r>
              <a:rPr lang="en-US" sz="2800" b="1" i="1" dirty="0">
                <a:latin typeface="+mj-lt"/>
                <a:ea typeface="宋体" charset="-122"/>
              </a:rPr>
              <a:t>for</a:t>
            </a:r>
            <a:r>
              <a:rPr lang="en-US" sz="2800" b="1" dirty="0">
                <a:latin typeface="+mj-lt"/>
                <a:ea typeface="宋体" charset="-122"/>
              </a:rPr>
              <a:t> loop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sz="2400" u="sng" dirty="0">
              <a:latin typeface="+mj-lt"/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b="1" u="sng" dirty="0">
                <a:solidFill>
                  <a:srgbClr val="B80000"/>
                </a:solidFill>
                <a:latin typeface="+mj-lt"/>
                <a:ea typeface="宋体" charset="-122"/>
              </a:rPr>
              <a:t>Conditional loop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latin typeface="+mj-lt"/>
                <a:ea typeface="宋体" charset="-122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+mj-lt"/>
                <a:ea typeface="宋体" charset="-122"/>
              </a:rPr>
              <a:t>conditional loop</a:t>
            </a:r>
            <a:r>
              <a:rPr lang="en-US" sz="2800" b="1" dirty="0">
                <a:latin typeface="+mj-lt"/>
                <a:ea typeface="宋体" charset="-122"/>
              </a:rPr>
              <a:t> </a:t>
            </a:r>
            <a:r>
              <a:rPr lang="en-US" sz="2800" b="1" dirty="0">
                <a:solidFill>
                  <a:srgbClr val="2C14DE"/>
                </a:solidFill>
                <a:latin typeface="+mj-lt"/>
                <a:ea typeface="宋体" charset="-122"/>
              </a:rPr>
              <a:t>keeps repeating</a:t>
            </a:r>
            <a:r>
              <a:rPr lang="en-US" sz="2800" b="1" dirty="0">
                <a:latin typeface="+mj-lt"/>
                <a:ea typeface="宋体" charset="-122"/>
              </a:rPr>
              <a:t> </a:t>
            </a:r>
            <a:r>
              <a:rPr lang="en-US" sz="2800" b="1" dirty="0">
                <a:solidFill>
                  <a:srgbClr val="2C14DE"/>
                </a:solidFill>
                <a:latin typeface="+mj-lt"/>
                <a:ea typeface="宋体" charset="-122"/>
              </a:rPr>
              <a:t>until a specific condition is met </a:t>
            </a:r>
            <a:r>
              <a:rPr lang="en-US" sz="2800" dirty="0">
                <a:solidFill>
                  <a:srgbClr val="2F1BC7"/>
                </a:solidFill>
                <a:latin typeface="+mj-lt"/>
                <a:ea typeface="宋体" charset="-122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B80000"/>
                </a:solidFill>
                <a:latin typeface="+mj-lt"/>
                <a:ea typeface="宋体" charset="-122"/>
              </a:rPr>
              <a:t>		     Example:</a:t>
            </a:r>
            <a:r>
              <a:rPr lang="en-US" sz="2800" b="1" dirty="0">
                <a:solidFill>
                  <a:srgbClr val="2F1BC7"/>
                </a:solidFill>
                <a:latin typeface="+mj-lt"/>
                <a:ea typeface="宋体" charset="-122"/>
              </a:rPr>
              <a:t> </a:t>
            </a:r>
            <a:r>
              <a:rPr lang="en-US" sz="2800" b="1" i="1" dirty="0">
                <a:latin typeface="+mj-lt"/>
                <a:ea typeface="宋体" charset="-122"/>
              </a:rPr>
              <a:t>while</a:t>
            </a:r>
            <a:r>
              <a:rPr lang="en-US" sz="2800" b="1" dirty="0">
                <a:latin typeface="+mj-lt"/>
                <a:ea typeface="宋体" charset="-122"/>
              </a:rPr>
              <a:t> and </a:t>
            </a:r>
            <a:r>
              <a:rPr lang="en-US" sz="2800" b="1" i="1" dirty="0">
                <a:latin typeface="+mj-lt"/>
                <a:ea typeface="宋体" charset="-122"/>
              </a:rPr>
              <a:t>do</a:t>
            </a:r>
            <a:r>
              <a:rPr lang="en-US" sz="2800" b="1" dirty="0">
                <a:latin typeface="+mj-lt"/>
                <a:ea typeface="宋体" charset="-122"/>
              </a:rPr>
              <a:t> loops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4073-3F0A-4A90-A2C5-FAA9B15D7144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82973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 smtClean="0">
                <a:solidFill>
                  <a:srgbClr val="C00000"/>
                </a:solidFill>
              </a:rPr>
              <a:t> Loop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Java For loop with Example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t="17156" r="11632" b="5523"/>
          <a:stretch/>
        </p:blipFill>
        <p:spPr bwMode="auto">
          <a:xfrm>
            <a:off x="2171700" y="1286201"/>
            <a:ext cx="7772400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43050" y="6553201"/>
            <a:ext cx="34290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https://media.geeksforgeeks.org/wp-content/uploads/20191108131134/For-Loop.jpg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DF7-FA58-40AF-8085-AC8AF1CDC36F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00200"/>
            <a:ext cx="8534400" cy="47581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72D-A3D3-4900-909E-B03D3827DAE2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C00000"/>
                </a:solidFill>
              </a:rPr>
              <a:t> Loop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E262-A091-4A78-A1CF-1D8FC93BF1E6}" type="slidenum">
              <a:rPr lang="en-US"/>
              <a:pPr/>
              <a:t>16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906" y="94528"/>
            <a:ext cx="9040095" cy="715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Loop - Example </a:t>
            </a:r>
            <a:endParaRPr lang="en-US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41760" y="914400"/>
            <a:ext cx="89154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 </a:t>
            </a:r>
          </a:p>
          <a:p>
            <a:pPr>
              <a:buNone/>
            </a:pPr>
            <a:endParaRPr lang="en-US" sz="3600" dirty="0">
              <a:solidFill>
                <a:srgbClr val="2C14DE"/>
              </a:solidFill>
            </a:endParaRPr>
          </a:p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		</a:t>
            </a:r>
          </a:p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		 for 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j=0;</a:t>
            </a:r>
            <a:r>
              <a:rPr lang="en-US" sz="3600" dirty="0"/>
              <a:t>  </a:t>
            </a:r>
            <a:r>
              <a:rPr lang="en-US" sz="3600" b="1" dirty="0">
                <a:solidFill>
                  <a:srgbClr val="00B050"/>
                </a:solidFill>
              </a:rPr>
              <a:t>j&lt;10;</a:t>
            </a:r>
            <a:r>
              <a:rPr lang="en-US" sz="3600" dirty="0"/>
              <a:t> 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j++</a:t>
            </a:r>
            <a:r>
              <a:rPr lang="en-US" sz="3600" dirty="0"/>
              <a:t>)</a:t>
            </a:r>
          </a:p>
          <a:p>
            <a:pPr>
              <a:buNone/>
            </a:pPr>
            <a:r>
              <a:rPr lang="en-US" sz="3600" dirty="0"/>
              <a:t>			     </a:t>
            </a:r>
            <a:r>
              <a:rPr lang="en-US" sz="3600" dirty="0" err="1"/>
              <a:t>cout</a:t>
            </a:r>
            <a:r>
              <a:rPr lang="en-US" sz="3600" dirty="0"/>
              <a:t> &lt;&lt; j * j &lt;&lt;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</a:p>
          <a:p>
            <a:pPr>
              <a:buNone/>
            </a:pPr>
            <a:r>
              <a:rPr lang="en-US" sz="3600" dirty="0"/>
              <a:t>	</a:t>
            </a:r>
          </a:p>
          <a:p>
            <a:pPr>
              <a:buNone/>
            </a:pPr>
            <a:r>
              <a:rPr lang="en-US" sz="3600" dirty="0"/>
              <a:t>	</a:t>
            </a:r>
          </a:p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   </a:t>
            </a: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95018" y="1516560"/>
            <a:ext cx="1714982" cy="1455241"/>
            <a:chOff x="571018" y="1516559"/>
            <a:chExt cx="1714982" cy="1455241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 flipH="1">
              <a:off x="1562100" y="2247900"/>
              <a:ext cx="7620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1018" y="1516559"/>
              <a:ext cx="16387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B80000"/>
                  </a:solidFill>
                </a:rPr>
                <a:t>Initialization</a:t>
              </a:r>
            </a:p>
            <a:p>
              <a:r>
                <a:rPr lang="en-US" sz="2200" b="1" dirty="0">
                  <a:solidFill>
                    <a:srgbClr val="B80000"/>
                  </a:solidFill>
                </a:rPr>
                <a:t>expression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95801" y="1600200"/>
            <a:ext cx="1854739" cy="1371600"/>
            <a:chOff x="2971800" y="1600200"/>
            <a:chExt cx="1854739" cy="1371600"/>
          </a:xfrm>
        </p:grpSpPr>
        <p:cxnSp>
          <p:nvCxnSpPr>
            <p:cNvPr id="15" name="Straight Arrow Connector 14"/>
            <p:cNvCxnSpPr/>
            <p:nvPr/>
          </p:nvCxnSpPr>
          <p:spPr>
            <a:xfrm rot="16200000" flipH="1">
              <a:off x="3352800" y="2438400"/>
              <a:ext cx="9906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1800" y="1600200"/>
              <a:ext cx="18547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B80000"/>
                  </a:solidFill>
                </a:rPr>
                <a:t>Test Condition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0801" y="1752600"/>
            <a:ext cx="3202117" cy="1295400"/>
            <a:chOff x="4876800" y="1752600"/>
            <a:chExt cx="3202117" cy="1295400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 flipV="1">
              <a:off x="4876800" y="2133600"/>
              <a:ext cx="1676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15000" y="1752600"/>
              <a:ext cx="23639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B80000"/>
                  </a:solidFill>
                </a:rPr>
                <a:t>Update expression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4879-49B7-41A4-B71E-74EE2D65F437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E262-A091-4A78-A1CF-1D8FC93BF1E6}" type="slidenum">
              <a:rPr lang="en-US"/>
              <a:pPr/>
              <a:t>17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906" y="94528"/>
            <a:ext cx="9040095" cy="7159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(for loop) -- Class Exercise-1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2485" y="1143000"/>
            <a:ext cx="9026240" cy="5206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- Get a </a:t>
            </a:r>
            <a:r>
              <a:rPr lang="en-US" b="1" dirty="0" smtClean="0"/>
              <a:t>number</a:t>
            </a:r>
            <a:r>
              <a:rPr lang="en-US" dirty="0" smtClean="0"/>
              <a:t> from </a:t>
            </a:r>
            <a:r>
              <a:rPr lang="en-US" b="1" dirty="0" smtClean="0"/>
              <a:t>user</a:t>
            </a:r>
            <a:r>
              <a:rPr lang="en-US" dirty="0" smtClean="0"/>
              <a:t> and </a:t>
            </a:r>
            <a:r>
              <a:rPr lang="en-US" b="1" u="sng" dirty="0" smtClean="0"/>
              <a:t>calculate its factorial</a:t>
            </a:r>
          </a:p>
          <a:p>
            <a:r>
              <a:rPr lang="en-US" dirty="0"/>
              <a:t>This program displays the numbers 1 through 10 </a:t>
            </a:r>
            <a:r>
              <a:rPr lang="en-US" dirty="0" smtClean="0"/>
              <a:t>and their </a:t>
            </a:r>
            <a:r>
              <a:rPr lang="en-US" dirty="0"/>
              <a:t>squares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Ask user to enter a number and count how many numbers are divisible by 3 and 5</a:t>
            </a:r>
            <a:endParaRPr lang="en-US" dirty="0"/>
          </a:p>
          <a:p>
            <a:pPr>
              <a:buNone/>
            </a:pPr>
            <a:endParaRPr lang="en-US" b="1" u="sng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7E91-CF31-49BD-A2AF-DA30592F11C4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906" y="94528"/>
            <a:ext cx="9040095" cy="715962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B80000"/>
                </a:solidFill>
              </a:rPr>
              <a:t>(for loop) </a:t>
            </a:r>
            <a:r>
              <a:rPr lang="en-US" b="1" dirty="0" smtClean="0">
                <a:solidFill>
                  <a:srgbClr val="B80000"/>
                </a:solidFill>
              </a:rPr>
              <a:t>-- Class Exercise-2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2486" y="914401"/>
            <a:ext cx="9019315" cy="5226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2C14DE"/>
                </a:solidFill>
              </a:rPr>
              <a:t> </a:t>
            </a:r>
            <a:r>
              <a:rPr lang="en-US" sz="2800" b="1" dirty="0"/>
              <a:t>Write a program that ask the user to enter a number.  The program should print the table of </a:t>
            </a:r>
            <a:r>
              <a:rPr lang="en-US" sz="2800" b="1" dirty="0" smtClean="0"/>
              <a:t>that </a:t>
            </a:r>
            <a:r>
              <a:rPr lang="en-US" sz="2800" b="1" dirty="0"/>
              <a:t>number (up to 10 values).  </a:t>
            </a:r>
            <a:r>
              <a:rPr lang="en-US" sz="2800" dirty="0"/>
              <a:t>Example… </a:t>
            </a:r>
            <a:br>
              <a:rPr lang="en-US" sz="2800" dirty="0"/>
            </a:br>
            <a:r>
              <a:rPr lang="en-US" sz="2800" dirty="0"/>
              <a:t>			Enter a number: 7</a:t>
            </a:r>
          </a:p>
          <a:p>
            <a:pPr>
              <a:buNone/>
            </a:pPr>
            <a:r>
              <a:rPr lang="en-US" dirty="0" smtClean="0"/>
              <a:t>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Times Table Charts 7-12 Tables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19627" r="33334" b="19040"/>
          <a:stretch/>
        </p:blipFill>
        <p:spPr bwMode="auto">
          <a:xfrm>
            <a:off x="5105400" y="2743200"/>
            <a:ext cx="1752600" cy="39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20A2-CE88-4217-BCBD-317C6643AC18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09360" cy="9980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for loop – Multiple Expressions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41760" y="914400"/>
            <a:ext cx="89154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 </a:t>
            </a:r>
          </a:p>
          <a:p>
            <a:pPr>
              <a:buNone/>
            </a:pPr>
            <a:endParaRPr lang="en-US" sz="3600" dirty="0">
              <a:solidFill>
                <a:srgbClr val="2C14DE"/>
              </a:solidFill>
            </a:endParaRPr>
          </a:p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		</a:t>
            </a:r>
          </a:p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		 </a:t>
            </a:r>
            <a:r>
              <a:rPr lang="en-US" dirty="0" smtClean="0">
                <a:solidFill>
                  <a:srgbClr val="2C14DE"/>
                </a:solidFill>
              </a:rPr>
              <a:t>for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j=0, k=9;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j&lt;10, k&gt;5;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j++,k--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sz="3600" dirty="0"/>
              <a:t>			 </a:t>
            </a:r>
            <a:r>
              <a:rPr lang="en-US" dirty="0" err="1" smtClean="0"/>
              <a:t>cout</a:t>
            </a:r>
            <a:r>
              <a:rPr lang="en-US" dirty="0" smtClean="0"/>
              <a:t> &lt;&lt; j * j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err="1" smtClean="0"/>
              <a:t>cout</a:t>
            </a:r>
            <a:r>
              <a:rPr lang="en-US" dirty="0" smtClean="0"/>
              <a:t>&lt;&lt; k*k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3600" dirty="0"/>
              <a:t>	</a:t>
            </a:r>
          </a:p>
          <a:p>
            <a:pPr>
              <a:buNone/>
            </a:pPr>
            <a:r>
              <a:rPr lang="en-US" sz="3600" dirty="0">
                <a:solidFill>
                  <a:srgbClr val="2C14DE"/>
                </a:solidFill>
              </a:rPr>
              <a:t>   </a:t>
            </a: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65560" y="95440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524000" y="1371601"/>
            <a:ext cx="2971802" cy="1645741"/>
            <a:chOff x="571018" y="1516559"/>
            <a:chExt cx="1883730" cy="164574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600200" y="2209801"/>
              <a:ext cx="854548" cy="9524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1018" y="1516559"/>
              <a:ext cx="17104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0070C0"/>
                  </a:solidFill>
                </a:rPr>
                <a:t>Multiple Initialization</a:t>
              </a:r>
            </a:p>
            <a:p>
              <a:pPr algn="ctr"/>
              <a:r>
                <a:rPr lang="en-US" sz="2200" b="1" dirty="0">
                  <a:solidFill>
                    <a:srgbClr val="0070C0"/>
                  </a:solidFill>
                </a:rPr>
                <a:t>expressions</a:t>
              </a: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572001" y="1447801"/>
            <a:ext cx="1854739" cy="1683839"/>
            <a:chOff x="2971800" y="1600200"/>
            <a:chExt cx="1854739" cy="1683839"/>
          </a:xfrm>
        </p:grpSpPr>
        <p:cxnSp>
          <p:nvCxnSpPr>
            <p:cNvPr id="15" name="Straight Arrow Connector 14"/>
            <p:cNvCxnSpPr>
              <a:stCxn id="17" idx="2"/>
            </p:cNvCxnSpPr>
            <p:nvPr/>
          </p:nvCxnSpPr>
          <p:spPr>
            <a:xfrm>
              <a:off x="3899170" y="2031087"/>
              <a:ext cx="374515" cy="12529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1800" y="1600200"/>
              <a:ext cx="18547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0070C0"/>
                  </a:solidFill>
                </a:rPr>
                <a:t>Test Condition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7162801" y="1226642"/>
            <a:ext cx="3263625" cy="1745159"/>
            <a:chOff x="4718241" y="1752600"/>
            <a:chExt cx="4785324" cy="17451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718241" y="2514600"/>
              <a:ext cx="2169684" cy="9831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98750" y="1752600"/>
              <a:ext cx="45048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0070C0"/>
                  </a:solidFill>
                </a:rPr>
                <a:t>Multiple Increment/Dec </a:t>
              </a:r>
            </a:p>
            <a:p>
              <a:pPr algn="ctr"/>
              <a:r>
                <a:rPr lang="en-US" sz="2200" b="1" dirty="0">
                  <a:solidFill>
                    <a:srgbClr val="0070C0"/>
                  </a:solidFill>
                </a:rPr>
                <a:t>expressions</a:t>
              </a: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2722989" y="3505201"/>
            <a:ext cx="981709" cy="1904999"/>
            <a:chOff x="1143002" y="3581400"/>
            <a:chExt cx="1544458" cy="1904999"/>
          </a:xfrm>
        </p:grpSpPr>
        <p:sp>
          <p:nvSpPr>
            <p:cNvPr id="24" name="Left Brace 23"/>
            <p:cNvSpPr/>
            <p:nvPr/>
          </p:nvSpPr>
          <p:spPr>
            <a:xfrm>
              <a:off x="1143002" y="3581400"/>
              <a:ext cx="239761" cy="457200"/>
            </a:xfrm>
            <a:prstGeom prst="leftBrace">
              <a:avLst/>
            </a:prstGeom>
            <a:ln w="31750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96835" y="4135580"/>
              <a:ext cx="290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26" name="Left Brace 25"/>
            <p:cNvSpPr/>
            <p:nvPr/>
          </p:nvSpPr>
          <p:spPr>
            <a:xfrm flipH="1">
              <a:off x="1279142" y="4952999"/>
              <a:ext cx="207242" cy="533400"/>
            </a:xfrm>
            <a:prstGeom prst="leftBrace">
              <a:avLst/>
            </a:prstGeom>
            <a:ln w="31750">
              <a:solidFill>
                <a:srgbClr val="2C1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768-EDD4-414D-A056-5B5FA4B782BC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r>
              <a:rPr lang="en-US" dirty="0" smtClean="0"/>
              <a:t>Repetition </a:t>
            </a:r>
            <a:r>
              <a:rPr lang="en-US" dirty="0"/>
              <a:t>structures </a:t>
            </a:r>
            <a:endParaRPr lang="en-US" dirty="0" smtClean="0"/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 – While</a:t>
            </a:r>
          </a:p>
          <a:p>
            <a:pPr lvl="1"/>
            <a:r>
              <a:rPr lang="en-US" dirty="0" smtClean="0"/>
              <a:t>For </a:t>
            </a:r>
          </a:p>
          <a:p>
            <a:pPr lvl="1"/>
            <a:r>
              <a:rPr lang="en-US" dirty="0" smtClean="0"/>
              <a:t>Nesting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2E91-CCA7-4E44-AAB0-45F44BC7F475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(1) for loop – Multiple Expressions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2235" y="1066801"/>
            <a:ext cx="8950040" cy="53308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for(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=1,j=2;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&lt;=3,j&lt;=12;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++,j=j+2)</a:t>
            </a:r>
          </a:p>
          <a:p>
            <a:pPr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&lt;&lt;"\n i:"&lt;&lt;i&lt;&lt;", j:"&lt;&lt;j;</a:t>
            </a:r>
          </a:p>
          <a:p>
            <a:pPr>
              <a:buNone/>
            </a:pP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Output?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4200" y="4114801"/>
            <a:ext cx="2169192" cy="24352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FDB4-8571-49D5-89BF-09FC39BDABA1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(1) for loop - Variable Visibility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2235" y="1066801"/>
            <a:ext cx="8950040" cy="5330825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>
              <a:solidFill>
                <a:srgbClr val="2C14DE"/>
              </a:solidFill>
            </a:endParaRPr>
          </a:p>
          <a:p>
            <a:pPr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j; 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j&lt;10; j++)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k = j*j;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k: “&lt;&lt;k;		</a:t>
            </a:r>
          </a:p>
          <a:p>
            <a:pPr>
              <a:buNone/>
            </a:pP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//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23; cannot do this! 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0;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148A-AA45-4C68-8EA3-3D675A2CA0D1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9108"/>
            <a:ext cx="9144000" cy="85624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(1) for loop – optional expressions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5085" y="981047"/>
            <a:ext cx="879764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j=0;</a:t>
            </a:r>
          </a:p>
          <a:p>
            <a:pPr>
              <a:buNone/>
            </a:pPr>
            <a:r>
              <a:rPr lang="en-US" sz="2800" dirty="0">
                <a:solidFill>
                  <a:srgbClr val="2C14DE"/>
                </a:solidFill>
              </a:rPr>
              <a:t>for</a:t>
            </a:r>
            <a:r>
              <a:rPr lang="en-US" sz="2800" dirty="0"/>
              <a:t>(; j&lt;10; j++) </a:t>
            </a:r>
            <a:endParaRPr lang="en-US" sz="2800" b="1" dirty="0">
              <a:solidFill>
                <a:srgbClr val="2C14DE"/>
              </a:solidFill>
            </a:endParaRP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&lt;&lt;“\</a:t>
            </a:r>
            <a:r>
              <a:rPr lang="en-US" sz="2800" dirty="0" err="1"/>
              <a:t>nHello</a:t>
            </a:r>
            <a:r>
              <a:rPr lang="en-US" sz="2800" dirty="0"/>
              <a:t> world“;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3525" y="8953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68605" y="2603343"/>
            <a:ext cx="8797640" cy="3013360"/>
            <a:chOff x="76200" y="2438400"/>
            <a:chExt cx="8797640" cy="301336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76200" y="2479960"/>
              <a:ext cx="8797640" cy="2971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 err="1"/>
                <a:t>int</a:t>
              </a:r>
              <a:r>
                <a:rPr lang="en-US" sz="2800" dirty="0"/>
                <a:t> j=0;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>
                  <a:solidFill>
                    <a:srgbClr val="2C14DE"/>
                  </a:solidFill>
                </a:rPr>
                <a:t>for</a:t>
              </a:r>
              <a:r>
                <a:rPr lang="en-US" sz="2800" dirty="0"/>
                <a:t>(; j&lt;10;) 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/>
                <a:t>{		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/>
                <a:t>	</a:t>
              </a:r>
              <a:r>
                <a:rPr lang="en-US" sz="2800" dirty="0" err="1"/>
                <a:t>cout</a:t>
              </a:r>
              <a:r>
                <a:rPr lang="en-US" sz="2800" dirty="0"/>
                <a:t>&lt;&lt;“\</a:t>
              </a:r>
              <a:r>
                <a:rPr lang="en-US" sz="2800" dirty="0" err="1"/>
                <a:t>nHello</a:t>
              </a:r>
              <a:r>
                <a:rPr lang="en-US" sz="2800" dirty="0"/>
                <a:t> world“;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/>
                <a:t>	j++;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/>
                <a:t>}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/>
                <a:t>	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3130" y="2438400"/>
              <a:ext cx="8763000" cy="1588"/>
            </a:xfrm>
            <a:prstGeom prst="line">
              <a:avLst/>
            </a:prstGeom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75085" y="5791200"/>
            <a:ext cx="8797640" cy="1066800"/>
            <a:chOff x="41560" y="5715000"/>
            <a:chExt cx="8797640" cy="10668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41560" y="5791200"/>
              <a:ext cx="8797640" cy="990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>
                  <a:solidFill>
                    <a:srgbClr val="2C14DE"/>
                  </a:solidFill>
                </a:rPr>
                <a:t>for</a:t>
              </a:r>
              <a:r>
                <a:rPr lang="en-US" sz="2800" dirty="0"/>
                <a:t>(; ;) </a:t>
              </a:r>
              <a:endParaRPr lang="en-US" sz="2800" b="1" dirty="0">
                <a:solidFill>
                  <a:srgbClr val="2C14DE"/>
                </a:solidFill>
              </a:endParaRP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800" dirty="0"/>
                <a:t>   </a:t>
              </a:r>
              <a:r>
                <a:rPr lang="en-US" sz="2800" dirty="0" err="1"/>
                <a:t>cout</a:t>
              </a:r>
              <a:r>
                <a:rPr lang="en-US" sz="2800" dirty="0"/>
                <a:t>&lt;&lt;“\</a:t>
              </a:r>
              <a:r>
                <a:rPr lang="en-US" sz="2800" dirty="0" err="1"/>
                <a:t>nHello</a:t>
              </a:r>
              <a:r>
                <a:rPr lang="en-US" sz="2800" dirty="0"/>
                <a:t> world“;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6200" y="5715000"/>
              <a:ext cx="8763000" cy="1588"/>
            </a:xfrm>
            <a:prstGeom prst="line">
              <a:avLst/>
            </a:prstGeom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667000" y="5967285"/>
            <a:ext cx="7518732" cy="646331"/>
            <a:chOff x="1143000" y="5967284"/>
            <a:chExt cx="7518732" cy="646331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1143000" y="6172200"/>
              <a:ext cx="5715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11592" y="5967284"/>
              <a:ext cx="2150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Infinite loop </a:t>
              </a:r>
            </a:p>
            <a:p>
              <a:pPr algn="ctr"/>
              <a:r>
                <a:rPr lang="en-US" b="1" dirty="0"/>
                <a:t>(it never terminates)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D4C6-A182-4355-9764-70F0268A3302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for loop 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2235" y="1066801"/>
            <a:ext cx="8950040" cy="53308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for(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&lt;&lt;“Starting…”;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i;cout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--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Output?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Left Surprised Cat | Meme Generator | Meme on ME.ME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055812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43400" y="2362200"/>
            <a:ext cx="2971800" cy="401027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3B37-D72B-43F9-951E-0D52D09C4833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410-A3CD-4930-835E-FFCA3D92A8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D541-1D70-4521-A9DA-4A95EB816AE6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14CA-A79E-4FD5-8D00-FB4F359AF790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42C-F7F9-41E2-A10F-57452743C87A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18743" cy="89154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  <a:cs typeface="Courier New" pitchFamily="49" charset="0"/>
              </a:rPr>
              <a:t>Switch - Syntax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100" y="8915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86106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(Variable)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&lt;value_1&gt; : 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statement2;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statement3;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&lt;value_2&gt; : 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statement2;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&lt;value_3&gt; : 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		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		 statement2;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72400" y="5181600"/>
            <a:ext cx="1736486" cy="914400"/>
            <a:chOff x="6248400" y="5181600"/>
            <a:chExt cx="1736486" cy="914400"/>
          </a:xfrm>
        </p:grpSpPr>
        <p:sp>
          <p:nvSpPr>
            <p:cNvPr id="8" name="Right Brace 7"/>
            <p:cNvSpPr/>
            <p:nvPr/>
          </p:nvSpPr>
          <p:spPr>
            <a:xfrm>
              <a:off x="6248400" y="5181600"/>
              <a:ext cx="381000" cy="914400"/>
            </a:xfrm>
            <a:prstGeom prst="rightBrace">
              <a:avLst/>
            </a:prstGeom>
            <a:ln w="41275">
              <a:solidFill>
                <a:srgbClr val="B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1800" y="5410200"/>
              <a:ext cx="12030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Optional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BE4A-F71A-43FB-916F-798AE6868CAC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8969-F87D-42DF-99AF-59026EF3C0C6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++ switch...case flowch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-34791"/>
            <a:ext cx="4470400" cy="659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5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602" y="22584"/>
            <a:ext cx="9161008" cy="8849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switch statement (without break)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4229100" y="26193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909764" y="2238375"/>
            <a:ext cx="6726237" cy="2092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600" b="1" dirty="0"/>
              <a:t>switch</a:t>
            </a:r>
            <a:r>
              <a:rPr lang="en-US" sz="2600" dirty="0"/>
              <a:t> (</a:t>
            </a:r>
            <a:r>
              <a:rPr lang="en-US" sz="2600" b="1" dirty="0" err="1">
                <a:solidFill>
                  <a:srgbClr val="2C14DE"/>
                </a:solidFill>
              </a:rPr>
              <a:t>ch</a:t>
            </a:r>
            <a:r>
              <a:rPr lang="en-US" sz="2600" dirty="0"/>
              <a:t>) {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'a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a”;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b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b”;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c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c”;</a:t>
            </a:r>
          </a:p>
          <a:p>
            <a:r>
              <a:rPr lang="en-US" sz="2600" dirty="0"/>
              <a:t>} 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2219615" y="1082386"/>
            <a:ext cx="2573338" cy="536575"/>
          </a:xfrm>
          <a:prstGeom prst="wedgeRoundRectCallout">
            <a:avLst>
              <a:gd name="adj1" fmla="val -13972"/>
              <a:gd name="adj2" fmla="val 1911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b="1" dirty="0"/>
              <a:t>Suppose </a:t>
            </a:r>
            <a:r>
              <a:rPr lang="en-US" sz="2400" b="1" dirty="0" err="1">
                <a:solidFill>
                  <a:srgbClr val="2C14DE"/>
                </a:solidFill>
              </a:rPr>
              <a:t>ch</a:t>
            </a:r>
            <a:r>
              <a:rPr lang="en-US" sz="2400" b="1" dirty="0"/>
              <a:t> is 'a’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5820" y="2743200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48890" y="3124200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28110" y="3512125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6602" y="90749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CA-D628-43CE-9ED9-D379F98FC398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823" y="-1"/>
            <a:ext cx="9126021" cy="9081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Switch – Example-1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4822" y="90815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422" y="1253544"/>
            <a:ext cx="86106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grade;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&gt;&gt;grade;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(grade)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‘A’: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0.20; 		          		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‘B’: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0.40; 		          		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‘C’: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0.60; 		          		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	default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		          			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642-BDAC-4FAC-A282-A42ECF27B7CF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Switch – Example-2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8458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8610600" cy="40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        			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93524" y="1241957"/>
            <a:ext cx="889827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&lt;&lt;“Enter day number“;  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&gt;&gt;day;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(day) </a:t>
            </a:r>
            <a:b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 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7 : </a:t>
            </a:r>
            <a:r>
              <a:rPr lang="en-US" sz="2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"This is a weekend day";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22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 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3 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4 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5 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6 : </a:t>
            </a:r>
            <a:r>
              <a:rPr lang="en-US" sz="22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"This is a weekday"; </a:t>
            </a:r>
            <a:r>
              <a:rPr lang="en-US" sz="22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default :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"Not a legal day";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2D04-83F7-4E0F-8962-FEB29B802196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274" y="24829"/>
            <a:ext cx="9144000" cy="965771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Conditional </a:t>
            </a:r>
            <a:r>
              <a:rPr lang="en-US" b="1" dirty="0" smtClean="0">
                <a:solidFill>
                  <a:srgbClr val="B80000"/>
                </a:solidFill>
              </a:rPr>
              <a:t>Operator, examples</a:t>
            </a:r>
            <a:endParaRPr lang="en-US" b="1" dirty="0">
              <a:solidFill>
                <a:srgbClr val="B80000"/>
              </a:solidFill>
              <a:latin typeface="Book Antiqua" pitchFamily="18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34290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3000" b="1" dirty="0" err="1">
                <a:latin typeface="+mj-lt"/>
              </a:rPr>
              <a:t>cout</a:t>
            </a:r>
            <a:r>
              <a:rPr lang="en-US" sz="3000" b="1" dirty="0">
                <a:latin typeface="+mj-lt"/>
              </a:rPr>
              <a:t> &lt;&lt; ((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num % 2 == 0</a:t>
            </a:r>
            <a:r>
              <a:rPr lang="en-US" sz="3000" b="1" dirty="0">
                <a:latin typeface="+mj-lt"/>
              </a:rPr>
              <a:t>) ? "</a:t>
            </a:r>
            <a:r>
              <a:rPr lang="en-US" sz="3000" b="1" dirty="0">
                <a:solidFill>
                  <a:srgbClr val="008000"/>
                </a:solidFill>
                <a:latin typeface="+mj-lt"/>
              </a:rPr>
              <a:t>num is even</a:t>
            </a:r>
            <a:r>
              <a:rPr lang="en-US" sz="3000" b="1" dirty="0">
                <a:latin typeface="+mj-lt"/>
              </a:rPr>
              <a:t>" : "</a:t>
            </a:r>
            <a:r>
              <a:rPr lang="en-US" sz="3000" b="1" dirty="0">
                <a:solidFill>
                  <a:srgbClr val="B80000"/>
                </a:solidFill>
                <a:latin typeface="+mj-lt"/>
              </a:rPr>
              <a:t>num is odd</a:t>
            </a:r>
            <a:r>
              <a:rPr lang="en-US" sz="3000" b="1" dirty="0">
                <a:latin typeface="+mj-lt"/>
              </a:rPr>
              <a:t>");</a:t>
            </a:r>
          </a:p>
          <a:p>
            <a:pPr>
              <a:buFont typeface="Monotype Sorts" pitchFamily="2" charset="2"/>
              <a:buNone/>
            </a:pPr>
            <a:endParaRPr lang="en-US" sz="3000" b="1" dirty="0">
              <a:latin typeface="+mj-lt"/>
            </a:endParaRPr>
          </a:p>
          <a:p>
            <a:pPr>
              <a:buFont typeface="Monotype Sorts" pitchFamily="2" charset="2"/>
              <a:buNone/>
            </a:pPr>
            <a:r>
              <a:rPr lang="en-US" sz="3000" b="1" dirty="0"/>
              <a:t> </a:t>
            </a:r>
            <a:r>
              <a:rPr lang="en-US" sz="3000" b="1" dirty="0" err="1"/>
              <a:t>int</a:t>
            </a:r>
            <a:r>
              <a:rPr lang="en-US" sz="3000" b="1" dirty="0"/>
              <a:t> </a:t>
            </a:r>
            <a:r>
              <a:rPr lang="en-US" sz="3000" b="1" dirty="0" err="1"/>
              <a:t>min_value</a:t>
            </a:r>
            <a:r>
              <a:rPr lang="en-US" sz="3000" b="1" dirty="0"/>
              <a:t> = (</a:t>
            </a:r>
            <a:r>
              <a:rPr lang="en-US" sz="3000" b="1" dirty="0">
                <a:solidFill>
                  <a:srgbClr val="2F1BC7"/>
                </a:solidFill>
              </a:rPr>
              <a:t>num1&lt;num2</a:t>
            </a:r>
            <a:r>
              <a:rPr lang="en-US" sz="3000" b="1" dirty="0"/>
              <a:t>) ? </a:t>
            </a:r>
            <a:r>
              <a:rPr lang="en-US" sz="3000" b="1" dirty="0">
                <a:solidFill>
                  <a:srgbClr val="008000"/>
                </a:solidFill>
              </a:rPr>
              <a:t>num1</a:t>
            </a:r>
            <a:r>
              <a:rPr lang="en-US" sz="3000" b="1" dirty="0"/>
              <a:t> : </a:t>
            </a:r>
            <a:r>
              <a:rPr lang="en-US" sz="3000" b="1" dirty="0">
                <a:solidFill>
                  <a:srgbClr val="B80000"/>
                </a:solidFill>
              </a:rPr>
              <a:t>num2</a:t>
            </a:r>
            <a:r>
              <a:rPr lang="en-US" sz="3000" b="1" dirty="0"/>
              <a:t>;</a:t>
            </a:r>
          </a:p>
          <a:p>
            <a:pPr>
              <a:buFont typeface="Monotype Sorts" pitchFamily="2" charset="2"/>
              <a:buNone/>
            </a:pPr>
            <a:endParaRPr lang="en-US" sz="3000" b="1" dirty="0"/>
          </a:p>
          <a:p>
            <a:pPr>
              <a:buFont typeface="Monotype Sorts" pitchFamily="2" charset="2"/>
              <a:buNone/>
            </a:pPr>
            <a:r>
              <a:rPr lang="en-US" sz="3000" b="1" dirty="0"/>
              <a:t> unsigned </a:t>
            </a:r>
            <a:r>
              <a:rPr lang="en-US" sz="3000" b="1" dirty="0" err="1"/>
              <a:t>int</a:t>
            </a:r>
            <a:r>
              <a:rPr lang="en-US" sz="3000" b="1" dirty="0"/>
              <a:t> </a:t>
            </a:r>
            <a:r>
              <a:rPr lang="en-US" sz="3000" b="1" dirty="0" err="1"/>
              <a:t>absvalue</a:t>
            </a:r>
            <a:r>
              <a:rPr lang="en-US" sz="3000" b="1" dirty="0"/>
              <a:t> = (</a:t>
            </a:r>
            <a:r>
              <a:rPr lang="en-US" sz="3000" b="1" dirty="0">
                <a:solidFill>
                  <a:srgbClr val="2F1BC7"/>
                </a:solidFill>
              </a:rPr>
              <a:t>n&lt; 0</a:t>
            </a:r>
            <a:r>
              <a:rPr lang="en-US" sz="3000" b="1" dirty="0"/>
              <a:t>) ? </a:t>
            </a:r>
            <a:r>
              <a:rPr lang="en-US" sz="3000" b="1" dirty="0">
                <a:solidFill>
                  <a:srgbClr val="008000"/>
                </a:solidFill>
              </a:rPr>
              <a:t>-n</a:t>
            </a:r>
            <a:r>
              <a:rPr lang="en-US" sz="3000" b="1" dirty="0"/>
              <a:t> : </a:t>
            </a:r>
            <a:r>
              <a:rPr lang="en-US" sz="3000" b="1" dirty="0">
                <a:solidFill>
                  <a:srgbClr val="B80000"/>
                </a:solidFill>
              </a:rPr>
              <a:t>n</a:t>
            </a:r>
            <a:r>
              <a:rPr lang="en-US" sz="3000" b="1" dirty="0"/>
              <a:t>;</a:t>
            </a:r>
          </a:p>
          <a:p>
            <a:pPr>
              <a:buFont typeface="Monotype Sorts" pitchFamily="2" charset="2"/>
              <a:buNone/>
            </a:pPr>
            <a:endParaRPr lang="en-US" sz="30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B5-93DA-450A-BB16-2369066E9402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15723</TotalTime>
  <Words>727</Words>
  <Application>Microsoft Office PowerPoint</Application>
  <PresentationFormat>Widescreen</PresentationFormat>
  <Paragraphs>266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宋体</vt:lpstr>
      <vt:lpstr>arial</vt:lpstr>
      <vt:lpstr>arial</vt:lpstr>
      <vt:lpstr>Book Antiqua</vt:lpstr>
      <vt:lpstr>Calibri</vt:lpstr>
      <vt:lpstr>Consolas</vt:lpstr>
      <vt:lpstr>Courier New</vt:lpstr>
      <vt:lpstr>Monotype Sorts</vt:lpstr>
      <vt:lpstr>Wingdings</vt:lpstr>
      <vt:lpstr>Office Theme</vt:lpstr>
      <vt:lpstr>PowerPoint Presentation</vt:lpstr>
      <vt:lpstr>Goals</vt:lpstr>
      <vt:lpstr>Previous Lecture</vt:lpstr>
      <vt:lpstr>Switch - Syntax</vt:lpstr>
      <vt:lpstr>PowerPoint Presentation</vt:lpstr>
      <vt:lpstr>switch statement (without break)</vt:lpstr>
      <vt:lpstr>Switch – Example-1</vt:lpstr>
      <vt:lpstr>Switch – Example-2</vt:lpstr>
      <vt:lpstr>Conditional Operator, examples</vt:lpstr>
      <vt:lpstr>Today’s Lecture</vt:lpstr>
      <vt:lpstr>Repetition Structure</vt:lpstr>
      <vt:lpstr>Loops in C++</vt:lpstr>
      <vt:lpstr>Loops</vt:lpstr>
      <vt:lpstr>for Loop </vt:lpstr>
      <vt:lpstr>for Loop </vt:lpstr>
      <vt:lpstr>for Loop - Example </vt:lpstr>
      <vt:lpstr>(for loop) -- Class Exercise-1</vt:lpstr>
      <vt:lpstr>(for loop) -- Class Exercise-2</vt:lpstr>
      <vt:lpstr>for loop – Multiple Expressions</vt:lpstr>
      <vt:lpstr>(1) for loop – Multiple Expressions</vt:lpstr>
      <vt:lpstr>(1) for loop - Variable Visibility</vt:lpstr>
      <vt:lpstr>(1) for loop – optional expressions</vt:lpstr>
      <vt:lpstr>for loop 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1271</cp:revision>
  <dcterms:created xsi:type="dcterms:W3CDTF">2006-08-16T00:00:00Z</dcterms:created>
  <dcterms:modified xsi:type="dcterms:W3CDTF">2022-10-03T06:40:52Z</dcterms:modified>
</cp:coreProperties>
</file>