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45"/>
  </p:notesMasterIdLst>
  <p:sldIdLst>
    <p:sldId id="352" r:id="rId2"/>
    <p:sldId id="686" r:id="rId3"/>
    <p:sldId id="791" r:id="rId4"/>
    <p:sldId id="927" r:id="rId5"/>
    <p:sldId id="928" r:id="rId6"/>
    <p:sldId id="929" r:id="rId7"/>
    <p:sldId id="877" r:id="rId8"/>
    <p:sldId id="892" r:id="rId9"/>
    <p:sldId id="893" r:id="rId10"/>
    <p:sldId id="894" r:id="rId11"/>
    <p:sldId id="895" r:id="rId12"/>
    <p:sldId id="896" r:id="rId13"/>
    <p:sldId id="897" r:id="rId14"/>
    <p:sldId id="898" r:id="rId15"/>
    <p:sldId id="899" r:id="rId16"/>
    <p:sldId id="900" r:id="rId17"/>
    <p:sldId id="901" r:id="rId18"/>
    <p:sldId id="902" r:id="rId19"/>
    <p:sldId id="903" r:id="rId20"/>
    <p:sldId id="904" r:id="rId21"/>
    <p:sldId id="905" r:id="rId22"/>
    <p:sldId id="906" r:id="rId23"/>
    <p:sldId id="907" r:id="rId24"/>
    <p:sldId id="908" r:id="rId25"/>
    <p:sldId id="909" r:id="rId26"/>
    <p:sldId id="910" r:id="rId27"/>
    <p:sldId id="911" r:id="rId28"/>
    <p:sldId id="912" r:id="rId29"/>
    <p:sldId id="913" r:id="rId30"/>
    <p:sldId id="914" r:id="rId31"/>
    <p:sldId id="915" r:id="rId32"/>
    <p:sldId id="916" r:id="rId33"/>
    <p:sldId id="917" r:id="rId34"/>
    <p:sldId id="918" r:id="rId35"/>
    <p:sldId id="919" r:id="rId36"/>
    <p:sldId id="920" r:id="rId37"/>
    <p:sldId id="921" r:id="rId38"/>
    <p:sldId id="922" r:id="rId39"/>
    <p:sldId id="923" r:id="rId40"/>
    <p:sldId id="924" r:id="rId41"/>
    <p:sldId id="926" r:id="rId42"/>
    <p:sldId id="687" r:id="rId43"/>
    <p:sldId id="4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v" initials="C" lastIdx="1" clrIdx="0">
    <p:extLst>
      <p:ext uri="{19B8F6BF-5375-455C-9EA6-DF929625EA0E}">
        <p15:presenceInfo xmlns:p15="http://schemas.microsoft.com/office/powerpoint/2012/main" userId="C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661" autoAdjust="0"/>
  </p:normalViewPr>
  <p:slideViewPr>
    <p:cSldViewPr>
      <p:cViewPr varScale="1">
        <p:scale>
          <a:sx n="57" d="100"/>
          <a:sy n="57" d="100"/>
        </p:scale>
        <p:origin x="1218" y="4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28C82-CA69-4C24-80B0-668ACBAF35BA}" type="datetimeFigureOut">
              <a:rPr lang="en-US" smtClean="0"/>
              <a:pPr/>
              <a:t>10/5/2022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D1793F-0F1D-49B1-A0BA-855CC243B45D}" type="slidenum">
              <a:rPr lang="en-US" smtClean="0"/>
              <a:pPr/>
              <a:t>‹#›</a:t>
            </a:fld>
            <a:endParaRPr lang="en-US"/>
          </a:p>
        </p:txBody>
      </p:sp>
    </p:spTree>
    <p:extLst>
      <p:ext uri="{BB962C8B-B14F-4D97-AF65-F5344CB8AC3E}">
        <p14:creationId xmlns:p14="http://schemas.microsoft.com/office/powerpoint/2010/main" val="1722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1</a:t>
            </a:fld>
            <a:endParaRPr lang="en-US"/>
          </a:p>
        </p:txBody>
      </p:sp>
    </p:spTree>
    <p:extLst>
      <p:ext uri="{BB962C8B-B14F-4D97-AF65-F5344CB8AC3E}">
        <p14:creationId xmlns:p14="http://schemas.microsoft.com/office/powerpoint/2010/main" val="426200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27</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402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41</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98855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42</a:t>
            </a:fld>
            <a:endParaRPr lang="en-US"/>
          </a:p>
        </p:txBody>
      </p:sp>
    </p:spTree>
    <p:extLst>
      <p:ext uri="{BB962C8B-B14F-4D97-AF65-F5344CB8AC3E}">
        <p14:creationId xmlns:p14="http://schemas.microsoft.com/office/powerpoint/2010/main" val="3019833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43</a:t>
            </a:fld>
            <a:endParaRPr lang="en-US"/>
          </a:p>
        </p:txBody>
      </p:sp>
    </p:spTree>
    <p:extLst>
      <p:ext uri="{BB962C8B-B14F-4D97-AF65-F5344CB8AC3E}">
        <p14:creationId xmlns:p14="http://schemas.microsoft.com/office/powerpoint/2010/main" val="205021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2</a:t>
            </a:fld>
            <a:endParaRPr lang="en-US"/>
          </a:p>
        </p:txBody>
      </p:sp>
    </p:spTree>
    <p:extLst>
      <p:ext uri="{BB962C8B-B14F-4D97-AF65-F5344CB8AC3E}">
        <p14:creationId xmlns:p14="http://schemas.microsoft.com/office/powerpoint/2010/main" val="91008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8</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47494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9</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33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10</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65006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23</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9336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24</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5887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25</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16152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26</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97398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492876"/>
            <a:ext cx="2844800" cy="365125"/>
          </a:xfrm>
        </p:spPr>
        <p:txBody>
          <a:bodyPr/>
          <a:lstStyle>
            <a:lvl1pPr>
              <a:defRPr>
                <a:solidFill>
                  <a:schemeClr val="bg1">
                    <a:lumMod val="95000"/>
                  </a:schemeClr>
                </a:solidFill>
              </a:defRPr>
            </a:lvl1pPr>
          </a:lstStyle>
          <a:p>
            <a:fld id="{73005377-48AA-4D35-86BF-068D74A99A28}" type="datetime1">
              <a:rPr lang="en-US" smtClean="0"/>
              <a:t>10/5/2022</a:t>
            </a:fld>
            <a:endParaRPr lang="en-US"/>
          </a:p>
        </p:txBody>
      </p:sp>
      <p:sp>
        <p:nvSpPr>
          <p:cNvPr id="5" name="Footer Placeholder 4"/>
          <p:cNvSpPr>
            <a:spLocks noGrp="1"/>
          </p:cNvSpPr>
          <p:nvPr>
            <p:ph type="ftr" sz="quarter" idx="11"/>
          </p:nvPr>
        </p:nvSpPr>
        <p:spPr>
          <a:xfrm>
            <a:off x="4165600" y="6492876"/>
            <a:ext cx="3860800" cy="365125"/>
          </a:xfrm>
        </p:spPr>
        <p:txBody>
          <a:bodyPr/>
          <a:lstStyle>
            <a:lvl1pPr>
              <a:defRPr>
                <a:solidFill>
                  <a:schemeClr val="bg1">
                    <a:lumMod val="95000"/>
                  </a:schemeClr>
                </a:solidFill>
              </a:defRPr>
            </a:lvl1pPr>
          </a:lstStyle>
          <a:p>
            <a:r>
              <a:rPr lang="en-US"/>
              <a:t>Presented by    Dr. AKHTAR JAMIL </a:t>
            </a:r>
          </a:p>
        </p:txBody>
      </p:sp>
      <p:sp>
        <p:nvSpPr>
          <p:cNvPr id="6" name="Slide Number Placeholder 5"/>
          <p:cNvSpPr>
            <a:spLocks noGrp="1"/>
          </p:cNvSpPr>
          <p:nvPr>
            <p:ph type="sldNum" sz="quarter" idx="12"/>
          </p:nvPr>
        </p:nvSpPr>
        <p:spPr>
          <a:xfrm>
            <a:off x="8737600" y="6477001"/>
            <a:ext cx="2844800" cy="365125"/>
          </a:xfrm>
        </p:spPr>
        <p:txBody>
          <a:bodyPr/>
          <a:lstStyle>
            <a:lvl1pPr>
              <a:defRPr>
                <a:solidFill>
                  <a:schemeClr val="bg1">
                    <a:lumMod val="9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972AAE-8926-44B6-A721-AA00A1415BB2}" type="datetime1">
              <a:rPr lang="en-US" smtClean="0"/>
              <a:t>10/5/2022</a:t>
            </a:fld>
            <a:endParaRPr lang="en-US"/>
          </a:p>
        </p:txBody>
      </p:sp>
      <p:sp>
        <p:nvSpPr>
          <p:cNvPr id="5" name="Footer Placeholder 4"/>
          <p:cNvSpPr>
            <a:spLocks noGrp="1"/>
          </p:cNvSpPr>
          <p:nvPr>
            <p:ph type="ftr" sz="quarter" idx="11"/>
          </p:nvPr>
        </p:nvSpPr>
        <p:spPr/>
        <p:txBody>
          <a:body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E363F2-1ED8-4879-8C8D-737B2D181C36}" type="datetime1">
              <a:rPr lang="en-US" smtClean="0"/>
              <a:t>10/5/2022</a:t>
            </a:fld>
            <a:endParaRPr lang="en-US"/>
          </a:p>
        </p:txBody>
      </p:sp>
      <p:sp>
        <p:nvSpPr>
          <p:cNvPr id="5" name="Footer Placeholder 4"/>
          <p:cNvSpPr>
            <a:spLocks noGrp="1"/>
          </p:cNvSpPr>
          <p:nvPr>
            <p:ph type="ftr" sz="quarter" idx="11"/>
          </p:nvPr>
        </p:nvSpPr>
        <p:spPr/>
        <p:txBody>
          <a:body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fld id="{3522FC67-69D0-46CB-AE64-C82C78AAAA9B}" type="datetime1">
              <a:rPr lang="en-US" smtClean="0"/>
              <a:t>10/5/2022</a:t>
            </a:fld>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r>
              <a:rPr lang="en-US" smtClean="0"/>
              <a:t>Presented by    Dr. AKHTAR JAMIL </a:t>
            </a:r>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1D474410-A3CD-4930-835E-FFCA3D92A822}" type="slidenum">
              <a:rPr lang="en-US"/>
              <a:pPr/>
              <a:t>‹#›</a:t>
            </a:fld>
            <a:endParaRPr lang="en-US"/>
          </a:p>
        </p:txBody>
      </p:sp>
    </p:spTree>
    <p:extLst>
      <p:ext uri="{BB962C8B-B14F-4D97-AF65-F5344CB8AC3E}">
        <p14:creationId xmlns:p14="http://schemas.microsoft.com/office/powerpoint/2010/main" val="1389588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4525963"/>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4249B13-C43E-45C2-90D3-FACF72A940EF}" type="datetime1">
              <a:rPr lang="en-US" smtClean="0"/>
              <a:t>10/5/2022</a:t>
            </a:fld>
            <a:endParaRPr lang="en-US"/>
          </a:p>
        </p:txBody>
      </p:sp>
      <p:sp>
        <p:nvSpPr>
          <p:cNvPr id="5" name="Footer Placeholder 4"/>
          <p:cNvSpPr>
            <a:spLocks noGrp="1"/>
          </p:cNvSpPr>
          <p:nvPr>
            <p:ph type="ftr" sz="quarter" idx="11"/>
          </p:nvPr>
        </p:nvSpPr>
        <p:spPr/>
        <p:txBody>
          <a:bodyPr/>
          <a:lstStyle>
            <a:lvl1pPr>
              <a:defRPr>
                <a:solidFill>
                  <a:schemeClr val="bg1">
                    <a:lumMod val="95000"/>
                  </a:schemeClr>
                </a:solidFill>
              </a:defRPr>
            </a:lvl1p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a:xfrm>
            <a:off x="609600" y="609601"/>
            <a:ext cx="10972800" cy="838200"/>
          </a:xfrm>
        </p:spPr>
        <p:txBody>
          <a:bodyPr>
            <a:noAutofit/>
          </a:bodyPr>
          <a:lstStyle>
            <a:lvl1pPr>
              <a:defRPr sz="3600" b="0">
                <a:solidFill>
                  <a:srgbClr val="0070C0"/>
                </a:solidFill>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D3784-A239-46C2-9AE7-64DE6B6F7409}" type="datetime1">
              <a:rPr lang="en-US" smtClean="0"/>
              <a:t>10/5/2022</a:t>
            </a:fld>
            <a:endParaRPr lang="en-US"/>
          </a:p>
        </p:txBody>
      </p:sp>
      <p:sp>
        <p:nvSpPr>
          <p:cNvPr id="5" name="Footer Placeholder 4"/>
          <p:cNvSpPr>
            <a:spLocks noGrp="1"/>
          </p:cNvSpPr>
          <p:nvPr>
            <p:ph type="ftr" sz="quarter" idx="11"/>
          </p:nvPr>
        </p:nvSpPr>
        <p:spPr/>
        <p:txBody>
          <a:body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05A423-7610-4C0D-A16B-141C8009C321}" type="datetime1">
              <a:rPr lang="en-US" smtClean="0"/>
              <a:t>10/5/2022</a:t>
            </a:fld>
            <a:endParaRPr lang="en-US"/>
          </a:p>
        </p:txBody>
      </p:sp>
      <p:sp>
        <p:nvSpPr>
          <p:cNvPr id="6" name="Footer Placeholder 5"/>
          <p:cNvSpPr>
            <a:spLocks noGrp="1"/>
          </p:cNvSpPr>
          <p:nvPr>
            <p:ph type="ftr" sz="quarter" idx="11"/>
          </p:nvPr>
        </p:nvSpPr>
        <p:spPr/>
        <p:txBody>
          <a:bodyPr/>
          <a:lstStyle/>
          <a:p>
            <a:r>
              <a:rPr lang="en-US"/>
              <a:t>Presented by    Dr. AKHTAR JAMIL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D2BBC9-EF08-441B-B936-C887D008F951}" type="datetime1">
              <a:rPr lang="en-US" smtClean="0"/>
              <a:t>10/5/2022</a:t>
            </a:fld>
            <a:endParaRPr lang="en-US"/>
          </a:p>
        </p:txBody>
      </p:sp>
      <p:sp>
        <p:nvSpPr>
          <p:cNvPr id="8" name="Footer Placeholder 7"/>
          <p:cNvSpPr>
            <a:spLocks noGrp="1"/>
          </p:cNvSpPr>
          <p:nvPr>
            <p:ph type="ftr" sz="quarter" idx="11"/>
          </p:nvPr>
        </p:nvSpPr>
        <p:spPr/>
        <p:txBody>
          <a:bodyPr/>
          <a:lstStyle/>
          <a:p>
            <a:r>
              <a:rPr lang="en-US"/>
              <a:t>Presented by    Dr. AKHTAR JAMIL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29D894-CE6F-47F2-9D5E-2FED93995DF4}" type="datetime1">
              <a:rPr lang="en-US" smtClean="0"/>
              <a:t>10/5/2022</a:t>
            </a:fld>
            <a:endParaRPr lang="en-US"/>
          </a:p>
        </p:txBody>
      </p:sp>
      <p:sp>
        <p:nvSpPr>
          <p:cNvPr id="4" name="Footer Placeholder 3"/>
          <p:cNvSpPr>
            <a:spLocks noGrp="1"/>
          </p:cNvSpPr>
          <p:nvPr>
            <p:ph type="ftr" sz="quarter" idx="11"/>
          </p:nvPr>
        </p:nvSpPr>
        <p:spPr/>
        <p:txBody>
          <a:bodyPr/>
          <a:lstStyle>
            <a:lvl1pPr>
              <a:defRPr>
                <a:solidFill>
                  <a:schemeClr val="bg1">
                    <a:lumMod val="95000"/>
                  </a:schemeClr>
                </a:solidFill>
              </a:defRPr>
            </a:lvl1pPr>
          </a:lstStyle>
          <a:p>
            <a:r>
              <a:rPr lang="en-US"/>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userDrawn="1"/>
        </p:nvCxnSpPr>
        <p:spPr>
          <a:xfrm>
            <a:off x="609600" y="1524000"/>
            <a:ext cx="109728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B7A2C9-1BE8-474E-86BE-8D331C4308B3}" type="datetime1">
              <a:rPr lang="en-US" smtClean="0"/>
              <a:t>10/5/2022</a:t>
            </a:fld>
            <a:endParaRPr lang="en-US"/>
          </a:p>
        </p:txBody>
      </p:sp>
      <p:sp>
        <p:nvSpPr>
          <p:cNvPr id="3" name="Footer Placeholder 2"/>
          <p:cNvSpPr>
            <a:spLocks noGrp="1"/>
          </p:cNvSpPr>
          <p:nvPr>
            <p:ph type="ftr" sz="quarter" idx="11"/>
          </p:nvPr>
        </p:nvSpPr>
        <p:spPr/>
        <p:txBody>
          <a:bodyPr/>
          <a:lstStyle/>
          <a:p>
            <a:r>
              <a:rPr lang="en-US"/>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3F8F76-B554-4881-8F8D-FEBB97692A06}" type="datetime1">
              <a:rPr lang="en-US" smtClean="0"/>
              <a:t>10/5/2022</a:t>
            </a:fld>
            <a:endParaRPr lang="en-US"/>
          </a:p>
        </p:txBody>
      </p:sp>
      <p:sp>
        <p:nvSpPr>
          <p:cNvPr id="6" name="Footer Placeholder 5"/>
          <p:cNvSpPr>
            <a:spLocks noGrp="1"/>
          </p:cNvSpPr>
          <p:nvPr>
            <p:ph type="ftr" sz="quarter" idx="11"/>
          </p:nvPr>
        </p:nvSpPr>
        <p:spPr/>
        <p:txBody>
          <a:bodyPr/>
          <a:lstStyle/>
          <a:p>
            <a:r>
              <a:rPr lang="en-US"/>
              <a:t>Presented by    Dr. AKHTAR JAMIL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94BD2C-BF73-4BD4-8CE0-F3D86AA445B2}" type="datetime1">
              <a:rPr lang="en-US" smtClean="0"/>
              <a:t>10/5/2022</a:t>
            </a:fld>
            <a:endParaRPr lang="en-US"/>
          </a:p>
        </p:txBody>
      </p:sp>
      <p:sp>
        <p:nvSpPr>
          <p:cNvPr id="6" name="Footer Placeholder 5"/>
          <p:cNvSpPr>
            <a:spLocks noGrp="1"/>
          </p:cNvSpPr>
          <p:nvPr>
            <p:ph type="ftr" sz="quarter" idx="11"/>
          </p:nvPr>
        </p:nvSpPr>
        <p:spPr/>
        <p:txBody>
          <a:bodyPr/>
          <a:lstStyle/>
          <a:p>
            <a:r>
              <a:rPr lang="en-US"/>
              <a:t>Presented by    Dr. AKHTAR JAMIL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AE1D6CDA-11BC-4FB9-AD2D-41970D93B461}"/>
              </a:ext>
            </a:extLst>
          </p:cNvPr>
          <p:cNvSpPr/>
          <p:nvPr userDrawn="1"/>
        </p:nvSpPr>
        <p:spPr>
          <a:xfrm>
            <a:off x="14400" y="182564"/>
            <a:ext cx="12158400" cy="3508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609600" y="5334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828801"/>
            <a:ext cx="10972800" cy="4297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477000"/>
            <a:ext cx="2844800" cy="457200"/>
          </a:xfrm>
          <a:prstGeom prst="rect">
            <a:avLst/>
          </a:prstGeom>
        </p:spPr>
        <p:txBody>
          <a:bodyPr vert="horz" lIns="91440" tIns="45720" rIns="91440" bIns="45720" rtlCol="0" anchor="ctr"/>
          <a:lstStyle>
            <a:lvl1pPr algn="l">
              <a:defRPr sz="1200">
                <a:solidFill>
                  <a:schemeClr val="bg1">
                    <a:lumMod val="95000"/>
                  </a:schemeClr>
                </a:solidFill>
              </a:defRPr>
            </a:lvl1pPr>
          </a:lstStyle>
          <a:p>
            <a:fld id="{12F7BAB8-4052-4EC2-AC17-E0F4A3616BDB}" type="datetime1">
              <a:rPr lang="en-US" smtClean="0"/>
              <a:t>10/5/2022</a:t>
            </a:fld>
            <a:endParaRPr lang="en-US"/>
          </a:p>
        </p:txBody>
      </p:sp>
      <p:sp>
        <p:nvSpPr>
          <p:cNvPr id="5" name="Footer Placeholder 4"/>
          <p:cNvSpPr>
            <a:spLocks noGrp="1"/>
          </p:cNvSpPr>
          <p:nvPr>
            <p:ph type="ftr" sz="quarter" idx="3"/>
          </p:nvPr>
        </p:nvSpPr>
        <p:spPr>
          <a:xfrm>
            <a:off x="4165600" y="6477000"/>
            <a:ext cx="3860800" cy="457200"/>
          </a:xfrm>
          <a:prstGeom prst="rect">
            <a:avLst/>
          </a:prstGeom>
        </p:spPr>
        <p:txBody>
          <a:bodyPr vert="horz" lIns="91440" tIns="45720" rIns="91440" bIns="45720" rtlCol="0" anchor="ctr"/>
          <a:lstStyle>
            <a:lvl1pPr algn="ctr">
              <a:defRPr sz="1200">
                <a:solidFill>
                  <a:schemeClr val="bg1">
                    <a:lumMod val="95000"/>
                  </a:schemeClr>
                </a:solidFill>
              </a:defRPr>
            </a:lvl1pPr>
          </a:lstStyle>
          <a:p>
            <a:r>
              <a:rPr lang="en-US"/>
              <a:t>Presented by    Dr. AKHTAR JAMIL </a:t>
            </a:r>
          </a:p>
        </p:txBody>
      </p:sp>
      <p:sp>
        <p:nvSpPr>
          <p:cNvPr id="6" name="Slide Number Placeholder 5"/>
          <p:cNvSpPr>
            <a:spLocks noGrp="1"/>
          </p:cNvSpPr>
          <p:nvPr>
            <p:ph type="sldNum" sz="quarter" idx="4"/>
          </p:nvPr>
        </p:nvSpPr>
        <p:spPr>
          <a:xfrm>
            <a:off x="8737600" y="6477000"/>
            <a:ext cx="2844800" cy="457200"/>
          </a:xfrm>
          <a:prstGeom prst="rect">
            <a:avLst/>
          </a:prstGeom>
        </p:spPr>
        <p:txBody>
          <a:bodyPr vert="horz" lIns="91440" tIns="45720" rIns="91440" bIns="45720" rtlCol="0" anchor="ctr"/>
          <a:lstStyle>
            <a:lvl1pPr algn="r">
              <a:defRPr sz="1200">
                <a:solidFill>
                  <a:schemeClr val="bg1">
                    <a:lumMod val="9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36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B329F4-6AAF-43B3-83A3-2D17DD66788F}" type="datetime1">
              <a:rPr lang="en-US" smtClean="0"/>
              <a:t>10/5/2022</a:t>
            </a:fld>
            <a:endParaRPr lang="en-US" dirty="0"/>
          </a:p>
        </p:txBody>
      </p:sp>
      <p:sp>
        <p:nvSpPr>
          <p:cNvPr id="5" name="Footer Placeholder 4"/>
          <p:cNvSpPr>
            <a:spLocks noGrp="1"/>
          </p:cNvSpPr>
          <p:nvPr>
            <p:ph type="ftr" sz="quarter" idx="11"/>
          </p:nvPr>
        </p:nvSpPr>
        <p:spPr/>
        <p:txBody>
          <a:bodyPr/>
          <a:lstStyle/>
          <a:p>
            <a:r>
              <a:rPr lang="en-US" dirty="0"/>
              <a:t>Presented by    Dr. AKHTAR JAMIL </a:t>
            </a:r>
          </a:p>
        </p:txBody>
      </p:sp>
      <p:sp>
        <p:nvSpPr>
          <p:cNvPr id="8" name="TextBox 7"/>
          <p:cNvSpPr txBox="1"/>
          <p:nvPr/>
        </p:nvSpPr>
        <p:spPr>
          <a:xfrm>
            <a:off x="5105400" y="928670"/>
            <a:ext cx="4953000" cy="707886"/>
          </a:xfrm>
          <a:prstGeom prst="rect">
            <a:avLst/>
          </a:prstGeom>
          <a:noFill/>
        </p:spPr>
        <p:txBody>
          <a:bodyPr wrap="square" rtlCol="0">
            <a:spAutoFit/>
          </a:bodyPr>
          <a:lstStyle/>
          <a:p>
            <a:pPr algn="r"/>
            <a:r>
              <a:rPr lang="en-US" sz="2000" dirty="0">
                <a:solidFill>
                  <a:srgbClr val="0099CC"/>
                </a:solidFill>
                <a:latin typeface="arial" panose="020B0604020202020204" pitchFamily="34" charset="0"/>
              </a:rPr>
              <a:t>The National University of Computer and Emerging Sciences</a:t>
            </a:r>
            <a:endParaRPr lang="en-US" sz="2000" b="1" dirty="0">
              <a:solidFill>
                <a:srgbClr val="0099CC"/>
              </a:solidFill>
            </a:endParaRPr>
          </a:p>
        </p:txBody>
      </p:sp>
      <p:sp>
        <p:nvSpPr>
          <p:cNvPr id="9" name="AutoShape 8"/>
          <p:cNvSpPr>
            <a:spLocks noChangeArrowheads="1"/>
          </p:cNvSpPr>
          <p:nvPr/>
        </p:nvSpPr>
        <p:spPr bwMode="auto">
          <a:xfrm>
            <a:off x="2400301" y="2589242"/>
            <a:ext cx="7391399" cy="838201"/>
          </a:xfrm>
          <a:prstGeom prst="roundRect">
            <a:avLst>
              <a:gd name="adj" fmla="val 16667"/>
            </a:avLst>
          </a:prstGeom>
          <a:solidFill>
            <a:srgbClr val="002060"/>
          </a:solidFill>
          <a:ln w="9525">
            <a:solidFill>
              <a:schemeClr val="tx1"/>
            </a:solidFill>
            <a:round/>
            <a:headEnd/>
            <a:tailEnd/>
          </a:ln>
          <a:effectLst>
            <a:outerShdw dist="45791" dir="3378596" algn="ctr" rotWithShape="0">
              <a:schemeClr val="bg2"/>
            </a:outerShdw>
          </a:effectLst>
        </p:spPr>
        <p:txBody>
          <a:bodyPr wrap="none" anchor="ctr"/>
          <a:lstStyle/>
          <a:p>
            <a:pPr algn="ctr">
              <a:spcBef>
                <a:spcPct val="50000"/>
              </a:spcBef>
            </a:pPr>
            <a:r>
              <a:rPr lang="en-US" sz="3200" dirty="0">
                <a:solidFill>
                  <a:schemeClr val="bg1"/>
                </a:solidFill>
              </a:rPr>
              <a:t>Repetition structures</a:t>
            </a:r>
          </a:p>
        </p:txBody>
      </p:sp>
      <p:sp>
        <p:nvSpPr>
          <p:cNvPr id="10" name="Text Box 10"/>
          <p:cNvSpPr txBox="1">
            <a:spLocks noChangeArrowheads="1"/>
          </p:cNvSpPr>
          <p:nvPr/>
        </p:nvSpPr>
        <p:spPr bwMode="auto">
          <a:xfrm>
            <a:off x="2552700" y="4829633"/>
            <a:ext cx="7086600" cy="861774"/>
          </a:xfrm>
          <a:prstGeom prst="rect">
            <a:avLst/>
          </a:prstGeom>
          <a:noFill/>
          <a:ln w="9525">
            <a:noFill/>
            <a:miter lim="800000"/>
            <a:headEnd/>
            <a:tailEnd/>
          </a:ln>
          <a:effectLst/>
        </p:spPr>
        <p:txBody>
          <a:bodyPr>
            <a:spAutoFit/>
          </a:bodyPr>
          <a:lstStyle/>
          <a:p>
            <a:pPr algn="ctr">
              <a:spcBef>
                <a:spcPct val="50000"/>
              </a:spcBef>
            </a:pPr>
            <a:r>
              <a:rPr lang="en-GB" sz="2000" b="1" dirty="0" err="1">
                <a:solidFill>
                  <a:srgbClr val="002060"/>
                </a:solidFill>
                <a:latin typeface="Arial" charset="0"/>
              </a:rPr>
              <a:t>Dr.</a:t>
            </a:r>
            <a:r>
              <a:rPr lang="en-GB" sz="2000" b="1" dirty="0">
                <a:solidFill>
                  <a:srgbClr val="002060"/>
                </a:solidFill>
                <a:latin typeface="Arial" charset="0"/>
              </a:rPr>
              <a:t> Akhtar Jamil</a:t>
            </a:r>
          </a:p>
          <a:p>
            <a:pPr algn="ctr">
              <a:spcBef>
                <a:spcPct val="50000"/>
              </a:spcBef>
            </a:pPr>
            <a:r>
              <a:rPr lang="en-GB" sz="2000" b="1" dirty="0">
                <a:solidFill>
                  <a:srgbClr val="002060"/>
                </a:solidFill>
                <a:latin typeface="Arial" charset="0"/>
              </a:rPr>
              <a:t>Department of Computer Science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
        <p:nvSpPr>
          <p:cNvPr id="3" name="TextBox 2"/>
          <p:cNvSpPr txBox="1"/>
          <p:nvPr/>
        </p:nvSpPr>
        <p:spPr>
          <a:xfrm>
            <a:off x="2514600" y="3842753"/>
            <a:ext cx="7391400" cy="523220"/>
          </a:xfrm>
          <a:prstGeom prst="rect">
            <a:avLst/>
          </a:prstGeom>
          <a:noFill/>
        </p:spPr>
        <p:txBody>
          <a:bodyPr wrap="square" rtlCol="0">
            <a:spAutoFit/>
          </a:bodyPr>
          <a:lstStyle/>
          <a:p>
            <a:pPr algn="ctr">
              <a:spcBef>
                <a:spcPct val="50000"/>
              </a:spcBef>
            </a:pPr>
            <a:r>
              <a:rPr lang="en-US" sz="2800" b="1" dirty="0"/>
              <a:t>CS 1002 Programming Fundamentals</a:t>
            </a:r>
          </a:p>
        </p:txBody>
      </p:sp>
      <p:pic>
        <p:nvPicPr>
          <p:cNvPr id="4098" name="Picture 2" descr="National University of Computer and Emerging Sciences - Wikipedia">
            <a:extLst>
              <a:ext uri="{FF2B5EF4-FFF2-40B4-BE49-F238E27FC236}">
                <a16:creationId xmlns:a16="http://schemas.microsoft.com/office/drawing/2014/main" xmlns="" id="{E0F510F5-0228-44A0-926A-4D4211F68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260693"/>
            <a:ext cx="1864889" cy="186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205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1" y="1"/>
            <a:ext cx="9144000" cy="868680"/>
          </a:xfrm>
        </p:spPr>
        <p:txBody>
          <a:bodyPr>
            <a:normAutofit/>
          </a:bodyPr>
          <a:lstStyle/>
          <a:p>
            <a:r>
              <a:rPr lang="en-US" b="1" dirty="0" smtClean="0">
                <a:solidFill>
                  <a:srgbClr val="B80000"/>
                </a:solidFill>
              </a:rPr>
              <a:t>while loop - syntax</a:t>
            </a:r>
            <a:endParaRPr lang="en-US" b="1" dirty="0">
              <a:solidFill>
                <a:srgbClr val="B80000"/>
              </a:solidFill>
            </a:endParaRPr>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pSp>
        <p:nvGrpSpPr>
          <p:cNvPr id="24" name="Group 23"/>
          <p:cNvGrpSpPr/>
          <p:nvPr/>
        </p:nvGrpSpPr>
        <p:grpSpPr>
          <a:xfrm>
            <a:off x="1639102" y="990601"/>
            <a:ext cx="8419299" cy="1465243"/>
            <a:chOff x="115101" y="990600"/>
            <a:chExt cx="8419299" cy="1465243"/>
          </a:xfrm>
        </p:grpSpPr>
        <p:pic>
          <p:nvPicPr>
            <p:cNvPr id="1026" name="Picture 2"/>
            <p:cNvPicPr>
              <a:picLocks noChangeAspect="1" noChangeArrowheads="1"/>
            </p:cNvPicPr>
            <p:nvPr/>
          </p:nvPicPr>
          <p:blipFill>
            <a:blip r:embed="rId3"/>
            <a:srcRect/>
            <a:stretch>
              <a:fillRect/>
            </a:stretch>
          </p:blipFill>
          <p:spPr bwMode="auto">
            <a:xfrm>
              <a:off x="2743200" y="990600"/>
              <a:ext cx="5791200" cy="1465243"/>
            </a:xfrm>
            <a:prstGeom prst="rect">
              <a:avLst/>
            </a:prstGeom>
            <a:noFill/>
            <a:ln w="9525">
              <a:noFill/>
              <a:miter lim="800000"/>
              <a:headEnd/>
              <a:tailEnd/>
            </a:ln>
            <a:effectLst/>
          </p:spPr>
        </p:pic>
        <p:grpSp>
          <p:nvGrpSpPr>
            <p:cNvPr id="21" name="Group 20"/>
            <p:cNvGrpSpPr/>
            <p:nvPr/>
          </p:nvGrpSpPr>
          <p:grpSpPr>
            <a:xfrm>
              <a:off x="115101" y="1583055"/>
              <a:ext cx="3161499" cy="830997"/>
              <a:chOff x="115101" y="1583055"/>
              <a:chExt cx="3161499" cy="830997"/>
            </a:xfrm>
          </p:grpSpPr>
          <p:cxnSp>
            <p:nvCxnSpPr>
              <p:cNvPr id="9" name="Straight Arrow Connector 8"/>
              <p:cNvCxnSpPr/>
              <p:nvPr/>
            </p:nvCxnSpPr>
            <p:spPr>
              <a:xfrm>
                <a:off x="2514600" y="2171700"/>
                <a:ext cx="762000" cy="2360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5101" y="1583055"/>
                <a:ext cx="2609049" cy="830997"/>
              </a:xfrm>
              <a:prstGeom prst="rect">
                <a:avLst/>
              </a:prstGeom>
              <a:noFill/>
            </p:spPr>
            <p:txBody>
              <a:bodyPr wrap="none" rtlCol="0">
                <a:spAutoFit/>
              </a:bodyPr>
              <a:lstStyle/>
              <a:p>
                <a:pPr algn="ctr"/>
                <a:r>
                  <a:rPr lang="en-US" sz="2400" b="1" dirty="0">
                    <a:solidFill>
                      <a:srgbClr val="2F1BC7"/>
                    </a:solidFill>
                  </a:rPr>
                  <a:t>Loop body contain </a:t>
                </a:r>
              </a:p>
              <a:p>
                <a:pPr algn="ctr"/>
                <a:r>
                  <a:rPr lang="en-US" sz="2400" b="1" dirty="0">
                    <a:solidFill>
                      <a:srgbClr val="2F1BC7"/>
                    </a:solidFill>
                  </a:rPr>
                  <a:t>single statement</a:t>
                </a:r>
              </a:p>
            </p:txBody>
          </p:sp>
        </p:grpSp>
      </p:grpSp>
      <p:grpSp>
        <p:nvGrpSpPr>
          <p:cNvPr id="25" name="Group 24"/>
          <p:cNvGrpSpPr/>
          <p:nvPr/>
        </p:nvGrpSpPr>
        <p:grpSpPr>
          <a:xfrm>
            <a:off x="1524000" y="2895600"/>
            <a:ext cx="8001000" cy="3733800"/>
            <a:chOff x="0" y="2895600"/>
            <a:chExt cx="8001000" cy="3733800"/>
          </a:xfrm>
        </p:grpSpPr>
        <p:pic>
          <p:nvPicPr>
            <p:cNvPr id="1028" name="Picture 4"/>
            <p:cNvPicPr>
              <a:picLocks noChangeAspect="1" noChangeArrowheads="1"/>
            </p:cNvPicPr>
            <p:nvPr/>
          </p:nvPicPr>
          <p:blipFill>
            <a:blip r:embed="rId4"/>
            <a:srcRect/>
            <a:stretch>
              <a:fillRect/>
            </a:stretch>
          </p:blipFill>
          <p:spPr bwMode="auto">
            <a:xfrm>
              <a:off x="2743200" y="2895600"/>
              <a:ext cx="5257800" cy="3733800"/>
            </a:xfrm>
            <a:prstGeom prst="rect">
              <a:avLst/>
            </a:prstGeom>
            <a:noFill/>
            <a:ln w="9525">
              <a:noFill/>
              <a:miter lim="800000"/>
              <a:headEnd/>
              <a:tailEnd/>
            </a:ln>
            <a:effectLst/>
          </p:spPr>
        </p:pic>
        <p:grpSp>
          <p:nvGrpSpPr>
            <p:cNvPr id="23" name="Group 22"/>
            <p:cNvGrpSpPr/>
            <p:nvPr/>
          </p:nvGrpSpPr>
          <p:grpSpPr>
            <a:xfrm>
              <a:off x="0" y="4572000"/>
              <a:ext cx="3276600" cy="830997"/>
              <a:chOff x="0" y="4572000"/>
              <a:chExt cx="3276600" cy="830997"/>
            </a:xfrm>
          </p:grpSpPr>
          <p:cxnSp>
            <p:nvCxnSpPr>
              <p:cNvPr id="19" name="Straight Arrow Connector 18"/>
              <p:cNvCxnSpPr/>
              <p:nvPr/>
            </p:nvCxnSpPr>
            <p:spPr>
              <a:xfrm>
                <a:off x="2590800" y="5105400"/>
                <a:ext cx="6858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0" y="4572000"/>
                <a:ext cx="2650085" cy="830997"/>
              </a:xfrm>
              <a:prstGeom prst="rect">
                <a:avLst/>
              </a:prstGeom>
              <a:noFill/>
            </p:spPr>
            <p:txBody>
              <a:bodyPr wrap="none" rtlCol="0">
                <a:spAutoFit/>
              </a:bodyPr>
              <a:lstStyle/>
              <a:p>
                <a:pPr algn="ctr"/>
                <a:r>
                  <a:rPr lang="en-US" sz="2400" b="1" dirty="0">
                    <a:solidFill>
                      <a:srgbClr val="2F1BC7"/>
                    </a:solidFill>
                  </a:rPr>
                  <a:t>Loop body contain </a:t>
                </a:r>
              </a:p>
              <a:p>
                <a:pPr algn="ctr"/>
                <a:r>
                  <a:rPr lang="en-US" sz="2400" b="1" dirty="0">
                    <a:solidFill>
                      <a:srgbClr val="2F1BC7"/>
                    </a:solidFill>
                  </a:rPr>
                  <a:t>Multiple statement</a:t>
                </a:r>
              </a:p>
            </p:txBody>
          </p:sp>
        </p:grpSp>
      </p:grpSp>
      <p:sp>
        <p:nvSpPr>
          <p:cNvPr id="2" name="Date Placeholder 1"/>
          <p:cNvSpPr>
            <a:spLocks noGrp="1"/>
          </p:cNvSpPr>
          <p:nvPr>
            <p:ph type="dt" sz="half" idx="10"/>
          </p:nvPr>
        </p:nvSpPr>
        <p:spPr/>
        <p:txBody>
          <a:bodyPr/>
          <a:lstStyle/>
          <a:p>
            <a:fld id="{748E8879-6EAB-4108-B9D1-8583FDE8D46E}"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1D474410-A3CD-4930-835E-FFCA3D92A822}" type="slidenum">
              <a:rPr lang="en-US" smtClean="0"/>
              <a:pPr/>
              <a:t>10</a:t>
            </a:fld>
            <a:endParaRPr lang="en-US"/>
          </a:p>
        </p:txBody>
      </p:sp>
    </p:spTree>
    <p:extLst>
      <p:ext uri="{BB962C8B-B14F-4D97-AF65-F5344CB8AC3E}">
        <p14:creationId xmlns:p14="http://schemas.microsoft.com/office/powerpoint/2010/main" val="25406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29060"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29061"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29062" name="Rectangle 6"/>
          <p:cNvSpPr>
            <a:spLocks noChangeArrowheads="1"/>
          </p:cNvSpPr>
          <p:nvPr/>
        </p:nvSpPr>
        <p:spPr bwMode="auto">
          <a:xfrm>
            <a:off x="1723156" y="1428894"/>
            <a:ext cx="3095625"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429063" name="AutoShape 7"/>
          <p:cNvSpPr>
            <a:spLocks noChangeArrowheads="1"/>
          </p:cNvSpPr>
          <p:nvPr/>
        </p:nvSpPr>
        <p:spPr bwMode="auto">
          <a:xfrm>
            <a:off x="4656138" y="981076"/>
            <a:ext cx="1873250" cy="384175"/>
          </a:xfrm>
          <a:prstGeom prst="wedgeRoundRectCallout">
            <a:avLst>
              <a:gd name="adj1" fmla="val -97542"/>
              <a:gd name="adj2" fmla="val 127273"/>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Initialize count</a:t>
            </a:r>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9" name="Rectangle 2"/>
          <p:cNvSpPr txBox="1">
            <a:spLocks noChangeArrowheads="1"/>
          </p:cNvSpPr>
          <p:nvPr/>
        </p:nvSpPr>
        <p:spPr>
          <a:xfrm>
            <a:off x="1524000" y="51262"/>
            <a:ext cx="9201150" cy="863139"/>
          </a:xfrm>
          <a:prstGeom prst="rect">
            <a:avLst/>
          </a:prstGeom>
        </p:spPr>
        <p:txBody>
          <a:bodyPr vert="horz" lIns="91440" tIns="45720" rIns="91440" bIns="45720" rtlCol="0" anchor="ctr">
            <a:noAutofit/>
          </a:bodyPr>
          <a:lstStyle/>
          <a:p>
            <a:pPr algn="ctr">
              <a:spcBef>
                <a:spcPct val="0"/>
              </a:spcBef>
              <a:defRPr/>
            </a:pPr>
            <a:r>
              <a:rPr lang="en-US" sz="4000" b="1" dirty="0">
                <a:solidFill>
                  <a:srgbClr val="B80000"/>
                </a:solidFill>
                <a:latin typeface="+mj-lt"/>
                <a:ea typeface="宋体" charset="-122"/>
                <a:cs typeface="+mj-cs"/>
              </a:rPr>
              <a:t>Example: Tracing a while Loop</a:t>
            </a:r>
          </a:p>
        </p:txBody>
      </p:sp>
      <p:sp>
        <p:nvSpPr>
          <p:cNvPr id="2" name="Date Placeholder 1"/>
          <p:cNvSpPr>
            <a:spLocks noGrp="1"/>
          </p:cNvSpPr>
          <p:nvPr>
            <p:ph type="dt" sz="half" idx="10"/>
          </p:nvPr>
        </p:nvSpPr>
        <p:spPr/>
        <p:txBody>
          <a:bodyPr/>
          <a:lstStyle/>
          <a:p>
            <a:fld id="{D64E6017-43C7-4CFD-B3B2-12F924254CAF}"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0819207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30083"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0085"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0086" name="AutoShape 6"/>
          <p:cNvSpPr>
            <a:spLocks noChangeArrowheads="1"/>
          </p:cNvSpPr>
          <p:nvPr/>
        </p:nvSpPr>
        <p:spPr bwMode="auto">
          <a:xfrm>
            <a:off x="5016501" y="1196976"/>
            <a:ext cx="2303463" cy="384175"/>
          </a:xfrm>
          <a:prstGeom prst="wedgeRoundRectCallout">
            <a:avLst>
              <a:gd name="adj1" fmla="val -70884"/>
              <a:gd name="adj2" fmla="val 208264"/>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(count &lt; 2) is true</a:t>
            </a:r>
          </a:p>
        </p:txBody>
      </p:sp>
      <p:sp>
        <p:nvSpPr>
          <p:cNvPr id="430087" name="Rectangle 7"/>
          <p:cNvSpPr>
            <a:spLocks noChangeArrowheads="1"/>
          </p:cNvSpPr>
          <p:nvPr/>
        </p:nvSpPr>
        <p:spPr bwMode="auto">
          <a:xfrm>
            <a:off x="1780310" y="2008911"/>
            <a:ext cx="5105400"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11" name="Rectangle 2"/>
          <p:cNvSpPr txBox="1">
            <a:spLocks noChangeArrowheads="1"/>
          </p:cNvSpPr>
          <p:nvPr/>
        </p:nvSpPr>
        <p:spPr>
          <a:xfrm>
            <a:off x="1524000" y="51262"/>
            <a:ext cx="9201150" cy="863139"/>
          </a:xfrm>
          <a:prstGeom prst="rect">
            <a:avLst/>
          </a:prstGeom>
        </p:spPr>
        <p:txBody>
          <a:bodyPr vert="horz" lIns="91440" tIns="45720" rIns="91440" bIns="45720" rtlCol="0" anchor="ctr">
            <a:noAutofit/>
          </a:bodyPr>
          <a:lstStyle/>
          <a:p>
            <a:pPr algn="ctr">
              <a:spcBef>
                <a:spcPct val="0"/>
              </a:spcBef>
              <a:defRPr/>
            </a:pPr>
            <a:r>
              <a:rPr lang="en-US" sz="4000" b="1" dirty="0">
                <a:solidFill>
                  <a:srgbClr val="B80000"/>
                </a:solidFill>
                <a:latin typeface="+mj-lt"/>
                <a:ea typeface="宋体" charset="-122"/>
                <a:cs typeface="+mj-cs"/>
              </a:rPr>
              <a:t>Example: Tracing a while Loop</a:t>
            </a:r>
          </a:p>
        </p:txBody>
      </p:sp>
      <p:sp>
        <p:nvSpPr>
          <p:cNvPr id="2" name="Date Placeholder 1"/>
          <p:cNvSpPr>
            <a:spLocks noGrp="1"/>
          </p:cNvSpPr>
          <p:nvPr>
            <p:ph type="dt" sz="half" idx="10"/>
          </p:nvPr>
        </p:nvSpPr>
        <p:spPr/>
        <p:txBody>
          <a:bodyPr/>
          <a:lstStyle/>
          <a:p>
            <a:fld id="{AE5FF764-3DC1-4685-89D4-FB4CD5F374B6}"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12781575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31107"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1109"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1110" name="AutoShape 6"/>
          <p:cNvSpPr>
            <a:spLocks noChangeArrowheads="1"/>
          </p:cNvSpPr>
          <p:nvPr/>
        </p:nvSpPr>
        <p:spPr bwMode="auto">
          <a:xfrm>
            <a:off x="7391400" y="1828801"/>
            <a:ext cx="2736850" cy="504825"/>
          </a:xfrm>
          <a:prstGeom prst="wedgeRoundRectCallout">
            <a:avLst>
              <a:gd name="adj1" fmla="val -67056"/>
              <a:gd name="adj2" fmla="val 265093"/>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Print “Welcome to C++”</a:t>
            </a:r>
          </a:p>
        </p:txBody>
      </p:sp>
      <p:sp>
        <p:nvSpPr>
          <p:cNvPr id="431111" name="Rectangle 7"/>
          <p:cNvSpPr>
            <a:spLocks noChangeArrowheads="1"/>
          </p:cNvSpPr>
          <p:nvPr/>
        </p:nvSpPr>
        <p:spPr bwMode="auto">
          <a:xfrm>
            <a:off x="2590800" y="3200401"/>
            <a:ext cx="5105400"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11" name="Rectangle 2"/>
          <p:cNvSpPr txBox="1">
            <a:spLocks noChangeArrowheads="1"/>
          </p:cNvSpPr>
          <p:nvPr/>
        </p:nvSpPr>
        <p:spPr>
          <a:xfrm>
            <a:off x="1524000" y="51262"/>
            <a:ext cx="9201150" cy="863139"/>
          </a:xfrm>
          <a:prstGeom prst="rect">
            <a:avLst/>
          </a:prstGeom>
        </p:spPr>
        <p:txBody>
          <a:bodyPr vert="horz" lIns="91440" tIns="45720" rIns="91440" bIns="45720" rtlCol="0" anchor="ctr">
            <a:noAutofit/>
          </a:bodyPr>
          <a:lstStyle/>
          <a:p>
            <a:pPr algn="ctr">
              <a:spcBef>
                <a:spcPct val="0"/>
              </a:spcBef>
              <a:defRPr/>
            </a:pPr>
            <a:r>
              <a:rPr lang="en-US" sz="4000" b="1" dirty="0">
                <a:solidFill>
                  <a:srgbClr val="B80000"/>
                </a:solidFill>
                <a:latin typeface="+mj-lt"/>
                <a:ea typeface="宋体" charset="-122"/>
                <a:cs typeface="+mj-cs"/>
              </a:rPr>
              <a:t>Example: Tracing a while Loop</a:t>
            </a:r>
          </a:p>
        </p:txBody>
      </p:sp>
      <p:sp>
        <p:nvSpPr>
          <p:cNvPr id="2" name="Date Placeholder 1"/>
          <p:cNvSpPr>
            <a:spLocks noGrp="1"/>
          </p:cNvSpPr>
          <p:nvPr>
            <p:ph type="dt" sz="half" idx="10"/>
          </p:nvPr>
        </p:nvSpPr>
        <p:spPr/>
        <p:txBody>
          <a:bodyPr/>
          <a:lstStyle/>
          <a:p>
            <a:fld id="{D195DB75-86A8-40CA-97FF-7A587FCEA0C4}"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2091804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32131"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2133"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2134" name="AutoShape 6"/>
          <p:cNvSpPr>
            <a:spLocks noChangeArrowheads="1"/>
          </p:cNvSpPr>
          <p:nvPr/>
        </p:nvSpPr>
        <p:spPr bwMode="auto">
          <a:xfrm>
            <a:off x="7162800" y="2590800"/>
            <a:ext cx="2376488" cy="647700"/>
          </a:xfrm>
          <a:prstGeom prst="wedgeRoundRectCallout">
            <a:avLst>
              <a:gd name="adj1" fmla="val -84671"/>
              <a:gd name="adj2" fmla="val 173282"/>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Increase count by 1</a:t>
            </a:r>
          </a:p>
          <a:p>
            <a:pPr algn="ctr" eaLnBrk="0" hangingPunct="0"/>
            <a:r>
              <a:rPr lang="en-US" b="1" dirty="0">
                <a:latin typeface="+mj-lt"/>
              </a:rPr>
              <a:t>count is 1 now</a:t>
            </a:r>
          </a:p>
        </p:txBody>
      </p:sp>
      <p:sp>
        <p:nvSpPr>
          <p:cNvPr id="432135" name="Rectangle 7"/>
          <p:cNvSpPr>
            <a:spLocks noChangeArrowheads="1"/>
          </p:cNvSpPr>
          <p:nvPr/>
        </p:nvSpPr>
        <p:spPr bwMode="auto">
          <a:xfrm>
            <a:off x="2590800" y="3810001"/>
            <a:ext cx="5105400"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11" name="Rectangle 2"/>
          <p:cNvSpPr txBox="1">
            <a:spLocks noChangeArrowheads="1"/>
          </p:cNvSpPr>
          <p:nvPr/>
        </p:nvSpPr>
        <p:spPr>
          <a:xfrm>
            <a:off x="1524000" y="51262"/>
            <a:ext cx="9201150" cy="863139"/>
          </a:xfrm>
          <a:prstGeom prst="rect">
            <a:avLst/>
          </a:prstGeom>
        </p:spPr>
        <p:txBody>
          <a:bodyPr vert="horz" lIns="91440" tIns="45720" rIns="91440" bIns="45720" rtlCol="0" anchor="ctr">
            <a:noAutofit/>
          </a:bodyPr>
          <a:lstStyle/>
          <a:p>
            <a:pPr algn="ctr">
              <a:spcBef>
                <a:spcPct val="0"/>
              </a:spcBef>
              <a:defRPr/>
            </a:pPr>
            <a:r>
              <a:rPr lang="en-US" sz="4000" b="1" dirty="0">
                <a:solidFill>
                  <a:srgbClr val="B80000"/>
                </a:solidFill>
                <a:latin typeface="+mj-lt"/>
                <a:ea typeface="宋体" charset="-122"/>
                <a:cs typeface="+mj-cs"/>
              </a:rPr>
              <a:t>Example: Tracing a while Loop</a:t>
            </a:r>
          </a:p>
        </p:txBody>
      </p:sp>
      <p:sp>
        <p:nvSpPr>
          <p:cNvPr id="2" name="Date Placeholder 1"/>
          <p:cNvSpPr>
            <a:spLocks noGrp="1"/>
          </p:cNvSpPr>
          <p:nvPr>
            <p:ph type="dt" sz="half" idx="10"/>
          </p:nvPr>
        </p:nvSpPr>
        <p:spPr/>
        <p:txBody>
          <a:bodyPr/>
          <a:lstStyle/>
          <a:p>
            <a:fld id="{F789EB5D-233C-4C7A-B2DE-F95032E68DD6}"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754499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33155"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3157"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3158" name="AutoShape 6"/>
          <p:cNvSpPr>
            <a:spLocks noChangeArrowheads="1"/>
          </p:cNvSpPr>
          <p:nvPr/>
        </p:nvSpPr>
        <p:spPr bwMode="auto">
          <a:xfrm>
            <a:off x="5943601" y="1143000"/>
            <a:ext cx="3095625" cy="635000"/>
          </a:xfrm>
          <a:prstGeom prst="wedgeRoundRectCallout">
            <a:avLst>
              <a:gd name="adj1" fmla="val -78508"/>
              <a:gd name="adj2" fmla="val 126704"/>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(count &lt; 2) is still true since count is 1</a:t>
            </a:r>
          </a:p>
        </p:txBody>
      </p:sp>
      <p:sp>
        <p:nvSpPr>
          <p:cNvPr id="433159" name="Rectangle 7"/>
          <p:cNvSpPr>
            <a:spLocks noChangeArrowheads="1"/>
          </p:cNvSpPr>
          <p:nvPr/>
        </p:nvSpPr>
        <p:spPr bwMode="auto">
          <a:xfrm>
            <a:off x="1752600" y="2029691"/>
            <a:ext cx="5105400"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11" name="Rectangle 2"/>
          <p:cNvSpPr txBox="1">
            <a:spLocks noChangeArrowheads="1"/>
          </p:cNvSpPr>
          <p:nvPr/>
        </p:nvSpPr>
        <p:spPr>
          <a:xfrm>
            <a:off x="1524000" y="51262"/>
            <a:ext cx="9201150" cy="863139"/>
          </a:xfrm>
          <a:prstGeom prst="rect">
            <a:avLst/>
          </a:prstGeom>
        </p:spPr>
        <p:txBody>
          <a:bodyPr vert="horz" lIns="91440" tIns="45720" rIns="91440" bIns="45720" rtlCol="0" anchor="ctr">
            <a:noAutofit/>
          </a:bodyPr>
          <a:lstStyle/>
          <a:p>
            <a:pPr algn="ctr">
              <a:spcBef>
                <a:spcPct val="0"/>
              </a:spcBef>
              <a:defRPr/>
            </a:pPr>
            <a:r>
              <a:rPr lang="en-US" sz="4000" b="1" dirty="0">
                <a:solidFill>
                  <a:srgbClr val="B80000"/>
                </a:solidFill>
                <a:latin typeface="+mj-lt"/>
                <a:ea typeface="宋体" charset="-122"/>
                <a:cs typeface="+mj-cs"/>
              </a:rPr>
              <a:t>Example: Tracing a while Loop</a:t>
            </a:r>
          </a:p>
        </p:txBody>
      </p:sp>
      <p:sp>
        <p:nvSpPr>
          <p:cNvPr id="2" name="Date Placeholder 1"/>
          <p:cNvSpPr>
            <a:spLocks noGrp="1"/>
          </p:cNvSpPr>
          <p:nvPr>
            <p:ph type="dt" sz="half" idx="10"/>
          </p:nvPr>
        </p:nvSpPr>
        <p:spPr/>
        <p:txBody>
          <a:bodyPr/>
          <a:lstStyle/>
          <a:p>
            <a:fld id="{4D242989-D07B-4EF2-826B-7EBFD3C8BE0E}"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32517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34179"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4181"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4182" name="AutoShape 6"/>
          <p:cNvSpPr>
            <a:spLocks noChangeArrowheads="1"/>
          </p:cNvSpPr>
          <p:nvPr/>
        </p:nvSpPr>
        <p:spPr bwMode="auto">
          <a:xfrm>
            <a:off x="7543801" y="2209801"/>
            <a:ext cx="2592387" cy="504825"/>
          </a:xfrm>
          <a:prstGeom prst="wedgeRoundRectCallout">
            <a:avLst>
              <a:gd name="adj1" fmla="val -71801"/>
              <a:gd name="adj2" fmla="val 170755"/>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Print “Welcome to C++”</a:t>
            </a:r>
          </a:p>
        </p:txBody>
      </p:sp>
      <p:sp>
        <p:nvSpPr>
          <p:cNvPr id="434183" name="Rectangle 7"/>
          <p:cNvSpPr>
            <a:spLocks noChangeArrowheads="1"/>
          </p:cNvSpPr>
          <p:nvPr/>
        </p:nvSpPr>
        <p:spPr bwMode="auto">
          <a:xfrm>
            <a:off x="2667000" y="3214256"/>
            <a:ext cx="5105400"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11" name="Rectangle 2"/>
          <p:cNvSpPr txBox="1">
            <a:spLocks noChangeArrowheads="1"/>
          </p:cNvSpPr>
          <p:nvPr/>
        </p:nvSpPr>
        <p:spPr>
          <a:xfrm>
            <a:off x="1524000" y="51262"/>
            <a:ext cx="9201150" cy="863139"/>
          </a:xfrm>
          <a:prstGeom prst="rect">
            <a:avLst/>
          </a:prstGeom>
        </p:spPr>
        <p:txBody>
          <a:bodyPr vert="horz" lIns="91440" tIns="45720" rIns="91440" bIns="45720" rtlCol="0" anchor="ctr">
            <a:noAutofit/>
          </a:bodyPr>
          <a:lstStyle/>
          <a:p>
            <a:pPr algn="ctr">
              <a:spcBef>
                <a:spcPct val="0"/>
              </a:spcBef>
              <a:defRPr/>
            </a:pPr>
            <a:r>
              <a:rPr lang="en-US" sz="4000" b="1" dirty="0">
                <a:solidFill>
                  <a:srgbClr val="B80000"/>
                </a:solidFill>
                <a:latin typeface="+mj-lt"/>
                <a:ea typeface="宋体" charset="-122"/>
                <a:cs typeface="+mj-cs"/>
              </a:rPr>
              <a:t>Example: Tracing a while Loop</a:t>
            </a:r>
          </a:p>
        </p:txBody>
      </p:sp>
      <p:sp>
        <p:nvSpPr>
          <p:cNvPr id="2" name="Date Placeholder 1"/>
          <p:cNvSpPr>
            <a:spLocks noGrp="1"/>
          </p:cNvSpPr>
          <p:nvPr>
            <p:ph type="dt" sz="half" idx="10"/>
          </p:nvPr>
        </p:nvSpPr>
        <p:spPr/>
        <p:txBody>
          <a:bodyPr/>
          <a:lstStyle/>
          <a:p>
            <a:fld id="{9B2A01FB-0034-4135-92D5-8067CA310557}"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050252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35203"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5205"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5206" name="AutoShape 6"/>
          <p:cNvSpPr>
            <a:spLocks noChangeArrowheads="1"/>
          </p:cNvSpPr>
          <p:nvPr/>
        </p:nvSpPr>
        <p:spPr bwMode="auto">
          <a:xfrm>
            <a:off x="7239001" y="2362200"/>
            <a:ext cx="2592387" cy="719138"/>
          </a:xfrm>
          <a:prstGeom prst="wedgeRoundRectCallout">
            <a:avLst>
              <a:gd name="adj1" fmla="val -82454"/>
              <a:gd name="adj2" fmla="val 174060"/>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Increase count by 1</a:t>
            </a:r>
          </a:p>
          <a:p>
            <a:pPr algn="ctr" eaLnBrk="0" hangingPunct="0"/>
            <a:r>
              <a:rPr lang="en-US" b="1" dirty="0">
                <a:latin typeface="+mj-lt"/>
              </a:rPr>
              <a:t>count is 2 now</a:t>
            </a:r>
          </a:p>
        </p:txBody>
      </p:sp>
      <p:sp>
        <p:nvSpPr>
          <p:cNvPr id="435207" name="Rectangle 7"/>
          <p:cNvSpPr>
            <a:spLocks noChangeArrowheads="1"/>
          </p:cNvSpPr>
          <p:nvPr/>
        </p:nvSpPr>
        <p:spPr bwMode="auto">
          <a:xfrm>
            <a:off x="2514600" y="3810001"/>
            <a:ext cx="5105400"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11" name="Rectangle 2"/>
          <p:cNvSpPr txBox="1">
            <a:spLocks noChangeArrowheads="1"/>
          </p:cNvSpPr>
          <p:nvPr/>
        </p:nvSpPr>
        <p:spPr>
          <a:xfrm>
            <a:off x="1524000" y="51262"/>
            <a:ext cx="9201150" cy="863139"/>
          </a:xfrm>
          <a:prstGeom prst="rect">
            <a:avLst/>
          </a:prstGeom>
        </p:spPr>
        <p:txBody>
          <a:bodyPr vert="horz" lIns="91440" tIns="45720" rIns="91440" bIns="45720" rtlCol="0" anchor="ctr">
            <a:noAutofit/>
          </a:bodyPr>
          <a:lstStyle/>
          <a:p>
            <a:pPr algn="ctr">
              <a:spcBef>
                <a:spcPct val="0"/>
              </a:spcBef>
              <a:defRPr/>
            </a:pPr>
            <a:r>
              <a:rPr lang="en-US" sz="4000" b="1" dirty="0">
                <a:solidFill>
                  <a:srgbClr val="B80000"/>
                </a:solidFill>
                <a:latin typeface="+mj-lt"/>
                <a:ea typeface="宋体" charset="-122"/>
                <a:cs typeface="+mj-cs"/>
              </a:rPr>
              <a:t>Example: Tracing a while Loop</a:t>
            </a:r>
          </a:p>
        </p:txBody>
      </p:sp>
      <p:sp>
        <p:nvSpPr>
          <p:cNvPr id="2" name="Date Placeholder 1"/>
          <p:cNvSpPr>
            <a:spLocks noGrp="1"/>
          </p:cNvSpPr>
          <p:nvPr>
            <p:ph type="dt" sz="half" idx="10"/>
          </p:nvPr>
        </p:nvSpPr>
        <p:spPr/>
        <p:txBody>
          <a:bodyPr/>
          <a:lstStyle/>
          <a:p>
            <a:fld id="{AECA4460-B951-4FAA-9CA6-EFD1C539514C}"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4489854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36227"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6229"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6230" name="AutoShape 6"/>
          <p:cNvSpPr>
            <a:spLocks noChangeArrowheads="1"/>
          </p:cNvSpPr>
          <p:nvPr/>
        </p:nvSpPr>
        <p:spPr bwMode="auto">
          <a:xfrm>
            <a:off x="6019800" y="1143000"/>
            <a:ext cx="3538538" cy="635000"/>
          </a:xfrm>
          <a:prstGeom prst="wedgeRoundRectCallout">
            <a:avLst>
              <a:gd name="adj1" fmla="val -72644"/>
              <a:gd name="adj2" fmla="val 126023"/>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(count &lt; 2) is false since count is 2 now</a:t>
            </a:r>
          </a:p>
        </p:txBody>
      </p:sp>
      <p:sp>
        <p:nvSpPr>
          <p:cNvPr id="436231" name="Rectangle 7"/>
          <p:cNvSpPr>
            <a:spLocks noChangeArrowheads="1"/>
          </p:cNvSpPr>
          <p:nvPr/>
        </p:nvSpPr>
        <p:spPr bwMode="auto">
          <a:xfrm>
            <a:off x="1833563" y="2008189"/>
            <a:ext cx="5143500"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11" name="Rectangle 2"/>
          <p:cNvSpPr txBox="1">
            <a:spLocks noChangeArrowheads="1"/>
          </p:cNvSpPr>
          <p:nvPr/>
        </p:nvSpPr>
        <p:spPr>
          <a:xfrm>
            <a:off x="1524000" y="51262"/>
            <a:ext cx="9201150" cy="863139"/>
          </a:xfrm>
          <a:prstGeom prst="rect">
            <a:avLst/>
          </a:prstGeom>
        </p:spPr>
        <p:txBody>
          <a:bodyPr vert="horz" lIns="91440" tIns="45720" rIns="91440" bIns="45720" rtlCol="0" anchor="ctr">
            <a:noAutofit/>
          </a:bodyPr>
          <a:lstStyle/>
          <a:p>
            <a:pPr algn="ctr">
              <a:spcBef>
                <a:spcPct val="0"/>
              </a:spcBef>
              <a:defRPr/>
            </a:pPr>
            <a:r>
              <a:rPr lang="en-US" sz="4000" b="1" dirty="0">
                <a:solidFill>
                  <a:srgbClr val="B80000"/>
                </a:solidFill>
                <a:latin typeface="+mj-lt"/>
                <a:ea typeface="宋体" charset="-122"/>
                <a:cs typeface="+mj-cs"/>
              </a:rPr>
              <a:t>Example: Tracing a while Loop</a:t>
            </a:r>
          </a:p>
        </p:txBody>
      </p:sp>
      <p:sp>
        <p:nvSpPr>
          <p:cNvPr id="2" name="Date Placeholder 1"/>
          <p:cNvSpPr>
            <a:spLocks noGrp="1"/>
          </p:cNvSpPr>
          <p:nvPr>
            <p:ph type="dt" sz="half" idx="10"/>
          </p:nvPr>
        </p:nvSpPr>
        <p:spPr/>
        <p:txBody>
          <a:bodyPr/>
          <a:lstStyle/>
          <a:p>
            <a:fld id="{1C1B1B6F-E77A-40BE-8AC6-7CBE4983C332}"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2540539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37251"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7253"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7254" name="AutoShape 6"/>
          <p:cNvSpPr>
            <a:spLocks noChangeArrowheads="1"/>
          </p:cNvSpPr>
          <p:nvPr/>
        </p:nvSpPr>
        <p:spPr bwMode="auto">
          <a:xfrm>
            <a:off x="7129464" y="3810000"/>
            <a:ext cx="3538537" cy="647700"/>
          </a:xfrm>
          <a:prstGeom prst="wedgeRoundRectCallout">
            <a:avLst>
              <a:gd name="adj1" fmla="val -109099"/>
              <a:gd name="adj2" fmla="val 150778"/>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The loop exits. Execute the next statement after the loop.</a:t>
            </a:r>
          </a:p>
        </p:txBody>
      </p:sp>
      <p:sp>
        <p:nvSpPr>
          <p:cNvPr id="437255" name="Rectangle 7"/>
          <p:cNvSpPr>
            <a:spLocks noChangeArrowheads="1"/>
          </p:cNvSpPr>
          <p:nvPr/>
        </p:nvSpPr>
        <p:spPr bwMode="auto">
          <a:xfrm>
            <a:off x="1752600" y="4953001"/>
            <a:ext cx="5143500"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10" name="Rectangle 2"/>
          <p:cNvSpPr txBox="1">
            <a:spLocks noChangeArrowheads="1"/>
          </p:cNvSpPr>
          <p:nvPr/>
        </p:nvSpPr>
        <p:spPr>
          <a:xfrm>
            <a:off x="1524000" y="51262"/>
            <a:ext cx="9201150" cy="863139"/>
          </a:xfrm>
          <a:prstGeom prst="rect">
            <a:avLst/>
          </a:prstGeom>
        </p:spPr>
        <p:txBody>
          <a:bodyPr vert="horz" lIns="91440" tIns="45720" rIns="91440" bIns="45720" rtlCol="0" anchor="ctr">
            <a:noAutofit/>
          </a:bodyPr>
          <a:lstStyle/>
          <a:p>
            <a:pPr algn="ctr">
              <a:spcBef>
                <a:spcPct val="0"/>
              </a:spcBef>
              <a:defRPr/>
            </a:pPr>
            <a:r>
              <a:rPr lang="en-US" sz="4000" b="1" dirty="0">
                <a:solidFill>
                  <a:srgbClr val="B80000"/>
                </a:solidFill>
                <a:latin typeface="+mj-lt"/>
                <a:ea typeface="宋体" charset="-122"/>
                <a:cs typeface="+mj-cs"/>
              </a:rPr>
              <a:t>Example: Tracing a while Loop</a:t>
            </a:r>
          </a:p>
        </p:txBody>
      </p:sp>
      <p:sp>
        <p:nvSpPr>
          <p:cNvPr id="2" name="Date Placeholder 1"/>
          <p:cNvSpPr>
            <a:spLocks noGrp="1"/>
          </p:cNvSpPr>
          <p:nvPr>
            <p:ph type="dt" sz="half" idx="10"/>
          </p:nvPr>
        </p:nvSpPr>
        <p:spPr/>
        <p:txBody>
          <a:bodyPr/>
          <a:lstStyle/>
          <a:p>
            <a:fld id="{40DE19DF-E585-4802-9035-C9A316A50B7C}"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460444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rgbClr val="160C5C"/>
                </a:solidFill>
              </a:rPr>
              <a:t>Review Of Previous Lecture</a:t>
            </a:r>
          </a:p>
          <a:p>
            <a:r>
              <a:rPr lang="en-US" dirty="0" smtClean="0"/>
              <a:t>Repetition </a:t>
            </a:r>
            <a:r>
              <a:rPr lang="en-US" dirty="0"/>
              <a:t>structures </a:t>
            </a:r>
            <a:endParaRPr lang="en-US" dirty="0" smtClean="0"/>
          </a:p>
          <a:p>
            <a:pPr lvl="1"/>
            <a:r>
              <a:rPr lang="en-US" dirty="0" smtClean="0"/>
              <a:t>While</a:t>
            </a:r>
          </a:p>
          <a:p>
            <a:pPr lvl="1"/>
            <a:r>
              <a:rPr lang="en-US" dirty="0" smtClean="0"/>
              <a:t>Do – While</a:t>
            </a:r>
          </a:p>
          <a:p>
            <a:pPr lvl="1"/>
            <a:r>
              <a:rPr lang="en-US" dirty="0" smtClean="0"/>
              <a:t>For </a:t>
            </a:r>
          </a:p>
          <a:p>
            <a:pPr lvl="1"/>
            <a:r>
              <a:rPr lang="en-US" dirty="0" smtClean="0"/>
              <a:t>Nesting</a:t>
            </a:r>
            <a:endParaRPr lang="en-US" dirty="0"/>
          </a:p>
          <a:p>
            <a:pPr marL="0" indent="0">
              <a:buNone/>
            </a:pPr>
            <a:endParaRPr lang="en-US" dirty="0"/>
          </a:p>
        </p:txBody>
      </p:sp>
      <p:sp>
        <p:nvSpPr>
          <p:cNvPr id="3" name="Date Placeholder 2"/>
          <p:cNvSpPr>
            <a:spLocks noGrp="1"/>
          </p:cNvSpPr>
          <p:nvPr>
            <p:ph type="dt" sz="half" idx="10"/>
          </p:nvPr>
        </p:nvSpPr>
        <p:spPr/>
        <p:txBody>
          <a:bodyPr/>
          <a:lstStyle/>
          <a:p>
            <a:fld id="{9AF72E91-CCA7-4E44-AAB0-45F44BC7F475}" type="datetime1">
              <a:rPr lang="en-US" smtClean="0"/>
              <a:t>10/5/2022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Title 5"/>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3992308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1524000" y="1017357"/>
            <a:ext cx="9067800" cy="1802043"/>
          </a:xfrm>
          <a:prstGeom prst="rect">
            <a:avLst/>
          </a:prstGeom>
          <a:solidFill>
            <a:schemeClr val="bg1"/>
          </a:solidFill>
          <a:ln w="12700">
            <a:noFill/>
            <a:miter lim="800000"/>
            <a:headEnd type="none" w="sm" len="sm"/>
            <a:tailEnd type="none" w="sm" len="sm"/>
          </a:ln>
          <a:effectLst/>
        </p:spPr>
        <p:txBody>
          <a:bodyPr wrap="square">
            <a:spAutoFit/>
          </a:bodyPr>
          <a:lstStyle/>
          <a:p>
            <a:pPr eaLnBrk="0" hangingPunct="0">
              <a:lnSpc>
                <a:spcPct val="90000"/>
              </a:lnSpc>
              <a:spcBef>
                <a:spcPct val="50000"/>
              </a:spcBef>
              <a:buClr>
                <a:schemeClr val="tx2"/>
              </a:buClr>
              <a:buSzPct val="75000"/>
              <a:buFontTx/>
              <a:buChar char="-"/>
            </a:pPr>
            <a:r>
              <a:rPr lang="en-US" sz="3000" dirty="0">
                <a:latin typeface="+mj-lt"/>
                <a:cs typeface="Courier New" pitchFamily="49" charset="0"/>
              </a:rPr>
              <a:t> Write a program that </a:t>
            </a:r>
            <a:r>
              <a:rPr lang="en-US" sz="3000" dirty="0">
                <a:solidFill>
                  <a:srgbClr val="2F1BC7"/>
                </a:solidFill>
                <a:latin typeface="+mj-lt"/>
                <a:cs typeface="Courier New" pitchFamily="49" charset="0"/>
              </a:rPr>
              <a:t>inputs a value </a:t>
            </a:r>
            <a:r>
              <a:rPr lang="en-US" sz="3000" dirty="0">
                <a:latin typeface="+mj-lt"/>
                <a:cs typeface="Courier New" pitchFamily="49" charset="0"/>
              </a:rPr>
              <a:t>in an </a:t>
            </a:r>
            <a:r>
              <a:rPr lang="en-US" sz="3000" dirty="0">
                <a:solidFill>
                  <a:srgbClr val="2F1BC7"/>
                </a:solidFill>
                <a:latin typeface="+mj-lt"/>
                <a:cs typeface="Courier New" pitchFamily="49" charset="0"/>
              </a:rPr>
              <a:t>integer number</a:t>
            </a:r>
            <a:r>
              <a:rPr lang="en-US" sz="3000" dirty="0">
                <a:latin typeface="+mj-lt"/>
                <a:cs typeface="Courier New" pitchFamily="49" charset="0"/>
              </a:rPr>
              <a:t> from user. For this number the program returns </a:t>
            </a:r>
            <a:r>
              <a:rPr lang="en-US" sz="3000" dirty="0">
                <a:latin typeface="+mj-lt"/>
              </a:rPr>
              <a:t> the </a:t>
            </a:r>
            <a:r>
              <a:rPr lang="en-US" sz="3000" b="1" i="1" dirty="0">
                <a:solidFill>
                  <a:srgbClr val="2F1BC7"/>
                </a:solidFill>
                <a:latin typeface="+mj-lt"/>
              </a:rPr>
              <a:t>count</a:t>
            </a:r>
            <a:r>
              <a:rPr lang="en-US" sz="3000" dirty="0">
                <a:latin typeface="+mj-lt"/>
              </a:rPr>
              <a:t> for </a:t>
            </a:r>
            <a:r>
              <a:rPr lang="en-US" sz="3000" b="1" dirty="0">
                <a:solidFill>
                  <a:srgbClr val="2F1BC7"/>
                </a:solidFill>
                <a:latin typeface="+mj-lt"/>
              </a:rPr>
              <a:t>how many times can we divide this number by 2</a:t>
            </a:r>
            <a:r>
              <a:rPr lang="en-US" sz="3000" dirty="0">
                <a:latin typeface="+mj-lt"/>
              </a:rPr>
              <a:t> </a:t>
            </a:r>
            <a:r>
              <a:rPr lang="en-US" sz="3000" b="1" i="1" dirty="0">
                <a:latin typeface="+mj-lt"/>
              </a:rPr>
              <a:t>to get down to 1</a:t>
            </a:r>
            <a:r>
              <a:rPr lang="en-US" sz="3000" dirty="0">
                <a:latin typeface="+mj-lt"/>
              </a:rPr>
              <a:t>”.</a:t>
            </a:r>
            <a:endParaRPr lang="en-US" sz="3000" dirty="0">
              <a:latin typeface="+mj-lt"/>
              <a:cs typeface="Courier New" pitchFamily="49" charset="0"/>
            </a:endParaRPr>
          </a:p>
        </p:txBody>
      </p:sp>
      <p:sp>
        <p:nvSpPr>
          <p:cNvPr id="437250" name="Rectangle 2"/>
          <p:cNvSpPr>
            <a:spLocks noGrp="1" noChangeArrowheads="1"/>
          </p:cNvSpPr>
          <p:nvPr>
            <p:ph type="title" idx="4294967295"/>
          </p:nvPr>
        </p:nvSpPr>
        <p:spPr>
          <a:xfrm>
            <a:off x="1552575" y="16670"/>
            <a:ext cx="9077325" cy="897730"/>
          </a:xfrm>
        </p:spPr>
        <p:txBody>
          <a:bodyPr>
            <a:noAutofit/>
          </a:bodyPr>
          <a:lstStyle/>
          <a:p>
            <a:r>
              <a:rPr lang="en-US" b="1" dirty="0" smtClean="0">
                <a:solidFill>
                  <a:srgbClr val="B80000"/>
                </a:solidFill>
              </a:rPr>
              <a:t>(while loop) – Example</a:t>
            </a:r>
            <a:endParaRPr lang="en-US" b="1" dirty="0" smtClean="0">
              <a:solidFill>
                <a:srgbClr val="B80000"/>
              </a:solidFill>
              <a:ea typeface="宋体" charset="-122"/>
            </a:endParaRPr>
          </a:p>
        </p:txBody>
      </p:sp>
      <p:sp>
        <p:nvSpPr>
          <p:cNvPr id="437251"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7253"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8" name="Rectangle 7"/>
          <p:cNvSpPr/>
          <p:nvPr/>
        </p:nvSpPr>
        <p:spPr>
          <a:xfrm>
            <a:off x="1552575"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6647" name="Rectangle 23"/>
          <p:cNvSpPr>
            <a:spLocks noChangeArrowheads="1"/>
          </p:cNvSpPr>
          <p:nvPr/>
        </p:nvSpPr>
        <p:spPr bwMode="auto">
          <a:xfrm>
            <a:off x="1737010" y="3276600"/>
            <a:ext cx="907473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400" b="1" dirty="0" err="1">
                <a:solidFill>
                  <a:srgbClr val="2F1BC7"/>
                </a:solidFill>
                <a:latin typeface="Consolas" panose="020B0609020204030204" pitchFamily="49" charset="0"/>
                <a:cs typeface="Courier New" pitchFamily="49" charset="0"/>
              </a:rPr>
              <a:t>int</a:t>
            </a:r>
            <a:r>
              <a:rPr lang="en-US" sz="2400" b="1" dirty="0">
                <a:solidFill>
                  <a:srgbClr val="000000"/>
                </a:solidFill>
                <a:latin typeface="Consolas" panose="020B0609020204030204" pitchFamily="49" charset="0"/>
                <a:cs typeface="Courier New" pitchFamily="49" charset="0"/>
              </a:rPr>
              <a:t> count = 0; </a:t>
            </a:r>
            <a:r>
              <a:rPr lang="en-US" sz="2400" b="1" dirty="0" err="1">
                <a:solidFill>
                  <a:srgbClr val="2F1BC7"/>
                </a:solidFill>
                <a:latin typeface="Consolas" panose="020B0609020204030204" pitchFamily="49" charset="0"/>
                <a:cs typeface="Courier New" pitchFamily="49" charset="0"/>
              </a:rPr>
              <a:t>int</a:t>
            </a:r>
            <a:r>
              <a:rPr lang="en-US" sz="2400" b="1" dirty="0">
                <a:solidFill>
                  <a:srgbClr val="000000"/>
                </a:solidFill>
                <a:latin typeface="Consolas" panose="020B0609020204030204" pitchFamily="49" charset="0"/>
                <a:cs typeface="Courier New" pitchFamily="49" charset="0"/>
              </a:rPr>
              <a:t> num;  </a:t>
            </a:r>
            <a:r>
              <a:rPr lang="en-US" sz="2400" b="1" dirty="0" err="1">
                <a:solidFill>
                  <a:srgbClr val="000000"/>
                </a:solidFill>
                <a:latin typeface="Consolas" panose="020B0609020204030204" pitchFamily="49" charset="0"/>
                <a:cs typeface="Courier New" pitchFamily="49" charset="0"/>
              </a:rPr>
              <a:t>cin</a:t>
            </a:r>
            <a:r>
              <a:rPr lang="en-US" sz="2400" b="1" dirty="0">
                <a:solidFill>
                  <a:srgbClr val="000000"/>
                </a:solidFill>
                <a:latin typeface="Consolas" panose="020B0609020204030204" pitchFamily="49" charset="0"/>
                <a:cs typeface="Courier New" pitchFamily="49" charset="0"/>
              </a:rPr>
              <a:t>&gt;&gt;</a:t>
            </a:r>
            <a:r>
              <a:rPr lang="en-US" sz="2400" b="1" dirty="0" err="1">
                <a:solidFill>
                  <a:srgbClr val="000000"/>
                </a:solidFill>
                <a:latin typeface="Consolas" panose="020B0609020204030204" pitchFamily="49" charset="0"/>
                <a:cs typeface="Courier New" pitchFamily="49" charset="0"/>
              </a:rPr>
              <a:t>num</a:t>
            </a:r>
            <a:r>
              <a:rPr lang="en-US" sz="2400" b="1" dirty="0">
                <a:solidFill>
                  <a:srgbClr val="000000"/>
                </a:solidFill>
                <a:latin typeface="Consolas" panose="020B0609020204030204" pitchFamily="49" charset="0"/>
                <a:cs typeface="Courier New" pitchFamily="49" charset="0"/>
              </a:rPr>
              <a:t>;</a:t>
            </a:r>
          </a:p>
          <a:p>
            <a:pPr fontAlgn="base">
              <a:spcBef>
                <a:spcPct val="0"/>
              </a:spcBef>
              <a:spcAft>
                <a:spcPct val="0"/>
              </a:spcAft>
            </a:pPr>
            <a:endParaRPr lang="en-US" sz="2400" b="1" dirty="0">
              <a:solidFill>
                <a:srgbClr val="000000"/>
              </a:solidFill>
              <a:latin typeface="Consolas" panose="020B0609020204030204" pitchFamily="49" charset="0"/>
              <a:cs typeface="Courier New" pitchFamily="49" charset="0"/>
            </a:endParaRPr>
          </a:p>
          <a:p>
            <a:pPr fontAlgn="base">
              <a:spcBef>
                <a:spcPct val="0"/>
              </a:spcBef>
              <a:spcAft>
                <a:spcPct val="0"/>
              </a:spcAft>
            </a:pPr>
            <a:r>
              <a:rPr lang="en-US" sz="2400" b="1" dirty="0">
                <a:solidFill>
                  <a:srgbClr val="008000"/>
                </a:solidFill>
                <a:latin typeface="Consolas" panose="020B0609020204030204" pitchFamily="49" charset="0"/>
                <a:cs typeface="Courier New" pitchFamily="49" charset="0"/>
              </a:rPr>
              <a:t>//count how many divisions we've done </a:t>
            </a:r>
          </a:p>
          <a:p>
            <a:pPr fontAlgn="base">
              <a:spcBef>
                <a:spcPct val="0"/>
              </a:spcBef>
              <a:spcAft>
                <a:spcPct val="0"/>
              </a:spcAft>
            </a:pPr>
            <a:r>
              <a:rPr lang="en-US" sz="2400" b="1" dirty="0">
                <a:solidFill>
                  <a:srgbClr val="2F1BC7"/>
                </a:solidFill>
                <a:latin typeface="Consolas" panose="020B0609020204030204" pitchFamily="49" charset="0"/>
                <a:cs typeface="Courier New" pitchFamily="49" charset="0"/>
              </a:rPr>
              <a:t>while</a:t>
            </a:r>
            <a:r>
              <a:rPr lang="en-US" sz="2400" b="1" dirty="0">
                <a:solidFill>
                  <a:srgbClr val="000000"/>
                </a:solidFill>
                <a:latin typeface="Consolas" panose="020B0609020204030204" pitchFamily="49" charset="0"/>
                <a:cs typeface="Courier New" pitchFamily="49" charset="0"/>
              </a:rPr>
              <a:t> (</a:t>
            </a:r>
            <a:r>
              <a:rPr lang="en-US" sz="2400" b="1" dirty="0" err="1">
                <a:solidFill>
                  <a:srgbClr val="000000"/>
                </a:solidFill>
                <a:latin typeface="Consolas" panose="020B0609020204030204" pitchFamily="49" charset="0"/>
                <a:cs typeface="Courier New" pitchFamily="49" charset="0"/>
              </a:rPr>
              <a:t>num</a:t>
            </a:r>
            <a:r>
              <a:rPr lang="en-US" sz="2400" b="1" dirty="0">
                <a:solidFill>
                  <a:srgbClr val="000000"/>
                </a:solidFill>
                <a:latin typeface="Consolas" panose="020B0609020204030204" pitchFamily="49" charset="0"/>
                <a:cs typeface="Courier New" pitchFamily="49" charset="0"/>
              </a:rPr>
              <a:t> &gt; 1) </a:t>
            </a:r>
          </a:p>
          <a:p>
            <a:pPr fontAlgn="base">
              <a:spcBef>
                <a:spcPct val="0"/>
              </a:spcBef>
              <a:spcAft>
                <a:spcPct val="0"/>
              </a:spcAft>
            </a:pPr>
            <a:r>
              <a:rPr lang="en-US" sz="2400" b="1" dirty="0">
                <a:solidFill>
                  <a:srgbClr val="2F1BC7"/>
                </a:solidFill>
                <a:latin typeface="Consolas" panose="020B0609020204030204" pitchFamily="49" charset="0"/>
                <a:cs typeface="Courier New" pitchFamily="49" charset="0"/>
              </a:rPr>
              <a:t>{ </a:t>
            </a:r>
          </a:p>
          <a:p>
            <a:pPr fontAlgn="base">
              <a:spcBef>
                <a:spcPct val="0"/>
              </a:spcBef>
              <a:spcAft>
                <a:spcPct val="0"/>
              </a:spcAft>
            </a:pPr>
            <a:r>
              <a:rPr lang="en-US" sz="2400" b="1" dirty="0">
                <a:solidFill>
                  <a:srgbClr val="000000"/>
                </a:solidFill>
                <a:latin typeface="Consolas" panose="020B0609020204030204" pitchFamily="49" charset="0"/>
                <a:cs typeface="Courier New" pitchFamily="49" charset="0"/>
              </a:rPr>
              <a:t>	num = num / 2; </a:t>
            </a:r>
          </a:p>
          <a:p>
            <a:pPr fontAlgn="base">
              <a:spcBef>
                <a:spcPct val="0"/>
              </a:spcBef>
              <a:spcAft>
                <a:spcPct val="0"/>
              </a:spcAft>
            </a:pPr>
            <a:r>
              <a:rPr lang="en-US" sz="2400" b="1" dirty="0">
                <a:solidFill>
                  <a:srgbClr val="000000"/>
                </a:solidFill>
                <a:latin typeface="Consolas" panose="020B0609020204030204" pitchFamily="49" charset="0"/>
                <a:cs typeface="Courier New" pitchFamily="49" charset="0"/>
              </a:rPr>
              <a:t>	count++; </a:t>
            </a:r>
          </a:p>
          <a:p>
            <a:pPr fontAlgn="base">
              <a:spcBef>
                <a:spcPct val="0"/>
              </a:spcBef>
              <a:spcAft>
                <a:spcPct val="0"/>
              </a:spcAft>
            </a:pPr>
            <a:r>
              <a:rPr lang="en-US" sz="2400" b="1" dirty="0">
                <a:solidFill>
                  <a:srgbClr val="2F1BC7"/>
                </a:solidFill>
                <a:latin typeface="Consolas" panose="020B0609020204030204" pitchFamily="49" charset="0"/>
                <a:cs typeface="Courier New" pitchFamily="49" charset="0"/>
              </a:rPr>
              <a:t>} </a:t>
            </a:r>
          </a:p>
          <a:p>
            <a:pPr fontAlgn="base">
              <a:spcBef>
                <a:spcPct val="0"/>
              </a:spcBef>
              <a:spcAft>
                <a:spcPct val="0"/>
              </a:spcAft>
            </a:pPr>
            <a:r>
              <a:rPr lang="en-US" sz="2400" b="1" dirty="0" err="1">
                <a:solidFill>
                  <a:srgbClr val="000000"/>
                </a:solidFill>
                <a:latin typeface="Consolas" panose="020B0609020204030204" pitchFamily="49" charset="0"/>
                <a:cs typeface="Courier New" pitchFamily="49" charset="0"/>
              </a:rPr>
              <a:t>cout</a:t>
            </a:r>
            <a:r>
              <a:rPr lang="en-US" sz="2400" b="1" dirty="0">
                <a:solidFill>
                  <a:srgbClr val="000000"/>
                </a:solidFill>
                <a:latin typeface="Consolas" panose="020B0609020204030204" pitchFamily="49" charset="0"/>
                <a:cs typeface="Courier New" pitchFamily="49" charset="0"/>
              </a:rPr>
              <a:t>&lt;&lt;“\</a:t>
            </a:r>
            <a:r>
              <a:rPr lang="en-US" sz="2400" b="1" dirty="0" err="1">
                <a:solidFill>
                  <a:srgbClr val="000000"/>
                </a:solidFill>
                <a:latin typeface="Consolas" panose="020B0609020204030204" pitchFamily="49" charset="0"/>
                <a:cs typeface="Courier New" pitchFamily="49" charset="0"/>
              </a:rPr>
              <a:t>nWe</a:t>
            </a:r>
            <a:r>
              <a:rPr lang="en-US" sz="2400" b="1" dirty="0">
                <a:solidFill>
                  <a:srgbClr val="000000"/>
                </a:solidFill>
                <a:latin typeface="Consolas" panose="020B0609020204030204" pitchFamily="49" charset="0"/>
                <a:cs typeface="Courier New" pitchFamily="49" charset="0"/>
              </a:rPr>
              <a:t> have to divide: “&lt;&lt;count&lt;&lt;“ times”; </a:t>
            </a:r>
            <a:endParaRPr lang="en-US" sz="2400" b="1" dirty="0">
              <a:latin typeface="Consolas" panose="020B0609020204030204" pitchFamily="49" charset="0"/>
              <a:cs typeface="Courier New" pitchFamily="49" charset="0"/>
            </a:endParaRPr>
          </a:p>
        </p:txBody>
      </p:sp>
      <p:sp>
        <p:nvSpPr>
          <p:cNvPr id="2" name="Date Placeholder 1"/>
          <p:cNvSpPr>
            <a:spLocks noGrp="1"/>
          </p:cNvSpPr>
          <p:nvPr>
            <p:ph type="dt" sz="half" idx="10"/>
          </p:nvPr>
        </p:nvSpPr>
        <p:spPr/>
        <p:txBody>
          <a:bodyPr/>
          <a:lstStyle/>
          <a:p>
            <a:fld id="{ADC4B322-DAC3-42C8-9841-7589F0796113}"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41592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1593270" y="1122256"/>
            <a:ext cx="8734426" cy="507831"/>
          </a:xfrm>
          <a:prstGeom prst="rect">
            <a:avLst/>
          </a:prstGeom>
          <a:solidFill>
            <a:schemeClr val="bg1"/>
          </a:solidFill>
          <a:ln w="12700">
            <a:noFill/>
            <a:miter lim="800000"/>
            <a:headEnd type="none" w="sm" len="sm"/>
            <a:tailEnd type="none" w="sm" len="sm"/>
          </a:ln>
          <a:effectLst/>
        </p:spPr>
        <p:txBody>
          <a:bodyPr wrap="square">
            <a:spAutoFit/>
          </a:bodyPr>
          <a:lstStyle/>
          <a:p>
            <a:pPr eaLnBrk="0" hangingPunct="0">
              <a:lnSpc>
                <a:spcPct val="90000"/>
              </a:lnSpc>
              <a:spcBef>
                <a:spcPct val="50000"/>
              </a:spcBef>
              <a:buClr>
                <a:schemeClr val="tx2"/>
              </a:buClr>
              <a:buSzPct val="75000"/>
            </a:pPr>
            <a:r>
              <a:rPr lang="en-US" sz="3000" b="1" dirty="0">
                <a:solidFill>
                  <a:srgbClr val="2C14DE"/>
                </a:solidFill>
                <a:latin typeface="+mj-lt"/>
                <a:cs typeface="Courier New" pitchFamily="49" charset="0"/>
              </a:rPr>
              <a:t>infinite while loops…</a:t>
            </a:r>
          </a:p>
        </p:txBody>
      </p:sp>
      <p:sp>
        <p:nvSpPr>
          <p:cNvPr id="437250" name="Rectangle 2"/>
          <p:cNvSpPr>
            <a:spLocks noGrp="1" noChangeArrowheads="1"/>
          </p:cNvSpPr>
          <p:nvPr>
            <p:ph type="title" idx="4294967295"/>
          </p:nvPr>
        </p:nvSpPr>
        <p:spPr>
          <a:xfrm>
            <a:off x="1552575" y="16670"/>
            <a:ext cx="9077325" cy="897730"/>
          </a:xfrm>
        </p:spPr>
        <p:txBody>
          <a:bodyPr>
            <a:noAutofit/>
          </a:bodyPr>
          <a:lstStyle/>
          <a:p>
            <a:r>
              <a:rPr lang="en-US" b="1" dirty="0" smtClean="0">
                <a:solidFill>
                  <a:srgbClr val="B80000"/>
                </a:solidFill>
              </a:rPr>
              <a:t>(while loop) – Example</a:t>
            </a:r>
            <a:endParaRPr lang="en-US" b="1" dirty="0" smtClean="0">
              <a:solidFill>
                <a:srgbClr val="B80000"/>
              </a:solidFill>
              <a:ea typeface="宋体" charset="-122"/>
            </a:endParaRPr>
          </a:p>
        </p:txBody>
      </p:sp>
      <p:sp>
        <p:nvSpPr>
          <p:cNvPr id="437251"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7253"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8" name="Rectangle 7"/>
          <p:cNvSpPr/>
          <p:nvPr/>
        </p:nvSpPr>
        <p:spPr>
          <a:xfrm>
            <a:off x="1552575"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6647" name="Rectangle 23"/>
          <p:cNvSpPr>
            <a:spLocks noChangeArrowheads="1"/>
          </p:cNvSpPr>
          <p:nvPr/>
        </p:nvSpPr>
        <p:spPr bwMode="auto">
          <a:xfrm>
            <a:off x="1593270" y="1759230"/>
            <a:ext cx="9074730" cy="1323439"/>
          </a:xfrm>
          <a:prstGeom prst="rect">
            <a:avLst/>
          </a:prstGeom>
          <a:solidFill>
            <a:schemeClr val="accent6">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000" b="1" dirty="0">
                <a:latin typeface="Consolas" panose="020B0609020204030204" pitchFamily="49" charset="0"/>
                <a:cs typeface="Courier New" pitchFamily="49" charset="0"/>
              </a:rPr>
              <a:t>while(true)</a:t>
            </a:r>
          </a:p>
          <a:p>
            <a:pPr lvl="0" fontAlgn="base">
              <a:spcBef>
                <a:spcPct val="0"/>
              </a:spcBef>
              <a:spcAft>
                <a:spcPct val="0"/>
              </a:spcAft>
            </a:pPr>
            <a:r>
              <a:rPr lang="en-US" sz="2000" b="1" dirty="0">
                <a:latin typeface="Consolas" panose="020B0609020204030204" pitchFamily="49" charset="0"/>
                <a:cs typeface="Courier New" pitchFamily="49" charset="0"/>
              </a:rPr>
              <a:t>{</a:t>
            </a:r>
          </a:p>
          <a:p>
            <a:pPr lvl="0" fontAlgn="base">
              <a:spcBef>
                <a:spcPct val="0"/>
              </a:spcBef>
              <a:spcAft>
                <a:spcPct val="0"/>
              </a:spcAft>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cout</a:t>
            </a:r>
            <a:r>
              <a:rPr lang="en-US" sz="2000" b="1" dirty="0">
                <a:latin typeface="Consolas" panose="020B0609020204030204" pitchFamily="49" charset="0"/>
                <a:cs typeface="Courier New" pitchFamily="49" charset="0"/>
              </a:rPr>
              <a:t>&lt;&lt;"\n Infinite loop";</a:t>
            </a:r>
          </a:p>
          <a:p>
            <a:pPr lvl="0" fontAlgn="base">
              <a:spcBef>
                <a:spcPct val="0"/>
              </a:spcBef>
              <a:spcAft>
                <a:spcPct val="0"/>
              </a:spcAft>
            </a:pPr>
            <a:r>
              <a:rPr lang="en-US" sz="2000" b="1" dirty="0">
                <a:latin typeface="Consolas" panose="020B0609020204030204" pitchFamily="49" charset="0"/>
                <a:cs typeface="Courier New" pitchFamily="49" charset="0"/>
              </a:rPr>
              <a:t>}</a:t>
            </a:r>
          </a:p>
        </p:txBody>
      </p:sp>
      <p:sp>
        <p:nvSpPr>
          <p:cNvPr id="10" name="Rectangle 23"/>
          <p:cNvSpPr>
            <a:spLocks noChangeArrowheads="1"/>
          </p:cNvSpPr>
          <p:nvPr/>
        </p:nvSpPr>
        <p:spPr bwMode="auto">
          <a:xfrm>
            <a:off x="1593270" y="3495942"/>
            <a:ext cx="9074730" cy="1323439"/>
          </a:xfrm>
          <a:prstGeom prst="rect">
            <a:avLst/>
          </a:prstGeom>
          <a:solidFill>
            <a:schemeClr val="accent5">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000" b="1" dirty="0">
                <a:latin typeface="Consolas" panose="020B0609020204030204" pitchFamily="49" charset="0"/>
                <a:cs typeface="Courier New" pitchFamily="49" charset="0"/>
              </a:rPr>
              <a:t>while(10)</a:t>
            </a:r>
          </a:p>
          <a:p>
            <a:pPr lvl="0" fontAlgn="base">
              <a:spcBef>
                <a:spcPct val="0"/>
              </a:spcBef>
              <a:spcAft>
                <a:spcPct val="0"/>
              </a:spcAft>
            </a:pPr>
            <a:r>
              <a:rPr lang="en-US" sz="2000" b="1" dirty="0">
                <a:latin typeface="Consolas" panose="020B0609020204030204" pitchFamily="49" charset="0"/>
                <a:cs typeface="Courier New" pitchFamily="49" charset="0"/>
              </a:rPr>
              <a:t>{</a:t>
            </a:r>
          </a:p>
          <a:p>
            <a:pPr lvl="0" fontAlgn="base">
              <a:spcBef>
                <a:spcPct val="0"/>
              </a:spcBef>
              <a:spcAft>
                <a:spcPct val="0"/>
              </a:spcAft>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cout</a:t>
            </a:r>
            <a:r>
              <a:rPr lang="en-US" sz="2000" b="1" dirty="0">
                <a:latin typeface="Consolas" panose="020B0609020204030204" pitchFamily="49" charset="0"/>
                <a:cs typeface="Courier New" pitchFamily="49" charset="0"/>
              </a:rPr>
              <a:t>&lt;&lt;"\n Infinite loop";</a:t>
            </a:r>
          </a:p>
          <a:p>
            <a:pPr lvl="0" fontAlgn="base">
              <a:spcBef>
                <a:spcPct val="0"/>
              </a:spcBef>
              <a:spcAft>
                <a:spcPct val="0"/>
              </a:spcAft>
            </a:pPr>
            <a:r>
              <a:rPr lang="en-US" sz="2000" b="1" dirty="0">
                <a:latin typeface="Consolas" panose="020B0609020204030204" pitchFamily="49" charset="0"/>
                <a:cs typeface="Courier New" pitchFamily="49" charset="0"/>
              </a:rPr>
              <a:t>}</a:t>
            </a:r>
          </a:p>
        </p:txBody>
      </p:sp>
      <p:sp>
        <p:nvSpPr>
          <p:cNvPr id="11" name="Rectangle 23"/>
          <p:cNvSpPr>
            <a:spLocks noChangeArrowheads="1"/>
          </p:cNvSpPr>
          <p:nvPr/>
        </p:nvSpPr>
        <p:spPr bwMode="auto">
          <a:xfrm>
            <a:off x="1593270" y="5250722"/>
            <a:ext cx="9074730" cy="1323439"/>
          </a:xfrm>
          <a:prstGeom prst="rect">
            <a:avLst/>
          </a:prstGeom>
          <a:solidFill>
            <a:schemeClr val="accent4">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000" b="1" dirty="0">
                <a:latin typeface="Consolas" panose="020B0609020204030204" pitchFamily="49" charset="0"/>
                <a:cs typeface="Courier New" pitchFamily="49" charset="0"/>
              </a:rPr>
              <a:t>while(‘A’)</a:t>
            </a:r>
          </a:p>
          <a:p>
            <a:pPr lvl="0" fontAlgn="base">
              <a:spcBef>
                <a:spcPct val="0"/>
              </a:spcBef>
              <a:spcAft>
                <a:spcPct val="0"/>
              </a:spcAft>
            </a:pPr>
            <a:r>
              <a:rPr lang="en-US" sz="2000" b="1" dirty="0">
                <a:latin typeface="Consolas" panose="020B0609020204030204" pitchFamily="49" charset="0"/>
                <a:cs typeface="Courier New" pitchFamily="49" charset="0"/>
              </a:rPr>
              <a:t>{</a:t>
            </a:r>
          </a:p>
          <a:p>
            <a:pPr lvl="0" fontAlgn="base">
              <a:spcBef>
                <a:spcPct val="0"/>
              </a:spcBef>
              <a:spcAft>
                <a:spcPct val="0"/>
              </a:spcAft>
            </a:pP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cout</a:t>
            </a:r>
            <a:r>
              <a:rPr lang="en-US" sz="2000" b="1" dirty="0">
                <a:latin typeface="Consolas" panose="020B0609020204030204" pitchFamily="49" charset="0"/>
                <a:cs typeface="Courier New" pitchFamily="49" charset="0"/>
              </a:rPr>
              <a:t>&lt;&lt;"\n Infinite loop";</a:t>
            </a:r>
          </a:p>
          <a:p>
            <a:pPr lvl="0" fontAlgn="base">
              <a:spcBef>
                <a:spcPct val="0"/>
              </a:spcBef>
              <a:spcAft>
                <a:spcPct val="0"/>
              </a:spcAft>
            </a:pPr>
            <a:r>
              <a:rPr lang="en-US" sz="2000" b="1" dirty="0">
                <a:latin typeface="Consolas" panose="020B0609020204030204" pitchFamily="49" charset="0"/>
                <a:cs typeface="Courier New" pitchFamily="49" charset="0"/>
              </a:rPr>
              <a:t>}</a:t>
            </a:r>
          </a:p>
        </p:txBody>
      </p:sp>
      <p:sp>
        <p:nvSpPr>
          <p:cNvPr id="2" name="Date Placeholder 1"/>
          <p:cNvSpPr>
            <a:spLocks noGrp="1"/>
          </p:cNvSpPr>
          <p:nvPr>
            <p:ph type="dt" sz="half" idx="10"/>
          </p:nvPr>
        </p:nvSpPr>
        <p:spPr/>
        <p:txBody>
          <a:bodyPr/>
          <a:lstStyle/>
          <a:p>
            <a:fld id="{CEFAA73F-0EB3-4544-9505-6478BE07C43E}"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75233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7"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idx="4294967295"/>
          </p:nvPr>
        </p:nvSpPr>
        <p:spPr>
          <a:xfrm>
            <a:off x="1552575" y="16670"/>
            <a:ext cx="9077325" cy="897730"/>
          </a:xfrm>
        </p:spPr>
        <p:txBody>
          <a:bodyPr>
            <a:noAutofit/>
          </a:bodyPr>
          <a:lstStyle/>
          <a:p>
            <a:r>
              <a:rPr lang="en-US" b="1" dirty="0" smtClean="0">
                <a:solidFill>
                  <a:srgbClr val="B80000"/>
                </a:solidFill>
              </a:rPr>
              <a:t>(while loop) – Example</a:t>
            </a:r>
            <a:endParaRPr lang="en-US" b="1" dirty="0" smtClean="0">
              <a:solidFill>
                <a:srgbClr val="B80000"/>
              </a:solidFill>
              <a:ea typeface="宋体" charset="-122"/>
            </a:endParaRPr>
          </a:p>
        </p:txBody>
      </p:sp>
      <p:sp>
        <p:nvSpPr>
          <p:cNvPr id="437251"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7253"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8" name="Rectangle 7"/>
          <p:cNvSpPr/>
          <p:nvPr/>
        </p:nvSpPr>
        <p:spPr>
          <a:xfrm>
            <a:off x="1552575"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6647" name="Rectangle 23"/>
          <p:cNvSpPr>
            <a:spLocks noChangeArrowheads="1"/>
          </p:cNvSpPr>
          <p:nvPr/>
        </p:nvSpPr>
        <p:spPr bwMode="auto">
          <a:xfrm>
            <a:off x="1593270" y="1474441"/>
            <a:ext cx="9074730" cy="1384995"/>
          </a:xfrm>
          <a:prstGeom prst="rect">
            <a:avLst/>
          </a:prstGeom>
          <a:solidFill>
            <a:schemeClr val="accent6">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100" b="1" dirty="0">
                <a:latin typeface="Consolas" panose="020B0609020204030204" pitchFamily="49" charset="0"/>
                <a:cs typeface="Courier New" pitchFamily="49" charset="0"/>
              </a:rPr>
              <a:t>while (</a:t>
            </a:r>
            <a:r>
              <a:rPr lang="en-US" sz="2100" b="1" dirty="0" err="1">
                <a:latin typeface="Consolas" panose="020B0609020204030204" pitchFamily="49" charset="0"/>
                <a:cs typeface="Courier New" pitchFamily="49" charset="0"/>
              </a:rPr>
              <a:t>numEntries</a:t>
            </a:r>
            <a:r>
              <a:rPr lang="en-US" sz="2100" b="1" dirty="0">
                <a:latin typeface="Consolas" panose="020B0609020204030204" pitchFamily="49" charset="0"/>
                <a:cs typeface="Courier New" pitchFamily="49" charset="0"/>
              </a:rPr>
              <a:t> = 3)  </a:t>
            </a:r>
            <a:r>
              <a:rPr lang="en-US" sz="2100" b="1" dirty="0">
                <a:solidFill>
                  <a:srgbClr val="008000"/>
                </a:solidFill>
                <a:latin typeface="Consolas" panose="020B0609020204030204" pitchFamily="49" charset="0"/>
                <a:cs typeface="Courier New" pitchFamily="49" charset="0"/>
              </a:rPr>
              <a:t>//always true</a:t>
            </a:r>
          </a:p>
          <a:p>
            <a:pPr lvl="0" fontAlgn="base">
              <a:spcBef>
                <a:spcPct val="0"/>
              </a:spcBef>
              <a:spcAft>
                <a:spcPct val="0"/>
              </a:spcAft>
            </a:pPr>
            <a:r>
              <a:rPr lang="en-US" sz="2100" b="1" dirty="0">
                <a:latin typeface="Consolas" panose="020B0609020204030204" pitchFamily="49" charset="0"/>
                <a:cs typeface="Courier New" pitchFamily="49" charset="0"/>
              </a:rPr>
              <a:t>{</a:t>
            </a:r>
          </a:p>
          <a:p>
            <a:pPr lvl="0" fontAlgn="base">
              <a:spcBef>
                <a:spcPct val="0"/>
              </a:spcBef>
              <a:spcAft>
                <a:spcPct val="0"/>
              </a:spcAft>
            </a:pPr>
            <a:r>
              <a:rPr lang="en-US" sz="2100" b="1" dirty="0">
                <a:latin typeface="Consolas" panose="020B0609020204030204" pitchFamily="49" charset="0"/>
                <a:cs typeface="Courier New" pitchFamily="49" charset="0"/>
              </a:rPr>
              <a:t>   </a:t>
            </a:r>
            <a:r>
              <a:rPr lang="en-US" sz="2100" b="1" dirty="0" err="1">
                <a:latin typeface="Consolas" panose="020B0609020204030204" pitchFamily="49" charset="0"/>
                <a:cs typeface="Courier New" pitchFamily="49" charset="0"/>
              </a:rPr>
              <a:t>cout</a:t>
            </a:r>
            <a:r>
              <a:rPr lang="en-US" sz="2100" b="1" dirty="0">
                <a:latin typeface="Consolas" panose="020B0609020204030204" pitchFamily="49" charset="0"/>
                <a:cs typeface="Courier New" pitchFamily="49" charset="0"/>
              </a:rPr>
              <a:t> &lt;&lt;"working … "; </a:t>
            </a:r>
            <a:r>
              <a:rPr lang="en-US" sz="2100" b="1" dirty="0" err="1">
                <a:latin typeface="Consolas" panose="020B0609020204030204" pitchFamily="49" charset="0"/>
                <a:cs typeface="Courier New" pitchFamily="49" charset="0"/>
              </a:rPr>
              <a:t>numEntries</a:t>
            </a:r>
            <a:r>
              <a:rPr lang="en-US" sz="2100" b="1" dirty="0">
                <a:latin typeface="Consolas" panose="020B0609020204030204" pitchFamily="49" charset="0"/>
                <a:cs typeface="Courier New" pitchFamily="49" charset="0"/>
              </a:rPr>
              <a:t>++; </a:t>
            </a:r>
          </a:p>
          <a:p>
            <a:pPr lvl="0" fontAlgn="base">
              <a:spcBef>
                <a:spcPct val="0"/>
              </a:spcBef>
              <a:spcAft>
                <a:spcPct val="0"/>
              </a:spcAft>
            </a:pPr>
            <a:r>
              <a:rPr lang="en-US" sz="2100" b="1" dirty="0">
                <a:latin typeface="Consolas" panose="020B0609020204030204" pitchFamily="49" charset="0"/>
                <a:cs typeface="Courier New" pitchFamily="49" charset="0"/>
              </a:rPr>
              <a:t>}</a:t>
            </a:r>
          </a:p>
        </p:txBody>
      </p:sp>
      <p:sp>
        <p:nvSpPr>
          <p:cNvPr id="10" name="Rectangle 23"/>
          <p:cNvSpPr>
            <a:spLocks noChangeArrowheads="1"/>
          </p:cNvSpPr>
          <p:nvPr/>
        </p:nvSpPr>
        <p:spPr bwMode="auto">
          <a:xfrm>
            <a:off x="1593270" y="3626823"/>
            <a:ext cx="9074730" cy="1384995"/>
          </a:xfrm>
          <a:prstGeom prst="rect">
            <a:avLst/>
          </a:prstGeom>
          <a:solidFill>
            <a:schemeClr val="accent5">
              <a:lumMod val="20000"/>
              <a:lumOff val="8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US" sz="2100" b="1" dirty="0">
                <a:latin typeface="Consolas" panose="020B0609020204030204" pitchFamily="49" charset="0"/>
                <a:cs typeface="Courier New" pitchFamily="49" charset="0"/>
              </a:rPr>
              <a:t>while (</a:t>
            </a:r>
            <a:r>
              <a:rPr lang="en-US" sz="2100" b="1" dirty="0" err="1">
                <a:latin typeface="Consolas" panose="020B0609020204030204" pitchFamily="49" charset="0"/>
                <a:cs typeface="Courier New" pitchFamily="49" charset="0"/>
              </a:rPr>
              <a:t>numEntries</a:t>
            </a:r>
            <a:r>
              <a:rPr lang="en-US" sz="2100" b="1" dirty="0">
                <a:latin typeface="Consolas" panose="020B0609020204030204" pitchFamily="49" charset="0"/>
                <a:cs typeface="Courier New" pitchFamily="49" charset="0"/>
              </a:rPr>
              <a:t> = 0)  </a:t>
            </a:r>
            <a:r>
              <a:rPr lang="en-US" sz="2100" b="1" dirty="0">
                <a:solidFill>
                  <a:srgbClr val="FF0000"/>
                </a:solidFill>
                <a:latin typeface="Consolas" panose="020B0609020204030204" pitchFamily="49" charset="0"/>
                <a:cs typeface="Courier New" pitchFamily="49" charset="0"/>
              </a:rPr>
              <a:t>//always false</a:t>
            </a:r>
          </a:p>
          <a:p>
            <a:pPr lvl="0" fontAlgn="base">
              <a:spcBef>
                <a:spcPct val="0"/>
              </a:spcBef>
              <a:spcAft>
                <a:spcPct val="0"/>
              </a:spcAft>
            </a:pPr>
            <a:r>
              <a:rPr lang="en-US" sz="2100" b="1" dirty="0">
                <a:latin typeface="Consolas" panose="020B0609020204030204" pitchFamily="49" charset="0"/>
                <a:cs typeface="Courier New" pitchFamily="49" charset="0"/>
              </a:rPr>
              <a:t>{</a:t>
            </a:r>
          </a:p>
          <a:p>
            <a:pPr fontAlgn="base">
              <a:spcBef>
                <a:spcPct val="0"/>
              </a:spcBef>
              <a:spcAft>
                <a:spcPct val="0"/>
              </a:spcAft>
            </a:pPr>
            <a:r>
              <a:rPr lang="en-US" sz="2100" b="1" dirty="0">
                <a:latin typeface="Consolas" panose="020B0609020204030204" pitchFamily="49" charset="0"/>
                <a:cs typeface="Courier New" pitchFamily="49" charset="0"/>
              </a:rPr>
              <a:t>   </a:t>
            </a:r>
            <a:r>
              <a:rPr lang="en-US" sz="2100" b="1" dirty="0" err="1">
                <a:latin typeface="Consolas" panose="020B0609020204030204" pitchFamily="49" charset="0"/>
                <a:cs typeface="Courier New" pitchFamily="49" charset="0"/>
              </a:rPr>
              <a:t>cout</a:t>
            </a:r>
            <a:r>
              <a:rPr lang="en-US" sz="2100" b="1" dirty="0">
                <a:latin typeface="Consolas" panose="020B0609020204030204" pitchFamily="49" charset="0"/>
                <a:cs typeface="Courier New" pitchFamily="49" charset="0"/>
              </a:rPr>
              <a:t> &lt;&lt; “never executed… ";</a:t>
            </a:r>
          </a:p>
          <a:p>
            <a:pPr lvl="0" fontAlgn="base">
              <a:spcBef>
                <a:spcPct val="0"/>
              </a:spcBef>
              <a:spcAft>
                <a:spcPct val="0"/>
              </a:spcAft>
            </a:pPr>
            <a:r>
              <a:rPr lang="en-US" sz="2100" b="1" dirty="0">
                <a:latin typeface="Consolas" panose="020B0609020204030204" pitchFamily="49" charset="0"/>
                <a:cs typeface="Courier New" pitchFamily="49" charset="0"/>
              </a:rPr>
              <a:t>}</a:t>
            </a:r>
          </a:p>
        </p:txBody>
      </p:sp>
      <p:sp>
        <p:nvSpPr>
          <p:cNvPr id="2" name="Date Placeholder 1"/>
          <p:cNvSpPr>
            <a:spLocks noGrp="1"/>
          </p:cNvSpPr>
          <p:nvPr>
            <p:ph type="dt" sz="half" idx="10"/>
          </p:nvPr>
        </p:nvSpPr>
        <p:spPr/>
        <p:txBody>
          <a:bodyPr/>
          <a:lstStyle/>
          <a:p>
            <a:fld id="{7CBB375B-3377-4FFF-A27D-C249B11AE256}"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50613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7"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267201" y="1981200"/>
            <a:ext cx="3782295" cy="1295400"/>
          </a:xfrm>
        </p:spPr>
        <p:txBody>
          <a:bodyPr>
            <a:normAutofit/>
          </a:bodyPr>
          <a:lstStyle/>
          <a:p>
            <a:r>
              <a:rPr lang="en-US" b="1" u="sng" dirty="0" smtClean="0">
                <a:solidFill>
                  <a:srgbClr val="B80000"/>
                </a:solidFill>
              </a:rPr>
              <a:t>do loop</a:t>
            </a:r>
            <a:endParaRPr lang="en-US" b="1" u="sng" dirty="0">
              <a:solidFill>
                <a:srgbClr val="B80000"/>
              </a:solidFill>
            </a:endParaRPr>
          </a:p>
        </p:txBody>
      </p:sp>
      <p:sp>
        <p:nvSpPr>
          <p:cNvPr id="2" name="Date Placeholder 1"/>
          <p:cNvSpPr>
            <a:spLocks noGrp="1"/>
          </p:cNvSpPr>
          <p:nvPr>
            <p:ph type="dt" sz="half" idx="10"/>
          </p:nvPr>
        </p:nvSpPr>
        <p:spPr/>
        <p:txBody>
          <a:bodyPr/>
          <a:lstStyle/>
          <a:p>
            <a:fld id="{F3A81A86-5D63-49EB-B377-3CE0F97FC8D1}"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1D474410-A3CD-4930-835E-FFCA3D92A822}" type="slidenum">
              <a:rPr lang="en-US" smtClean="0"/>
              <a:pPr/>
              <a:t>23</a:t>
            </a:fld>
            <a:endParaRPr lang="en-US"/>
          </a:p>
        </p:txBody>
      </p:sp>
    </p:spTree>
    <p:extLst>
      <p:ext uri="{BB962C8B-B14F-4D97-AF65-F5344CB8AC3E}">
        <p14:creationId xmlns:p14="http://schemas.microsoft.com/office/powerpoint/2010/main" val="22696616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17066" y="-1"/>
            <a:ext cx="9150935" cy="868681"/>
          </a:xfrm>
        </p:spPr>
        <p:txBody>
          <a:bodyPr>
            <a:normAutofit/>
          </a:bodyPr>
          <a:lstStyle/>
          <a:p>
            <a:r>
              <a:rPr lang="en-US" b="1" dirty="0" smtClean="0">
                <a:solidFill>
                  <a:srgbClr val="B80000"/>
                </a:solidFill>
              </a:rPr>
              <a:t>do loop</a:t>
            </a:r>
            <a:endParaRPr lang="en-US" b="1" dirty="0">
              <a:solidFill>
                <a:srgbClr val="B80000"/>
              </a:solidFill>
            </a:endParaRPr>
          </a:p>
        </p:txBody>
      </p:sp>
      <p:sp>
        <p:nvSpPr>
          <p:cNvPr id="9219" name="Rectangle 3"/>
          <p:cNvSpPr>
            <a:spLocks noGrp="1" noChangeArrowheads="1"/>
          </p:cNvSpPr>
          <p:nvPr>
            <p:ph type="body" sz="half" idx="1"/>
          </p:nvPr>
        </p:nvSpPr>
        <p:spPr>
          <a:xfrm>
            <a:off x="1641760" y="914400"/>
            <a:ext cx="8915400" cy="5943600"/>
          </a:xfrm>
        </p:spPr>
        <p:txBody>
          <a:bodyPr>
            <a:noAutofit/>
          </a:bodyPr>
          <a:lstStyle/>
          <a:p>
            <a:pPr algn="just"/>
            <a:r>
              <a:rPr lang="en-US" dirty="0" smtClean="0"/>
              <a:t>In</a:t>
            </a:r>
            <a:r>
              <a:rPr lang="en-US" dirty="0" smtClean="0">
                <a:solidFill>
                  <a:srgbClr val="2F1BC7"/>
                </a:solidFill>
              </a:rPr>
              <a:t> </a:t>
            </a:r>
            <a:r>
              <a:rPr lang="en-US" b="1" dirty="0" smtClean="0">
                <a:solidFill>
                  <a:srgbClr val="2F1BC7"/>
                </a:solidFill>
              </a:rPr>
              <a:t>while</a:t>
            </a:r>
            <a:r>
              <a:rPr lang="en-US" dirty="0" smtClean="0">
                <a:solidFill>
                  <a:srgbClr val="2F1BC7"/>
                </a:solidFill>
              </a:rPr>
              <a:t> </a:t>
            </a:r>
            <a:r>
              <a:rPr lang="en-US" b="1" dirty="0" smtClean="0"/>
              <a:t>loop</a:t>
            </a:r>
            <a:r>
              <a:rPr lang="en-US" dirty="0" smtClean="0"/>
              <a:t> if </a:t>
            </a:r>
            <a:r>
              <a:rPr lang="en-US" b="1" dirty="0" smtClean="0">
                <a:solidFill>
                  <a:srgbClr val="2F1BC7"/>
                </a:solidFill>
              </a:rPr>
              <a:t>condition</a:t>
            </a:r>
            <a:r>
              <a:rPr lang="en-US" b="1" dirty="0" smtClean="0"/>
              <a:t> is </a:t>
            </a:r>
            <a:r>
              <a:rPr lang="en-US" b="1" dirty="0" smtClean="0">
                <a:solidFill>
                  <a:srgbClr val="2F1BC7"/>
                </a:solidFill>
              </a:rPr>
              <a:t>false</a:t>
            </a:r>
            <a:r>
              <a:rPr lang="en-US" b="1" dirty="0" smtClean="0"/>
              <a:t> </a:t>
            </a:r>
            <a:r>
              <a:rPr lang="en-US" dirty="0" smtClean="0"/>
              <a:t>it is </a:t>
            </a:r>
            <a:r>
              <a:rPr lang="en-US" b="1" dirty="0" smtClean="0">
                <a:solidFill>
                  <a:srgbClr val="2F1BC7"/>
                </a:solidFill>
              </a:rPr>
              <a:t>never</a:t>
            </a:r>
            <a:r>
              <a:rPr lang="en-US" dirty="0" smtClean="0"/>
              <a:t> entered or </a:t>
            </a:r>
            <a:r>
              <a:rPr lang="en-US" b="1" dirty="0" smtClean="0">
                <a:solidFill>
                  <a:srgbClr val="2F1BC7"/>
                </a:solidFill>
              </a:rPr>
              <a:t>executed</a:t>
            </a:r>
            <a:endParaRPr lang="en-US" b="1" dirty="0" smtClean="0"/>
          </a:p>
          <a:p>
            <a:endParaRPr lang="en-US" dirty="0" smtClean="0"/>
          </a:p>
          <a:p>
            <a:r>
              <a:rPr lang="en-US" dirty="0" smtClean="0"/>
              <a:t>Sometime, </a:t>
            </a:r>
            <a:r>
              <a:rPr lang="en-US" b="1" dirty="0" smtClean="0">
                <a:solidFill>
                  <a:srgbClr val="2F1BC7"/>
                </a:solidFill>
              </a:rPr>
              <a:t>requirements</a:t>
            </a:r>
            <a:r>
              <a:rPr lang="en-US" dirty="0" smtClean="0"/>
              <a:t> are that the </a:t>
            </a:r>
            <a:r>
              <a:rPr lang="en-US" b="1" dirty="0" smtClean="0">
                <a:solidFill>
                  <a:srgbClr val="2C14DE"/>
                </a:solidFill>
              </a:rPr>
              <a:t>loop should be executed at least once</a:t>
            </a:r>
            <a:r>
              <a:rPr lang="en-US" dirty="0" smtClean="0"/>
              <a:t>….</a:t>
            </a:r>
          </a:p>
          <a:p>
            <a:endParaRPr lang="en-US" dirty="0" smtClean="0"/>
          </a:p>
          <a:p>
            <a:r>
              <a:rPr lang="en-US" dirty="0" smtClean="0"/>
              <a:t>For that, we use </a:t>
            </a:r>
            <a:r>
              <a:rPr lang="en-US" b="1" dirty="0" smtClean="0">
                <a:solidFill>
                  <a:srgbClr val="B80000"/>
                </a:solidFill>
              </a:rPr>
              <a:t>do loop, </a:t>
            </a:r>
            <a:r>
              <a:rPr lang="en-US" dirty="0" smtClean="0"/>
              <a:t>that </a:t>
            </a:r>
            <a:r>
              <a:rPr lang="en-US" b="1" dirty="0" smtClean="0">
                <a:solidFill>
                  <a:srgbClr val="008000"/>
                </a:solidFill>
              </a:rPr>
              <a:t>guarantees at least on execution of the loop body</a:t>
            </a:r>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fld id="{7CB46544-126A-4923-98C4-366190F99107}"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1D474410-A3CD-4930-835E-FFCA3D92A822}" type="slidenum">
              <a:rPr lang="en-US" smtClean="0"/>
              <a:pPr/>
              <a:t>24</a:t>
            </a:fld>
            <a:endParaRPr lang="en-US"/>
          </a:p>
        </p:txBody>
      </p:sp>
    </p:spTree>
    <p:extLst>
      <p:ext uri="{BB962C8B-B14F-4D97-AF65-F5344CB8AC3E}">
        <p14:creationId xmlns:p14="http://schemas.microsoft.com/office/powerpoint/2010/main" val="125974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0" y="10709"/>
            <a:ext cx="9144000" cy="836402"/>
          </a:xfrm>
        </p:spPr>
        <p:txBody>
          <a:bodyPr>
            <a:normAutofit/>
          </a:bodyPr>
          <a:lstStyle/>
          <a:p>
            <a:r>
              <a:rPr lang="en-US" b="1" dirty="0" smtClean="0">
                <a:solidFill>
                  <a:srgbClr val="B80000"/>
                </a:solidFill>
              </a:rPr>
              <a:t>do while loop - Syntax</a:t>
            </a:r>
            <a:endParaRPr lang="en-US" b="1" dirty="0">
              <a:solidFill>
                <a:srgbClr val="B80000"/>
              </a:solidFill>
            </a:endParaRPr>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pSp>
        <p:nvGrpSpPr>
          <p:cNvPr id="3" name="Group 20"/>
          <p:cNvGrpSpPr/>
          <p:nvPr/>
        </p:nvGrpSpPr>
        <p:grpSpPr>
          <a:xfrm>
            <a:off x="1524000" y="914400"/>
            <a:ext cx="2588912" cy="762000"/>
            <a:chOff x="78088" y="990600"/>
            <a:chExt cx="2588912" cy="762000"/>
          </a:xfrm>
        </p:grpSpPr>
        <p:cxnSp>
          <p:nvCxnSpPr>
            <p:cNvPr id="9" name="Straight Arrow Connector 8"/>
            <p:cNvCxnSpPr/>
            <p:nvPr/>
          </p:nvCxnSpPr>
          <p:spPr>
            <a:xfrm>
              <a:off x="2133600" y="1447800"/>
              <a:ext cx="533400" cy="304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088" y="990600"/>
              <a:ext cx="2207912" cy="707886"/>
            </a:xfrm>
            <a:prstGeom prst="rect">
              <a:avLst/>
            </a:prstGeom>
            <a:noFill/>
          </p:spPr>
          <p:txBody>
            <a:bodyPr wrap="none" rtlCol="0">
              <a:spAutoFit/>
            </a:bodyPr>
            <a:lstStyle/>
            <a:p>
              <a:pPr algn="ctr"/>
              <a:r>
                <a:rPr lang="en-US" sz="2000" b="1" dirty="0">
                  <a:solidFill>
                    <a:srgbClr val="2F1BC7"/>
                  </a:solidFill>
                </a:rPr>
                <a:t>Loop body contain </a:t>
              </a:r>
            </a:p>
            <a:p>
              <a:pPr algn="ctr"/>
              <a:r>
                <a:rPr lang="en-US" sz="2000" b="1" dirty="0">
                  <a:solidFill>
                    <a:srgbClr val="2F1BC7"/>
                  </a:solidFill>
                </a:rPr>
                <a:t>single statement</a:t>
              </a:r>
            </a:p>
          </p:txBody>
        </p:sp>
      </p:grpSp>
      <p:grpSp>
        <p:nvGrpSpPr>
          <p:cNvPr id="5" name="Group 22"/>
          <p:cNvGrpSpPr/>
          <p:nvPr/>
        </p:nvGrpSpPr>
        <p:grpSpPr>
          <a:xfrm>
            <a:off x="1752600" y="3124200"/>
            <a:ext cx="2514600" cy="1447800"/>
            <a:chOff x="152400" y="3581400"/>
            <a:chExt cx="2514600" cy="1447800"/>
          </a:xfrm>
        </p:grpSpPr>
        <p:cxnSp>
          <p:nvCxnSpPr>
            <p:cNvPr id="19" name="Straight Arrow Connector 18"/>
            <p:cNvCxnSpPr/>
            <p:nvPr/>
          </p:nvCxnSpPr>
          <p:spPr>
            <a:xfrm>
              <a:off x="1524000" y="4267200"/>
              <a:ext cx="1143000" cy="762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400" y="3581400"/>
              <a:ext cx="2234458" cy="707886"/>
            </a:xfrm>
            <a:prstGeom prst="rect">
              <a:avLst/>
            </a:prstGeom>
            <a:noFill/>
          </p:spPr>
          <p:txBody>
            <a:bodyPr wrap="none" rtlCol="0">
              <a:spAutoFit/>
            </a:bodyPr>
            <a:lstStyle/>
            <a:p>
              <a:pPr algn="ctr"/>
              <a:r>
                <a:rPr lang="en-US" sz="2000" b="1" dirty="0">
                  <a:solidFill>
                    <a:srgbClr val="2F1BC7"/>
                  </a:solidFill>
                </a:rPr>
                <a:t>Loop body contain </a:t>
              </a:r>
            </a:p>
            <a:p>
              <a:pPr algn="ctr"/>
              <a:r>
                <a:rPr lang="en-US" sz="2000" b="1" dirty="0">
                  <a:solidFill>
                    <a:srgbClr val="2F1BC7"/>
                  </a:solidFill>
                </a:rPr>
                <a:t>Multiple statement</a:t>
              </a:r>
            </a:p>
          </p:txBody>
        </p:sp>
      </p:grpSp>
      <p:pic>
        <p:nvPicPr>
          <p:cNvPr id="2050" name="Picture 2"/>
          <p:cNvPicPr>
            <a:picLocks noChangeAspect="1" noChangeArrowheads="1"/>
          </p:cNvPicPr>
          <p:nvPr/>
        </p:nvPicPr>
        <p:blipFill>
          <a:blip r:embed="rId3"/>
          <a:srcRect/>
          <a:stretch>
            <a:fillRect/>
          </a:stretch>
        </p:blipFill>
        <p:spPr bwMode="auto">
          <a:xfrm>
            <a:off x="4245886" y="990600"/>
            <a:ext cx="5660115" cy="1600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4267200" y="2734290"/>
            <a:ext cx="5638800" cy="3818911"/>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7991CC3F-B603-49F6-B659-D3B68F5887E8}" type="datetime1">
              <a:rPr lang="en-US" smtClean="0"/>
              <a:t>10/5/2022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a:p>
        </p:txBody>
      </p:sp>
      <p:sp>
        <p:nvSpPr>
          <p:cNvPr id="7" name="Slide Number Placeholder 6"/>
          <p:cNvSpPr>
            <a:spLocks noGrp="1"/>
          </p:cNvSpPr>
          <p:nvPr>
            <p:ph type="sldNum" sz="quarter" idx="12"/>
          </p:nvPr>
        </p:nvSpPr>
        <p:spPr/>
        <p:txBody>
          <a:bodyPr/>
          <a:lstStyle/>
          <a:p>
            <a:fld id="{1D474410-A3CD-4930-835E-FFCA3D92A822}" type="slidenum">
              <a:rPr lang="en-US" smtClean="0"/>
              <a:pPr/>
              <a:t>25</a:t>
            </a:fld>
            <a:endParaRPr lang="en-US"/>
          </a:p>
        </p:txBody>
      </p:sp>
    </p:spTree>
    <p:extLst>
      <p:ext uri="{BB962C8B-B14F-4D97-AF65-F5344CB8AC3E}">
        <p14:creationId xmlns:p14="http://schemas.microsoft.com/office/powerpoint/2010/main" val="1721172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27906" y="52963"/>
            <a:ext cx="9040095" cy="834421"/>
          </a:xfrm>
        </p:spPr>
        <p:txBody>
          <a:bodyPr>
            <a:normAutofit/>
          </a:bodyPr>
          <a:lstStyle/>
          <a:p>
            <a:r>
              <a:rPr lang="en-US" b="1" dirty="0" smtClean="0">
                <a:solidFill>
                  <a:srgbClr val="B80000"/>
                </a:solidFill>
              </a:rPr>
              <a:t>do loop – Example1</a:t>
            </a:r>
            <a:endParaRPr lang="en-US" b="1" dirty="0">
              <a:solidFill>
                <a:srgbClr val="B80000"/>
              </a:solidFill>
            </a:endParaRPr>
          </a:p>
        </p:txBody>
      </p:sp>
      <p:sp>
        <p:nvSpPr>
          <p:cNvPr id="9219" name="Rectangle 3"/>
          <p:cNvSpPr>
            <a:spLocks noGrp="1" noChangeArrowheads="1"/>
          </p:cNvSpPr>
          <p:nvPr>
            <p:ph type="body" sz="half" idx="1"/>
          </p:nvPr>
        </p:nvSpPr>
        <p:spPr>
          <a:xfrm>
            <a:off x="1627905" y="1066800"/>
            <a:ext cx="8915400" cy="6096000"/>
          </a:xfrm>
        </p:spPr>
        <p:txBody>
          <a:bodyPr>
            <a:noAutofit/>
          </a:bodyPr>
          <a:lstStyle/>
          <a:p>
            <a:pPr>
              <a:buNone/>
            </a:pPr>
            <a:endParaRPr lang="en-US" sz="1000" b="1" dirty="0">
              <a:latin typeface="Consolas" panose="020B0609020204030204" pitchFamily="49" charset="0"/>
              <a:cs typeface="Courier New" pitchFamily="49" charset="0"/>
            </a:endParaRPr>
          </a:p>
          <a:p>
            <a:pPr>
              <a:buNone/>
            </a:pPr>
            <a:r>
              <a:rPr lang="en-US" sz="2400" b="1" dirty="0" err="1">
                <a:solidFill>
                  <a:srgbClr val="2F1BC7"/>
                </a:solidFill>
                <a:latin typeface="Consolas" panose="020B0609020204030204" pitchFamily="49" charset="0"/>
                <a:cs typeface="Courier New" pitchFamily="49" charset="0"/>
              </a:rPr>
              <a:t>int</a:t>
            </a:r>
            <a:r>
              <a:rPr lang="en-US" sz="2400" b="1" dirty="0">
                <a:solidFill>
                  <a:srgbClr val="2F1BC7"/>
                </a:solidFill>
                <a:latin typeface="Consolas" panose="020B0609020204030204" pitchFamily="49" charset="0"/>
                <a:cs typeface="Courier New" pitchFamily="49" charset="0"/>
              </a:rPr>
              <a:t> main</a:t>
            </a:r>
            <a:r>
              <a:rPr lang="en-US" sz="2400" b="1" dirty="0">
                <a:latin typeface="Consolas" panose="020B0609020204030204" pitchFamily="49" charset="0"/>
                <a:cs typeface="Courier New" pitchFamily="49" charset="0"/>
              </a:rPr>
              <a:t>( ) </a:t>
            </a:r>
          </a:p>
          <a:p>
            <a:pPr>
              <a:buNone/>
            </a:pPr>
            <a:r>
              <a:rPr lang="en-US" sz="2400" b="1" dirty="0">
                <a:latin typeface="Consolas" panose="020B0609020204030204" pitchFamily="49" charset="0"/>
                <a:cs typeface="Courier New" pitchFamily="49" charset="0"/>
              </a:rPr>
              <a:t>{ </a:t>
            </a:r>
            <a:br>
              <a:rPr lang="en-US" sz="2400" b="1" dirty="0">
                <a:latin typeface="Consolas" panose="020B0609020204030204" pitchFamily="49" charset="0"/>
                <a:cs typeface="Courier New" pitchFamily="49" charset="0"/>
              </a:rPr>
            </a:b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counter, </a:t>
            </a:r>
            <a:r>
              <a:rPr lang="en-US" sz="2400" b="1" dirty="0" err="1">
                <a:latin typeface="Consolas" panose="020B0609020204030204" pitchFamily="49" charset="0"/>
                <a:cs typeface="Courier New" pitchFamily="49" charset="0"/>
              </a:rPr>
              <a:t>howmuch</a:t>
            </a:r>
            <a:r>
              <a:rPr lang="en-US" sz="2400" b="1" dirty="0">
                <a:latin typeface="Consolas" panose="020B0609020204030204" pitchFamily="49" charset="0"/>
                <a:cs typeface="Courier New" pitchFamily="49" charset="0"/>
              </a:rPr>
              <a:t>; </a:t>
            </a:r>
            <a:br>
              <a:rPr lang="en-US" sz="2400" b="1" dirty="0">
                <a:latin typeface="Consolas" panose="020B0609020204030204" pitchFamily="49" charset="0"/>
                <a:cs typeface="Courier New" pitchFamily="49" charset="0"/>
              </a:rPr>
            </a:br>
            <a:r>
              <a:rPr lang="en-US" sz="2400" b="1" dirty="0" err="1">
                <a:latin typeface="Consolas" panose="020B0609020204030204" pitchFamily="49" charset="0"/>
                <a:cs typeface="Courier New" pitchFamily="49" charset="0"/>
              </a:rPr>
              <a:t>cin</a:t>
            </a:r>
            <a:r>
              <a:rPr lang="en-US" sz="2400" b="1" dirty="0">
                <a:latin typeface="Consolas" panose="020B0609020204030204" pitchFamily="49" charset="0"/>
                <a:cs typeface="Courier New" pitchFamily="49" charset="0"/>
              </a:rPr>
              <a:t>&gt;&gt;</a:t>
            </a:r>
            <a:r>
              <a:rPr lang="en-US" sz="2400" b="1" dirty="0" err="1">
                <a:latin typeface="Consolas" panose="020B0609020204030204" pitchFamily="49" charset="0"/>
                <a:cs typeface="Courier New" pitchFamily="49" charset="0"/>
              </a:rPr>
              <a:t>howmuch</a:t>
            </a:r>
            <a:r>
              <a:rPr lang="en-US" sz="2400" b="1" dirty="0">
                <a:latin typeface="Consolas" panose="020B0609020204030204" pitchFamily="49" charset="0"/>
                <a:cs typeface="Courier New" pitchFamily="49" charset="0"/>
              </a:rPr>
              <a:t>; </a:t>
            </a:r>
            <a:br>
              <a:rPr lang="en-US" sz="2400" b="1" dirty="0">
                <a:latin typeface="Consolas" panose="020B0609020204030204" pitchFamily="49" charset="0"/>
                <a:cs typeface="Courier New" pitchFamily="49" charset="0"/>
              </a:rPr>
            </a:br>
            <a:r>
              <a:rPr lang="en-US" sz="2400" b="1" dirty="0">
                <a:latin typeface="Consolas" panose="020B0609020204030204" pitchFamily="49" charset="0"/>
                <a:cs typeface="Courier New" pitchFamily="49" charset="0"/>
              </a:rPr>
              <a:t>counter = 0; </a:t>
            </a:r>
          </a:p>
          <a:p>
            <a:pPr>
              <a:buNone/>
            </a:pPr>
            <a:r>
              <a:rPr lang="en-US" sz="2400" b="1" dirty="0">
                <a:solidFill>
                  <a:srgbClr val="2F1BC7"/>
                </a:solidFill>
                <a:latin typeface="Consolas" panose="020B0609020204030204" pitchFamily="49" charset="0"/>
                <a:cs typeface="Courier New" pitchFamily="49" charset="0"/>
              </a:rPr>
              <a:t>  do { </a:t>
            </a:r>
          </a:p>
          <a:p>
            <a:pPr>
              <a:buNone/>
            </a:pPr>
            <a:r>
              <a:rPr lang="en-US" sz="2400" b="1" dirty="0">
                <a:latin typeface="Consolas" panose="020B0609020204030204" pitchFamily="49" charset="0"/>
                <a:cs typeface="Courier New" pitchFamily="49" charset="0"/>
              </a:rPr>
              <a:t>			counter++; </a:t>
            </a:r>
          </a:p>
          <a:p>
            <a:pPr>
              <a:buNone/>
            </a:pP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cout</a:t>
            </a:r>
            <a:r>
              <a:rPr lang="en-US" sz="2400" b="1" dirty="0">
                <a:latin typeface="Consolas" panose="020B0609020204030204" pitchFamily="49" charset="0"/>
                <a:cs typeface="Courier New" pitchFamily="49" charset="0"/>
              </a:rPr>
              <a:t>&lt;&lt;counter&lt;&lt;</a:t>
            </a:r>
            <a:r>
              <a:rPr lang="en-US" sz="2400" b="1" dirty="0" err="1">
                <a:latin typeface="Consolas" panose="020B0609020204030204" pitchFamily="49" charset="0"/>
                <a:cs typeface="Courier New" pitchFamily="49" charset="0"/>
              </a:rPr>
              <a:t>endl</a:t>
            </a:r>
            <a:r>
              <a:rPr lang="en-US" sz="2400" b="1" dirty="0">
                <a:latin typeface="Consolas" panose="020B0609020204030204" pitchFamily="49" charset="0"/>
                <a:cs typeface="Courier New" pitchFamily="49" charset="0"/>
              </a:rPr>
              <a:t>; </a:t>
            </a:r>
          </a:p>
          <a:p>
            <a:pPr>
              <a:buNone/>
            </a:pPr>
            <a:r>
              <a:rPr lang="en-US" sz="2400" b="1" dirty="0">
                <a:latin typeface="Consolas" panose="020B0609020204030204" pitchFamily="49" charset="0"/>
                <a:cs typeface="Courier New" pitchFamily="49" charset="0"/>
              </a:rPr>
              <a:t>	</a:t>
            </a:r>
            <a:r>
              <a:rPr lang="en-US" sz="2400" b="1" dirty="0">
                <a:solidFill>
                  <a:srgbClr val="2F1BC7"/>
                </a:solidFill>
                <a:latin typeface="Consolas" panose="020B0609020204030204" pitchFamily="49" charset="0"/>
                <a:cs typeface="Courier New" pitchFamily="49" charset="0"/>
              </a:rPr>
              <a:t>} while ( counter &lt; </a:t>
            </a:r>
            <a:r>
              <a:rPr lang="en-US" sz="2400" b="1" dirty="0" err="1">
                <a:solidFill>
                  <a:srgbClr val="2F1BC7"/>
                </a:solidFill>
                <a:latin typeface="Consolas" panose="020B0609020204030204" pitchFamily="49" charset="0"/>
                <a:cs typeface="Courier New" pitchFamily="49" charset="0"/>
              </a:rPr>
              <a:t>howmuch</a:t>
            </a:r>
            <a:r>
              <a:rPr lang="en-US" sz="2400" b="1" dirty="0">
                <a:solidFill>
                  <a:srgbClr val="2F1BC7"/>
                </a:solidFill>
                <a:latin typeface="Consolas" panose="020B0609020204030204" pitchFamily="49" charset="0"/>
                <a:cs typeface="Courier New" pitchFamily="49" charset="0"/>
              </a:rPr>
              <a:t>); </a:t>
            </a:r>
          </a:p>
          <a:p>
            <a:pPr>
              <a:buNone/>
            </a:pPr>
            <a:endParaRPr lang="en-US" sz="2400" b="1" dirty="0">
              <a:latin typeface="Consolas" panose="020B0609020204030204" pitchFamily="49" charset="0"/>
              <a:cs typeface="Courier New" pitchFamily="49" charset="0"/>
            </a:endParaRPr>
          </a:p>
          <a:p>
            <a:pPr>
              <a:buNone/>
            </a:pPr>
            <a:r>
              <a:rPr lang="en-US" sz="2400" b="1" dirty="0">
                <a:latin typeface="Consolas" panose="020B0609020204030204" pitchFamily="49" charset="0"/>
                <a:cs typeface="Courier New" pitchFamily="49" charset="0"/>
              </a:rPr>
              <a:t>  return 0;</a:t>
            </a:r>
          </a:p>
          <a:p>
            <a:pPr>
              <a:buNone/>
            </a:pPr>
            <a:r>
              <a:rPr lang="en-US" sz="2400" b="1" dirty="0">
                <a:latin typeface="Consolas" panose="020B0609020204030204" pitchFamily="49" charset="0"/>
                <a:cs typeface="Courier New" pitchFamily="49" charset="0"/>
              </a:rPr>
              <a:t>}</a:t>
            </a:r>
            <a:endParaRPr lang="en-US" sz="2400" b="1" dirty="0">
              <a:solidFill>
                <a:srgbClr val="2F1BC7"/>
              </a:solidFill>
              <a:latin typeface="Consolas" panose="020B0609020204030204" pitchFamily="49" charset="0"/>
              <a:cs typeface="Courier New" pitchFamily="49" charset="0"/>
            </a:endParaRPr>
          </a:p>
        </p:txBody>
      </p:sp>
      <p:sp>
        <p:nvSpPr>
          <p:cNvPr id="6" name="Rectangle 5"/>
          <p:cNvSpPr/>
          <p:nvPr/>
        </p:nvSpPr>
        <p:spPr>
          <a:xfrm>
            <a:off x="1534212" y="887385"/>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fld id="{B10A783B-9094-49EA-AF64-5F61B6D1DF47}"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1D474410-A3CD-4930-835E-FFCA3D92A822}" type="slidenum">
              <a:rPr lang="en-US" smtClean="0"/>
              <a:pPr/>
              <a:t>26</a:t>
            </a:fld>
            <a:endParaRPr lang="en-US"/>
          </a:p>
        </p:txBody>
      </p:sp>
    </p:spTree>
    <p:extLst>
      <p:ext uri="{BB962C8B-B14F-4D97-AF65-F5344CB8AC3E}">
        <p14:creationId xmlns:p14="http://schemas.microsoft.com/office/powerpoint/2010/main" val="41049701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62494" y="52963"/>
            <a:ext cx="9067801" cy="864899"/>
          </a:xfrm>
        </p:spPr>
        <p:txBody>
          <a:bodyPr>
            <a:normAutofit/>
          </a:bodyPr>
          <a:lstStyle/>
          <a:p>
            <a:r>
              <a:rPr lang="en-US" b="1" dirty="0" smtClean="0">
                <a:solidFill>
                  <a:srgbClr val="B80000"/>
                </a:solidFill>
              </a:rPr>
              <a:t>do loop – Example2</a:t>
            </a:r>
            <a:endParaRPr lang="en-US" b="1" dirty="0">
              <a:solidFill>
                <a:srgbClr val="B80000"/>
              </a:solidFill>
            </a:endParaRPr>
          </a:p>
        </p:txBody>
      </p:sp>
      <p:sp>
        <p:nvSpPr>
          <p:cNvPr id="9219" name="Rectangle 3"/>
          <p:cNvSpPr>
            <a:spLocks noGrp="1" noChangeArrowheads="1"/>
          </p:cNvSpPr>
          <p:nvPr>
            <p:ph type="body" sz="half" idx="1"/>
          </p:nvPr>
        </p:nvSpPr>
        <p:spPr>
          <a:xfrm>
            <a:off x="1562493" y="872144"/>
            <a:ext cx="9067801" cy="5985857"/>
          </a:xfrm>
        </p:spPr>
        <p:txBody>
          <a:bodyPr>
            <a:noAutofit/>
          </a:bodyPr>
          <a:lstStyle/>
          <a:p>
            <a:pPr>
              <a:buNone/>
            </a:pPr>
            <a:r>
              <a:rPr lang="en-US" sz="2300" b="1" dirty="0" err="1">
                <a:solidFill>
                  <a:srgbClr val="2F1BC7"/>
                </a:solidFill>
                <a:latin typeface="Consolas" panose="020B0609020204030204" pitchFamily="49" charset="0"/>
                <a:cs typeface="Courier New" pitchFamily="49" charset="0"/>
              </a:rPr>
              <a:t>int</a:t>
            </a:r>
            <a:r>
              <a:rPr lang="en-US" sz="2300" b="1" dirty="0">
                <a:solidFill>
                  <a:srgbClr val="2F1BC7"/>
                </a:solidFill>
                <a:latin typeface="Consolas" panose="020B0609020204030204" pitchFamily="49" charset="0"/>
                <a:cs typeface="Courier New" pitchFamily="49" charset="0"/>
              </a:rPr>
              <a:t> main</a:t>
            </a:r>
            <a:r>
              <a:rPr lang="en-US" sz="2300" b="1" dirty="0">
                <a:latin typeface="Consolas" panose="020B0609020204030204" pitchFamily="49" charset="0"/>
                <a:cs typeface="Courier New" pitchFamily="49" charset="0"/>
              </a:rPr>
              <a:t>( ) </a:t>
            </a:r>
          </a:p>
          <a:p>
            <a:pPr>
              <a:buNone/>
            </a:pPr>
            <a:r>
              <a:rPr lang="en-US" sz="2300" b="1" dirty="0">
                <a:latin typeface="Consolas" panose="020B0609020204030204" pitchFamily="49" charset="0"/>
                <a:cs typeface="Courier New" pitchFamily="49" charset="0"/>
              </a:rPr>
              <a:t>{ </a:t>
            </a:r>
            <a:br>
              <a:rPr lang="en-US" sz="2300" b="1" dirty="0">
                <a:latin typeface="Consolas" panose="020B0609020204030204" pitchFamily="49" charset="0"/>
                <a:cs typeface="Courier New" pitchFamily="49" charset="0"/>
              </a:rPr>
            </a:br>
            <a:r>
              <a:rPr lang="en-US" sz="2300" b="1" dirty="0" err="1">
                <a:solidFill>
                  <a:srgbClr val="2F1BC7"/>
                </a:solidFill>
                <a:latin typeface="Consolas" panose="020B0609020204030204" pitchFamily="49" charset="0"/>
                <a:cs typeface="Courier New" pitchFamily="49" charset="0"/>
              </a:rPr>
              <a:t>int</a:t>
            </a:r>
            <a:r>
              <a:rPr lang="en-US" sz="2300" b="1" dirty="0">
                <a:latin typeface="Consolas" panose="020B0609020204030204" pitchFamily="49" charset="0"/>
                <a:cs typeface="Courier New" pitchFamily="49" charset="0"/>
              </a:rPr>
              <a:t> num1, num2; char </a:t>
            </a:r>
            <a:r>
              <a:rPr lang="en-US" sz="2300" b="1" dirty="0" err="1">
                <a:latin typeface="Consolas" panose="020B0609020204030204" pitchFamily="49" charset="0"/>
                <a:cs typeface="Courier New" pitchFamily="49" charset="0"/>
              </a:rPr>
              <a:t>ch</a:t>
            </a:r>
            <a:r>
              <a:rPr lang="en-US" sz="2300" b="1" dirty="0">
                <a:latin typeface="Consolas" panose="020B0609020204030204" pitchFamily="49" charset="0"/>
                <a:cs typeface="Courier New" pitchFamily="49" charset="0"/>
              </a:rPr>
              <a:t>;</a:t>
            </a:r>
            <a:br>
              <a:rPr lang="en-US" sz="2300" b="1" dirty="0">
                <a:latin typeface="Consolas" panose="020B0609020204030204" pitchFamily="49" charset="0"/>
                <a:cs typeface="Courier New" pitchFamily="49" charset="0"/>
              </a:rPr>
            </a:br>
            <a:r>
              <a:rPr lang="en-US" sz="2300" b="1" dirty="0">
                <a:solidFill>
                  <a:srgbClr val="2F1BC7"/>
                </a:solidFill>
                <a:latin typeface="Consolas" panose="020B0609020204030204" pitchFamily="49" charset="0"/>
                <a:cs typeface="Courier New" pitchFamily="49" charset="0"/>
              </a:rPr>
              <a:t>do { </a:t>
            </a:r>
          </a:p>
          <a:p>
            <a:pPr>
              <a:buNone/>
            </a:pPr>
            <a:r>
              <a:rPr lang="en-US" sz="2300" b="1" dirty="0">
                <a:latin typeface="Consolas" panose="020B0609020204030204" pitchFamily="49" charset="0"/>
                <a:cs typeface="Courier New" pitchFamily="49" charset="0"/>
              </a:rPr>
              <a:t>		   </a:t>
            </a:r>
            <a:r>
              <a:rPr lang="en-US" sz="2300" b="1" dirty="0" err="1">
                <a:latin typeface="Consolas" panose="020B0609020204030204" pitchFamily="49" charset="0"/>
                <a:cs typeface="Courier New" pitchFamily="49" charset="0"/>
              </a:rPr>
              <a:t>cout</a:t>
            </a:r>
            <a:r>
              <a:rPr lang="en-US" sz="2300" b="1" dirty="0">
                <a:latin typeface="Consolas" panose="020B0609020204030204" pitchFamily="49" charset="0"/>
                <a:cs typeface="Courier New" pitchFamily="49" charset="0"/>
              </a:rPr>
              <a:t>&lt;&lt;“\</a:t>
            </a:r>
            <a:r>
              <a:rPr lang="en-US" sz="2300" b="1" dirty="0" err="1">
                <a:latin typeface="Consolas" panose="020B0609020204030204" pitchFamily="49" charset="0"/>
                <a:cs typeface="Courier New" pitchFamily="49" charset="0"/>
              </a:rPr>
              <a:t>nEnter</a:t>
            </a:r>
            <a:r>
              <a:rPr lang="en-US" sz="2300" b="1" dirty="0">
                <a:latin typeface="Consolas" panose="020B0609020204030204" pitchFamily="49" charset="0"/>
                <a:cs typeface="Courier New" pitchFamily="49" charset="0"/>
              </a:rPr>
              <a:t> a number:”;</a:t>
            </a:r>
          </a:p>
          <a:p>
            <a:pPr>
              <a:buNone/>
            </a:pPr>
            <a:r>
              <a:rPr lang="en-US" sz="2300" b="1" dirty="0">
                <a:latin typeface="Consolas" panose="020B0609020204030204" pitchFamily="49" charset="0"/>
                <a:cs typeface="Courier New" pitchFamily="49" charset="0"/>
              </a:rPr>
              <a:t>		   </a:t>
            </a:r>
            <a:r>
              <a:rPr lang="en-US" sz="2300" b="1" dirty="0" err="1">
                <a:latin typeface="Consolas" panose="020B0609020204030204" pitchFamily="49" charset="0"/>
                <a:cs typeface="Courier New" pitchFamily="49" charset="0"/>
              </a:rPr>
              <a:t>cin</a:t>
            </a:r>
            <a:r>
              <a:rPr lang="en-US" sz="2300" b="1" dirty="0">
                <a:latin typeface="Consolas" panose="020B0609020204030204" pitchFamily="49" charset="0"/>
                <a:cs typeface="Courier New" pitchFamily="49" charset="0"/>
              </a:rPr>
              <a:t>&gt;&gt;num1;</a:t>
            </a:r>
          </a:p>
          <a:p>
            <a:pPr>
              <a:buNone/>
            </a:pPr>
            <a:r>
              <a:rPr lang="en-US" sz="2300" b="1" dirty="0">
                <a:latin typeface="Consolas" panose="020B0609020204030204" pitchFamily="49" charset="0"/>
                <a:cs typeface="Courier New" pitchFamily="49" charset="0"/>
              </a:rPr>
              <a:t>		   </a:t>
            </a:r>
            <a:r>
              <a:rPr lang="en-US" sz="2300" b="1" dirty="0" err="1">
                <a:latin typeface="Consolas" panose="020B0609020204030204" pitchFamily="49" charset="0"/>
                <a:cs typeface="Courier New" pitchFamily="49" charset="0"/>
              </a:rPr>
              <a:t>cout</a:t>
            </a:r>
            <a:r>
              <a:rPr lang="en-US" sz="2300" b="1" dirty="0">
                <a:latin typeface="Consolas" panose="020B0609020204030204" pitchFamily="49" charset="0"/>
                <a:cs typeface="Courier New" pitchFamily="49" charset="0"/>
              </a:rPr>
              <a:t>&lt;&lt;“\</a:t>
            </a:r>
            <a:r>
              <a:rPr lang="en-US" sz="2300" b="1" dirty="0" err="1">
                <a:latin typeface="Consolas" panose="020B0609020204030204" pitchFamily="49" charset="0"/>
                <a:cs typeface="Courier New" pitchFamily="49" charset="0"/>
              </a:rPr>
              <a:t>nEnter</a:t>
            </a:r>
            <a:r>
              <a:rPr lang="en-US" sz="2300" b="1" dirty="0">
                <a:latin typeface="Consolas" panose="020B0609020204030204" pitchFamily="49" charset="0"/>
                <a:cs typeface="Courier New" pitchFamily="49" charset="0"/>
              </a:rPr>
              <a:t> another number:”;</a:t>
            </a:r>
          </a:p>
          <a:p>
            <a:pPr>
              <a:buNone/>
            </a:pPr>
            <a:r>
              <a:rPr lang="en-US" sz="2300" b="1" dirty="0">
                <a:latin typeface="Consolas" panose="020B0609020204030204" pitchFamily="49" charset="0"/>
                <a:cs typeface="Courier New" pitchFamily="49" charset="0"/>
              </a:rPr>
              <a:t>		   </a:t>
            </a:r>
            <a:r>
              <a:rPr lang="en-US" sz="2300" b="1" dirty="0" err="1">
                <a:latin typeface="Consolas" panose="020B0609020204030204" pitchFamily="49" charset="0"/>
                <a:cs typeface="Courier New" pitchFamily="49" charset="0"/>
              </a:rPr>
              <a:t>cin</a:t>
            </a:r>
            <a:r>
              <a:rPr lang="en-US" sz="2300" b="1" dirty="0">
                <a:latin typeface="Consolas" panose="020B0609020204030204" pitchFamily="49" charset="0"/>
                <a:cs typeface="Courier New" pitchFamily="49" charset="0"/>
              </a:rPr>
              <a:t>&gt;&gt;num2;</a:t>
            </a:r>
          </a:p>
          <a:p>
            <a:pPr>
              <a:buNone/>
            </a:pPr>
            <a:r>
              <a:rPr lang="en-US" sz="2300" b="1" dirty="0">
                <a:latin typeface="Consolas" panose="020B0609020204030204" pitchFamily="49" charset="0"/>
                <a:cs typeface="Courier New" pitchFamily="49" charset="0"/>
              </a:rPr>
              <a:t>		   </a:t>
            </a:r>
            <a:r>
              <a:rPr lang="en-US" sz="2300" b="1" dirty="0" err="1">
                <a:latin typeface="Consolas" panose="020B0609020204030204" pitchFamily="49" charset="0"/>
                <a:cs typeface="Courier New" pitchFamily="49" charset="0"/>
              </a:rPr>
              <a:t>cout</a:t>
            </a:r>
            <a:r>
              <a:rPr lang="en-US" sz="2300" b="1" dirty="0">
                <a:latin typeface="Consolas" panose="020B0609020204030204" pitchFamily="49" charset="0"/>
                <a:cs typeface="Courier New" pitchFamily="49" charset="0"/>
              </a:rPr>
              <a:t>&lt;&lt;“\</a:t>
            </a:r>
            <a:r>
              <a:rPr lang="en-US" sz="2300" b="1" dirty="0" err="1">
                <a:latin typeface="Consolas" panose="020B0609020204030204" pitchFamily="49" charset="0"/>
                <a:cs typeface="Courier New" pitchFamily="49" charset="0"/>
              </a:rPr>
              <a:t>nTheir</a:t>
            </a:r>
            <a:r>
              <a:rPr lang="en-US" sz="2300" b="1" dirty="0">
                <a:latin typeface="Consolas" panose="020B0609020204030204" pitchFamily="49" charset="0"/>
                <a:cs typeface="Courier New" pitchFamily="49" charset="0"/>
              </a:rPr>
              <a:t> sum is: “&lt;&lt;num1+num2;</a:t>
            </a:r>
          </a:p>
          <a:p>
            <a:pPr>
              <a:buNone/>
            </a:pPr>
            <a:r>
              <a:rPr lang="en-US" sz="2300" b="1" dirty="0">
                <a:latin typeface="Consolas" panose="020B0609020204030204" pitchFamily="49" charset="0"/>
                <a:cs typeface="Courier New" pitchFamily="49" charset="0"/>
              </a:rPr>
              <a:t>		   </a:t>
            </a:r>
            <a:r>
              <a:rPr lang="en-US" sz="2300" b="1" dirty="0" err="1">
                <a:latin typeface="Consolas" panose="020B0609020204030204" pitchFamily="49" charset="0"/>
                <a:cs typeface="Courier New" pitchFamily="49" charset="0"/>
              </a:rPr>
              <a:t>cout</a:t>
            </a:r>
            <a:r>
              <a:rPr lang="en-US" sz="2300" b="1" dirty="0">
                <a:latin typeface="Consolas" panose="020B0609020204030204" pitchFamily="49" charset="0"/>
                <a:cs typeface="Courier New" pitchFamily="49" charset="0"/>
              </a:rPr>
              <a:t>&lt;&lt;“\</a:t>
            </a:r>
            <a:r>
              <a:rPr lang="en-US" sz="2300" b="1" dirty="0" err="1">
                <a:latin typeface="Consolas" panose="020B0609020204030204" pitchFamily="49" charset="0"/>
                <a:cs typeface="Courier New" pitchFamily="49" charset="0"/>
              </a:rPr>
              <a:t>nDo</a:t>
            </a:r>
            <a:r>
              <a:rPr lang="en-US" sz="2300" b="1" dirty="0">
                <a:latin typeface="Consolas" panose="020B0609020204030204" pitchFamily="49" charset="0"/>
                <a:cs typeface="Courier New" pitchFamily="49" charset="0"/>
              </a:rPr>
              <a:t> another time (y/n):”; </a:t>
            </a:r>
          </a:p>
          <a:p>
            <a:pPr>
              <a:buNone/>
            </a:pPr>
            <a:r>
              <a:rPr lang="en-US" sz="2300" b="1" dirty="0">
                <a:latin typeface="Consolas" panose="020B0609020204030204" pitchFamily="49" charset="0"/>
                <a:cs typeface="Courier New" pitchFamily="49" charset="0"/>
              </a:rPr>
              <a:t>		   </a:t>
            </a:r>
            <a:r>
              <a:rPr lang="en-US" sz="2300" b="1" dirty="0" err="1">
                <a:latin typeface="Consolas" panose="020B0609020204030204" pitchFamily="49" charset="0"/>
                <a:cs typeface="Courier New" pitchFamily="49" charset="0"/>
              </a:rPr>
              <a:t>cin.get</a:t>
            </a:r>
            <a:r>
              <a:rPr lang="en-US" sz="2300" b="1" dirty="0">
                <a:latin typeface="Consolas" panose="020B0609020204030204" pitchFamily="49" charset="0"/>
                <a:cs typeface="Courier New" pitchFamily="49" charset="0"/>
              </a:rPr>
              <a:t>(</a:t>
            </a:r>
            <a:r>
              <a:rPr lang="en-US" sz="2300" b="1" dirty="0" err="1">
                <a:latin typeface="Consolas" panose="020B0609020204030204" pitchFamily="49" charset="0"/>
                <a:cs typeface="Courier New" pitchFamily="49" charset="0"/>
              </a:rPr>
              <a:t>ch</a:t>
            </a:r>
            <a:r>
              <a:rPr lang="en-US" sz="2300" b="1" dirty="0">
                <a:latin typeface="Consolas" panose="020B0609020204030204" pitchFamily="49" charset="0"/>
                <a:cs typeface="Courier New" pitchFamily="49" charset="0"/>
              </a:rPr>
              <a:t>);</a:t>
            </a:r>
            <a:r>
              <a:rPr lang="en-US" sz="2300" b="1" dirty="0">
                <a:solidFill>
                  <a:srgbClr val="008000"/>
                </a:solidFill>
                <a:latin typeface="Consolas" panose="020B0609020204030204" pitchFamily="49" charset="0"/>
                <a:cs typeface="Courier New" pitchFamily="49" charset="0"/>
              </a:rPr>
              <a:t>	</a:t>
            </a:r>
            <a:r>
              <a:rPr lang="en-US" sz="2300" b="1" dirty="0">
                <a:latin typeface="Consolas" panose="020B0609020204030204" pitchFamily="49" charset="0"/>
                <a:cs typeface="Courier New" pitchFamily="49" charset="0"/>
              </a:rPr>
              <a:t>	</a:t>
            </a:r>
          </a:p>
          <a:p>
            <a:pPr>
              <a:buNone/>
            </a:pPr>
            <a:r>
              <a:rPr lang="en-US" sz="2300" b="1" dirty="0">
                <a:solidFill>
                  <a:srgbClr val="2F1BC7"/>
                </a:solidFill>
                <a:latin typeface="Consolas" panose="020B0609020204030204" pitchFamily="49" charset="0"/>
                <a:cs typeface="Courier New" pitchFamily="49" charset="0"/>
              </a:rPr>
              <a:t>  } while(</a:t>
            </a:r>
            <a:r>
              <a:rPr lang="en-US" sz="2300" b="1" dirty="0" err="1">
                <a:solidFill>
                  <a:srgbClr val="2F1BC7"/>
                </a:solidFill>
                <a:latin typeface="Consolas" panose="020B0609020204030204" pitchFamily="49" charset="0"/>
                <a:cs typeface="Courier New" pitchFamily="49" charset="0"/>
              </a:rPr>
              <a:t>ch</a:t>
            </a:r>
            <a:r>
              <a:rPr lang="en-US" sz="2300" b="1" dirty="0">
                <a:solidFill>
                  <a:srgbClr val="2F1BC7"/>
                </a:solidFill>
                <a:latin typeface="Consolas" panose="020B0609020204030204" pitchFamily="49" charset="0"/>
                <a:cs typeface="Courier New" pitchFamily="49" charset="0"/>
              </a:rPr>
              <a:t>==‘y’);</a:t>
            </a:r>
          </a:p>
          <a:p>
            <a:pPr>
              <a:buNone/>
            </a:pPr>
            <a:r>
              <a:rPr lang="en-US" sz="2300" b="1" dirty="0">
                <a:latin typeface="Consolas" panose="020B0609020204030204" pitchFamily="49" charset="0"/>
                <a:cs typeface="Courier New" pitchFamily="49" charset="0"/>
              </a:rPr>
              <a:t>  return 0;</a:t>
            </a:r>
          </a:p>
          <a:p>
            <a:pPr>
              <a:buNone/>
            </a:pPr>
            <a:r>
              <a:rPr lang="en-US" sz="2300" b="1" dirty="0">
                <a:latin typeface="Consolas" panose="020B0609020204030204" pitchFamily="49" charset="0"/>
                <a:cs typeface="Courier New" pitchFamily="49" charset="0"/>
              </a:rPr>
              <a:t>}</a:t>
            </a:r>
            <a:r>
              <a:rPr lang="en-US" sz="2300" b="1" dirty="0">
                <a:solidFill>
                  <a:srgbClr val="2F1BC7"/>
                </a:solidFill>
                <a:latin typeface="Consolas" panose="020B0609020204030204" pitchFamily="49" charset="0"/>
                <a:cs typeface="Courier New" pitchFamily="49" charset="0"/>
              </a:rPr>
              <a:t>	</a:t>
            </a:r>
          </a:p>
        </p:txBody>
      </p:sp>
      <p:sp>
        <p:nvSpPr>
          <p:cNvPr id="6" name="Rectangle 5"/>
          <p:cNvSpPr/>
          <p:nvPr/>
        </p:nvSpPr>
        <p:spPr>
          <a:xfrm>
            <a:off x="1632408" y="872144"/>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fld id="{8B571070-7144-47EE-A08D-7C3DDCA0CA18}"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1D474410-A3CD-4930-835E-FFCA3D92A822}" type="slidenum">
              <a:rPr lang="en-US" smtClean="0"/>
              <a:pPr/>
              <a:t>27</a:t>
            </a:fld>
            <a:endParaRPr lang="en-US"/>
          </a:p>
        </p:txBody>
      </p:sp>
    </p:spTree>
    <p:extLst>
      <p:ext uri="{BB962C8B-B14F-4D97-AF65-F5344CB8AC3E}">
        <p14:creationId xmlns:p14="http://schemas.microsoft.com/office/powerpoint/2010/main" val="37092264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1524000" y="0"/>
            <a:ext cx="9144000" cy="914400"/>
          </a:xfrm>
        </p:spPr>
        <p:txBody>
          <a:bodyPr>
            <a:normAutofit/>
          </a:bodyPr>
          <a:lstStyle/>
          <a:p>
            <a:r>
              <a:rPr lang="en-US" b="1" noProof="1">
                <a:solidFill>
                  <a:srgbClr val="B80000"/>
                </a:solidFill>
              </a:rPr>
              <a:t>	</a:t>
            </a:r>
            <a:r>
              <a:rPr lang="en-US" b="1" i="1" noProof="1" smtClean="0">
                <a:solidFill>
                  <a:srgbClr val="B80000"/>
                </a:solidFill>
              </a:rPr>
              <a:t>break</a:t>
            </a:r>
            <a:r>
              <a:rPr lang="en-US" b="1" noProof="1" smtClean="0">
                <a:solidFill>
                  <a:srgbClr val="B80000"/>
                </a:solidFill>
              </a:rPr>
              <a:t> Statement</a:t>
            </a:r>
            <a:endParaRPr lang="en-US" b="1" dirty="0">
              <a:solidFill>
                <a:srgbClr val="B80000"/>
              </a:solidFill>
            </a:endParaRPr>
          </a:p>
        </p:txBody>
      </p:sp>
      <p:sp>
        <p:nvSpPr>
          <p:cNvPr id="380931" name="Rectangle 3"/>
          <p:cNvSpPr>
            <a:spLocks noGrp="1" noChangeArrowheads="1"/>
          </p:cNvSpPr>
          <p:nvPr>
            <p:ph type="body" idx="1"/>
          </p:nvPr>
        </p:nvSpPr>
        <p:spPr>
          <a:xfrm>
            <a:off x="1638300" y="1066800"/>
            <a:ext cx="8915400" cy="5715000"/>
          </a:xfrm>
        </p:spPr>
        <p:txBody>
          <a:bodyPr/>
          <a:lstStyle/>
          <a:p>
            <a:r>
              <a:rPr lang="en-US" b="1" dirty="0">
                <a:solidFill>
                  <a:srgbClr val="B80000"/>
                </a:solidFill>
                <a:latin typeface="Courier New" pitchFamily="49" charset="0"/>
              </a:rPr>
              <a:t>break</a:t>
            </a:r>
            <a:r>
              <a:rPr lang="en-US" dirty="0">
                <a:solidFill>
                  <a:srgbClr val="B80000"/>
                </a:solidFill>
              </a:rPr>
              <a:t> statement</a:t>
            </a:r>
          </a:p>
          <a:p>
            <a:pPr lvl="1"/>
            <a:r>
              <a:rPr lang="en-US" dirty="0"/>
              <a:t>Immediate exit from </a:t>
            </a:r>
            <a:r>
              <a:rPr lang="en-US" b="1" dirty="0">
                <a:solidFill>
                  <a:srgbClr val="2F1BC7"/>
                </a:solidFill>
                <a:latin typeface="Courier New" pitchFamily="49" charset="0"/>
              </a:rPr>
              <a:t>while</a:t>
            </a:r>
            <a:r>
              <a:rPr lang="en-US" dirty="0"/>
              <a:t>, </a:t>
            </a:r>
            <a:r>
              <a:rPr lang="en-US" b="1" dirty="0">
                <a:solidFill>
                  <a:srgbClr val="2F1BC7"/>
                </a:solidFill>
                <a:latin typeface="Courier New" pitchFamily="49" charset="0"/>
              </a:rPr>
              <a:t>for</a:t>
            </a:r>
            <a:r>
              <a:rPr lang="en-US" dirty="0"/>
              <a:t>, </a:t>
            </a:r>
            <a:r>
              <a:rPr lang="en-US" b="1" dirty="0" smtClean="0">
                <a:solidFill>
                  <a:srgbClr val="2F1BC7"/>
                </a:solidFill>
                <a:latin typeface="Courier New" pitchFamily="49" charset="0"/>
              </a:rPr>
              <a:t>do/while</a:t>
            </a:r>
            <a:r>
              <a:rPr lang="en-US" dirty="0" smtClean="0"/>
              <a:t>, (also used in </a:t>
            </a:r>
            <a:r>
              <a:rPr lang="en-US" b="1" dirty="0" smtClean="0">
                <a:solidFill>
                  <a:srgbClr val="2F1BC7"/>
                </a:solidFill>
                <a:latin typeface="Courier New" pitchFamily="49" charset="0"/>
              </a:rPr>
              <a:t>switch</a:t>
            </a:r>
            <a:r>
              <a:rPr lang="en-US" b="1" dirty="0" smtClean="0">
                <a:latin typeface="Courier New" pitchFamily="49" charset="0"/>
              </a:rPr>
              <a:t>)</a:t>
            </a:r>
            <a:endParaRPr lang="en-US" b="1" dirty="0">
              <a:latin typeface="Courier New" pitchFamily="49" charset="0"/>
            </a:endParaRPr>
          </a:p>
          <a:p>
            <a:pPr lvl="1"/>
            <a:r>
              <a:rPr lang="en-US" b="1" dirty="0" smtClean="0">
                <a:solidFill>
                  <a:srgbClr val="FF0000"/>
                </a:solidFill>
              </a:rPr>
              <a:t>break</a:t>
            </a:r>
            <a:r>
              <a:rPr lang="en-US" dirty="0" smtClean="0">
                <a:solidFill>
                  <a:srgbClr val="FF0000"/>
                </a:solidFill>
              </a:rPr>
              <a:t> </a:t>
            </a:r>
            <a:r>
              <a:rPr lang="en-US" b="1" dirty="0">
                <a:solidFill>
                  <a:srgbClr val="2C14DE"/>
                </a:solidFill>
              </a:rPr>
              <a:t>immediately ends </a:t>
            </a:r>
            <a:r>
              <a:rPr lang="en-US" dirty="0"/>
              <a:t>the </a:t>
            </a:r>
            <a:r>
              <a:rPr lang="en-US" b="1" dirty="0">
                <a:solidFill>
                  <a:srgbClr val="2C14DE"/>
                </a:solidFill>
              </a:rPr>
              <a:t>loop</a:t>
            </a:r>
            <a:r>
              <a:rPr lang="en-US" dirty="0">
                <a:solidFill>
                  <a:srgbClr val="2C14DE"/>
                </a:solidFill>
              </a:rPr>
              <a:t> </a:t>
            </a:r>
            <a:r>
              <a:rPr lang="en-US" dirty="0"/>
              <a:t>that contains it. </a:t>
            </a:r>
          </a:p>
          <a:p>
            <a:pPr lvl="1"/>
            <a:endParaRPr lang="en-US" b="1" dirty="0">
              <a:latin typeface="Courier New" pitchFamily="49" charset="0"/>
            </a:endParaRPr>
          </a:p>
          <a:p>
            <a:r>
              <a:rPr lang="en-US" b="1" dirty="0">
                <a:solidFill>
                  <a:srgbClr val="C00000"/>
                </a:solidFill>
              </a:rPr>
              <a:t>Common </a:t>
            </a:r>
            <a:r>
              <a:rPr lang="en-US" b="1" dirty="0" smtClean="0">
                <a:solidFill>
                  <a:srgbClr val="C00000"/>
                </a:solidFill>
              </a:rPr>
              <a:t>uses:</a:t>
            </a:r>
            <a:endParaRPr lang="en-US" dirty="0">
              <a:solidFill>
                <a:srgbClr val="C00000"/>
              </a:solidFill>
            </a:endParaRPr>
          </a:p>
          <a:p>
            <a:pPr lvl="1"/>
            <a:r>
              <a:rPr lang="en-US" b="1" dirty="0">
                <a:solidFill>
                  <a:srgbClr val="2F1BC7"/>
                </a:solidFill>
              </a:rPr>
              <a:t>Escape early </a:t>
            </a:r>
            <a:r>
              <a:rPr lang="en-US" dirty="0"/>
              <a:t>from a </a:t>
            </a:r>
            <a:r>
              <a:rPr lang="en-US" dirty="0" smtClean="0"/>
              <a:t>loop </a:t>
            </a:r>
          </a:p>
          <a:p>
            <a:pPr lvl="1"/>
            <a:r>
              <a:rPr lang="en-US" b="1" dirty="0" smtClean="0">
                <a:solidFill>
                  <a:srgbClr val="2C14DE"/>
                </a:solidFill>
              </a:rPr>
              <a:t>Skip remainder part of the loop and exit</a:t>
            </a:r>
            <a:endParaRPr lang="en-US" b="1" dirty="0">
              <a:solidFill>
                <a:srgbClr val="2C14DE"/>
              </a:solidFill>
              <a:latin typeface="Courier New" pitchFamily="49" charset="0"/>
            </a:endParaRPr>
          </a:p>
        </p:txBody>
      </p:sp>
      <p:sp>
        <p:nvSpPr>
          <p:cNvPr id="7" name="Rectangle 6"/>
          <p:cNvSpPr/>
          <p:nvPr/>
        </p:nvSpPr>
        <p:spPr>
          <a:xfrm>
            <a:off x="16764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fld id="{B1546525-5AD7-43E4-86CD-D87B6CC30AF1}"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7124365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1600200" y="0"/>
            <a:ext cx="9067800" cy="892444"/>
          </a:xfrm>
        </p:spPr>
        <p:txBody>
          <a:bodyPr>
            <a:normAutofit/>
          </a:bodyPr>
          <a:lstStyle/>
          <a:p>
            <a:r>
              <a:rPr lang="en-US" b="1" noProof="1">
                <a:solidFill>
                  <a:srgbClr val="B80000"/>
                </a:solidFill>
              </a:rPr>
              <a:t>	</a:t>
            </a:r>
            <a:r>
              <a:rPr lang="en-US" b="1" i="1" noProof="1" smtClean="0">
                <a:solidFill>
                  <a:srgbClr val="B80000"/>
                </a:solidFill>
              </a:rPr>
              <a:t>break</a:t>
            </a:r>
            <a:r>
              <a:rPr lang="en-US" b="1" noProof="1" smtClean="0">
                <a:solidFill>
                  <a:srgbClr val="B80000"/>
                </a:solidFill>
              </a:rPr>
              <a:t> Statement - Examples</a:t>
            </a:r>
            <a:endParaRPr lang="en-US" b="1" dirty="0">
              <a:solidFill>
                <a:srgbClr val="B80000"/>
              </a:solidFill>
            </a:endParaRPr>
          </a:p>
        </p:txBody>
      </p:sp>
      <p:sp>
        <p:nvSpPr>
          <p:cNvPr id="380931" name="Rectangle 3"/>
          <p:cNvSpPr>
            <a:spLocks noGrp="1" noChangeArrowheads="1"/>
          </p:cNvSpPr>
          <p:nvPr>
            <p:ph type="body" idx="1"/>
          </p:nvPr>
        </p:nvSpPr>
        <p:spPr>
          <a:xfrm>
            <a:off x="1600200" y="999948"/>
            <a:ext cx="8991600" cy="2170522"/>
          </a:xfrm>
          <a:solidFill>
            <a:schemeClr val="accent5">
              <a:lumMod val="20000"/>
              <a:lumOff val="80000"/>
            </a:schemeClr>
          </a:solidFill>
        </p:spPr>
        <p:txBody>
          <a:bodyPr>
            <a:normAutofit fontScale="92500" lnSpcReduction="10000"/>
          </a:bodyPr>
          <a:lstStyle/>
          <a:p>
            <a:pPr>
              <a:buNone/>
            </a:pPr>
            <a:r>
              <a:rPr lang="en-US" sz="2200" b="1" dirty="0">
                <a:latin typeface="Consolas" panose="020B0609020204030204" pitchFamily="49" charset="0"/>
              </a:rPr>
              <a:t> for (</a:t>
            </a:r>
            <a:r>
              <a:rPr lang="en-US" sz="2200" b="1" dirty="0" err="1">
                <a:latin typeface="Consolas" panose="020B0609020204030204" pitchFamily="49" charset="0"/>
              </a:rPr>
              <a:t>int</a:t>
            </a:r>
            <a:r>
              <a:rPr lang="en-US" sz="2200" b="1" dirty="0">
                <a:latin typeface="Consolas" panose="020B0609020204030204" pitchFamily="49" charset="0"/>
              </a:rPr>
              <a:t> </a:t>
            </a:r>
            <a:r>
              <a:rPr lang="en-US" sz="2200" b="1" dirty="0" err="1">
                <a:latin typeface="Consolas" panose="020B0609020204030204" pitchFamily="49" charset="0"/>
              </a:rPr>
              <a:t>i</a:t>
            </a:r>
            <a:r>
              <a:rPr lang="en-US" sz="2200" b="1" dirty="0">
                <a:latin typeface="Consolas" panose="020B0609020204030204" pitchFamily="49" charset="0"/>
              </a:rPr>
              <a:t>=1; </a:t>
            </a:r>
            <a:r>
              <a:rPr lang="en-US" sz="2200" b="1" dirty="0" err="1">
                <a:latin typeface="Consolas" panose="020B0609020204030204" pitchFamily="49" charset="0"/>
              </a:rPr>
              <a:t>i</a:t>
            </a:r>
            <a:r>
              <a:rPr lang="en-US" sz="2200" b="1" dirty="0">
                <a:latin typeface="Consolas" panose="020B0609020204030204" pitchFamily="49" charset="0"/>
              </a:rPr>
              <a:t>&lt;=5; </a:t>
            </a:r>
            <a:r>
              <a:rPr lang="en-US" sz="2200" b="1" dirty="0" err="1">
                <a:latin typeface="Consolas" panose="020B0609020204030204" pitchFamily="49" charset="0"/>
              </a:rPr>
              <a:t>i</a:t>
            </a:r>
            <a:r>
              <a:rPr lang="en-US" sz="2200" b="1" dirty="0">
                <a:latin typeface="Consolas" panose="020B0609020204030204" pitchFamily="49" charset="0"/>
              </a:rPr>
              <a:t>++)</a:t>
            </a:r>
          </a:p>
          <a:p>
            <a:pPr>
              <a:buNone/>
            </a:pPr>
            <a:r>
              <a:rPr lang="en-US" sz="2200" b="1" dirty="0">
                <a:latin typeface="Consolas" panose="020B0609020204030204" pitchFamily="49" charset="0"/>
              </a:rPr>
              <a:t> {</a:t>
            </a:r>
          </a:p>
          <a:p>
            <a:pPr>
              <a:buNone/>
            </a:pPr>
            <a:r>
              <a:rPr lang="en-US" sz="2200" b="1" dirty="0">
                <a:latin typeface="Consolas" panose="020B0609020204030204" pitchFamily="49" charset="0"/>
              </a:rPr>
              <a:t>		if (</a:t>
            </a:r>
            <a:r>
              <a:rPr lang="en-US" sz="2200" b="1" dirty="0" err="1">
                <a:latin typeface="Consolas" panose="020B0609020204030204" pitchFamily="49" charset="0"/>
              </a:rPr>
              <a:t>i</a:t>
            </a:r>
            <a:r>
              <a:rPr lang="en-US" sz="2200" b="1" dirty="0">
                <a:latin typeface="Consolas" panose="020B0609020204030204" pitchFamily="49" charset="0"/>
              </a:rPr>
              <a:t>==3)</a:t>
            </a:r>
          </a:p>
          <a:p>
            <a:pPr>
              <a:buNone/>
            </a:pPr>
            <a:r>
              <a:rPr lang="en-US" sz="2200" b="1" dirty="0">
                <a:latin typeface="Consolas" panose="020B0609020204030204" pitchFamily="49" charset="0"/>
              </a:rPr>
              <a:t>			</a:t>
            </a:r>
            <a:r>
              <a:rPr lang="en-US" sz="2200" b="1" dirty="0">
                <a:solidFill>
                  <a:srgbClr val="2F1BC7"/>
                </a:solidFill>
                <a:latin typeface="Consolas" panose="020B0609020204030204" pitchFamily="49" charset="0"/>
              </a:rPr>
              <a:t>break;</a:t>
            </a:r>
          </a:p>
          <a:p>
            <a:pPr>
              <a:buNone/>
            </a:pPr>
            <a:r>
              <a:rPr lang="en-US" sz="2200" b="1" dirty="0">
                <a:latin typeface="Consolas" panose="020B0609020204030204" pitchFamily="49" charset="0"/>
              </a:rPr>
              <a:t>		</a:t>
            </a:r>
            <a:r>
              <a:rPr lang="en-US" sz="2200" b="1" dirty="0" err="1">
                <a:latin typeface="Consolas" panose="020B0609020204030204" pitchFamily="49" charset="0"/>
              </a:rPr>
              <a:t>cout</a:t>
            </a:r>
            <a:r>
              <a:rPr lang="en-US" sz="2200" b="1" dirty="0">
                <a:latin typeface="Consolas" panose="020B0609020204030204" pitchFamily="49" charset="0"/>
              </a:rPr>
              <a:t>&lt;&lt;“Hello”;</a:t>
            </a:r>
          </a:p>
          <a:p>
            <a:pPr>
              <a:buNone/>
            </a:pPr>
            <a:r>
              <a:rPr lang="en-US" sz="2200" b="1" dirty="0">
                <a:latin typeface="Consolas" panose="020B0609020204030204" pitchFamily="49" charset="0"/>
              </a:rPr>
              <a:t> }</a:t>
            </a:r>
          </a:p>
        </p:txBody>
      </p:sp>
      <p:sp>
        <p:nvSpPr>
          <p:cNvPr id="7" name="Rectangle 6"/>
          <p:cNvSpPr/>
          <p:nvPr/>
        </p:nvSpPr>
        <p:spPr>
          <a:xfrm>
            <a:off x="1550906" y="892445"/>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6" name="Rectangle 3"/>
          <p:cNvSpPr txBox="1">
            <a:spLocks noChangeArrowheads="1"/>
          </p:cNvSpPr>
          <p:nvPr/>
        </p:nvSpPr>
        <p:spPr>
          <a:xfrm>
            <a:off x="1608056" y="3339761"/>
            <a:ext cx="8953500" cy="3436227"/>
          </a:xfrm>
          <a:prstGeom prst="rect">
            <a:avLst/>
          </a:prstGeom>
          <a:solidFill>
            <a:schemeClr val="accent5">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err="1">
                <a:latin typeface="Consolas" panose="020B0609020204030204" pitchFamily="49" charset="0"/>
              </a:rPr>
              <a:t>int</a:t>
            </a:r>
            <a:r>
              <a:rPr lang="en-US" sz="2000" b="1" dirty="0">
                <a:latin typeface="Consolas" panose="020B0609020204030204" pitchFamily="49" charset="0"/>
              </a:rPr>
              <a:t> n;</a:t>
            </a:r>
          </a:p>
          <a:p>
            <a:pPr>
              <a:buFont typeface="Arial" pitchFamily="34" charset="0"/>
              <a:buNone/>
            </a:pP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EvenSum</a:t>
            </a:r>
            <a:r>
              <a:rPr lang="en-US" sz="2000" b="1" dirty="0">
                <a:latin typeface="Consolas" panose="020B0609020204030204" pitchFamily="49" charset="0"/>
              </a:rPr>
              <a:t>=0; </a:t>
            </a:r>
          </a:p>
          <a:p>
            <a:pPr>
              <a:buFont typeface="Arial" pitchFamily="34" charset="0"/>
              <a:buNone/>
            </a:pPr>
            <a:r>
              <a:rPr lang="en-US" sz="2000" b="1" dirty="0">
                <a:latin typeface="Consolas" panose="020B0609020204030204" pitchFamily="49" charset="0"/>
              </a:rPr>
              <a:t>while(1)</a:t>
            </a:r>
          </a:p>
          <a:p>
            <a:pPr>
              <a:buFont typeface="Arial" pitchFamily="34" charset="0"/>
              <a:buNone/>
            </a:pPr>
            <a:r>
              <a:rPr lang="en-US" sz="2000" b="1" dirty="0">
                <a:latin typeface="Consolas" panose="020B0609020204030204" pitchFamily="49" charset="0"/>
              </a:rPr>
              <a:t>{</a:t>
            </a:r>
          </a:p>
          <a:p>
            <a:pPr>
              <a:buFont typeface="Arial" pitchFamily="34" charset="0"/>
              <a:buNone/>
            </a:pPr>
            <a:r>
              <a:rPr lang="en-US" sz="2000" b="1" dirty="0">
                <a:latin typeface="Consolas" panose="020B0609020204030204" pitchFamily="49" charset="0"/>
              </a:rPr>
              <a:t>	 </a:t>
            </a:r>
            <a:r>
              <a:rPr lang="en-US" sz="2000" b="1" dirty="0" err="1">
                <a:latin typeface="Consolas" panose="020B0609020204030204" pitchFamily="49" charset="0"/>
              </a:rPr>
              <a:t>cin</a:t>
            </a:r>
            <a:r>
              <a:rPr lang="en-US" sz="2000" b="1" dirty="0">
                <a:latin typeface="Consolas" panose="020B0609020204030204" pitchFamily="49" charset="0"/>
              </a:rPr>
              <a:t>&gt;&gt;n;</a:t>
            </a:r>
          </a:p>
          <a:p>
            <a:pPr>
              <a:buFont typeface="Arial" pitchFamily="34" charset="0"/>
              <a:buNone/>
            </a:pPr>
            <a:r>
              <a:rPr lang="en-US" sz="2000" b="1" dirty="0">
                <a:latin typeface="Consolas" panose="020B0609020204030204" pitchFamily="49" charset="0"/>
              </a:rPr>
              <a:t>	 if(n%2==1)</a:t>
            </a:r>
          </a:p>
          <a:p>
            <a:pPr>
              <a:buFont typeface="Arial" pitchFamily="34" charset="0"/>
              <a:buNone/>
            </a:pPr>
            <a:r>
              <a:rPr lang="en-US" sz="2000" b="1" dirty="0">
                <a:latin typeface="Consolas" panose="020B0609020204030204" pitchFamily="49" charset="0"/>
              </a:rPr>
              <a:t>		</a:t>
            </a:r>
            <a:r>
              <a:rPr lang="en-US" sz="2000" b="1" dirty="0">
                <a:solidFill>
                  <a:srgbClr val="2F1BC7"/>
                </a:solidFill>
                <a:latin typeface="Consolas" panose="020B0609020204030204" pitchFamily="49" charset="0"/>
              </a:rPr>
              <a:t>break;</a:t>
            </a:r>
          </a:p>
          <a:p>
            <a:pPr>
              <a:buFont typeface="Arial" pitchFamily="34" charset="0"/>
              <a:buNone/>
            </a:pPr>
            <a:r>
              <a:rPr lang="en-US" sz="2000" b="1" dirty="0">
                <a:latin typeface="Consolas" panose="020B0609020204030204" pitchFamily="49" charset="0"/>
              </a:rPr>
              <a:t>	 </a:t>
            </a:r>
            <a:r>
              <a:rPr lang="en-US" sz="2000" b="1" dirty="0" err="1">
                <a:latin typeface="Consolas" panose="020B0609020204030204" pitchFamily="49" charset="0"/>
              </a:rPr>
              <a:t>EvenSum</a:t>
            </a:r>
            <a:r>
              <a:rPr lang="en-US" sz="2000" b="1" dirty="0">
                <a:latin typeface="Consolas" panose="020B0609020204030204" pitchFamily="49" charset="0"/>
              </a:rPr>
              <a:t> = </a:t>
            </a:r>
            <a:r>
              <a:rPr lang="en-US" sz="2000" b="1" dirty="0" err="1">
                <a:latin typeface="Consolas" panose="020B0609020204030204" pitchFamily="49" charset="0"/>
              </a:rPr>
              <a:t>EvenSum</a:t>
            </a:r>
            <a:r>
              <a:rPr lang="en-US" sz="2000" b="1" dirty="0">
                <a:latin typeface="Consolas" panose="020B0609020204030204" pitchFamily="49" charset="0"/>
              </a:rPr>
              <a:t> + n;</a:t>
            </a:r>
          </a:p>
          <a:p>
            <a:pPr>
              <a:buFont typeface="Arial" pitchFamily="34" charset="0"/>
              <a:buNone/>
            </a:pPr>
            <a:r>
              <a:rPr lang="en-US" sz="2000" b="1" dirty="0">
                <a:latin typeface="Consolas" panose="020B0609020204030204" pitchFamily="49" charset="0"/>
              </a:rPr>
              <a:t>}</a:t>
            </a:r>
          </a:p>
        </p:txBody>
      </p:sp>
      <p:sp>
        <p:nvSpPr>
          <p:cNvPr id="2" name="Date Placeholder 1"/>
          <p:cNvSpPr>
            <a:spLocks noGrp="1"/>
          </p:cNvSpPr>
          <p:nvPr>
            <p:ph type="dt" sz="half" idx="10"/>
          </p:nvPr>
        </p:nvSpPr>
        <p:spPr/>
        <p:txBody>
          <a:bodyPr/>
          <a:lstStyle/>
          <a:p>
            <a:fld id="{978FEC88-BAB7-4354-A6D4-4613A51EE252}"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65078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linds(horizontal)">
                                      <p:cBhvr>
                                        <p:cTn id="16" dur="500"/>
                                        <p:tgtEl>
                                          <p:spTgt spid="6">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linds(horizontal)">
                                      <p:cBhvr>
                                        <p:cTn id="19" dur="500"/>
                                        <p:tgtEl>
                                          <p:spTgt spid="6">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blinds(horizontal)">
                                      <p:cBhvr>
                                        <p:cTn id="25" dur="500"/>
                                        <p:tgtEl>
                                          <p:spTgt spid="6">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blinds(horizontal)">
                                      <p:cBhvr>
                                        <p:cTn id="28" dur="500"/>
                                        <p:tgtEl>
                                          <p:spTgt spid="6">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blinds(horizontal)">
                                      <p:cBhvr>
                                        <p:cTn id="31"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250242C-F7F9-41E2-A10F-57452743C87A}" type="datetime1">
              <a:rPr lang="en-US" smtClean="0"/>
              <a:t>10/5/2022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itle 5"/>
          <p:cNvSpPr>
            <a:spLocks noGrp="1"/>
          </p:cNvSpPr>
          <p:nvPr>
            <p:ph type="title"/>
          </p:nvPr>
        </p:nvSpPr>
        <p:spPr>
          <a:xfrm>
            <a:off x="606380" y="3200400"/>
            <a:ext cx="10972800" cy="838200"/>
          </a:xfrm>
        </p:spPr>
        <p:txBody>
          <a:bodyPr/>
          <a:lstStyle/>
          <a:p>
            <a:r>
              <a:rPr lang="en-US" dirty="0" smtClean="0"/>
              <a:t>Previous Lecture</a:t>
            </a:r>
            <a:endParaRPr lang="en-US" dirty="0"/>
          </a:p>
        </p:txBody>
      </p:sp>
    </p:spTree>
    <p:extLst>
      <p:ext uri="{BB962C8B-B14F-4D97-AF65-F5344CB8AC3E}">
        <p14:creationId xmlns:p14="http://schemas.microsoft.com/office/powerpoint/2010/main" val="4192431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1524001" y="22781"/>
            <a:ext cx="9130645" cy="891619"/>
          </a:xfrm>
        </p:spPr>
        <p:txBody>
          <a:bodyPr>
            <a:normAutofit fontScale="90000"/>
          </a:bodyPr>
          <a:lstStyle/>
          <a:p>
            <a:r>
              <a:rPr lang="en-US" sz="4000" b="1" noProof="1">
                <a:solidFill>
                  <a:srgbClr val="B80000"/>
                </a:solidFill>
              </a:rPr>
              <a:t>(using break in loops) – </a:t>
            </a:r>
            <a:r>
              <a:rPr lang="en-US" sz="4000" b="1" dirty="0">
                <a:solidFill>
                  <a:srgbClr val="B80000"/>
                </a:solidFill>
              </a:rPr>
              <a:t>Class Exercise 1</a:t>
            </a:r>
          </a:p>
        </p:txBody>
      </p:sp>
      <p:sp>
        <p:nvSpPr>
          <p:cNvPr id="380931" name="Rectangle 3"/>
          <p:cNvSpPr>
            <a:spLocks noGrp="1" noChangeArrowheads="1"/>
          </p:cNvSpPr>
          <p:nvPr>
            <p:ph type="body" idx="1"/>
          </p:nvPr>
        </p:nvSpPr>
        <p:spPr>
          <a:xfrm>
            <a:off x="1638300" y="1066800"/>
            <a:ext cx="8953500" cy="5334000"/>
          </a:xfrm>
        </p:spPr>
        <p:txBody>
          <a:bodyPr>
            <a:normAutofit/>
          </a:bodyPr>
          <a:lstStyle/>
          <a:p>
            <a:pPr algn="just"/>
            <a:r>
              <a:rPr lang="en-US" sz="3000" dirty="0"/>
              <a:t>Write a program which </a:t>
            </a:r>
            <a:r>
              <a:rPr lang="en-US" sz="3000" dirty="0">
                <a:solidFill>
                  <a:srgbClr val="2F1BC7"/>
                </a:solidFill>
              </a:rPr>
              <a:t>reads</a:t>
            </a:r>
            <a:r>
              <a:rPr lang="en-US" sz="3000" dirty="0"/>
              <a:t> an integer </a:t>
            </a:r>
            <a:r>
              <a:rPr lang="en-US" sz="3000" b="1" i="1" dirty="0">
                <a:solidFill>
                  <a:srgbClr val="2F1BC7"/>
                </a:solidFill>
              </a:rPr>
              <a:t>n</a:t>
            </a:r>
            <a:r>
              <a:rPr lang="en-US" sz="3000" dirty="0"/>
              <a:t> from the user, and prints </a:t>
            </a:r>
            <a:r>
              <a:rPr lang="en-US" sz="3000" dirty="0">
                <a:solidFill>
                  <a:srgbClr val="2F1BC7"/>
                </a:solidFill>
              </a:rPr>
              <a:t>square value </a:t>
            </a:r>
            <a:r>
              <a:rPr lang="en-US" sz="3000" dirty="0"/>
              <a:t>(</a:t>
            </a:r>
            <a:r>
              <a:rPr lang="en-US" sz="3000" b="1" i="1" dirty="0">
                <a:solidFill>
                  <a:srgbClr val="2F1BC7"/>
                </a:solidFill>
              </a:rPr>
              <a:t>n*n</a:t>
            </a:r>
            <a:r>
              <a:rPr lang="en-US" sz="3000" dirty="0"/>
              <a:t>) for that number. Whenever ZERO is entered by the user program should terminate by printing “Invalid Value” message.</a:t>
            </a:r>
            <a:endParaRPr lang="en-US" sz="3000" b="1" dirty="0">
              <a:solidFill>
                <a:srgbClr val="2F1BC7"/>
              </a:solidFill>
              <a:latin typeface="Courier New" pitchFamily="49" charset="0"/>
            </a:endParaRPr>
          </a:p>
        </p:txBody>
      </p:sp>
      <p:sp>
        <p:nvSpPr>
          <p:cNvPr id="7" name="Rectangle 6"/>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fld id="{0DDBD03C-2ED2-4554-B0F6-03764E385E30}"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668252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1524001" y="-12413"/>
            <a:ext cx="9121219" cy="943466"/>
          </a:xfrm>
        </p:spPr>
        <p:txBody>
          <a:bodyPr>
            <a:normAutofit/>
          </a:bodyPr>
          <a:lstStyle/>
          <a:p>
            <a:r>
              <a:rPr lang="en-US" b="1" noProof="1" smtClean="0">
                <a:solidFill>
                  <a:srgbClr val="B80000"/>
                </a:solidFill>
              </a:rPr>
              <a:t>	</a:t>
            </a:r>
            <a:r>
              <a:rPr lang="en-US" b="1" i="1" noProof="1" smtClean="0">
                <a:solidFill>
                  <a:srgbClr val="B80000"/>
                </a:solidFill>
              </a:rPr>
              <a:t>continue</a:t>
            </a:r>
            <a:r>
              <a:rPr lang="en-US" b="1" noProof="1" smtClean="0">
                <a:solidFill>
                  <a:srgbClr val="B80000"/>
                </a:solidFill>
              </a:rPr>
              <a:t> Statement</a:t>
            </a:r>
            <a:endParaRPr lang="en-US" b="1" dirty="0">
              <a:solidFill>
                <a:srgbClr val="B80000"/>
              </a:solidFill>
            </a:endParaRPr>
          </a:p>
        </p:txBody>
      </p:sp>
      <p:sp>
        <p:nvSpPr>
          <p:cNvPr id="380931" name="Rectangle 3"/>
          <p:cNvSpPr>
            <a:spLocks noGrp="1" noChangeArrowheads="1"/>
          </p:cNvSpPr>
          <p:nvPr>
            <p:ph type="body" idx="1"/>
          </p:nvPr>
        </p:nvSpPr>
        <p:spPr>
          <a:xfrm>
            <a:off x="1638300" y="1066800"/>
            <a:ext cx="9029700" cy="5791200"/>
          </a:xfrm>
        </p:spPr>
        <p:txBody>
          <a:bodyPr>
            <a:normAutofit/>
          </a:bodyPr>
          <a:lstStyle/>
          <a:p>
            <a:pPr>
              <a:spcBef>
                <a:spcPts val="1200"/>
              </a:spcBef>
            </a:pPr>
            <a:r>
              <a:rPr lang="en-US" b="1" dirty="0" smtClean="0">
                <a:solidFill>
                  <a:srgbClr val="B80000"/>
                </a:solidFill>
                <a:latin typeface="Courier New" pitchFamily="49" charset="0"/>
              </a:rPr>
              <a:t>continue </a:t>
            </a:r>
            <a:r>
              <a:rPr lang="en-US" b="1" dirty="0" smtClean="0">
                <a:solidFill>
                  <a:srgbClr val="B80000"/>
                </a:solidFill>
              </a:rPr>
              <a:t>statement</a:t>
            </a:r>
            <a:endParaRPr lang="en-US" b="1" dirty="0">
              <a:solidFill>
                <a:srgbClr val="B80000"/>
              </a:solidFill>
            </a:endParaRPr>
          </a:p>
          <a:p>
            <a:pPr lvl="1">
              <a:spcBef>
                <a:spcPts val="1200"/>
              </a:spcBef>
            </a:pPr>
            <a:r>
              <a:rPr lang="en-US" sz="3000" b="1" dirty="0">
                <a:solidFill>
                  <a:srgbClr val="2F1BC7"/>
                </a:solidFill>
              </a:rPr>
              <a:t>Only ends the current iteration</a:t>
            </a:r>
          </a:p>
          <a:p>
            <a:pPr lvl="1">
              <a:spcBef>
                <a:spcPts val="1200"/>
              </a:spcBef>
            </a:pPr>
            <a:r>
              <a:rPr lang="en-US" sz="3000" b="1" dirty="0">
                <a:solidFill>
                  <a:srgbClr val="2F1BC7"/>
                </a:solidFill>
              </a:rPr>
              <a:t>Skips</a:t>
            </a:r>
            <a:r>
              <a:rPr lang="en-US" sz="3000" b="1" dirty="0"/>
              <a:t> </a:t>
            </a:r>
            <a:r>
              <a:rPr lang="en-US" sz="3000" b="1" dirty="0">
                <a:solidFill>
                  <a:srgbClr val="2F1BC7"/>
                </a:solidFill>
              </a:rPr>
              <a:t>remainder of loop body </a:t>
            </a:r>
            <a:r>
              <a:rPr lang="en-US" sz="3000" dirty="0"/>
              <a:t>(in </a:t>
            </a:r>
            <a:r>
              <a:rPr lang="en-US" sz="3000" b="1" u="sng" dirty="0">
                <a:solidFill>
                  <a:srgbClr val="2F1BC7"/>
                </a:solidFill>
              </a:rPr>
              <a:t>current iteration</a:t>
            </a:r>
            <a:r>
              <a:rPr lang="en-US" sz="3000" dirty="0"/>
              <a:t>)</a:t>
            </a:r>
          </a:p>
          <a:p>
            <a:pPr lvl="1">
              <a:spcBef>
                <a:spcPts val="1200"/>
              </a:spcBef>
            </a:pPr>
            <a:r>
              <a:rPr lang="en-US" sz="3000" b="1" dirty="0">
                <a:solidFill>
                  <a:srgbClr val="2F1BC7"/>
                </a:solidFill>
              </a:rPr>
              <a:t>Proceeds</a:t>
            </a:r>
            <a:r>
              <a:rPr lang="en-US" sz="3000" dirty="0"/>
              <a:t> with </a:t>
            </a:r>
            <a:r>
              <a:rPr lang="en-US" sz="3000" b="1" dirty="0">
                <a:solidFill>
                  <a:srgbClr val="2F1BC7"/>
                </a:solidFill>
              </a:rPr>
              <a:t>next iteration </a:t>
            </a:r>
            <a:r>
              <a:rPr lang="en-US" sz="3000" dirty="0"/>
              <a:t>of </a:t>
            </a:r>
            <a:r>
              <a:rPr lang="en-US" sz="3000" b="1" dirty="0"/>
              <a:t>loop</a:t>
            </a:r>
          </a:p>
          <a:p>
            <a:pPr lvl="1"/>
            <a:endParaRPr lang="en-US" dirty="0" smtClean="0"/>
          </a:p>
          <a:p>
            <a:pPr>
              <a:spcBef>
                <a:spcPts val="1200"/>
              </a:spcBef>
            </a:pPr>
            <a:r>
              <a:rPr lang="en-US" b="1" dirty="0" smtClean="0">
                <a:solidFill>
                  <a:srgbClr val="2F1BC7"/>
                </a:solidFill>
              </a:rPr>
              <a:t>“continue” </a:t>
            </a:r>
            <a:r>
              <a:rPr lang="en-US" dirty="0" smtClean="0"/>
              <a:t>can only be inside loops (</a:t>
            </a:r>
            <a:r>
              <a:rPr lang="en-US" b="1" i="1" dirty="0" smtClean="0">
                <a:solidFill>
                  <a:srgbClr val="B80000"/>
                </a:solidFill>
              </a:rPr>
              <a:t>for</a:t>
            </a:r>
            <a:r>
              <a:rPr lang="en-US" dirty="0" smtClean="0"/>
              <a:t>, </a:t>
            </a:r>
            <a:r>
              <a:rPr lang="en-US" b="1" i="1" dirty="0" smtClean="0">
                <a:solidFill>
                  <a:srgbClr val="B80000"/>
                </a:solidFill>
              </a:rPr>
              <a:t>while</a:t>
            </a:r>
            <a:r>
              <a:rPr lang="en-US" dirty="0" smtClean="0"/>
              <a:t>, or    </a:t>
            </a:r>
            <a:r>
              <a:rPr lang="en-US" b="1" i="1" dirty="0" smtClean="0">
                <a:solidFill>
                  <a:srgbClr val="B80000"/>
                </a:solidFill>
              </a:rPr>
              <a:t>do-while</a:t>
            </a:r>
            <a:r>
              <a:rPr lang="en-US" dirty="0" smtClean="0"/>
              <a:t>). </a:t>
            </a:r>
            <a:r>
              <a:rPr lang="en-US" b="1" u="sng" dirty="0" smtClean="0"/>
              <a:t>IT CANNOT BE USED IN </a:t>
            </a:r>
            <a:r>
              <a:rPr lang="en-US" b="1" i="1" u="sng" dirty="0" smtClean="0"/>
              <a:t>“switch” </a:t>
            </a:r>
          </a:p>
        </p:txBody>
      </p:sp>
      <p:sp>
        <p:nvSpPr>
          <p:cNvPr id="7" name="Rectangle 6"/>
          <p:cNvSpPr/>
          <p:nvPr/>
        </p:nvSpPr>
        <p:spPr>
          <a:xfrm>
            <a:off x="1524000" y="885335"/>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fld id="{90996EC4-E6AA-4546-BC34-F425B2D380ED}"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3845751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1524000" y="0"/>
            <a:ext cx="9144000" cy="914400"/>
          </a:xfrm>
        </p:spPr>
        <p:txBody>
          <a:bodyPr>
            <a:normAutofit/>
          </a:bodyPr>
          <a:lstStyle/>
          <a:p>
            <a:r>
              <a:rPr lang="en-US" b="1" noProof="1">
                <a:solidFill>
                  <a:srgbClr val="B80000"/>
                </a:solidFill>
              </a:rPr>
              <a:t>	</a:t>
            </a:r>
            <a:r>
              <a:rPr lang="en-US" b="1" i="1" noProof="1">
                <a:solidFill>
                  <a:srgbClr val="B80000"/>
                </a:solidFill>
              </a:rPr>
              <a:t>continue</a:t>
            </a:r>
            <a:r>
              <a:rPr lang="en-US" b="1" noProof="1">
                <a:solidFill>
                  <a:srgbClr val="B80000"/>
                </a:solidFill>
              </a:rPr>
              <a:t> </a:t>
            </a:r>
            <a:r>
              <a:rPr lang="en-US" b="1" noProof="1" smtClean="0">
                <a:solidFill>
                  <a:srgbClr val="B80000"/>
                </a:solidFill>
              </a:rPr>
              <a:t>Statement - Examples</a:t>
            </a:r>
            <a:endParaRPr lang="en-US" dirty="0">
              <a:solidFill>
                <a:srgbClr val="B80000"/>
              </a:solidFill>
            </a:endParaRPr>
          </a:p>
        </p:txBody>
      </p:sp>
      <p:sp>
        <p:nvSpPr>
          <p:cNvPr id="7" name="Rectangle 6"/>
          <p:cNvSpPr/>
          <p:nvPr/>
        </p:nvSpPr>
        <p:spPr>
          <a:xfrm>
            <a:off x="1524000" y="97174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5" name="Rectangle 3"/>
          <p:cNvSpPr>
            <a:spLocks noGrp="1" noChangeArrowheads="1"/>
          </p:cNvSpPr>
          <p:nvPr>
            <p:ph type="body" idx="1"/>
          </p:nvPr>
        </p:nvSpPr>
        <p:spPr>
          <a:xfrm>
            <a:off x="1638300" y="3886200"/>
            <a:ext cx="9029700" cy="2885310"/>
          </a:xfrm>
          <a:solidFill>
            <a:schemeClr val="accent4">
              <a:lumMod val="20000"/>
              <a:lumOff val="80000"/>
            </a:schemeClr>
          </a:solidFill>
        </p:spPr>
        <p:txBody>
          <a:bodyPr>
            <a:normAutofit lnSpcReduction="10000"/>
          </a:bodyPr>
          <a:lstStyle/>
          <a:p>
            <a:pPr>
              <a:buNone/>
            </a:pPr>
            <a:r>
              <a:rPr lang="en-US" sz="1800" b="1" dirty="0" err="1">
                <a:latin typeface="Consolas" panose="020B0609020204030204" pitchFamily="49" charset="0"/>
              </a:rPr>
              <a:t>int</a:t>
            </a:r>
            <a:r>
              <a:rPr lang="en-US" sz="1800" b="1" dirty="0">
                <a:latin typeface="Consolas" panose="020B0609020204030204" pitchFamily="49" charset="0"/>
              </a:rPr>
              <a:t> n;</a:t>
            </a:r>
          </a:p>
          <a:p>
            <a:pPr>
              <a:buNone/>
            </a:pPr>
            <a:r>
              <a:rPr lang="en-US" sz="1800" b="1" dirty="0">
                <a:latin typeface="Consolas" panose="020B0609020204030204" pitchFamily="49" charset="0"/>
              </a:rPr>
              <a:t>  </a:t>
            </a:r>
            <a:r>
              <a:rPr lang="en-US" sz="1800" b="1" dirty="0" err="1">
                <a:latin typeface="Consolas" panose="020B0609020204030204" pitchFamily="49" charset="0"/>
              </a:rPr>
              <a:t>int</a:t>
            </a:r>
            <a:r>
              <a:rPr lang="en-US" sz="1800" b="1" dirty="0">
                <a:latin typeface="Consolas" panose="020B0609020204030204" pitchFamily="49" charset="0"/>
              </a:rPr>
              <a:t> </a:t>
            </a:r>
            <a:r>
              <a:rPr lang="en-US" sz="1800" b="1" dirty="0" err="1">
                <a:latin typeface="Consolas" panose="020B0609020204030204" pitchFamily="49" charset="0"/>
              </a:rPr>
              <a:t>EvenSum</a:t>
            </a:r>
            <a:r>
              <a:rPr lang="en-US" sz="1800" b="1" dirty="0">
                <a:latin typeface="Consolas" panose="020B0609020204030204" pitchFamily="49" charset="0"/>
              </a:rPr>
              <a:t>=0; </a:t>
            </a:r>
          </a:p>
          <a:p>
            <a:pPr>
              <a:buNone/>
            </a:pPr>
            <a:r>
              <a:rPr lang="en-US" sz="1800" b="1" dirty="0">
                <a:latin typeface="Consolas" panose="020B0609020204030204" pitchFamily="49" charset="0"/>
              </a:rPr>
              <a:t>	while(1)</a:t>
            </a:r>
          </a:p>
          <a:p>
            <a:pPr>
              <a:buNone/>
            </a:pPr>
            <a:r>
              <a:rPr lang="en-US" sz="1800" b="1" dirty="0">
                <a:latin typeface="Consolas" panose="020B0609020204030204" pitchFamily="49" charset="0"/>
              </a:rPr>
              <a:t>  {</a:t>
            </a:r>
          </a:p>
          <a:p>
            <a:pPr>
              <a:buNone/>
            </a:pPr>
            <a:r>
              <a:rPr lang="en-US" sz="1800" b="1" dirty="0">
                <a:latin typeface="Consolas" panose="020B0609020204030204" pitchFamily="49" charset="0"/>
              </a:rPr>
              <a:t>			</a:t>
            </a:r>
            <a:r>
              <a:rPr lang="en-US" sz="1800" b="1" dirty="0" err="1">
                <a:latin typeface="Consolas" panose="020B0609020204030204" pitchFamily="49" charset="0"/>
              </a:rPr>
              <a:t>cin</a:t>
            </a:r>
            <a:r>
              <a:rPr lang="en-US" sz="1800" b="1" dirty="0">
                <a:latin typeface="Consolas" panose="020B0609020204030204" pitchFamily="49" charset="0"/>
              </a:rPr>
              <a:t>&gt;&gt;n;</a:t>
            </a:r>
          </a:p>
          <a:p>
            <a:pPr>
              <a:buNone/>
            </a:pPr>
            <a:r>
              <a:rPr lang="en-US" sz="1800" b="1" dirty="0">
                <a:latin typeface="Consolas" panose="020B0609020204030204" pitchFamily="49" charset="0"/>
              </a:rPr>
              <a:t>			if(n%2==1)</a:t>
            </a:r>
          </a:p>
          <a:p>
            <a:pPr>
              <a:buNone/>
            </a:pPr>
            <a:r>
              <a:rPr lang="en-US" sz="1800" b="1" dirty="0">
                <a:latin typeface="Consolas" panose="020B0609020204030204" pitchFamily="49" charset="0"/>
              </a:rPr>
              <a:t>				</a:t>
            </a:r>
            <a:r>
              <a:rPr lang="en-US" sz="1800" b="1" dirty="0">
                <a:solidFill>
                  <a:srgbClr val="2F1BC7"/>
                </a:solidFill>
                <a:latin typeface="Consolas" panose="020B0609020204030204" pitchFamily="49" charset="0"/>
              </a:rPr>
              <a:t>continue;</a:t>
            </a:r>
          </a:p>
          <a:p>
            <a:pPr>
              <a:buNone/>
            </a:pPr>
            <a:r>
              <a:rPr lang="en-US" sz="1800" b="1" dirty="0">
                <a:latin typeface="Consolas" panose="020B0609020204030204" pitchFamily="49" charset="0"/>
              </a:rPr>
              <a:t>			</a:t>
            </a:r>
            <a:r>
              <a:rPr lang="en-US" sz="1800" b="1" dirty="0" err="1">
                <a:latin typeface="Consolas" panose="020B0609020204030204" pitchFamily="49" charset="0"/>
              </a:rPr>
              <a:t>EvenSum</a:t>
            </a:r>
            <a:r>
              <a:rPr lang="en-US" sz="1800" b="1" dirty="0">
                <a:latin typeface="Consolas" panose="020B0609020204030204" pitchFamily="49" charset="0"/>
              </a:rPr>
              <a:t> = </a:t>
            </a:r>
            <a:r>
              <a:rPr lang="en-US" sz="1800" b="1" dirty="0" err="1">
                <a:latin typeface="Consolas" panose="020B0609020204030204" pitchFamily="49" charset="0"/>
              </a:rPr>
              <a:t>EvenSum</a:t>
            </a:r>
            <a:r>
              <a:rPr lang="en-US" sz="1800" b="1" dirty="0">
                <a:latin typeface="Consolas" panose="020B0609020204030204" pitchFamily="49" charset="0"/>
              </a:rPr>
              <a:t> + n;</a:t>
            </a:r>
          </a:p>
          <a:p>
            <a:pPr>
              <a:buNone/>
            </a:pPr>
            <a:r>
              <a:rPr lang="en-US" sz="1800" b="1" dirty="0">
                <a:latin typeface="Consolas" panose="020B0609020204030204" pitchFamily="49" charset="0"/>
              </a:rPr>
              <a:t>  }</a:t>
            </a:r>
          </a:p>
        </p:txBody>
      </p:sp>
      <p:sp>
        <p:nvSpPr>
          <p:cNvPr id="6" name="Rectangle 3"/>
          <p:cNvSpPr txBox="1">
            <a:spLocks noChangeArrowheads="1"/>
          </p:cNvSpPr>
          <p:nvPr/>
        </p:nvSpPr>
        <p:spPr>
          <a:xfrm>
            <a:off x="1638300" y="1219200"/>
            <a:ext cx="9105900" cy="2514600"/>
          </a:xfrm>
          <a:prstGeom prst="rect">
            <a:avLst/>
          </a:prstGeom>
          <a:solidFill>
            <a:schemeClr val="accent4">
              <a:lumMod val="20000"/>
              <a:lumOff val="80000"/>
            </a:schemeClr>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itchFamily="34" charset="0"/>
              <a:buNone/>
            </a:pPr>
            <a:r>
              <a:rPr lang="en-US" sz="2000" b="1" dirty="0">
                <a:latin typeface="Consolas" panose="020B0609020204030204" pitchFamily="49" charset="0"/>
              </a:rPr>
              <a:t> for (</a:t>
            </a:r>
            <a:r>
              <a:rPr lang="en-US" sz="2000" b="1" dirty="0" err="1">
                <a:latin typeface="Consolas" panose="020B0609020204030204" pitchFamily="49" charset="0"/>
              </a:rPr>
              <a:t>int</a:t>
            </a:r>
            <a:r>
              <a:rPr lang="en-US" sz="2000" b="1" dirty="0">
                <a:latin typeface="Consolas" panose="020B0609020204030204" pitchFamily="49" charset="0"/>
              </a:rPr>
              <a:t> </a:t>
            </a:r>
            <a:r>
              <a:rPr lang="en-US" sz="2000" b="1" dirty="0" err="1">
                <a:latin typeface="Consolas" panose="020B0609020204030204" pitchFamily="49" charset="0"/>
              </a:rPr>
              <a:t>i</a:t>
            </a:r>
            <a:r>
              <a:rPr lang="en-US" sz="2000" b="1" dirty="0">
                <a:latin typeface="Consolas" panose="020B0609020204030204" pitchFamily="49" charset="0"/>
              </a:rPr>
              <a:t>=1; </a:t>
            </a:r>
            <a:r>
              <a:rPr lang="en-US" sz="2000" b="1" dirty="0" err="1">
                <a:latin typeface="Consolas" panose="020B0609020204030204" pitchFamily="49" charset="0"/>
              </a:rPr>
              <a:t>i</a:t>
            </a:r>
            <a:r>
              <a:rPr lang="en-US" sz="2000" b="1" dirty="0">
                <a:latin typeface="Consolas" panose="020B0609020204030204" pitchFamily="49" charset="0"/>
              </a:rPr>
              <a:t>&lt;=5; </a:t>
            </a:r>
            <a:r>
              <a:rPr lang="en-US" sz="2000" b="1" dirty="0" err="1">
                <a:latin typeface="Consolas" panose="020B0609020204030204" pitchFamily="49" charset="0"/>
              </a:rPr>
              <a:t>i</a:t>
            </a:r>
            <a:r>
              <a:rPr lang="en-US" sz="2000" b="1" dirty="0">
                <a:latin typeface="Consolas" panose="020B0609020204030204" pitchFamily="49" charset="0"/>
              </a:rPr>
              <a:t>++)</a:t>
            </a:r>
          </a:p>
          <a:p>
            <a:pPr>
              <a:buFont typeface="Arial" pitchFamily="34" charset="0"/>
              <a:buNone/>
            </a:pPr>
            <a:r>
              <a:rPr lang="en-US" sz="2000" b="1" dirty="0">
                <a:latin typeface="Consolas" panose="020B0609020204030204" pitchFamily="49" charset="0"/>
              </a:rPr>
              <a:t> {</a:t>
            </a:r>
          </a:p>
          <a:p>
            <a:pPr>
              <a:buFont typeface="Arial" pitchFamily="34" charset="0"/>
              <a:buNone/>
            </a:pPr>
            <a:r>
              <a:rPr lang="en-US" sz="2000" b="1" dirty="0">
                <a:latin typeface="Consolas" panose="020B0609020204030204" pitchFamily="49" charset="0"/>
              </a:rPr>
              <a:t>		if (</a:t>
            </a:r>
            <a:r>
              <a:rPr lang="en-US" sz="2000" b="1" dirty="0" err="1">
                <a:latin typeface="Consolas" panose="020B0609020204030204" pitchFamily="49" charset="0"/>
              </a:rPr>
              <a:t>i</a:t>
            </a:r>
            <a:r>
              <a:rPr lang="en-US" sz="2000" b="1" dirty="0">
                <a:latin typeface="Consolas" panose="020B0609020204030204" pitchFamily="49" charset="0"/>
              </a:rPr>
              <a:t>==3)</a:t>
            </a:r>
          </a:p>
          <a:p>
            <a:pPr>
              <a:buFont typeface="Arial" pitchFamily="34" charset="0"/>
              <a:buNone/>
            </a:pPr>
            <a:r>
              <a:rPr lang="en-US" sz="2000" b="1" dirty="0">
                <a:latin typeface="Consolas" panose="020B0609020204030204" pitchFamily="49" charset="0"/>
              </a:rPr>
              <a:t>			</a:t>
            </a:r>
            <a:r>
              <a:rPr lang="en-US" sz="2000" b="1" dirty="0">
                <a:solidFill>
                  <a:srgbClr val="2F1BC7"/>
                </a:solidFill>
                <a:latin typeface="Consolas" panose="020B0609020204030204" pitchFamily="49" charset="0"/>
              </a:rPr>
              <a:t>continue;</a:t>
            </a:r>
          </a:p>
          <a:p>
            <a:pPr>
              <a:buFont typeface="Arial" pitchFamily="34" charset="0"/>
              <a:buNone/>
            </a:pPr>
            <a:r>
              <a:rPr lang="en-US" sz="2000" b="1" dirty="0">
                <a:latin typeface="Consolas" panose="020B0609020204030204" pitchFamily="49" charset="0"/>
              </a:rPr>
              <a:t>		</a:t>
            </a:r>
            <a:r>
              <a:rPr lang="en-US" sz="2000" b="1" dirty="0" err="1">
                <a:latin typeface="Consolas" panose="020B0609020204030204" pitchFamily="49" charset="0"/>
              </a:rPr>
              <a:t>cout</a:t>
            </a:r>
            <a:r>
              <a:rPr lang="en-US" sz="2000" b="1" dirty="0">
                <a:latin typeface="Consolas" panose="020B0609020204030204" pitchFamily="49" charset="0"/>
              </a:rPr>
              <a:t>&lt;&lt;“Hello”&lt;&lt;</a:t>
            </a:r>
            <a:r>
              <a:rPr lang="en-US" sz="2000" b="1" dirty="0" err="1">
                <a:latin typeface="Consolas" panose="020B0609020204030204" pitchFamily="49" charset="0"/>
              </a:rPr>
              <a:t>i</a:t>
            </a:r>
            <a:r>
              <a:rPr lang="en-US" sz="2000" b="1" dirty="0">
                <a:latin typeface="Consolas" panose="020B0609020204030204" pitchFamily="49" charset="0"/>
              </a:rPr>
              <a:t>;</a:t>
            </a:r>
          </a:p>
          <a:p>
            <a:pPr>
              <a:buFont typeface="Arial" pitchFamily="34" charset="0"/>
              <a:buNone/>
            </a:pPr>
            <a:r>
              <a:rPr lang="en-US" sz="2000" b="1" dirty="0">
                <a:latin typeface="Consolas" panose="020B0609020204030204" pitchFamily="49" charset="0"/>
              </a:rPr>
              <a:t> }</a:t>
            </a:r>
          </a:p>
        </p:txBody>
      </p:sp>
      <p:sp>
        <p:nvSpPr>
          <p:cNvPr id="2" name="Date Placeholder 1"/>
          <p:cNvSpPr>
            <a:spLocks noGrp="1"/>
          </p:cNvSpPr>
          <p:nvPr>
            <p:ph type="dt" sz="half" idx="10"/>
          </p:nvPr>
        </p:nvSpPr>
        <p:spPr/>
        <p:txBody>
          <a:bodyPr/>
          <a:lstStyle/>
          <a:p>
            <a:fld id="{35BA3B83-F034-4FE4-9CAC-79ECEBB0E7F3}"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93760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linds(horizontal)">
                                      <p:cBhvr>
                                        <p:cTn id="25" dur="500"/>
                                        <p:tgtEl>
                                          <p:spTgt spid="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linds(horizontal)">
                                      <p:cBhvr>
                                        <p:cTn id="28" dur="500"/>
                                        <p:tgtEl>
                                          <p:spTgt spid="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blinds(horizontal)">
                                      <p:cBhvr>
                                        <p:cTn id="3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2038350" y="2438400"/>
            <a:ext cx="8191500" cy="1066800"/>
          </a:xfrm>
        </p:spPr>
        <p:txBody>
          <a:bodyPr>
            <a:normAutofit fontScale="90000"/>
          </a:bodyPr>
          <a:lstStyle/>
          <a:p>
            <a:r>
              <a:rPr lang="en-US" b="1" dirty="0" smtClean="0">
                <a:solidFill>
                  <a:srgbClr val="B80000"/>
                </a:solidFill>
              </a:rPr>
              <a:t> (Nested Loops)</a:t>
            </a:r>
            <a:br>
              <a:rPr lang="en-US" b="1" dirty="0" smtClean="0">
                <a:solidFill>
                  <a:srgbClr val="B80000"/>
                </a:solidFill>
              </a:rPr>
            </a:br>
            <a:r>
              <a:rPr lang="en-US" dirty="0">
                <a:solidFill>
                  <a:srgbClr val="B80000"/>
                </a:solidFill>
              </a:rPr>
              <a:t>Nested Repetition Structures</a:t>
            </a:r>
            <a:endParaRPr lang="en-US" b="1" dirty="0" smtClean="0">
              <a:solidFill>
                <a:srgbClr val="B80000"/>
              </a:solidFill>
            </a:endParaRPr>
          </a:p>
        </p:txBody>
      </p:sp>
      <p:sp>
        <p:nvSpPr>
          <p:cNvPr id="2" name="Date Placeholder 1"/>
          <p:cNvSpPr>
            <a:spLocks noGrp="1"/>
          </p:cNvSpPr>
          <p:nvPr>
            <p:ph type="dt" sz="half" idx="10"/>
          </p:nvPr>
        </p:nvSpPr>
        <p:spPr/>
        <p:txBody>
          <a:bodyPr/>
          <a:lstStyle/>
          <a:p>
            <a:fld id="{854501BD-168E-4305-8D69-37C5D5B06B7C}"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6058982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524001" y="0"/>
            <a:ext cx="9130645" cy="838200"/>
          </a:xfrm>
        </p:spPr>
        <p:txBody>
          <a:bodyPr>
            <a:normAutofit/>
          </a:bodyPr>
          <a:lstStyle/>
          <a:p>
            <a:pPr eaLnBrk="1" hangingPunct="1"/>
            <a:r>
              <a:rPr lang="en-US" b="1" dirty="0" smtClean="0">
                <a:solidFill>
                  <a:srgbClr val="B80000"/>
                </a:solidFill>
              </a:rPr>
              <a:t>(Nested Loops)</a:t>
            </a:r>
          </a:p>
        </p:txBody>
      </p:sp>
      <p:sp>
        <p:nvSpPr>
          <p:cNvPr id="17413" name="Rectangle 3"/>
          <p:cNvSpPr>
            <a:spLocks noGrp="1" noChangeArrowheads="1"/>
          </p:cNvSpPr>
          <p:nvPr>
            <p:ph type="body" idx="1"/>
          </p:nvPr>
        </p:nvSpPr>
        <p:spPr>
          <a:xfrm>
            <a:off x="1524000" y="1066800"/>
            <a:ext cx="9144000" cy="5105400"/>
          </a:xfrm>
        </p:spPr>
        <p:txBody>
          <a:bodyPr/>
          <a:lstStyle/>
          <a:p>
            <a:pPr algn="just" eaLnBrk="1" hangingPunct="1"/>
            <a:r>
              <a:rPr lang="en-US" sz="3000" dirty="0"/>
              <a:t>In a </a:t>
            </a:r>
            <a:r>
              <a:rPr lang="en-US" sz="3000" b="1" dirty="0">
                <a:solidFill>
                  <a:srgbClr val="2C14DE"/>
                </a:solidFill>
              </a:rPr>
              <a:t>nested repetition structure</a:t>
            </a:r>
            <a:r>
              <a:rPr lang="en-US" sz="3000" dirty="0"/>
              <a:t>, one loop (</a:t>
            </a:r>
            <a:r>
              <a:rPr lang="en-US" sz="3000" b="1" dirty="0">
                <a:solidFill>
                  <a:srgbClr val="2F1BC7"/>
                </a:solidFill>
              </a:rPr>
              <a:t>inner</a:t>
            </a:r>
            <a:r>
              <a:rPr lang="en-US" sz="3000" dirty="0">
                <a:solidFill>
                  <a:srgbClr val="2F1BC7"/>
                </a:solidFill>
              </a:rPr>
              <a:t> </a:t>
            </a:r>
            <a:r>
              <a:rPr lang="en-US" sz="3000" b="1" dirty="0">
                <a:solidFill>
                  <a:srgbClr val="2F1BC7"/>
                </a:solidFill>
              </a:rPr>
              <a:t>loop</a:t>
            </a:r>
            <a:r>
              <a:rPr lang="en-US" sz="3000" dirty="0"/>
              <a:t>) is placed entirely within another loop (</a:t>
            </a:r>
            <a:r>
              <a:rPr lang="en-US" sz="3000" b="1" dirty="0">
                <a:solidFill>
                  <a:srgbClr val="2F1BC7"/>
                </a:solidFill>
              </a:rPr>
              <a:t>outer loop</a:t>
            </a:r>
            <a:r>
              <a:rPr lang="en-US" sz="3000" dirty="0"/>
              <a:t>)</a:t>
            </a:r>
          </a:p>
          <a:p>
            <a:pPr eaLnBrk="1" hangingPunct="1"/>
            <a:endParaRPr lang="en-US" dirty="0" smtClean="0"/>
          </a:p>
          <a:p>
            <a:pPr eaLnBrk="1" hangingPunct="1"/>
            <a:r>
              <a:rPr lang="en-US" dirty="0" smtClean="0"/>
              <a:t>In </a:t>
            </a:r>
            <a:r>
              <a:rPr lang="en-US" b="1" dirty="0" smtClean="0">
                <a:solidFill>
                  <a:srgbClr val="2F1BC7"/>
                </a:solidFill>
              </a:rPr>
              <a:t>nested loops </a:t>
            </a:r>
            <a:r>
              <a:rPr lang="en-US" dirty="0" smtClean="0"/>
              <a:t>any loop (</a:t>
            </a:r>
            <a:r>
              <a:rPr lang="en-US" b="1" i="1" dirty="0" smtClean="0">
                <a:solidFill>
                  <a:srgbClr val="2F1BC7"/>
                </a:solidFill>
              </a:rPr>
              <a:t>for</a:t>
            </a:r>
            <a:r>
              <a:rPr lang="en-US" dirty="0" smtClean="0"/>
              <a:t>, </a:t>
            </a:r>
            <a:r>
              <a:rPr lang="en-US" b="1" i="1" dirty="0" smtClean="0">
                <a:solidFill>
                  <a:srgbClr val="2F1BC7"/>
                </a:solidFill>
              </a:rPr>
              <a:t>while</a:t>
            </a:r>
            <a:r>
              <a:rPr lang="en-US" dirty="0" smtClean="0"/>
              <a:t>, or </a:t>
            </a:r>
            <a:r>
              <a:rPr lang="en-US" b="1" i="1" dirty="0" smtClean="0">
                <a:solidFill>
                  <a:srgbClr val="2F1BC7"/>
                </a:solidFill>
              </a:rPr>
              <a:t>do</a:t>
            </a:r>
            <a:r>
              <a:rPr lang="en-US" b="1" dirty="0" smtClean="0"/>
              <a:t> </a:t>
            </a:r>
            <a:r>
              <a:rPr lang="en-US" dirty="0" smtClean="0"/>
              <a:t>loop) can be </a:t>
            </a:r>
            <a:r>
              <a:rPr lang="en-US" b="1" dirty="0" smtClean="0"/>
              <a:t>placed inside another loop </a:t>
            </a:r>
            <a:r>
              <a:rPr lang="en-US" dirty="0" smtClean="0"/>
              <a:t>which can be a </a:t>
            </a:r>
            <a:r>
              <a:rPr lang="en-US" b="1" i="1" dirty="0" smtClean="0">
                <a:solidFill>
                  <a:srgbClr val="2F1BC7"/>
                </a:solidFill>
              </a:rPr>
              <a:t>for</a:t>
            </a:r>
            <a:r>
              <a:rPr lang="en-US" dirty="0" smtClean="0"/>
              <a:t>, </a:t>
            </a:r>
            <a:r>
              <a:rPr lang="en-US" b="1" i="1" dirty="0" smtClean="0">
                <a:solidFill>
                  <a:srgbClr val="2F1BC7"/>
                </a:solidFill>
              </a:rPr>
              <a:t>while</a:t>
            </a:r>
            <a:r>
              <a:rPr lang="en-US" dirty="0" smtClean="0"/>
              <a:t>, or a </a:t>
            </a:r>
            <a:r>
              <a:rPr lang="en-US" b="1" i="1" dirty="0" smtClean="0">
                <a:solidFill>
                  <a:srgbClr val="2F1BC7"/>
                </a:solidFill>
              </a:rPr>
              <a:t>do</a:t>
            </a:r>
            <a:r>
              <a:rPr lang="en-US" dirty="0" smtClean="0"/>
              <a:t> loop</a:t>
            </a:r>
          </a:p>
          <a:p>
            <a:pPr eaLnBrk="1" hangingPunct="1"/>
            <a:endParaRPr lang="en-US" dirty="0" smtClean="0"/>
          </a:p>
        </p:txBody>
      </p:sp>
      <p:sp>
        <p:nvSpPr>
          <p:cNvPr id="7" name="Rectangle 6"/>
          <p:cNvSpPr/>
          <p:nvPr/>
        </p:nvSpPr>
        <p:spPr>
          <a:xfrm>
            <a:off x="1524000" y="8382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fld id="{030CB31F-95FB-46AA-9D0D-7F1ED4E8B084}"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3633858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type="body" idx="1"/>
          </p:nvPr>
        </p:nvSpPr>
        <p:spPr>
          <a:xfrm>
            <a:off x="1676400" y="1524000"/>
            <a:ext cx="8991600" cy="5105400"/>
          </a:xfrm>
        </p:spPr>
        <p:txBody>
          <a:bodyPr>
            <a:normAutofit/>
          </a:bodyPr>
          <a:lstStyle/>
          <a:p>
            <a:pPr eaLnBrk="1" hangingPunct="1"/>
            <a:endParaRPr lang="en-US" sz="2600" b="1" dirty="0">
              <a:latin typeface="Consolas" panose="020B0609020204030204" pitchFamily="49" charset="0"/>
              <a:cs typeface="Courier New" pitchFamily="49" charset="0"/>
            </a:endParaRPr>
          </a:p>
          <a:p>
            <a:pPr eaLnBrk="1" hangingPunct="1"/>
            <a:endParaRPr lang="en-US" sz="2600" b="1" dirty="0">
              <a:latin typeface="Consolas" panose="020B0609020204030204" pitchFamily="49" charset="0"/>
              <a:cs typeface="Courier New" pitchFamily="49" charset="0"/>
            </a:endParaRPr>
          </a:p>
          <a:p>
            <a:pPr eaLnBrk="1" hangingPunct="1">
              <a:buNone/>
            </a:pPr>
            <a:r>
              <a:rPr lang="en-US" sz="2600" b="1" dirty="0">
                <a:solidFill>
                  <a:srgbClr val="2F1BC7"/>
                </a:solidFill>
                <a:latin typeface="Consolas" panose="020B0609020204030204" pitchFamily="49" charset="0"/>
                <a:cs typeface="Courier New" pitchFamily="49" charset="0"/>
              </a:rPr>
              <a:t>for (</a:t>
            </a:r>
            <a:r>
              <a:rPr lang="en-US" sz="2600" b="1" dirty="0" err="1">
                <a:solidFill>
                  <a:srgbClr val="2F1BC7"/>
                </a:solidFill>
                <a:latin typeface="Consolas" panose="020B0609020204030204" pitchFamily="49" charset="0"/>
                <a:cs typeface="Courier New" pitchFamily="49" charset="0"/>
              </a:rPr>
              <a:t>int</a:t>
            </a:r>
            <a:r>
              <a:rPr lang="en-US" sz="2600" b="1" dirty="0">
                <a:solidFill>
                  <a:srgbClr val="2F1BC7"/>
                </a:solidFill>
                <a:latin typeface="Consolas" panose="020B0609020204030204" pitchFamily="49" charset="0"/>
                <a:cs typeface="Courier New" pitchFamily="49" charset="0"/>
              </a:rPr>
              <a:t> </a:t>
            </a:r>
            <a:r>
              <a:rPr lang="en-US" sz="2600" b="1" dirty="0" err="1">
                <a:solidFill>
                  <a:srgbClr val="2F1BC7"/>
                </a:solidFill>
                <a:latin typeface="Consolas" panose="020B0609020204030204" pitchFamily="49" charset="0"/>
                <a:cs typeface="Courier New" pitchFamily="49" charset="0"/>
              </a:rPr>
              <a:t>i</a:t>
            </a:r>
            <a:r>
              <a:rPr lang="en-US" sz="2600" b="1" dirty="0">
                <a:solidFill>
                  <a:srgbClr val="2F1BC7"/>
                </a:solidFill>
                <a:latin typeface="Consolas" panose="020B0609020204030204" pitchFamily="49" charset="0"/>
                <a:cs typeface="Courier New" pitchFamily="49" charset="0"/>
              </a:rPr>
              <a:t>=0; </a:t>
            </a:r>
            <a:r>
              <a:rPr lang="en-US" sz="2600" b="1" dirty="0" err="1">
                <a:solidFill>
                  <a:srgbClr val="2F1BC7"/>
                </a:solidFill>
                <a:latin typeface="Consolas" panose="020B0609020204030204" pitchFamily="49" charset="0"/>
                <a:cs typeface="Courier New" pitchFamily="49" charset="0"/>
              </a:rPr>
              <a:t>i</a:t>
            </a:r>
            <a:r>
              <a:rPr lang="en-US" sz="2600" b="1" dirty="0">
                <a:solidFill>
                  <a:srgbClr val="2F1BC7"/>
                </a:solidFill>
                <a:latin typeface="Consolas" panose="020B0609020204030204" pitchFamily="49" charset="0"/>
                <a:cs typeface="Courier New" pitchFamily="49" charset="0"/>
              </a:rPr>
              <a:t>&lt;2; </a:t>
            </a:r>
            <a:r>
              <a:rPr lang="en-US" sz="2600" b="1" dirty="0" err="1">
                <a:solidFill>
                  <a:srgbClr val="2F1BC7"/>
                </a:solidFill>
                <a:latin typeface="Consolas" panose="020B0609020204030204" pitchFamily="49" charset="0"/>
                <a:cs typeface="Courier New" pitchFamily="49" charset="0"/>
              </a:rPr>
              <a:t>i</a:t>
            </a:r>
            <a:r>
              <a:rPr lang="en-US" sz="2600" b="1" dirty="0">
                <a:solidFill>
                  <a:srgbClr val="2F1BC7"/>
                </a:solidFill>
                <a:latin typeface="Consolas" panose="020B0609020204030204" pitchFamily="49" charset="0"/>
                <a:cs typeface="Courier New" pitchFamily="49" charset="0"/>
              </a:rPr>
              <a:t>++) {	</a:t>
            </a:r>
          </a:p>
          <a:p>
            <a:pPr eaLnBrk="1" hangingPunct="1">
              <a:buNone/>
            </a:pPr>
            <a:r>
              <a:rPr lang="en-US" sz="2600" b="1" dirty="0">
                <a:latin typeface="Consolas" panose="020B0609020204030204" pitchFamily="49" charset="0"/>
                <a:cs typeface="Courier New" pitchFamily="49" charset="0"/>
              </a:rPr>
              <a:t>		</a:t>
            </a:r>
            <a:r>
              <a:rPr lang="en-US" sz="2600" b="1" dirty="0">
                <a:solidFill>
                  <a:srgbClr val="008000"/>
                </a:solidFill>
                <a:latin typeface="Consolas" panose="020B0609020204030204" pitchFamily="49" charset="0"/>
                <a:cs typeface="Courier New" pitchFamily="49" charset="0"/>
              </a:rPr>
              <a:t>for (</a:t>
            </a:r>
            <a:r>
              <a:rPr lang="en-US" sz="2600" b="1" dirty="0" err="1">
                <a:solidFill>
                  <a:srgbClr val="008000"/>
                </a:solidFill>
                <a:latin typeface="Consolas" panose="020B0609020204030204" pitchFamily="49" charset="0"/>
                <a:cs typeface="Courier New" pitchFamily="49" charset="0"/>
              </a:rPr>
              <a:t>int</a:t>
            </a:r>
            <a:r>
              <a:rPr lang="en-US" sz="2600" b="1" dirty="0">
                <a:solidFill>
                  <a:srgbClr val="008000"/>
                </a:solidFill>
                <a:latin typeface="Consolas" panose="020B0609020204030204" pitchFamily="49" charset="0"/>
                <a:cs typeface="Courier New" pitchFamily="49" charset="0"/>
              </a:rPr>
              <a:t> j=0; j&lt;2;j++) {</a:t>
            </a:r>
          </a:p>
          <a:p>
            <a:pPr lvl="3">
              <a:buNone/>
            </a:pPr>
            <a:r>
              <a:rPr lang="en-US" sz="2600" b="1" dirty="0">
                <a:latin typeface="Consolas" panose="020B0609020204030204" pitchFamily="49" charset="0"/>
                <a:cs typeface="Courier New" pitchFamily="49" charset="0"/>
              </a:rPr>
              <a:t>  </a:t>
            </a:r>
            <a:r>
              <a:rPr lang="en-US" sz="2600" b="1" dirty="0" err="1">
                <a:latin typeface="Consolas" panose="020B0609020204030204" pitchFamily="49" charset="0"/>
                <a:cs typeface="Courier New" pitchFamily="49" charset="0"/>
              </a:rPr>
              <a:t>cout</a:t>
            </a:r>
            <a:r>
              <a:rPr lang="en-US" sz="2600" b="1" dirty="0">
                <a:latin typeface="Consolas" panose="020B0609020204030204" pitchFamily="49" charset="0"/>
                <a:cs typeface="Courier New" pitchFamily="49" charset="0"/>
              </a:rPr>
              <a:t>&lt;&lt;“\</a:t>
            </a:r>
            <a:r>
              <a:rPr lang="en-US" sz="2600" b="1" dirty="0" err="1">
                <a:latin typeface="Consolas" panose="020B0609020204030204" pitchFamily="49" charset="0"/>
                <a:cs typeface="Courier New" pitchFamily="49" charset="0"/>
              </a:rPr>
              <a:t>nHello</a:t>
            </a:r>
            <a:r>
              <a:rPr lang="en-US" sz="2600" b="1" dirty="0">
                <a:latin typeface="Consolas" panose="020B0609020204030204" pitchFamily="49" charset="0"/>
                <a:cs typeface="Courier New" pitchFamily="49" charset="0"/>
              </a:rPr>
              <a:t>-”&lt;&lt;</a:t>
            </a:r>
            <a:r>
              <a:rPr lang="en-US" sz="2600" b="1" dirty="0" err="1">
                <a:latin typeface="Consolas" panose="020B0609020204030204" pitchFamily="49" charset="0"/>
                <a:cs typeface="Courier New" pitchFamily="49" charset="0"/>
              </a:rPr>
              <a:t>i</a:t>
            </a:r>
            <a:r>
              <a:rPr lang="en-US" sz="2600" b="1" dirty="0">
                <a:latin typeface="Consolas" panose="020B0609020204030204" pitchFamily="49" charset="0"/>
                <a:cs typeface="Courier New" pitchFamily="49" charset="0"/>
              </a:rPr>
              <a:t>&lt;&lt;“:“&lt;&lt;j;</a:t>
            </a:r>
          </a:p>
          <a:p>
            <a:pPr lvl="2">
              <a:buNone/>
            </a:pPr>
            <a:r>
              <a:rPr lang="en-US" sz="2600" b="1" dirty="0">
                <a:solidFill>
                  <a:srgbClr val="008000"/>
                </a:solidFill>
                <a:latin typeface="Consolas" panose="020B0609020204030204" pitchFamily="49" charset="0"/>
                <a:cs typeface="Courier New" pitchFamily="49" charset="0"/>
              </a:rPr>
              <a:t>}</a:t>
            </a:r>
          </a:p>
          <a:p>
            <a:pPr lvl="2" indent="-1143000">
              <a:buNone/>
            </a:pPr>
            <a:r>
              <a:rPr lang="en-US" sz="2600" b="1" dirty="0">
                <a:solidFill>
                  <a:srgbClr val="2F1BC7"/>
                </a:solidFill>
                <a:latin typeface="Consolas" panose="020B0609020204030204" pitchFamily="49" charset="0"/>
                <a:cs typeface="Courier New" pitchFamily="49" charset="0"/>
              </a:rPr>
              <a:t>}</a:t>
            </a:r>
          </a:p>
        </p:txBody>
      </p:sp>
      <p:sp>
        <p:nvSpPr>
          <p:cNvPr id="7" name="Rectangle 6"/>
          <p:cNvSpPr/>
          <p:nvPr/>
        </p:nvSpPr>
        <p:spPr>
          <a:xfrm>
            <a:off x="1568777" y="96554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pSp>
        <p:nvGrpSpPr>
          <p:cNvPr id="2" name="Group 15"/>
          <p:cNvGrpSpPr/>
          <p:nvPr/>
        </p:nvGrpSpPr>
        <p:grpSpPr>
          <a:xfrm>
            <a:off x="5867400" y="1269336"/>
            <a:ext cx="2726310" cy="1347886"/>
            <a:chOff x="1007490" y="1828800"/>
            <a:chExt cx="2726310" cy="1347886"/>
          </a:xfrm>
        </p:grpSpPr>
        <p:cxnSp>
          <p:nvCxnSpPr>
            <p:cNvPr id="6" name="Straight Arrow Connector 5"/>
            <p:cNvCxnSpPr/>
            <p:nvPr/>
          </p:nvCxnSpPr>
          <p:spPr>
            <a:xfrm flipH="1">
              <a:off x="1007490" y="2057400"/>
              <a:ext cx="1049911" cy="111928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57400" y="1828800"/>
              <a:ext cx="1676400" cy="430887"/>
            </a:xfrm>
            <a:prstGeom prst="rect">
              <a:avLst/>
            </a:prstGeom>
            <a:noFill/>
          </p:spPr>
          <p:txBody>
            <a:bodyPr wrap="square" rtlCol="0">
              <a:spAutoFit/>
            </a:bodyPr>
            <a:lstStyle/>
            <a:p>
              <a:r>
                <a:rPr lang="en-US" sz="2200" b="1" dirty="0"/>
                <a:t>Outer Loop</a:t>
              </a:r>
            </a:p>
          </p:txBody>
        </p:sp>
      </p:grpSp>
      <p:grpSp>
        <p:nvGrpSpPr>
          <p:cNvPr id="3" name="Group 16"/>
          <p:cNvGrpSpPr/>
          <p:nvPr/>
        </p:nvGrpSpPr>
        <p:grpSpPr>
          <a:xfrm>
            <a:off x="6553201" y="2212964"/>
            <a:ext cx="3061355" cy="835036"/>
            <a:chOff x="950929" y="2853331"/>
            <a:chExt cx="3061355" cy="835036"/>
          </a:xfrm>
        </p:grpSpPr>
        <p:cxnSp>
          <p:nvCxnSpPr>
            <p:cNvPr id="12" name="Straight Arrow Connector 11"/>
            <p:cNvCxnSpPr/>
            <p:nvPr/>
          </p:nvCxnSpPr>
          <p:spPr>
            <a:xfrm flipH="1">
              <a:off x="950929" y="3232962"/>
              <a:ext cx="1641050" cy="4554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564484" y="2853331"/>
              <a:ext cx="1447800" cy="430887"/>
            </a:xfrm>
            <a:prstGeom prst="rect">
              <a:avLst/>
            </a:prstGeom>
            <a:noFill/>
          </p:spPr>
          <p:txBody>
            <a:bodyPr wrap="square" rtlCol="0">
              <a:spAutoFit/>
            </a:bodyPr>
            <a:lstStyle/>
            <a:p>
              <a:r>
                <a:rPr lang="en-US" sz="2200" b="1" dirty="0"/>
                <a:t>Inner Loop</a:t>
              </a:r>
            </a:p>
          </p:txBody>
        </p:sp>
      </p:grpSp>
      <p:sp>
        <p:nvSpPr>
          <p:cNvPr id="11" name="Rectangle 2"/>
          <p:cNvSpPr txBox="1">
            <a:spLocks noChangeArrowheads="1"/>
          </p:cNvSpPr>
          <p:nvPr/>
        </p:nvSpPr>
        <p:spPr>
          <a:xfrm>
            <a:off x="1537356" y="127340"/>
            <a:ext cx="9130645"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B80000"/>
                </a:solidFill>
              </a:rPr>
              <a:t>(Nested Loops) - Examples</a:t>
            </a:r>
          </a:p>
        </p:txBody>
      </p:sp>
      <p:sp>
        <p:nvSpPr>
          <p:cNvPr id="4" name="Date Placeholder 3"/>
          <p:cNvSpPr>
            <a:spLocks noGrp="1"/>
          </p:cNvSpPr>
          <p:nvPr>
            <p:ph type="dt" sz="half" idx="10"/>
          </p:nvPr>
        </p:nvSpPr>
        <p:spPr/>
        <p:txBody>
          <a:bodyPr/>
          <a:lstStyle/>
          <a:p>
            <a:fld id="{4BB63AE3-A65A-434B-BB7C-CDF4BB9C31FE}" type="datetime1">
              <a:rPr lang="en-US" smtClean="0"/>
              <a:t>10/5/2022</a:t>
            </a:fld>
            <a:endParaRPr lang="en-US"/>
          </a:p>
        </p:txBody>
      </p:sp>
      <p:sp>
        <p:nvSpPr>
          <p:cNvPr id="5" name="Footer Placeholder 4"/>
          <p:cNvSpPr>
            <a:spLocks noGrp="1"/>
          </p:cNvSpPr>
          <p:nvPr>
            <p:ph type="ftr" sz="quarter" idx="11"/>
          </p:nvPr>
        </p:nvSpPr>
        <p:spPr/>
        <p:txBody>
          <a:bodyPr/>
          <a:lstStyle/>
          <a:p>
            <a:r>
              <a:rPr lang="en-US" smtClean="0"/>
              <a:t>Presented by    Dr. AKHTAR JAMIL </a:t>
            </a:r>
            <a:endParaRPr lang="en-US"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43986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type="body" idx="1"/>
          </p:nvPr>
        </p:nvSpPr>
        <p:spPr>
          <a:xfrm>
            <a:off x="1699967" y="1219200"/>
            <a:ext cx="8805421" cy="5410200"/>
          </a:xfrm>
        </p:spPr>
        <p:txBody>
          <a:bodyPr>
            <a:normAutofit fontScale="92500" lnSpcReduction="10000"/>
          </a:bodyPr>
          <a:lstStyle/>
          <a:p>
            <a:pPr marL="0" indent="0">
              <a:buNone/>
            </a:pPr>
            <a:r>
              <a:rPr lang="en-US" sz="2600" b="1" dirty="0" err="1">
                <a:latin typeface="Consolas" panose="020B0609020204030204" pitchFamily="49" charset="0"/>
                <a:cs typeface="Courier New" pitchFamily="49" charset="0"/>
              </a:rPr>
              <a:t>int</a:t>
            </a:r>
            <a:r>
              <a:rPr lang="en-US" sz="2600" b="1" dirty="0">
                <a:latin typeface="Consolas" panose="020B0609020204030204" pitchFamily="49" charset="0"/>
                <a:cs typeface="Courier New" pitchFamily="49" charset="0"/>
              </a:rPr>
              <a:t> main() </a:t>
            </a:r>
          </a:p>
          <a:p>
            <a:pPr marL="0" indent="0">
              <a:buNone/>
            </a:pPr>
            <a:r>
              <a:rPr lang="en-US" sz="2600" b="1" dirty="0">
                <a:latin typeface="Consolas" panose="020B0609020204030204" pitchFamily="49" charset="0"/>
                <a:cs typeface="Courier New" pitchFamily="49" charset="0"/>
              </a:rPr>
              <a:t>{</a:t>
            </a:r>
          </a:p>
          <a:p>
            <a:pPr marL="0" indent="0">
              <a:buNone/>
            </a:pPr>
            <a:r>
              <a:rPr lang="en-US" sz="2600" b="1" dirty="0">
                <a:latin typeface="Consolas" panose="020B0609020204030204" pitchFamily="49" charset="0"/>
                <a:cs typeface="Courier New" pitchFamily="49" charset="0"/>
              </a:rPr>
              <a:t>    </a:t>
            </a:r>
            <a:r>
              <a:rPr lang="en-US" sz="2600" b="1" dirty="0" err="1">
                <a:latin typeface="Consolas" panose="020B0609020204030204" pitchFamily="49" charset="0"/>
                <a:cs typeface="Courier New" pitchFamily="49" charset="0"/>
              </a:rPr>
              <a:t>int</a:t>
            </a:r>
            <a:r>
              <a:rPr lang="en-US" sz="2600" b="1" dirty="0">
                <a:latin typeface="Consolas" panose="020B0609020204030204" pitchFamily="49" charset="0"/>
                <a:cs typeface="Courier New" pitchFamily="49" charset="0"/>
              </a:rPr>
              <a:t> weeks=3, </a:t>
            </a:r>
            <a:r>
              <a:rPr lang="en-US" sz="2600" b="1" dirty="0" err="1">
                <a:latin typeface="Consolas" panose="020B0609020204030204" pitchFamily="49" charset="0"/>
                <a:cs typeface="Courier New" pitchFamily="49" charset="0"/>
              </a:rPr>
              <a:t>days_in_week</a:t>
            </a:r>
            <a:r>
              <a:rPr lang="en-US" sz="2600" b="1" dirty="0">
                <a:latin typeface="Consolas" panose="020B0609020204030204" pitchFamily="49" charset="0"/>
                <a:cs typeface="Courier New" pitchFamily="49" charset="0"/>
              </a:rPr>
              <a:t>=7;</a:t>
            </a:r>
          </a:p>
          <a:p>
            <a:pPr marL="0" indent="0">
              <a:buNone/>
            </a:pPr>
            <a:endParaRPr lang="en-US" sz="2600" b="1" dirty="0">
              <a:latin typeface="Consolas" panose="020B0609020204030204" pitchFamily="49" charset="0"/>
              <a:cs typeface="Courier New" pitchFamily="49" charset="0"/>
            </a:endParaRPr>
          </a:p>
          <a:p>
            <a:pPr marL="0" indent="0">
              <a:buNone/>
            </a:pPr>
            <a:r>
              <a:rPr lang="en-US" sz="2600" b="1" dirty="0">
                <a:latin typeface="Consolas" panose="020B0609020204030204" pitchFamily="49" charset="0"/>
                <a:cs typeface="Courier New" pitchFamily="49" charset="0"/>
              </a:rPr>
              <a:t>    for (</a:t>
            </a:r>
            <a:r>
              <a:rPr lang="en-US" sz="2600" b="1" dirty="0" err="1">
                <a:latin typeface="Consolas" panose="020B0609020204030204" pitchFamily="49" charset="0"/>
                <a:cs typeface="Courier New" pitchFamily="49" charset="0"/>
              </a:rPr>
              <a:t>int</a:t>
            </a:r>
            <a:r>
              <a:rPr lang="en-US" sz="2600" b="1" dirty="0">
                <a:latin typeface="Consolas" panose="020B0609020204030204" pitchFamily="49" charset="0"/>
                <a:cs typeface="Courier New" pitchFamily="49" charset="0"/>
              </a:rPr>
              <a:t> </a:t>
            </a:r>
            <a:r>
              <a:rPr lang="en-US" sz="2600" b="1" dirty="0" err="1">
                <a:latin typeface="Consolas" panose="020B0609020204030204" pitchFamily="49" charset="0"/>
                <a:cs typeface="Courier New" pitchFamily="49" charset="0"/>
              </a:rPr>
              <a:t>i</a:t>
            </a:r>
            <a:r>
              <a:rPr lang="en-US" sz="2600" b="1" dirty="0">
                <a:latin typeface="Consolas" panose="020B0609020204030204" pitchFamily="49" charset="0"/>
                <a:cs typeface="Courier New" pitchFamily="49" charset="0"/>
              </a:rPr>
              <a:t> = 1; </a:t>
            </a:r>
            <a:r>
              <a:rPr lang="en-US" sz="2600" b="1" dirty="0" err="1">
                <a:latin typeface="Consolas" panose="020B0609020204030204" pitchFamily="49" charset="0"/>
                <a:cs typeface="Courier New" pitchFamily="49" charset="0"/>
              </a:rPr>
              <a:t>i</a:t>
            </a:r>
            <a:r>
              <a:rPr lang="en-US" sz="2600" b="1" dirty="0">
                <a:latin typeface="Consolas" panose="020B0609020204030204" pitchFamily="49" charset="0"/>
                <a:cs typeface="Courier New" pitchFamily="49" charset="0"/>
              </a:rPr>
              <a:t> &lt;= weeks; ++</a:t>
            </a:r>
            <a:r>
              <a:rPr lang="en-US" sz="2600" b="1" dirty="0" err="1">
                <a:latin typeface="Consolas" panose="020B0609020204030204" pitchFamily="49" charset="0"/>
                <a:cs typeface="Courier New" pitchFamily="49" charset="0"/>
              </a:rPr>
              <a:t>i</a:t>
            </a:r>
            <a:r>
              <a:rPr lang="en-US" sz="2600" b="1" dirty="0">
                <a:latin typeface="Consolas" panose="020B0609020204030204" pitchFamily="49" charset="0"/>
                <a:cs typeface="Courier New" pitchFamily="49" charset="0"/>
              </a:rPr>
              <a:t>) {</a:t>
            </a:r>
          </a:p>
          <a:p>
            <a:pPr marL="0" indent="0">
              <a:buNone/>
            </a:pPr>
            <a:r>
              <a:rPr lang="en-US" sz="2600" b="1" dirty="0">
                <a:latin typeface="Consolas" panose="020B0609020204030204" pitchFamily="49" charset="0"/>
                <a:cs typeface="Courier New" pitchFamily="49" charset="0"/>
              </a:rPr>
              <a:t>        </a:t>
            </a:r>
            <a:r>
              <a:rPr lang="en-US" sz="2600" b="1" dirty="0" err="1">
                <a:latin typeface="Consolas" panose="020B0609020204030204" pitchFamily="49" charset="0"/>
                <a:cs typeface="Courier New" pitchFamily="49" charset="0"/>
              </a:rPr>
              <a:t>cout</a:t>
            </a:r>
            <a:r>
              <a:rPr lang="en-US" sz="2600" b="1" dirty="0">
                <a:latin typeface="Consolas" panose="020B0609020204030204" pitchFamily="49" charset="0"/>
                <a:cs typeface="Courier New" pitchFamily="49" charset="0"/>
              </a:rPr>
              <a:t> &lt;&lt; "Week: " &lt;&lt; </a:t>
            </a:r>
            <a:r>
              <a:rPr lang="en-US" sz="2600" b="1" dirty="0" err="1">
                <a:latin typeface="Consolas" panose="020B0609020204030204" pitchFamily="49" charset="0"/>
                <a:cs typeface="Courier New" pitchFamily="49" charset="0"/>
              </a:rPr>
              <a:t>i</a:t>
            </a:r>
            <a:r>
              <a:rPr lang="en-US" sz="2600" b="1" dirty="0">
                <a:latin typeface="Consolas" panose="020B0609020204030204" pitchFamily="49" charset="0"/>
                <a:cs typeface="Courier New" pitchFamily="49" charset="0"/>
              </a:rPr>
              <a:t> &lt;&lt; </a:t>
            </a:r>
            <a:r>
              <a:rPr lang="en-US" sz="2600" b="1" dirty="0" err="1">
                <a:latin typeface="Consolas" panose="020B0609020204030204" pitchFamily="49" charset="0"/>
                <a:cs typeface="Courier New" pitchFamily="49" charset="0"/>
              </a:rPr>
              <a:t>endl</a:t>
            </a:r>
            <a:r>
              <a:rPr lang="en-US" sz="2600" b="1" dirty="0">
                <a:latin typeface="Consolas" panose="020B0609020204030204" pitchFamily="49" charset="0"/>
                <a:cs typeface="Courier New" pitchFamily="49" charset="0"/>
              </a:rPr>
              <a:t>;</a:t>
            </a:r>
          </a:p>
          <a:p>
            <a:pPr marL="0" indent="0">
              <a:buNone/>
            </a:pPr>
            <a:endParaRPr lang="en-US" sz="2600" b="1" dirty="0">
              <a:latin typeface="Consolas" panose="020B0609020204030204" pitchFamily="49" charset="0"/>
              <a:cs typeface="Courier New" pitchFamily="49" charset="0"/>
            </a:endParaRPr>
          </a:p>
          <a:p>
            <a:pPr marL="0" indent="0">
              <a:buNone/>
            </a:pPr>
            <a:r>
              <a:rPr lang="en-US" sz="2600" b="1" dirty="0">
                <a:latin typeface="Consolas" panose="020B0609020204030204" pitchFamily="49" charset="0"/>
                <a:cs typeface="Courier New" pitchFamily="49" charset="0"/>
              </a:rPr>
              <a:t>        for (</a:t>
            </a:r>
            <a:r>
              <a:rPr lang="en-US" sz="2600" b="1" dirty="0" err="1">
                <a:latin typeface="Consolas" panose="020B0609020204030204" pitchFamily="49" charset="0"/>
                <a:cs typeface="Courier New" pitchFamily="49" charset="0"/>
              </a:rPr>
              <a:t>int</a:t>
            </a:r>
            <a:r>
              <a:rPr lang="en-US" sz="2600" b="1" dirty="0">
                <a:latin typeface="Consolas" panose="020B0609020204030204" pitchFamily="49" charset="0"/>
                <a:cs typeface="Courier New" pitchFamily="49" charset="0"/>
              </a:rPr>
              <a:t> j = 1; j &lt;= </a:t>
            </a:r>
            <a:r>
              <a:rPr lang="en-US" sz="2600" b="1" dirty="0" err="1">
                <a:latin typeface="Consolas" panose="020B0609020204030204" pitchFamily="49" charset="0"/>
                <a:cs typeface="Courier New" pitchFamily="49" charset="0"/>
              </a:rPr>
              <a:t>days_in_week</a:t>
            </a:r>
            <a:r>
              <a:rPr lang="en-US" sz="2600" b="1" dirty="0">
                <a:latin typeface="Consolas" panose="020B0609020204030204" pitchFamily="49" charset="0"/>
                <a:cs typeface="Courier New" pitchFamily="49" charset="0"/>
              </a:rPr>
              <a:t>; ++j) {</a:t>
            </a:r>
          </a:p>
          <a:p>
            <a:pPr marL="0" indent="0">
              <a:buNone/>
            </a:pPr>
            <a:r>
              <a:rPr lang="en-US" sz="2600" b="1" dirty="0">
                <a:latin typeface="Consolas" panose="020B0609020204030204" pitchFamily="49" charset="0"/>
                <a:cs typeface="Courier New" pitchFamily="49" charset="0"/>
              </a:rPr>
              <a:t>            </a:t>
            </a:r>
            <a:r>
              <a:rPr lang="en-US" sz="2600" b="1" dirty="0" err="1">
                <a:latin typeface="Consolas" panose="020B0609020204030204" pitchFamily="49" charset="0"/>
                <a:cs typeface="Courier New" pitchFamily="49" charset="0"/>
              </a:rPr>
              <a:t>cout</a:t>
            </a:r>
            <a:r>
              <a:rPr lang="en-US" sz="2600" b="1" dirty="0">
                <a:latin typeface="Consolas" panose="020B0609020204030204" pitchFamily="49" charset="0"/>
                <a:cs typeface="Courier New" pitchFamily="49" charset="0"/>
              </a:rPr>
              <a:t> &lt;&lt; "    Day:" &lt;&lt; j &lt;&lt; </a:t>
            </a:r>
            <a:r>
              <a:rPr lang="en-US" sz="2600" b="1" dirty="0" err="1">
                <a:latin typeface="Consolas" panose="020B0609020204030204" pitchFamily="49" charset="0"/>
                <a:cs typeface="Courier New" pitchFamily="49" charset="0"/>
              </a:rPr>
              <a:t>endl</a:t>
            </a:r>
            <a:r>
              <a:rPr lang="en-US" sz="2600" b="1" dirty="0">
                <a:latin typeface="Consolas" panose="020B0609020204030204" pitchFamily="49" charset="0"/>
                <a:cs typeface="Courier New" pitchFamily="49" charset="0"/>
              </a:rPr>
              <a:t>;</a:t>
            </a:r>
          </a:p>
          <a:p>
            <a:pPr marL="0" indent="0">
              <a:buNone/>
            </a:pPr>
            <a:r>
              <a:rPr lang="en-US" sz="2600" b="1" dirty="0">
                <a:latin typeface="Consolas" panose="020B0609020204030204" pitchFamily="49" charset="0"/>
                <a:cs typeface="Courier New" pitchFamily="49" charset="0"/>
              </a:rPr>
              <a:t>        }</a:t>
            </a:r>
          </a:p>
          <a:p>
            <a:pPr marL="0" indent="0">
              <a:buNone/>
            </a:pPr>
            <a:r>
              <a:rPr lang="en-US" sz="2600" b="1" dirty="0">
                <a:latin typeface="Consolas" panose="020B0609020204030204" pitchFamily="49" charset="0"/>
                <a:cs typeface="Courier New" pitchFamily="49" charset="0"/>
              </a:rPr>
              <a:t>    }</a:t>
            </a:r>
          </a:p>
          <a:p>
            <a:pPr marL="0" indent="0">
              <a:buNone/>
            </a:pPr>
            <a:r>
              <a:rPr lang="en-US" sz="2600" b="1" dirty="0">
                <a:latin typeface="Consolas" panose="020B0609020204030204" pitchFamily="49" charset="0"/>
                <a:cs typeface="Courier New" pitchFamily="49" charset="0"/>
              </a:rPr>
              <a:t>    return 0;</a:t>
            </a:r>
          </a:p>
          <a:p>
            <a:pPr marL="0" indent="0">
              <a:buNone/>
            </a:pPr>
            <a:r>
              <a:rPr lang="en-US" sz="2600" b="1" dirty="0">
                <a:latin typeface="Consolas" panose="020B0609020204030204" pitchFamily="49" charset="0"/>
                <a:cs typeface="Courier New" pitchFamily="49" charset="0"/>
              </a:rPr>
              <a:t>}</a:t>
            </a:r>
            <a:endParaRPr lang="en-US" sz="2600" b="1" dirty="0">
              <a:solidFill>
                <a:srgbClr val="2F1BC7"/>
              </a:solidFill>
              <a:latin typeface="Consolas" panose="020B0609020204030204" pitchFamily="49" charset="0"/>
              <a:cs typeface="Courier New" pitchFamily="49" charset="0"/>
            </a:endParaRPr>
          </a:p>
        </p:txBody>
      </p:sp>
      <p:sp>
        <p:nvSpPr>
          <p:cNvPr id="7" name="Rectangle 6"/>
          <p:cNvSpPr/>
          <p:nvPr/>
        </p:nvSpPr>
        <p:spPr>
          <a:xfrm>
            <a:off x="1568777" y="96554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11" name="Rectangle 2"/>
          <p:cNvSpPr txBox="1">
            <a:spLocks noChangeArrowheads="1"/>
          </p:cNvSpPr>
          <p:nvPr/>
        </p:nvSpPr>
        <p:spPr>
          <a:xfrm>
            <a:off x="1537356" y="0"/>
            <a:ext cx="9130645" cy="96554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B80000"/>
                </a:solidFill>
              </a:rPr>
              <a:t>(Nested Loops) - Examples</a:t>
            </a:r>
          </a:p>
        </p:txBody>
      </p:sp>
      <p:sp>
        <p:nvSpPr>
          <p:cNvPr id="2" name="Date Placeholder 1"/>
          <p:cNvSpPr>
            <a:spLocks noGrp="1"/>
          </p:cNvSpPr>
          <p:nvPr>
            <p:ph type="dt" sz="half" idx="10"/>
          </p:nvPr>
        </p:nvSpPr>
        <p:spPr/>
        <p:txBody>
          <a:bodyPr/>
          <a:lstStyle/>
          <a:p>
            <a:fld id="{0F1EF32D-C34D-4787-AA6E-915F7DCEE180}"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9815507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type="body" idx="1"/>
          </p:nvPr>
        </p:nvSpPr>
        <p:spPr>
          <a:xfrm>
            <a:off x="1620980" y="949035"/>
            <a:ext cx="8894620" cy="5680365"/>
          </a:xfrm>
        </p:spPr>
        <p:txBody>
          <a:bodyPr>
            <a:normAutofit/>
          </a:bodyPr>
          <a:lstStyle/>
          <a:p>
            <a:pPr algn="just" eaLnBrk="1" hangingPunct="1">
              <a:buFontTx/>
              <a:buChar char="-"/>
            </a:pPr>
            <a:r>
              <a:rPr lang="en-US" dirty="0"/>
              <a:t>Write a program to print triangle of starts.</a:t>
            </a:r>
          </a:p>
          <a:p>
            <a:pPr algn="just">
              <a:buNone/>
            </a:pPr>
            <a:endParaRPr lang="en-US" dirty="0"/>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p:txBody>
      </p:sp>
      <p:sp>
        <p:nvSpPr>
          <p:cNvPr id="7" name="Rectangle 6"/>
          <p:cNvSpPr/>
          <p:nvPr/>
        </p:nvSpPr>
        <p:spPr>
          <a:xfrm>
            <a:off x="1600200" y="8382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6" name="Rectangle 2"/>
          <p:cNvSpPr txBox="1">
            <a:spLocks noChangeArrowheads="1"/>
          </p:cNvSpPr>
          <p:nvPr/>
        </p:nvSpPr>
        <p:spPr>
          <a:xfrm>
            <a:off x="1502968" y="-1"/>
            <a:ext cx="9130645" cy="86105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B80000"/>
                </a:solidFill>
              </a:rPr>
              <a:t>(Nested Loops) – Exercise-1</a:t>
            </a:r>
          </a:p>
        </p:txBody>
      </p:sp>
      <p:sp>
        <p:nvSpPr>
          <p:cNvPr id="2" name="Date Placeholder 1"/>
          <p:cNvSpPr>
            <a:spLocks noGrp="1"/>
          </p:cNvSpPr>
          <p:nvPr>
            <p:ph type="dt" sz="half" idx="10"/>
          </p:nvPr>
        </p:nvSpPr>
        <p:spPr/>
        <p:txBody>
          <a:bodyPr/>
          <a:lstStyle/>
          <a:p>
            <a:fld id="{A5E74C3A-4F26-4745-8488-4031773906B0}"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5279968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type="body" idx="1"/>
          </p:nvPr>
        </p:nvSpPr>
        <p:spPr>
          <a:xfrm>
            <a:off x="1620980" y="949035"/>
            <a:ext cx="8894620" cy="5680365"/>
          </a:xfrm>
        </p:spPr>
        <p:txBody>
          <a:bodyPr>
            <a:normAutofit/>
          </a:bodyPr>
          <a:lstStyle/>
          <a:p>
            <a:pPr algn="just" eaLnBrk="1" hangingPunct="1">
              <a:buFontTx/>
              <a:buChar char="-"/>
            </a:pPr>
            <a:r>
              <a:rPr lang="en-US" dirty="0"/>
              <a:t>Write a program to print triangle of starts.</a:t>
            </a:r>
          </a:p>
          <a:p>
            <a:pPr algn="just">
              <a:buNone/>
            </a:pPr>
            <a:endParaRPr lang="en-US" dirty="0"/>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endParaRPr lang="en-US" dirty="0"/>
          </a:p>
          <a:p>
            <a:pPr algn="just">
              <a:spcBef>
                <a:spcPts val="0"/>
              </a:spcBef>
              <a:buNone/>
            </a:pPr>
            <a:endParaRPr lang="en-US" dirty="0"/>
          </a:p>
          <a:p>
            <a:pPr algn="just">
              <a:spcBef>
                <a:spcPts val="0"/>
              </a:spcBef>
              <a:buNone/>
            </a:pPr>
            <a:endParaRPr lang="en-US" dirty="0"/>
          </a:p>
        </p:txBody>
      </p:sp>
      <p:sp>
        <p:nvSpPr>
          <p:cNvPr id="7" name="Rectangle 6"/>
          <p:cNvSpPr/>
          <p:nvPr/>
        </p:nvSpPr>
        <p:spPr>
          <a:xfrm>
            <a:off x="1600200" y="8382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6" name="Rectangle 2"/>
          <p:cNvSpPr txBox="1">
            <a:spLocks noChangeArrowheads="1"/>
          </p:cNvSpPr>
          <p:nvPr/>
        </p:nvSpPr>
        <p:spPr>
          <a:xfrm>
            <a:off x="1502968" y="-1"/>
            <a:ext cx="9130645" cy="86105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B80000"/>
                </a:solidFill>
              </a:rPr>
              <a:t>(Nested Loops) – Exercise-2</a:t>
            </a:r>
          </a:p>
        </p:txBody>
      </p:sp>
      <p:sp>
        <p:nvSpPr>
          <p:cNvPr id="2" name="Date Placeholder 1"/>
          <p:cNvSpPr>
            <a:spLocks noGrp="1"/>
          </p:cNvSpPr>
          <p:nvPr>
            <p:ph type="dt" sz="half" idx="10"/>
          </p:nvPr>
        </p:nvSpPr>
        <p:spPr/>
        <p:txBody>
          <a:bodyPr/>
          <a:lstStyle/>
          <a:p>
            <a:fld id="{3DDDC4E0-38FE-41AC-918D-DB5C0B9B7689}"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40741291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type="body" idx="1"/>
          </p:nvPr>
        </p:nvSpPr>
        <p:spPr>
          <a:xfrm>
            <a:off x="1620980" y="949035"/>
            <a:ext cx="8894620" cy="5680365"/>
          </a:xfrm>
        </p:spPr>
        <p:txBody>
          <a:bodyPr>
            <a:normAutofit/>
          </a:bodyPr>
          <a:lstStyle/>
          <a:p>
            <a:pPr algn="just" eaLnBrk="1" hangingPunct="1">
              <a:buFontTx/>
              <a:buChar char="-"/>
            </a:pPr>
            <a:r>
              <a:rPr lang="en-US" dirty="0"/>
              <a:t>Write a program to print Rectangle based on two triangles (One using + and other using * symbol).</a:t>
            </a:r>
          </a:p>
          <a:p>
            <a:pPr algn="just">
              <a:buNone/>
            </a:pPr>
            <a:endParaRPr lang="en-US" dirty="0"/>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p:txBody>
      </p:sp>
      <p:sp>
        <p:nvSpPr>
          <p:cNvPr id="7" name="Rectangle 6"/>
          <p:cNvSpPr/>
          <p:nvPr/>
        </p:nvSpPr>
        <p:spPr>
          <a:xfrm>
            <a:off x="1600200" y="8382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6" name="Rectangle 2"/>
          <p:cNvSpPr txBox="1">
            <a:spLocks noChangeArrowheads="1"/>
          </p:cNvSpPr>
          <p:nvPr/>
        </p:nvSpPr>
        <p:spPr>
          <a:xfrm>
            <a:off x="1502968" y="-1"/>
            <a:ext cx="9130645" cy="86105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B80000"/>
                </a:solidFill>
              </a:rPr>
              <a:t>(Nested Loops) – Exercise-3</a:t>
            </a:r>
          </a:p>
        </p:txBody>
      </p:sp>
      <p:sp>
        <p:nvSpPr>
          <p:cNvPr id="2" name="Date Placeholder 1"/>
          <p:cNvSpPr>
            <a:spLocks noGrp="1"/>
          </p:cNvSpPr>
          <p:nvPr>
            <p:ph type="dt" sz="half" idx="10"/>
          </p:nvPr>
        </p:nvSpPr>
        <p:spPr/>
        <p:txBody>
          <a:bodyPr/>
          <a:lstStyle/>
          <a:p>
            <a:fld id="{DBFC9061-7518-4840-9E6A-62063A13C0FE}"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6676094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idx="4294967295"/>
          </p:nvPr>
        </p:nvSpPr>
        <p:spPr>
          <a:xfrm>
            <a:off x="1524000" y="0"/>
            <a:ext cx="9067800" cy="914400"/>
          </a:xfrm>
        </p:spPr>
        <p:txBody>
          <a:bodyPr>
            <a:normAutofit/>
          </a:bodyPr>
          <a:lstStyle/>
          <a:p>
            <a:r>
              <a:rPr lang="en-US" sz="4800" b="1" dirty="0">
                <a:solidFill>
                  <a:srgbClr val="B80000"/>
                </a:solidFill>
                <a:ea typeface="宋体" charset="-122"/>
              </a:rPr>
              <a:t>Loops</a:t>
            </a:r>
          </a:p>
        </p:txBody>
      </p:sp>
      <p:sp>
        <p:nvSpPr>
          <p:cNvPr id="470019" name="Rectangle 3"/>
          <p:cNvSpPr>
            <a:spLocks noGrp="1" noChangeArrowheads="1"/>
          </p:cNvSpPr>
          <p:nvPr>
            <p:ph type="body" idx="4294967295"/>
          </p:nvPr>
        </p:nvSpPr>
        <p:spPr>
          <a:xfrm>
            <a:off x="1607124" y="990600"/>
            <a:ext cx="8984676" cy="5715000"/>
          </a:xfrm>
        </p:spPr>
        <p:txBody>
          <a:bodyPr/>
          <a:lstStyle/>
          <a:p>
            <a:pPr>
              <a:lnSpc>
                <a:spcPct val="90000"/>
              </a:lnSpc>
              <a:buNone/>
            </a:pPr>
            <a:r>
              <a:rPr lang="en-US" sz="3000" b="1" u="sng" dirty="0">
                <a:solidFill>
                  <a:srgbClr val="B80000"/>
                </a:solidFill>
                <a:latin typeface="+mj-lt"/>
                <a:ea typeface="宋体" charset="-122"/>
              </a:rPr>
              <a:t>Counter-controlled Loops</a:t>
            </a:r>
          </a:p>
          <a:p>
            <a:pPr marL="0" indent="0" algn="just">
              <a:lnSpc>
                <a:spcPct val="90000"/>
              </a:lnSpc>
              <a:buNone/>
            </a:pPr>
            <a:r>
              <a:rPr lang="en-US" sz="2800" b="1" dirty="0">
                <a:solidFill>
                  <a:srgbClr val="2C14DE"/>
                </a:solidFill>
                <a:latin typeface="+mj-lt"/>
                <a:ea typeface="宋体" charset="-122"/>
              </a:rPr>
              <a:t>Depends</a:t>
            </a:r>
            <a:r>
              <a:rPr lang="en-US" sz="2800" dirty="0">
                <a:latin typeface="+mj-lt"/>
                <a:ea typeface="宋体" charset="-122"/>
              </a:rPr>
              <a:t> on the </a:t>
            </a:r>
            <a:r>
              <a:rPr lang="en-US" sz="2800" b="1" dirty="0">
                <a:solidFill>
                  <a:srgbClr val="2C14DE"/>
                </a:solidFill>
                <a:latin typeface="+mj-lt"/>
                <a:ea typeface="宋体" charset="-122"/>
              </a:rPr>
              <a:t>value</a:t>
            </a:r>
            <a:r>
              <a:rPr lang="en-US" sz="2800" dirty="0">
                <a:latin typeface="+mj-lt"/>
                <a:ea typeface="宋体" charset="-122"/>
              </a:rPr>
              <a:t> of a </a:t>
            </a:r>
            <a:r>
              <a:rPr lang="en-US" sz="2800" b="1" dirty="0">
                <a:solidFill>
                  <a:srgbClr val="2C14DE"/>
                </a:solidFill>
                <a:latin typeface="+mj-lt"/>
                <a:ea typeface="宋体" charset="-122"/>
              </a:rPr>
              <a:t>variable</a:t>
            </a:r>
            <a:r>
              <a:rPr lang="en-US" sz="2800" dirty="0">
                <a:latin typeface="+mj-lt"/>
                <a:ea typeface="宋体" charset="-122"/>
              </a:rPr>
              <a:t> known as </a:t>
            </a:r>
            <a:r>
              <a:rPr lang="en-US" sz="2800" b="1" u="sng" dirty="0">
                <a:solidFill>
                  <a:srgbClr val="FF0000"/>
                </a:solidFill>
                <a:latin typeface="+mj-lt"/>
                <a:ea typeface="宋体" charset="-122"/>
              </a:rPr>
              <a:t>counter variable</a:t>
            </a:r>
            <a:r>
              <a:rPr lang="en-US" sz="2800" dirty="0">
                <a:latin typeface="+mj-lt"/>
                <a:ea typeface="宋体" charset="-122"/>
              </a:rPr>
              <a:t>. The </a:t>
            </a:r>
            <a:r>
              <a:rPr lang="en-US" sz="2800" b="1" dirty="0">
                <a:solidFill>
                  <a:srgbClr val="FF0000"/>
                </a:solidFill>
                <a:latin typeface="+mj-lt"/>
                <a:ea typeface="宋体" charset="-122"/>
              </a:rPr>
              <a:t>counter</a:t>
            </a:r>
            <a:r>
              <a:rPr lang="en-US" sz="2800" dirty="0">
                <a:solidFill>
                  <a:srgbClr val="FF0000"/>
                </a:solidFill>
                <a:latin typeface="+mj-lt"/>
                <a:ea typeface="宋体" charset="-122"/>
              </a:rPr>
              <a:t> </a:t>
            </a:r>
            <a:r>
              <a:rPr lang="en-US" sz="2800" dirty="0">
                <a:latin typeface="+mj-lt"/>
                <a:ea typeface="宋体" charset="-122"/>
              </a:rPr>
              <a:t>is </a:t>
            </a:r>
            <a:r>
              <a:rPr lang="en-US" sz="2800" b="1" dirty="0">
                <a:solidFill>
                  <a:srgbClr val="2C14DE"/>
                </a:solidFill>
                <a:latin typeface="+mj-lt"/>
                <a:ea typeface="宋体" charset="-122"/>
              </a:rPr>
              <a:t>changed</a:t>
            </a:r>
            <a:r>
              <a:rPr lang="en-US" sz="2800" dirty="0">
                <a:solidFill>
                  <a:srgbClr val="2C14DE"/>
                </a:solidFill>
                <a:latin typeface="+mj-lt"/>
                <a:ea typeface="宋体" charset="-122"/>
              </a:rPr>
              <a:t> </a:t>
            </a:r>
            <a:r>
              <a:rPr lang="en-US" sz="2800" dirty="0">
                <a:latin typeface="+mj-lt"/>
                <a:ea typeface="宋体" charset="-122"/>
              </a:rPr>
              <a:t>(</a:t>
            </a:r>
            <a:r>
              <a:rPr lang="en-US" sz="2800" b="1" dirty="0">
                <a:latin typeface="+mj-lt"/>
                <a:ea typeface="宋体" charset="-122"/>
              </a:rPr>
              <a:t>increased/decreased</a:t>
            </a:r>
            <a:r>
              <a:rPr lang="en-US" sz="2800" dirty="0">
                <a:latin typeface="+mj-lt"/>
                <a:ea typeface="宋体" charset="-122"/>
              </a:rPr>
              <a:t>) in </a:t>
            </a:r>
            <a:r>
              <a:rPr lang="en-US" sz="2800" b="1" dirty="0">
                <a:solidFill>
                  <a:srgbClr val="2C14DE"/>
                </a:solidFill>
                <a:latin typeface="+mj-lt"/>
                <a:ea typeface="宋体" charset="-122"/>
              </a:rPr>
              <a:t>each iteration.</a:t>
            </a:r>
          </a:p>
          <a:p>
            <a:pPr>
              <a:lnSpc>
                <a:spcPct val="90000"/>
              </a:lnSpc>
              <a:buNone/>
            </a:pPr>
            <a:r>
              <a:rPr lang="en-US" sz="2800" dirty="0">
                <a:latin typeface="+mj-lt"/>
                <a:ea typeface="宋体" charset="-122"/>
              </a:rPr>
              <a:t>				</a:t>
            </a:r>
            <a:r>
              <a:rPr lang="en-US" sz="2800" b="1" dirty="0">
                <a:solidFill>
                  <a:srgbClr val="B80000"/>
                </a:solidFill>
                <a:latin typeface="+mj-lt"/>
                <a:ea typeface="宋体" charset="-122"/>
              </a:rPr>
              <a:t>Example</a:t>
            </a:r>
            <a:r>
              <a:rPr lang="en-US" sz="2800" b="1" dirty="0">
                <a:latin typeface="+mj-lt"/>
                <a:ea typeface="宋体" charset="-122"/>
              </a:rPr>
              <a:t>: </a:t>
            </a:r>
            <a:r>
              <a:rPr lang="en-US" sz="2800" b="1" i="1" dirty="0">
                <a:latin typeface="+mj-lt"/>
                <a:ea typeface="宋体" charset="-122"/>
              </a:rPr>
              <a:t>for</a:t>
            </a:r>
            <a:r>
              <a:rPr lang="en-US" sz="2800" b="1" dirty="0">
                <a:latin typeface="+mj-lt"/>
                <a:ea typeface="宋体" charset="-122"/>
              </a:rPr>
              <a:t> loop</a:t>
            </a:r>
          </a:p>
          <a:p>
            <a:pPr>
              <a:lnSpc>
                <a:spcPct val="90000"/>
              </a:lnSpc>
            </a:pPr>
            <a:endParaRPr lang="en-US" sz="2400" dirty="0">
              <a:latin typeface="+mj-lt"/>
              <a:ea typeface="宋体" charset="-122"/>
            </a:endParaRPr>
          </a:p>
          <a:p>
            <a:pPr>
              <a:lnSpc>
                <a:spcPct val="90000"/>
              </a:lnSpc>
            </a:pPr>
            <a:endParaRPr lang="en-US" sz="2400" u="sng" dirty="0">
              <a:latin typeface="+mj-lt"/>
              <a:ea typeface="宋体" charset="-122"/>
            </a:endParaRPr>
          </a:p>
          <a:p>
            <a:pPr>
              <a:lnSpc>
                <a:spcPct val="90000"/>
              </a:lnSpc>
              <a:buNone/>
            </a:pPr>
            <a:r>
              <a:rPr lang="en-US" sz="3000" b="1" u="sng" dirty="0">
                <a:solidFill>
                  <a:srgbClr val="B80000"/>
                </a:solidFill>
                <a:latin typeface="+mj-lt"/>
                <a:ea typeface="宋体" charset="-122"/>
              </a:rPr>
              <a:t>Conditional loop</a:t>
            </a:r>
          </a:p>
          <a:p>
            <a:pPr marL="0" indent="0">
              <a:lnSpc>
                <a:spcPct val="90000"/>
              </a:lnSpc>
              <a:buNone/>
            </a:pPr>
            <a:r>
              <a:rPr lang="en-US" sz="2800" b="1" dirty="0">
                <a:latin typeface="+mj-lt"/>
                <a:ea typeface="宋体" charset="-122"/>
              </a:rPr>
              <a:t>A </a:t>
            </a:r>
            <a:r>
              <a:rPr lang="en-US" sz="2800" b="1" dirty="0">
                <a:solidFill>
                  <a:srgbClr val="FF0000"/>
                </a:solidFill>
                <a:latin typeface="+mj-lt"/>
                <a:ea typeface="宋体" charset="-122"/>
              </a:rPr>
              <a:t>conditional loop</a:t>
            </a:r>
            <a:r>
              <a:rPr lang="en-US" sz="2800" b="1" dirty="0">
                <a:latin typeface="+mj-lt"/>
                <a:ea typeface="宋体" charset="-122"/>
              </a:rPr>
              <a:t> </a:t>
            </a:r>
            <a:r>
              <a:rPr lang="en-US" sz="2800" b="1" dirty="0">
                <a:solidFill>
                  <a:srgbClr val="2C14DE"/>
                </a:solidFill>
                <a:latin typeface="+mj-lt"/>
                <a:ea typeface="宋体" charset="-122"/>
              </a:rPr>
              <a:t>keeps repeating</a:t>
            </a:r>
            <a:r>
              <a:rPr lang="en-US" sz="2800" b="1" dirty="0">
                <a:latin typeface="+mj-lt"/>
                <a:ea typeface="宋体" charset="-122"/>
              </a:rPr>
              <a:t> </a:t>
            </a:r>
            <a:r>
              <a:rPr lang="en-US" sz="2800" b="1" dirty="0">
                <a:solidFill>
                  <a:srgbClr val="2C14DE"/>
                </a:solidFill>
                <a:latin typeface="+mj-lt"/>
                <a:ea typeface="宋体" charset="-122"/>
              </a:rPr>
              <a:t>until a specific condition is met </a:t>
            </a:r>
            <a:r>
              <a:rPr lang="en-US" sz="2800" dirty="0">
                <a:solidFill>
                  <a:srgbClr val="2F1BC7"/>
                </a:solidFill>
                <a:latin typeface="+mj-lt"/>
                <a:ea typeface="宋体" charset="-122"/>
              </a:rPr>
              <a:t>	</a:t>
            </a:r>
          </a:p>
          <a:p>
            <a:pPr marL="0" indent="0">
              <a:lnSpc>
                <a:spcPct val="90000"/>
              </a:lnSpc>
              <a:buNone/>
            </a:pPr>
            <a:r>
              <a:rPr lang="en-US" sz="2800" b="1" dirty="0">
                <a:solidFill>
                  <a:srgbClr val="B80000"/>
                </a:solidFill>
                <a:latin typeface="+mj-lt"/>
                <a:ea typeface="宋体" charset="-122"/>
              </a:rPr>
              <a:t>		     Example:</a:t>
            </a:r>
            <a:r>
              <a:rPr lang="en-US" sz="2800" b="1" dirty="0">
                <a:solidFill>
                  <a:srgbClr val="2F1BC7"/>
                </a:solidFill>
                <a:latin typeface="+mj-lt"/>
                <a:ea typeface="宋体" charset="-122"/>
              </a:rPr>
              <a:t> </a:t>
            </a:r>
            <a:r>
              <a:rPr lang="en-US" sz="2800" b="1" i="1" dirty="0">
                <a:latin typeface="+mj-lt"/>
                <a:ea typeface="宋体" charset="-122"/>
              </a:rPr>
              <a:t>while</a:t>
            </a:r>
            <a:r>
              <a:rPr lang="en-US" sz="2800" b="1" dirty="0">
                <a:latin typeface="+mj-lt"/>
                <a:ea typeface="宋体" charset="-122"/>
              </a:rPr>
              <a:t> and </a:t>
            </a:r>
            <a:r>
              <a:rPr lang="en-US" sz="2800" b="1" i="1" dirty="0">
                <a:latin typeface="+mj-lt"/>
                <a:ea typeface="宋体" charset="-122"/>
              </a:rPr>
              <a:t>do</a:t>
            </a:r>
            <a:r>
              <a:rPr lang="en-US" sz="2800" b="1" dirty="0">
                <a:latin typeface="+mj-lt"/>
                <a:ea typeface="宋体" charset="-122"/>
              </a:rPr>
              <a:t> loops</a:t>
            </a:r>
          </a:p>
        </p:txBody>
      </p:sp>
      <p:sp>
        <p:nvSpPr>
          <p:cNvPr id="4" name="Rectangle 3"/>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fld id="{538F4073-3F0A-4A90-A2C5-FAA9B15D7144}"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67913523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type="body" idx="1"/>
          </p:nvPr>
        </p:nvSpPr>
        <p:spPr>
          <a:xfrm>
            <a:off x="1620980" y="838201"/>
            <a:ext cx="8894620" cy="5791199"/>
          </a:xfrm>
        </p:spPr>
        <p:txBody>
          <a:bodyPr>
            <a:normAutofit/>
          </a:bodyPr>
          <a:lstStyle/>
          <a:p>
            <a:pPr algn="just" eaLnBrk="1" hangingPunct="1">
              <a:buFontTx/>
              <a:buChar char="-"/>
            </a:pPr>
            <a:r>
              <a:rPr lang="en-US" dirty="0"/>
              <a:t>Write a program for a company to calculate total sales for 3 regions. Each region’s sales is entered by user which is then summed in total regional sales. The program keep accepting regional sales until it is not 0. The program prints the final regional sum for three regions and exits.</a:t>
            </a:r>
          </a:p>
          <a:p>
            <a:pPr algn="just" eaLnBrk="1" hangingPunct="1">
              <a:buNone/>
            </a:pPr>
            <a:endParaRPr lang="en-US" dirty="0"/>
          </a:p>
          <a:p>
            <a:pPr algn="just" eaLnBrk="1" hangingPunct="1">
              <a:buNone/>
            </a:pPr>
            <a:r>
              <a:rPr lang="en-US" b="1" u="sng" dirty="0">
                <a:solidFill>
                  <a:srgbClr val="160C5C"/>
                </a:solidFill>
              </a:rPr>
              <a:t>Example Output:</a:t>
            </a:r>
          </a:p>
          <a:p>
            <a:pPr algn="just" eaLnBrk="1" hangingPunct="1">
              <a:buNone/>
            </a:pPr>
            <a:r>
              <a:rPr lang="en-US" dirty="0"/>
              <a:t>    Total Sales for Region 1: 87645</a:t>
            </a:r>
          </a:p>
          <a:p>
            <a:pPr algn="just" eaLnBrk="1" hangingPunct="1">
              <a:buNone/>
            </a:pPr>
            <a:r>
              <a:rPr lang="en-US" dirty="0"/>
              <a:t>    Total Sales for Region 2: 2312</a:t>
            </a:r>
          </a:p>
          <a:p>
            <a:pPr algn="just">
              <a:buNone/>
            </a:pPr>
            <a:r>
              <a:rPr lang="en-US" dirty="0"/>
              <a:t>    Total Sales for Region 3: 8874</a:t>
            </a:r>
          </a:p>
        </p:txBody>
      </p:sp>
      <p:sp>
        <p:nvSpPr>
          <p:cNvPr id="7" name="Rectangle 6"/>
          <p:cNvSpPr/>
          <p:nvPr/>
        </p:nvSpPr>
        <p:spPr>
          <a:xfrm>
            <a:off x="1600200" y="7620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6" name="Rectangle 2"/>
          <p:cNvSpPr txBox="1">
            <a:spLocks noChangeArrowheads="1"/>
          </p:cNvSpPr>
          <p:nvPr/>
        </p:nvSpPr>
        <p:spPr>
          <a:xfrm>
            <a:off x="1502968" y="8642"/>
            <a:ext cx="9130645" cy="753359"/>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B80000"/>
                </a:solidFill>
              </a:rPr>
              <a:t>(Nested Loops) – Exercise-4</a:t>
            </a:r>
          </a:p>
        </p:txBody>
      </p:sp>
      <p:sp>
        <p:nvSpPr>
          <p:cNvPr id="2" name="Date Placeholder 1"/>
          <p:cNvSpPr>
            <a:spLocks noGrp="1"/>
          </p:cNvSpPr>
          <p:nvPr>
            <p:ph type="dt" sz="half" idx="10"/>
          </p:nvPr>
        </p:nvSpPr>
        <p:spPr/>
        <p:txBody>
          <a:bodyPr/>
          <a:lstStyle/>
          <a:p>
            <a:fld id="{52B2B9DB-8868-4294-9963-B5E76A113DF8}"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2443293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27906" y="94528"/>
            <a:ext cx="9040095" cy="819872"/>
          </a:xfrm>
        </p:spPr>
        <p:txBody>
          <a:bodyPr>
            <a:normAutofit/>
          </a:bodyPr>
          <a:lstStyle/>
          <a:p>
            <a:r>
              <a:rPr lang="en-US" b="1" i="1" dirty="0" smtClean="0">
                <a:solidFill>
                  <a:srgbClr val="B80000"/>
                </a:solidFill>
              </a:rPr>
              <a:t>(for loop) </a:t>
            </a:r>
            <a:r>
              <a:rPr lang="en-US" b="1" dirty="0" smtClean="0">
                <a:solidFill>
                  <a:srgbClr val="B80000"/>
                </a:solidFill>
              </a:rPr>
              <a:t>-- Class Exercise-3</a:t>
            </a:r>
            <a:endParaRPr lang="en-US" b="1" dirty="0">
              <a:solidFill>
                <a:srgbClr val="B80000"/>
              </a:solidFill>
            </a:endParaRPr>
          </a:p>
        </p:txBody>
      </p:sp>
      <p:sp>
        <p:nvSpPr>
          <p:cNvPr id="9219" name="Rectangle 3"/>
          <p:cNvSpPr>
            <a:spLocks noGrp="1" noChangeArrowheads="1"/>
          </p:cNvSpPr>
          <p:nvPr>
            <p:ph type="body" sz="half" idx="1"/>
          </p:nvPr>
        </p:nvSpPr>
        <p:spPr>
          <a:xfrm>
            <a:off x="1572485" y="914400"/>
            <a:ext cx="9026240" cy="5943600"/>
          </a:xfrm>
        </p:spPr>
        <p:txBody>
          <a:bodyPr>
            <a:noAutofit/>
          </a:bodyPr>
          <a:lstStyle/>
          <a:p>
            <a:pPr algn="just">
              <a:buNone/>
            </a:pPr>
            <a:r>
              <a:rPr lang="en-US" sz="2800" dirty="0">
                <a:solidFill>
                  <a:srgbClr val="2C14DE"/>
                </a:solidFill>
              </a:rPr>
              <a:t> </a:t>
            </a:r>
            <a:r>
              <a:rPr lang="en-US" sz="2800" dirty="0"/>
              <a:t>- Write a program that asks the user to enter two numbers (multiple of 10): </a:t>
            </a:r>
            <a:r>
              <a:rPr lang="en-US" sz="2800" b="1" i="1" dirty="0"/>
              <a:t>speed1</a:t>
            </a:r>
            <a:r>
              <a:rPr lang="en-US" sz="2800" dirty="0"/>
              <a:t>, and </a:t>
            </a:r>
            <a:r>
              <a:rPr lang="en-US" sz="2800" b="1" i="1" dirty="0"/>
              <a:t>speed2</a:t>
            </a:r>
            <a:r>
              <a:rPr lang="en-US" sz="2800" dirty="0"/>
              <a:t> representing speeds in KPH (Kilo meters per Hour). Then the program should convert and show table of speeds in MPH (Miles per Hour) for all the speed values between </a:t>
            </a:r>
            <a:r>
              <a:rPr lang="en-US" sz="2800" b="1" i="1" dirty="0"/>
              <a:t>speed1</a:t>
            </a:r>
            <a:r>
              <a:rPr lang="en-US" sz="2800" dirty="0"/>
              <a:t> and </a:t>
            </a:r>
            <a:r>
              <a:rPr lang="en-US" sz="2800" b="1" i="1" dirty="0"/>
              <a:t>speed2</a:t>
            </a:r>
            <a:r>
              <a:rPr lang="en-US" sz="2800" dirty="0"/>
              <a:t>. </a:t>
            </a:r>
          </a:p>
          <a:p>
            <a:pPr>
              <a:buNone/>
            </a:pPr>
            <a:r>
              <a:rPr lang="en-US" sz="2800" b="1" dirty="0">
                <a:solidFill>
                  <a:srgbClr val="2F1BC7"/>
                </a:solidFill>
              </a:rPr>
              <a:t>			          MPH = KPH * 0.6214</a:t>
            </a:r>
          </a:p>
          <a:p>
            <a:pPr>
              <a:buNone/>
            </a:pPr>
            <a:endParaRPr lang="en-US" sz="2800" dirty="0"/>
          </a:p>
          <a:p>
            <a:pPr algn="just">
              <a:buNone/>
            </a:pPr>
            <a:r>
              <a:rPr lang="en-US" sz="2800" dirty="0"/>
              <a:t>  </a:t>
            </a:r>
            <a:r>
              <a:rPr lang="en-US" sz="2800" b="1" i="1" dirty="0"/>
              <a:t>speed1</a:t>
            </a:r>
            <a:r>
              <a:rPr lang="en-US" sz="2800" dirty="0"/>
              <a:t> and </a:t>
            </a:r>
            <a:r>
              <a:rPr lang="en-US" sz="2800" b="1" i="1" dirty="0"/>
              <a:t>speed2</a:t>
            </a:r>
            <a:r>
              <a:rPr lang="en-US" sz="2800" dirty="0"/>
              <a:t> variables should be multiple of 10. Each table entry (in KPH) should be updated by 5 in each iteration.</a:t>
            </a:r>
          </a:p>
          <a:p>
            <a:pPr>
              <a:buNone/>
            </a:pPr>
            <a:r>
              <a:rPr lang="en-US" b="1" dirty="0" smtClean="0">
                <a:solidFill>
                  <a:srgbClr val="2F1BC7"/>
                </a:solidFill>
              </a:rPr>
              <a:t>	</a:t>
            </a:r>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fld id="{DD0DFB83-8293-4B18-94E4-F548721EF769}"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1D474410-A3CD-4930-835E-FFCA3D92A822}" type="slidenum">
              <a:rPr lang="en-US" smtClean="0"/>
              <a:pPr/>
              <a:t>41</a:t>
            </a:fld>
            <a:endParaRPr lang="en-US"/>
          </a:p>
        </p:txBody>
      </p:sp>
    </p:spTree>
    <p:extLst>
      <p:ext uri="{BB962C8B-B14F-4D97-AF65-F5344CB8AC3E}">
        <p14:creationId xmlns:p14="http://schemas.microsoft.com/office/powerpoint/2010/main" val="16208501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Credit goes to Dr</a:t>
            </a:r>
            <a:r>
              <a:rPr lang="en-US" dirty="0"/>
              <a:t>. Muhammad </a:t>
            </a:r>
            <a:r>
              <a:rPr lang="en-US" dirty="0" err="1" smtClean="0"/>
              <a:t>Aleem</a:t>
            </a:r>
            <a:r>
              <a:rPr lang="en-US" dirty="0" smtClean="0"/>
              <a:t> for preparation of slides</a:t>
            </a:r>
          </a:p>
          <a:p>
            <a:r>
              <a:rPr lang="en-US" dirty="0" smtClean="0"/>
              <a:t>Text book: Starting out with </a:t>
            </a:r>
            <a:r>
              <a:rPr lang="en-US" dirty="0" err="1" smtClean="0"/>
              <a:t>c++</a:t>
            </a:r>
            <a:endParaRPr lang="en-US" dirty="0" smtClean="0"/>
          </a:p>
          <a:p>
            <a:endParaRPr lang="en-US" dirty="0"/>
          </a:p>
        </p:txBody>
      </p:sp>
      <p:sp>
        <p:nvSpPr>
          <p:cNvPr id="3" name="Date Placeholder 2"/>
          <p:cNvSpPr>
            <a:spLocks noGrp="1"/>
          </p:cNvSpPr>
          <p:nvPr>
            <p:ph type="dt" sz="half" idx="10"/>
          </p:nvPr>
        </p:nvSpPr>
        <p:spPr/>
        <p:txBody>
          <a:bodyPr/>
          <a:lstStyle/>
          <a:p>
            <a:fld id="{E1D6D541-1D70-4521-A9DA-4A95EB816AE6}" type="datetime1">
              <a:rPr lang="en-US" smtClean="0"/>
              <a:t>10/5/2022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Title 5"/>
          <p:cNvSpPr>
            <a:spLocks noGrp="1"/>
          </p:cNvSpPr>
          <p:nvPr>
            <p:ph type="title"/>
          </p:nvPr>
        </p:nvSpPr>
        <p:spPr/>
        <p:txBody>
          <a:bodyPr/>
          <a:lstStyle/>
          <a:p>
            <a:r>
              <a:rPr lang="en-US" dirty="0" smtClean="0"/>
              <a:t>References</a:t>
            </a:r>
            <a:endParaRPr lang="en-US" dirty="0"/>
          </a:p>
        </p:txBody>
      </p:sp>
    </p:spTree>
    <p:extLst>
      <p:ext uri="{BB962C8B-B14F-4D97-AF65-F5344CB8AC3E}">
        <p14:creationId xmlns:p14="http://schemas.microsoft.com/office/powerpoint/2010/main" val="39032194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1152" y="2866672"/>
            <a:ext cx="7886700" cy="606423"/>
          </a:xfrm>
        </p:spPr>
        <p:txBody>
          <a:bodyPr>
            <a:noAutofit/>
          </a:bodyPr>
          <a:lstStyle/>
          <a:p>
            <a:pPr algn="ctr"/>
            <a:r>
              <a:rPr lang="en-US" sz="7200" dirty="0"/>
              <a:t>Thank You </a:t>
            </a:r>
            <a:r>
              <a:rPr lang="en-US" sz="7200" dirty="0">
                <a:sym typeface="Wingdings" panose="05000000000000000000" pitchFamily="2" charset="2"/>
              </a:rPr>
              <a:t> </a:t>
            </a:r>
            <a:endParaRPr lang="en-US" sz="7200" dirty="0"/>
          </a:p>
        </p:txBody>
      </p:sp>
      <p:sp>
        <p:nvSpPr>
          <p:cNvPr id="4" name="Rectangle 3"/>
          <p:cNvSpPr/>
          <p:nvPr/>
        </p:nvSpPr>
        <p:spPr>
          <a:xfrm>
            <a:off x="1726676" y="762000"/>
            <a:ext cx="8484124" cy="14045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DD12F37-302F-42F2-9029-E364DD370268}" type="slidenum">
              <a:rPr lang="en-US" smtClean="0"/>
              <a:t>43</a:t>
            </a:fld>
            <a:endParaRPr lang="en-US"/>
          </a:p>
        </p:txBody>
      </p:sp>
      <p:sp>
        <p:nvSpPr>
          <p:cNvPr id="5" name="Date Placeholder 4"/>
          <p:cNvSpPr>
            <a:spLocks noGrp="1"/>
          </p:cNvSpPr>
          <p:nvPr>
            <p:ph type="dt" sz="half" idx="10"/>
          </p:nvPr>
        </p:nvSpPr>
        <p:spPr/>
        <p:txBody>
          <a:bodyPr/>
          <a:lstStyle/>
          <a:p>
            <a:fld id="{EB7B14CA-A79E-4FD5-8D00-FB4F359AF790}" type="datetime1">
              <a:rPr lang="en-US" smtClean="0"/>
              <a:t>10/5/2022</a:t>
            </a:fld>
            <a:endParaRPr lang="en-US"/>
          </a:p>
        </p:txBody>
      </p:sp>
      <p:sp>
        <p:nvSpPr>
          <p:cNvPr id="6" name="Footer Placeholder 5"/>
          <p:cNvSpPr>
            <a:spLocks noGrp="1"/>
          </p:cNvSpPr>
          <p:nvPr>
            <p:ph type="ftr" sz="quarter" idx="11"/>
          </p:nvPr>
        </p:nvSpPr>
        <p:spPr/>
        <p:txBody>
          <a:bodyPr/>
          <a:lstStyle/>
          <a:p>
            <a:r>
              <a:rPr lang="en-US"/>
              <a:t>Presented by    Dr. AKHTAR JAMIL </a:t>
            </a:r>
            <a:endParaRPr lang="en-US" dirty="0"/>
          </a:p>
        </p:txBody>
      </p:sp>
    </p:spTree>
    <p:extLst>
      <p:ext uri="{BB962C8B-B14F-4D97-AF65-F5344CB8AC3E}">
        <p14:creationId xmlns:p14="http://schemas.microsoft.com/office/powerpoint/2010/main" val="1020331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1524000" y="1"/>
            <a:ext cx="9144000" cy="829733"/>
          </a:xfrm>
        </p:spPr>
        <p:txBody>
          <a:bodyPr/>
          <a:lstStyle/>
          <a:p>
            <a:r>
              <a:rPr lang="en-US" b="1" dirty="0" smtClean="0">
                <a:solidFill>
                  <a:srgbClr val="C00000"/>
                </a:solidFill>
                <a:latin typeface="Courier New" panose="02070309020205020404" pitchFamily="49" charset="0"/>
              </a:rPr>
              <a:t>for</a:t>
            </a:r>
            <a:r>
              <a:rPr lang="en-US" b="1" dirty="0" smtClean="0">
                <a:solidFill>
                  <a:srgbClr val="C00000"/>
                </a:solidFill>
              </a:rPr>
              <a:t> Loop </a:t>
            </a:r>
            <a:endParaRPr lang="en-US" b="1" dirty="0">
              <a:solidFill>
                <a:srgbClr val="C00000"/>
              </a:solidFill>
            </a:endParaRPr>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pic>
        <p:nvPicPr>
          <p:cNvPr id="2050" name="Picture 2" descr="Java For loop with Examples - GeeksforGeeks"/>
          <p:cNvPicPr>
            <a:picLocks noChangeAspect="1" noChangeArrowheads="1"/>
          </p:cNvPicPr>
          <p:nvPr/>
        </p:nvPicPr>
        <p:blipFill rotWithShape="1">
          <a:blip r:embed="rId2">
            <a:extLst>
              <a:ext uri="{28A0092B-C50C-407E-A947-70E740481C1C}">
                <a14:useLocalDpi xmlns:a14="http://schemas.microsoft.com/office/drawing/2010/main" val="0"/>
              </a:ext>
            </a:extLst>
          </a:blip>
          <a:srcRect l="11046" t="17156" r="11632" b="5523"/>
          <a:stretch/>
        </p:blipFill>
        <p:spPr bwMode="auto">
          <a:xfrm>
            <a:off x="2171700" y="1286201"/>
            <a:ext cx="7772400" cy="478301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43050" y="6553201"/>
            <a:ext cx="3429000" cy="200055"/>
          </a:xfrm>
          <a:prstGeom prst="rect">
            <a:avLst/>
          </a:prstGeom>
        </p:spPr>
        <p:txBody>
          <a:bodyPr wrap="square">
            <a:spAutoFit/>
          </a:bodyPr>
          <a:lstStyle/>
          <a:p>
            <a:r>
              <a:rPr lang="en-US" sz="700" dirty="0"/>
              <a:t>https://media.geeksforgeeks.org/wp-content/uploads/20191108131134/For-Loop.jpg</a:t>
            </a:r>
          </a:p>
        </p:txBody>
      </p:sp>
      <p:sp>
        <p:nvSpPr>
          <p:cNvPr id="2" name="Date Placeholder 1"/>
          <p:cNvSpPr>
            <a:spLocks noGrp="1"/>
          </p:cNvSpPr>
          <p:nvPr>
            <p:ph type="dt" sz="half" idx="10"/>
          </p:nvPr>
        </p:nvSpPr>
        <p:spPr/>
        <p:txBody>
          <a:bodyPr/>
          <a:lstStyle/>
          <a:p>
            <a:fld id="{FCA04DF7-FA58-40AF-8085-AC8AF1CDC36F}"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555493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676400" y="1600200"/>
            <a:ext cx="8534400" cy="4758117"/>
          </a:xfrm>
          <a:prstGeom prst="rect">
            <a:avLst/>
          </a:prstGeom>
        </p:spPr>
      </p:pic>
      <p:sp>
        <p:nvSpPr>
          <p:cNvPr id="3" name="Date Placeholder 2"/>
          <p:cNvSpPr>
            <a:spLocks noGrp="1"/>
          </p:cNvSpPr>
          <p:nvPr>
            <p:ph type="dt" sz="half" idx="10"/>
          </p:nvPr>
        </p:nvSpPr>
        <p:spPr/>
        <p:txBody>
          <a:bodyPr/>
          <a:lstStyle/>
          <a:p>
            <a:fld id="{FE79172D-A3D3-4900-909E-B03D3827DAE2}" type="datetime1">
              <a:rPr lang="en-US" smtClean="0"/>
              <a:t>10/5/2022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6" name="Title 5"/>
          <p:cNvSpPr>
            <a:spLocks noGrp="1"/>
          </p:cNvSpPr>
          <p:nvPr>
            <p:ph type="title"/>
          </p:nvPr>
        </p:nvSpPr>
        <p:spPr/>
        <p:txBody>
          <a:bodyPr/>
          <a:lstStyle/>
          <a:p>
            <a:r>
              <a:rPr lang="en-US" b="1" dirty="0">
                <a:solidFill>
                  <a:srgbClr val="C00000"/>
                </a:solidFill>
                <a:latin typeface="Courier New" panose="02070309020205020404" pitchFamily="49" charset="0"/>
              </a:rPr>
              <a:t>for</a:t>
            </a:r>
            <a:r>
              <a:rPr lang="en-US" b="1" dirty="0">
                <a:solidFill>
                  <a:srgbClr val="C00000"/>
                </a:solidFill>
              </a:rPr>
              <a:t> Loop </a:t>
            </a:r>
            <a:endParaRPr lang="en-US" dirty="0"/>
          </a:p>
        </p:txBody>
      </p:sp>
    </p:spTree>
    <p:extLst>
      <p:ext uri="{BB962C8B-B14F-4D97-AF65-F5344CB8AC3E}">
        <p14:creationId xmlns:p14="http://schemas.microsoft.com/office/powerpoint/2010/main" val="1661057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1304384-57D2-4BEC-BB4D-D6D133550EB0}" type="datetime1">
              <a:rPr lang="en-US" smtClean="0"/>
              <a:t>10/5/2022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Title 5"/>
          <p:cNvSpPr>
            <a:spLocks noGrp="1"/>
          </p:cNvSpPr>
          <p:nvPr>
            <p:ph type="title"/>
          </p:nvPr>
        </p:nvSpPr>
        <p:spPr>
          <a:xfrm>
            <a:off x="606380" y="3200400"/>
            <a:ext cx="10972800" cy="838200"/>
          </a:xfrm>
        </p:spPr>
        <p:txBody>
          <a:bodyPr/>
          <a:lstStyle/>
          <a:p>
            <a:r>
              <a:rPr lang="en-US" dirty="0" smtClean="0"/>
              <a:t>Today’s Lecture</a:t>
            </a:r>
            <a:endParaRPr lang="en-US" dirty="0"/>
          </a:p>
        </p:txBody>
      </p:sp>
    </p:spTree>
    <p:extLst>
      <p:ext uri="{BB962C8B-B14F-4D97-AF65-F5344CB8AC3E}">
        <p14:creationId xmlns:p14="http://schemas.microsoft.com/office/powerpoint/2010/main" val="5465129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267201" y="1981200"/>
            <a:ext cx="3782295" cy="1295400"/>
          </a:xfrm>
        </p:spPr>
        <p:txBody>
          <a:bodyPr>
            <a:normAutofit/>
          </a:bodyPr>
          <a:lstStyle/>
          <a:p>
            <a:r>
              <a:rPr lang="en-US" b="1" u="sng" dirty="0" smtClean="0">
                <a:solidFill>
                  <a:srgbClr val="B80000"/>
                </a:solidFill>
              </a:rPr>
              <a:t>while loop</a:t>
            </a:r>
            <a:endParaRPr lang="en-US" b="1" u="sng" dirty="0">
              <a:solidFill>
                <a:srgbClr val="B80000"/>
              </a:solidFill>
            </a:endParaRPr>
          </a:p>
        </p:txBody>
      </p:sp>
      <p:sp>
        <p:nvSpPr>
          <p:cNvPr id="2" name="Date Placeholder 1"/>
          <p:cNvSpPr>
            <a:spLocks noGrp="1"/>
          </p:cNvSpPr>
          <p:nvPr>
            <p:ph type="dt" sz="half" idx="10"/>
          </p:nvPr>
        </p:nvSpPr>
        <p:spPr/>
        <p:txBody>
          <a:bodyPr/>
          <a:lstStyle/>
          <a:p>
            <a:fld id="{9E34C335-A5A8-4C06-AF39-B0030E311A63}"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1D474410-A3CD-4930-835E-FFCA3D92A822}" type="slidenum">
              <a:rPr lang="en-US" smtClean="0"/>
              <a:pPr/>
              <a:t>8</a:t>
            </a:fld>
            <a:endParaRPr lang="en-US"/>
          </a:p>
        </p:txBody>
      </p:sp>
    </p:spTree>
    <p:extLst>
      <p:ext uri="{BB962C8B-B14F-4D97-AF65-F5344CB8AC3E}">
        <p14:creationId xmlns:p14="http://schemas.microsoft.com/office/powerpoint/2010/main" val="17257257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524001" y="0"/>
            <a:ext cx="9144000" cy="914400"/>
          </a:xfrm>
        </p:spPr>
        <p:txBody>
          <a:bodyPr>
            <a:normAutofit/>
          </a:bodyPr>
          <a:lstStyle/>
          <a:p>
            <a:r>
              <a:rPr lang="en-US" b="1" dirty="0" smtClean="0">
                <a:solidFill>
                  <a:srgbClr val="B80000"/>
                </a:solidFill>
              </a:rPr>
              <a:t>while loop</a:t>
            </a:r>
            <a:endParaRPr lang="en-US" b="1" dirty="0">
              <a:solidFill>
                <a:srgbClr val="B80000"/>
              </a:solidFill>
            </a:endParaRPr>
          </a:p>
        </p:txBody>
      </p:sp>
      <p:sp>
        <p:nvSpPr>
          <p:cNvPr id="9219" name="Rectangle 3"/>
          <p:cNvSpPr>
            <a:spLocks noGrp="1" noChangeArrowheads="1"/>
          </p:cNvSpPr>
          <p:nvPr>
            <p:ph type="body" sz="half" idx="1"/>
          </p:nvPr>
        </p:nvSpPr>
        <p:spPr>
          <a:xfrm>
            <a:off x="1641760" y="914400"/>
            <a:ext cx="8915400" cy="5943600"/>
          </a:xfrm>
        </p:spPr>
        <p:txBody>
          <a:bodyPr>
            <a:noAutofit/>
          </a:bodyPr>
          <a:lstStyle/>
          <a:p>
            <a:r>
              <a:rPr lang="en-US" b="1" dirty="0" smtClean="0">
                <a:solidFill>
                  <a:srgbClr val="2F1BC7"/>
                </a:solidFill>
              </a:rPr>
              <a:t>for loop </a:t>
            </a:r>
            <a:r>
              <a:rPr lang="en-US" b="1" dirty="0" smtClean="0"/>
              <a:t>does</a:t>
            </a:r>
            <a:r>
              <a:rPr lang="en-US" dirty="0" smtClean="0"/>
              <a:t> </a:t>
            </a:r>
            <a:r>
              <a:rPr lang="en-US" b="1" dirty="0" smtClean="0">
                <a:solidFill>
                  <a:srgbClr val="2F1BC7"/>
                </a:solidFill>
              </a:rPr>
              <a:t>something</a:t>
            </a:r>
            <a:r>
              <a:rPr lang="en-US" dirty="0" smtClean="0"/>
              <a:t> a</a:t>
            </a:r>
            <a:r>
              <a:rPr lang="en-US" dirty="0" smtClean="0">
                <a:solidFill>
                  <a:srgbClr val="2F1BC7"/>
                </a:solidFill>
              </a:rPr>
              <a:t> </a:t>
            </a:r>
            <a:r>
              <a:rPr lang="en-US" b="1" dirty="0" smtClean="0">
                <a:solidFill>
                  <a:srgbClr val="2F1BC7"/>
                </a:solidFill>
              </a:rPr>
              <a:t>fixed number of times</a:t>
            </a:r>
            <a:r>
              <a:rPr lang="en-US" dirty="0" smtClean="0"/>
              <a:t>.</a:t>
            </a:r>
          </a:p>
          <a:p>
            <a:endParaRPr lang="en-US" dirty="0" smtClean="0"/>
          </a:p>
          <a:p>
            <a:r>
              <a:rPr lang="en-US" dirty="0" smtClean="0"/>
              <a:t>If you </a:t>
            </a:r>
            <a:r>
              <a:rPr lang="en-US" b="1" dirty="0" smtClean="0">
                <a:solidFill>
                  <a:srgbClr val="2F1BC7"/>
                </a:solidFill>
              </a:rPr>
              <a:t>don’t know </a:t>
            </a:r>
            <a:r>
              <a:rPr lang="en-US" dirty="0" smtClean="0"/>
              <a:t>how many </a:t>
            </a:r>
            <a:r>
              <a:rPr lang="en-US" b="1" dirty="0" smtClean="0">
                <a:solidFill>
                  <a:srgbClr val="2F1BC7"/>
                </a:solidFill>
              </a:rPr>
              <a:t>times</a:t>
            </a:r>
            <a:r>
              <a:rPr lang="en-US" dirty="0" smtClean="0"/>
              <a:t> you </a:t>
            </a:r>
            <a:r>
              <a:rPr lang="en-US" b="1" dirty="0" smtClean="0">
                <a:solidFill>
                  <a:srgbClr val="2F1BC7"/>
                </a:solidFill>
              </a:rPr>
              <a:t>want to do something</a:t>
            </a:r>
            <a:r>
              <a:rPr lang="en-US" b="1" dirty="0" smtClean="0"/>
              <a:t> </a:t>
            </a:r>
            <a:r>
              <a:rPr lang="en-US" dirty="0" smtClean="0"/>
              <a:t>before you start the loop? </a:t>
            </a:r>
          </a:p>
          <a:p>
            <a:endParaRPr lang="en-US" dirty="0" smtClean="0"/>
          </a:p>
          <a:p>
            <a:r>
              <a:rPr lang="en-US" dirty="0" smtClean="0"/>
              <a:t>In this case a different kind of loop may be used: the </a:t>
            </a:r>
            <a:r>
              <a:rPr lang="en-US" b="1" dirty="0" smtClean="0">
                <a:solidFill>
                  <a:srgbClr val="B80000"/>
                </a:solidFill>
              </a:rPr>
              <a:t>while loop</a:t>
            </a:r>
            <a:r>
              <a:rPr lang="en-US" dirty="0" smtClean="0"/>
              <a:t>	</a:t>
            </a:r>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fld id="{A940E78E-288E-4E20-BF9E-85E99B240BB9}" type="datetime1">
              <a:rPr lang="en-US" smtClean="0"/>
              <a:t>10/5/2022</a:t>
            </a:fld>
            <a:endParaRPr lang="en-US"/>
          </a:p>
        </p:txBody>
      </p:sp>
      <p:sp>
        <p:nvSpPr>
          <p:cNvPr id="3" name="Footer Placeholder 2"/>
          <p:cNvSpPr>
            <a:spLocks noGrp="1"/>
          </p:cNvSpPr>
          <p:nvPr>
            <p:ph type="ftr" sz="quarter" idx="11"/>
          </p:nvPr>
        </p:nvSpPr>
        <p:spPr/>
        <p:txBody>
          <a:bodyPr/>
          <a:lstStyle/>
          <a:p>
            <a:r>
              <a:rPr lang="en-US" smtClean="0"/>
              <a:t>Presented by    Dr. AKHTAR JAMIL </a:t>
            </a:r>
            <a:endParaRPr lang="en-US"/>
          </a:p>
        </p:txBody>
      </p:sp>
      <p:sp>
        <p:nvSpPr>
          <p:cNvPr id="4" name="Slide Number Placeholder 3"/>
          <p:cNvSpPr>
            <a:spLocks noGrp="1"/>
          </p:cNvSpPr>
          <p:nvPr>
            <p:ph type="sldNum" sz="quarter" idx="12"/>
          </p:nvPr>
        </p:nvSpPr>
        <p:spPr/>
        <p:txBody>
          <a:bodyPr/>
          <a:lstStyle/>
          <a:p>
            <a:fld id="{1D474410-A3CD-4930-835E-FFCA3D92A822}" type="slidenum">
              <a:rPr lang="en-US" smtClean="0"/>
              <a:pPr/>
              <a:t>9</a:t>
            </a:fld>
            <a:endParaRPr lang="en-US"/>
          </a:p>
        </p:txBody>
      </p:sp>
    </p:spTree>
    <p:extLst>
      <p:ext uri="{BB962C8B-B14F-4D97-AF65-F5344CB8AC3E}">
        <p14:creationId xmlns:p14="http://schemas.microsoft.com/office/powerpoint/2010/main" val="2487286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15780</TotalTime>
  <Words>1557</Words>
  <Application>Microsoft Office PowerPoint</Application>
  <PresentationFormat>Widescreen</PresentationFormat>
  <Paragraphs>456</Paragraphs>
  <Slides>43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宋体</vt:lpstr>
      <vt:lpstr>arial</vt:lpstr>
      <vt:lpstr>arial</vt:lpstr>
      <vt:lpstr>Calibri</vt:lpstr>
      <vt:lpstr>Consolas</vt:lpstr>
      <vt:lpstr>Courier New</vt:lpstr>
      <vt:lpstr>Monotype Sorts</vt:lpstr>
      <vt:lpstr>Times New Roman</vt:lpstr>
      <vt:lpstr>Wingdings</vt:lpstr>
      <vt:lpstr>Office Theme</vt:lpstr>
      <vt:lpstr>PowerPoint Presentation</vt:lpstr>
      <vt:lpstr>Goals</vt:lpstr>
      <vt:lpstr>Previous Lecture</vt:lpstr>
      <vt:lpstr>Loops</vt:lpstr>
      <vt:lpstr>for Loop </vt:lpstr>
      <vt:lpstr>for Loop </vt:lpstr>
      <vt:lpstr>Today’s Lecture</vt:lpstr>
      <vt:lpstr>while loop</vt:lpstr>
      <vt:lpstr>while loop</vt:lpstr>
      <vt:lpstr>while loop -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(while loop) – Example</vt:lpstr>
      <vt:lpstr>(while loop) – Example</vt:lpstr>
      <vt:lpstr>(while loop) – Example</vt:lpstr>
      <vt:lpstr>do loop</vt:lpstr>
      <vt:lpstr>do loop</vt:lpstr>
      <vt:lpstr>do while loop - Syntax</vt:lpstr>
      <vt:lpstr>do loop – Example1</vt:lpstr>
      <vt:lpstr>do loop – Example2</vt:lpstr>
      <vt:lpstr> break Statement</vt:lpstr>
      <vt:lpstr> break Statement - Examples</vt:lpstr>
      <vt:lpstr>(using break in loops) – Class Exercise 1</vt:lpstr>
      <vt:lpstr> continue Statement</vt:lpstr>
      <vt:lpstr> continue Statement - Examples</vt:lpstr>
      <vt:lpstr> (Nested Loops) Nested Repetition Structures</vt:lpstr>
      <vt:lpstr>(Nested Loops)</vt:lpstr>
      <vt:lpstr>PowerPoint Presentation</vt:lpstr>
      <vt:lpstr>PowerPoint Presentation</vt:lpstr>
      <vt:lpstr>PowerPoint Presentation</vt:lpstr>
      <vt:lpstr>PowerPoint Presentation</vt:lpstr>
      <vt:lpstr>PowerPoint Presentation</vt:lpstr>
      <vt:lpstr>PowerPoint Presentation</vt:lpstr>
      <vt:lpstr>(for loop) -- Class Exercise-3</vt:lpstr>
      <vt:lpstr>References</vt:lpstr>
      <vt:lpstr>Thank You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AKHTAR JAMIL</dc:creator>
  <cp:lastModifiedBy>Cv</cp:lastModifiedBy>
  <cp:revision>1271</cp:revision>
  <dcterms:created xsi:type="dcterms:W3CDTF">2006-08-16T00:00:00Z</dcterms:created>
  <dcterms:modified xsi:type="dcterms:W3CDTF">2022-10-05T07:35:39Z</dcterms:modified>
</cp:coreProperties>
</file>