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sldIdLst>
    <p:sldId id="352" r:id="rId2"/>
    <p:sldId id="686" r:id="rId3"/>
    <p:sldId id="791" r:id="rId4"/>
    <p:sldId id="877" r:id="rId5"/>
    <p:sldId id="894" r:id="rId6"/>
    <p:sldId id="909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7" r:id="rId17"/>
    <p:sldId id="921" r:id="rId18"/>
    <p:sldId id="922" r:id="rId19"/>
    <p:sldId id="923" r:id="rId20"/>
    <p:sldId id="926" r:id="rId21"/>
    <p:sldId id="928" r:id="rId22"/>
    <p:sldId id="687" r:id="rId23"/>
    <p:sldId id="4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20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5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3005377-48AA-4D35-86BF-068D74A99A2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2AAE-8926-44B6-A721-AA00A1415BB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3F2-1ED8-4879-8C8D-737B2D181C36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522FC67-69D0-46CB-AE64-C82C78AAAA9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D474410-A3CD-4930-835E-FFCA3D92A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9B13-C43E-45C2-90D3-FACF72A940EF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3784-A239-46C2-9AE7-64DE6B6F7409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A423-7610-4C0D-A16B-141C8009C321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BBC9-EF08-441B-B936-C887D008F951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D894-CE6F-47F2-9D5E-2FED93995DF4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2C9-1BE8-474E-86BE-8D331C4308B3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8F76-B554-4881-8F8D-FEBB97692A06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BD2C-BF73-4BD4-8CE0-F3D86AA445B2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2F7BAB8-4052-4EC2-AC17-E0F4A3616BDB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9F4-6AAF-43B3-83A3-2D17DD66788F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Repetition structures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12413"/>
            <a:ext cx="9121219" cy="943466"/>
          </a:xfrm>
        </p:spPr>
        <p:txBody>
          <a:bodyPr>
            <a:normAutofit/>
          </a:bodyPr>
          <a:lstStyle/>
          <a:p>
            <a:r>
              <a:rPr lang="en-US" b="1" noProof="1" smtClean="0">
                <a:solidFill>
                  <a:srgbClr val="B80000"/>
                </a:solidFill>
              </a:rPr>
              <a:t>	</a:t>
            </a:r>
            <a:r>
              <a:rPr lang="en-US" b="1" i="1" noProof="1" smtClean="0">
                <a:solidFill>
                  <a:srgbClr val="B80000"/>
                </a:solidFill>
              </a:rPr>
              <a:t>continue</a:t>
            </a:r>
            <a:r>
              <a:rPr lang="en-US" b="1" noProof="1" smtClean="0">
                <a:solidFill>
                  <a:srgbClr val="B80000"/>
                </a:solidFill>
              </a:rPr>
              <a:t> Statement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066800"/>
            <a:ext cx="9029700" cy="5791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continue </a:t>
            </a:r>
            <a:r>
              <a:rPr lang="en-US" b="1" dirty="0" smtClean="0">
                <a:solidFill>
                  <a:srgbClr val="B80000"/>
                </a:solidFill>
              </a:rPr>
              <a:t>statement</a:t>
            </a:r>
            <a:endParaRPr lang="en-US" b="1" dirty="0">
              <a:solidFill>
                <a:srgbClr val="B8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3000" b="1" dirty="0">
                <a:solidFill>
                  <a:srgbClr val="2F1BC7"/>
                </a:solidFill>
              </a:rPr>
              <a:t>Only ends the current iteration</a:t>
            </a:r>
          </a:p>
          <a:p>
            <a:pPr lvl="1">
              <a:spcBef>
                <a:spcPts val="1200"/>
              </a:spcBef>
            </a:pPr>
            <a:r>
              <a:rPr lang="en-US" sz="3000" b="1" dirty="0">
                <a:solidFill>
                  <a:srgbClr val="2F1BC7"/>
                </a:solidFill>
              </a:rPr>
              <a:t>Skips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remainder of loop body </a:t>
            </a:r>
            <a:r>
              <a:rPr lang="en-US" sz="3000" dirty="0"/>
              <a:t>(in </a:t>
            </a:r>
            <a:r>
              <a:rPr lang="en-US" sz="3000" b="1" u="sng" dirty="0">
                <a:solidFill>
                  <a:srgbClr val="2F1BC7"/>
                </a:solidFill>
              </a:rPr>
              <a:t>current iteration</a:t>
            </a:r>
            <a:r>
              <a:rPr lang="en-US" sz="30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000" b="1" dirty="0">
                <a:solidFill>
                  <a:srgbClr val="2F1BC7"/>
                </a:solidFill>
              </a:rPr>
              <a:t>Proceeds</a:t>
            </a:r>
            <a:r>
              <a:rPr lang="en-US" sz="3000" dirty="0"/>
              <a:t> with </a:t>
            </a:r>
            <a:r>
              <a:rPr lang="en-US" sz="3000" b="1" dirty="0">
                <a:solidFill>
                  <a:srgbClr val="2F1BC7"/>
                </a:solidFill>
              </a:rPr>
              <a:t>next iteration </a:t>
            </a:r>
            <a:r>
              <a:rPr lang="en-US" sz="3000" dirty="0"/>
              <a:t>of </a:t>
            </a:r>
            <a:r>
              <a:rPr lang="en-US" sz="3000" b="1" dirty="0"/>
              <a:t>loop</a:t>
            </a:r>
          </a:p>
          <a:p>
            <a:pPr lvl="1"/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</a:rPr>
              <a:t>“continue” </a:t>
            </a:r>
            <a:r>
              <a:rPr lang="en-US" dirty="0" smtClean="0"/>
              <a:t>can only be inside loops (</a:t>
            </a:r>
            <a:r>
              <a:rPr lang="en-US" b="1" i="1" dirty="0" smtClean="0">
                <a:solidFill>
                  <a:srgbClr val="B80000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B80000"/>
                </a:solidFill>
              </a:rPr>
              <a:t>while</a:t>
            </a:r>
            <a:r>
              <a:rPr lang="en-US" dirty="0" smtClean="0"/>
              <a:t>, or    </a:t>
            </a:r>
            <a:r>
              <a:rPr lang="en-US" b="1" i="1" dirty="0" smtClean="0">
                <a:solidFill>
                  <a:srgbClr val="B80000"/>
                </a:solidFill>
              </a:rPr>
              <a:t>do-while</a:t>
            </a:r>
            <a:r>
              <a:rPr lang="en-US" dirty="0" smtClean="0"/>
              <a:t>). </a:t>
            </a:r>
            <a:r>
              <a:rPr lang="en-US" b="1" u="sng" dirty="0" smtClean="0"/>
              <a:t>IT CANNOT BE USED IN </a:t>
            </a:r>
            <a:r>
              <a:rPr lang="en-US" b="1" i="1" u="sng" dirty="0" smtClean="0"/>
              <a:t>“switch”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88533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6EC4-E6AA-4546-BC34-F425B2D380ED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rgbClr val="B80000"/>
                </a:solidFill>
              </a:rPr>
              <a:t>	</a:t>
            </a:r>
            <a:r>
              <a:rPr lang="en-US" b="1" i="1" noProof="1">
                <a:solidFill>
                  <a:srgbClr val="B80000"/>
                </a:solidFill>
              </a:rPr>
              <a:t>continue</a:t>
            </a:r>
            <a:r>
              <a:rPr lang="en-US" b="1" noProof="1">
                <a:solidFill>
                  <a:srgbClr val="B80000"/>
                </a:solidFill>
              </a:rPr>
              <a:t> </a:t>
            </a:r>
            <a:r>
              <a:rPr lang="en-US" b="1" noProof="1" smtClean="0">
                <a:solidFill>
                  <a:srgbClr val="B80000"/>
                </a:solidFill>
              </a:rPr>
              <a:t>Statement - Examples</a:t>
            </a:r>
            <a:endParaRPr lang="en-US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97174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3886200"/>
            <a:ext cx="9029700" cy="2590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n;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EvenSum</a:t>
            </a:r>
            <a:r>
              <a:rPr lang="en-US" sz="1800" b="1" dirty="0">
                <a:latin typeface="Consolas" panose="020B0609020204030204" pitchFamily="49" charset="0"/>
              </a:rPr>
              <a:t>=0; 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while(1)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</a:rPr>
              <a:t>cin</a:t>
            </a:r>
            <a:r>
              <a:rPr lang="en-US" sz="1800" b="1" dirty="0">
                <a:latin typeface="Consolas" panose="020B0609020204030204" pitchFamily="49" charset="0"/>
              </a:rPr>
              <a:t>&gt;&gt;n;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if(n%2==1)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	</a:t>
            </a:r>
            <a:r>
              <a:rPr lang="en-US" sz="1800" b="1" dirty="0">
                <a:solidFill>
                  <a:srgbClr val="2F1BC7"/>
                </a:solidFill>
                <a:latin typeface="Consolas" panose="020B0609020204030204" pitchFamily="49" charset="0"/>
              </a:rPr>
              <a:t>continue;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</a:rPr>
              <a:t>EvenSum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EvenSum</a:t>
            </a:r>
            <a:r>
              <a:rPr lang="en-US" sz="1800" b="1" dirty="0">
                <a:latin typeface="Consolas" panose="020B0609020204030204" pitchFamily="49" charset="0"/>
              </a:rPr>
              <a:t> + n;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38300" y="1219200"/>
            <a:ext cx="9105900" cy="251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 for (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=1;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&lt;=5;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++)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==3)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</a:rPr>
              <a:t>continue;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&lt;&lt;“Hello”&lt;&lt;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3B83-F034-4FE4-9CAC-79ECEBB0E7F3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2438400"/>
            <a:ext cx="81915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 (Nested Loops)</a:t>
            </a:r>
            <a:br>
              <a:rPr lang="en-US" b="1" dirty="0" smtClean="0">
                <a:solidFill>
                  <a:srgbClr val="B80000"/>
                </a:solidFill>
              </a:rPr>
            </a:br>
            <a:r>
              <a:rPr lang="en-US" dirty="0">
                <a:solidFill>
                  <a:srgbClr val="B80000"/>
                </a:solidFill>
              </a:rPr>
              <a:t>Nested Repetition Structures</a:t>
            </a:r>
            <a:endParaRPr lang="en-US" b="1" dirty="0" smtClean="0">
              <a:solidFill>
                <a:srgbClr val="B8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1BD-168E-4305-8D69-37C5D5B06B7C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30645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(Nested Loops)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105400"/>
          </a:xfrm>
        </p:spPr>
        <p:txBody>
          <a:bodyPr/>
          <a:lstStyle/>
          <a:p>
            <a:pPr algn="just" eaLnBrk="1" hangingPunct="1"/>
            <a:r>
              <a:rPr lang="en-US" sz="3000" dirty="0"/>
              <a:t>In a </a:t>
            </a:r>
            <a:r>
              <a:rPr lang="en-US" sz="3000" b="1" dirty="0">
                <a:solidFill>
                  <a:srgbClr val="2C14DE"/>
                </a:solidFill>
              </a:rPr>
              <a:t>nested repetition structure</a:t>
            </a:r>
            <a:r>
              <a:rPr lang="en-US" sz="3000" dirty="0"/>
              <a:t>, one loop (</a:t>
            </a:r>
            <a:r>
              <a:rPr lang="en-US" sz="3000" b="1" dirty="0">
                <a:solidFill>
                  <a:srgbClr val="2F1BC7"/>
                </a:solidFill>
              </a:rPr>
              <a:t>inner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b="1" dirty="0">
                <a:solidFill>
                  <a:srgbClr val="2F1BC7"/>
                </a:solidFill>
              </a:rPr>
              <a:t>loop</a:t>
            </a:r>
            <a:r>
              <a:rPr lang="en-US" sz="3000" dirty="0"/>
              <a:t>) is placed entirely within another loop (</a:t>
            </a:r>
            <a:r>
              <a:rPr lang="en-US" sz="3000" b="1" dirty="0">
                <a:solidFill>
                  <a:srgbClr val="2F1BC7"/>
                </a:solidFill>
              </a:rPr>
              <a:t>outer loop</a:t>
            </a:r>
            <a:r>
              <a:rPr lang="en-US" sz="3000" dirty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</a:t>
            </a:r>
            <a:r>
              <a:rPr lang="en-US" b="1" dirty="0" smtClean="0">
                <a:solidFill>
                  <a:srgbClr val="2F1BC7"/>
                </a:solidFill>
              </a:rPr>
              <a:t>nested loops </a:t>
            </a:r>
            <a:r>
              <a:rPr lang="en-US" dirty="0" smtClean="0"/>
              <a:t>any loop (</a:t>
            </a:r>
            <a:r>
              <a:rPr lang="en-US" b="1" i="1" dirty="0" smtClean="0">
                <a:solidFill>
                  <a:srgbClr val="2F1BC7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2F1BC7"/>
                </a:solidFill>
              </a:rPr>
              <a:t>while</a:t>
            </a:r>
            <a:r>
              <a:rPr lang="en-US" dirty="0" smtClean="0"/>
              <a:t>, or </a:t>
            </a:r>
            <a:r>
              <a:rPr lang="en-US" b="1" i="1" dirty="0" smtClean="0">
                <a:solidFill>
                  <a:srgbClr val="2F1BC7"/>
                </a:solidFill>
              </a:rPr>
              <a:t>do</a:t>
            </a:r>
            <a:r>
              <a:rPr lang="en-US" b="1" dirty="0" smtClean="0"/>
              <a:t> </a:t>
            </a:r>
            <a:r>
              <a:rPr lang="en-US" dirty="0" smtClean="0"/>
              <a:t>loop) can be </a:t>
            </a:r>
            <a:r>
              <a:rPr lang="en-US" b="1" dirty="0" smtClean="0"/>
              <a:t>placed inside another loop </a:t>
            </a:r>
            <a:r>
              <a:rPr lang="en-US" dirty="0" smtClean="0"/>
              <a:t>which can be a </a:t>
            </a:r>
            <a:r>
              <a:rPr lang="en-US" b="1" i="1" dirty="0" smtClean="0">
                <a:solidFill>
                  <a:srgbClr val="2F1BC7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2F1BC7"/>
                </a:solidFill>
              </a:rPr>
              <a:t>while</a:t>
            </a:r>
            <a:r>
              <a:rPr lang="en-US" dirty="0" smtClean="0"/>
              <a:t>, or a </a:t>
            </a:r>
            <a:r>
              <a:rPr lang="en-US" b="1" i="1" dirty="0" smtClean="0">
                <a:solidFill>
                  <a:srgbClr val="2F1BC7"/>
                </a:solidFill>
              </a:rPr>
              <a:t>do</a:t>
            </a:r>
            <a:r>
              <a:rPr lang="en-US" dirty="0" smtClean="0"/>
              <a:t> loop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31F-95FB-46AA-9D0D-7F1ED4E8B084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991600" cy="5105400"/>
          </a:xfrm>
        </p:spPr>
        <p:txBody>
          <a:bodyPr>
            <a:normAutofit/>
          </a:bodyPr>
          <a:lstStyle/>
          <a:p>
            <a:pPr eaLnBrk="1" hangingPunct="1"/>
            <a:endParaRPr lang="en-US" sz="2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/>
            <a:endParaRPr lang="en-US" sz="2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for (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&lt;2;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++) {	</a:t>
            </a:r>
          </a:p>
          <a:p>
            <a:pPr eaLnBrk="1" hangingPunct="1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for (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j=0; j&lt;2;j++) {</a:t>
            </a:r>
          </a:p>
          <a:p>
            <a:pPr lvl="3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&lt;&lt;“\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nHello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-”&lt;&lt;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&lt;&lt;“:“&lt;&lt;j;</a:t>
            </a:r>
          </a:p>
          <a:p>
            <a:pPr lvl="2">
              <a:buNone/>
            </a:pP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lvl="2" indent="-1143000">
              <a:buNone/>
            </a:pP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8777" y="9655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5867400" y="1269336"/>
            <a:ext cx="2726310" cy="1347886"/>
            <a:chOff x="1007490" y="1828800"/>
            <a:chExt cx="2726310" cy="134788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007490" y="2057400"/>
              <a:ext cx="1049911" cy="1119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57400" y="1828800"/>
              <a:ext cx="1676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Outer Loop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6553201" y="2212964"/>
            <a:ext cx="3061355" cy="835036"/>
            <a:chOff x="950929" y="2853331"/>
            <a:chExt cx="3061355" cy="835036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950929" y="3232962"/>
              <a:ext cx="1641050" cy="455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64484" y="2853331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Inner Loop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37356" y="127340"/>
            <a:ext cx="91306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80000"/>
                </a:solidFill>
              </a:rPr>
              <a:t>(Nested Loops) -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3AE3-A65A-434B-BB7C-CDF4BB9C31F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9967" y="1219200"/>
            <a:ext cx="8805421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weeks=3,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days_in_week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=7;</a:t>
            </a:r>
          </a:p>
          <a:p>
            <a:pPr marL="0" indent="0">
              <a:buNone/>
            </a:pPr>
            <a:endParaRPr lang="en-US" sz="2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for (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= 1;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&lt;= weeks; ++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&lt;&lt; "Week: " &lt;&lt;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    for (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j = 1; j &lt;=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days_in_week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; ++j) {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&lt;&lt; "    Day:" &lt;&lt; j &lt;&lt; 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600" b="1" dirty="0">
              <a:solidFill>
                <a:srgbClr val="2F1BC7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8777" y="9655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37356" y="0"/>
            <a:ext cx="9130645" cy="965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80000"/>
                </a:solidFill>
              </a:rPr>
              <a:t>(Nested Loops) - Examples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32D-C34D-4787-AA6E-915F7DCEE180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Write a program in C++ to display the first n terms of Fibonacci series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</a:t>
            </a:r>
            <a:r>
              <a:rPr lang="en-US" dirty="0"/>
              <a:t>a C++ program </a:t>
            </a:r>
            <a:r>
              <a:rPr lang="en-US" dirty="0" smtClean="0"/>
              <a:t>ask user to enter a positive number (N) and find </a:t>
            </a:r>
            <a:r>
              <a:rPr lang="en-US" dirty="0"/>
              <a:t>the sum of first N</a:t>
            </a:r>
            <a:r>
              <a:rPr lang="en-US" dirty="0" smtClean="0"/>
              <a:t> natural numbers. If user enter N&lt;=0, the program should display an error message.</a:t>
            </a:r>
          </a:p>
          <a:p>
            <a:r>
              <a:rPr lang="en-US" dirty="0"/>
              <a:t>Find the sum of digits of a given </a:t>
            </a:r>
            <a:r>
              <a:rPr lang="en-US" dirty="0" smtClean="0"/>
              <a:t>number </a:t>
            </a:r>
            <a:r>
              <a:rPr lang="en-US" dirty="0"/>
              <a:t>entered by </a:t>
            </a:r>
            <a:r>
              <a:rPr lang="en-US" dirty="0" smtClean="0"/>
              <a:t>user.</a:t>
            </a:r>
          </a:p>
          <a:p>
            <a:r>
              <a:rPr lang="en-US" dirty="0"/>
              <a:t>Find the </a:t>
            </a:r>
            <a:r>
              <a:rPr lang="en-US" dirty="0" smtClean="0"/>
              <a:t>number of </a:t>
            </a:r>
            <a:r>
              <a:rPr lang="en-US" dirty="0"/>
              <a:t>digits of a </a:t>
            </a:r>
            <a:r>
              <a:rPr lang="en-US" dirty="0" smtClean="0"/>
              <a:t>number entered by user.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C++ </a:t>
            </a:r>
            <a:r>
              <a:rPr lang="en-US" dirty="0"/>
              <a:t>program to take a number from user and check is it prime number or not</a:t>
            </a:r>
            <a:r>
              <a:rPr lang="en-US" dirty="0" smtClean="0"/>
              <a:t>.</a:t>
            </a:r>
          </a:p>
          <a:p>
            <a:r>
              <a:rPr lang="en-US" dirty="0"/>
              <a:t>Write a program in C++ to find the Greatest Common Divisor (GCD) of two numbers.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9B13-C43E-45C2-90D3-FACF72A940EF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Exercises</a:t>
            </a:r>
          </a:p>
        </p:txBody>
      </p:sp>
    </p:spTree>
    <p:extLst>
      <p:ext uri="{BB962C8B-B14F-4D97-AF65-F5344CB8AC3E}">
        <p14:creationId xmlns:p14="http://schemas.microsoft.com/office/powerpoint/2010/main" val="12861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980" y="949035"/>
            <a:ext cx="8894620" cy="568036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Char char="-"/>
            </a:pPr>
            <a:r>
              <a:rPr lang="en-US" dirty="0"/>
              <a:t>Write a program to print triangle of starts.</a:t>
            </a:r>
          </a:p>
          <a:p>
            <a:pPr algn="just"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*********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02968" y="-1"/>
            <a:ext cx="9130645" cy="86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80000"/>
                </a:solidFill>
              </a:rPr>
              <a:t>(Nested Loops) – Exercise-1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4C3A-4F26-4745-8488-4031773906B0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980" y="949035"/>
            <a:ext cx="8894620" cy="568036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Char char="-"/>
            </a:pPr>
            <a:r>
              <a:rPr lang="en-US" dirty="0"/>
              <a:t>Write a program to print triangle of starts.</a:t>
            </a:r>
          </a:p>
          <a:p>
            <a:pPr algn="just"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</a:t>
            </a:r>
          </a:p>
          <a:p>
            <a:pPr algn="just">
              <a:spcBef>
                <a:spcPts val="0"/>
              </a:spcBef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02968" y="-1"/>
            <a:ext cx="9130645" cy="86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80000"/>
                </a:solidFill>
              </a:rPr>
              <a:t>(Nested Loops) – Exercise-2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C4E0-38FE-41AC-918D-DB5C0B9B7689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980" y="949035"/>
            <a:ext cx="8894620" cy="568036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Char char="-"/>
            </a:pPr>
            <a:r>
              <a:rPr lang="en-US" dirty="0"/>
              <a:t>Write a program to print Rectangle based on two triangles (One using + and other using * symbol).</a:t>
            </a:r>
          </a:p>
          <a:p>
            <a:pPr algn="just"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+++++++**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++++++++*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+++++++++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02968" y="-1"/>
            <a:ext cx="9130645" cy="86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80000"/>
                </a:solidFill>
              </a:rPr>
              <a:t>(Nested Loops) – Exercise-3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9061-7518-4840-9E6A-62063A13C0FE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r>
              <a:rPr lang="en-US" dirty="0" smtClean="0"/>
              <a:t>Repetition </a:t>
            </a:r>
            <a:r>
              <a:rPr lang="en-US" dirty="0"/>
              <a:t>structures </a:t>
            </a:r>
            <a:endParaRPr lang="en-US" dirty="0" smtClean="0"/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 – While</a:t>
            </a:r>
          </a:p>
          <a:p>
            <a:pPr lvl="1"/>
            <a:r>
              <a:rPr lang="en-US" dirty="0" smtClean="0"/>
              <a:t>For </a:t>
            </a:r>
          </a:p>
          <a:p>
            <a:pPr lvl="1"/>
            <a:r>
              <a:rPr lang="en-US" dirty="0" smtClean="0"/>
              <a:t>Nesting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2E91-CCA7-4E44-AAB0-45F44BC7F475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906" y="94528"/>
            <a:ext cx="9040095" cy="819872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B80000"/>
                </a:solidFill>
              </a:rPr>
              <a:t>(for loop) </a:t>
            </a:r>
            <a:r>
              <a:rPr lang="en-US" b="1" dirty="0" smtClean="0">
                <a:solidFill>
                  <a:srgbClr val="B80000"/>
                </a:solidFill>
              </a:rPr>
              <a:t>-- Class Exercise-3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2485" y="914400"/>
            <a:ext cx="902624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- Write a program that asks the user to enter two numbers (multiple of 10): </a:t>
            </a:r>
            <a:r>
              <a:rPr lang="en-US" sz="2800" b="1" i="1" dirty="0"/>
              <a:t>speed1</a:t>
            </a:r>
            <a:r>
              <a:rPr lang="en-US" sz="2800" dirty="0"/>
              <a:t>, and </a:t>
            </a:r>
            <a:r>
              <a:rPr lang="en-US" sz="2800" b="1" i="1" dirty="0"/>
              <a:t>speed2</a:t>
            </a:r>
            <a:r>
              <a:rPr lang="en-US" sz="2800" dirty="0"/>
              <a:t> representing speeds in KPH (Kilo meters per Hour). Then the program should convert and show table of speeds in MPH (Miles per Hour) for all the speed values between </a:t>
            </a:r>
            <a:r>
              <a:rPr lang="en-US" sz="2800" b="1" i="1" dirty="0"/>
              <a:t>speed1</a:t>
            </a:r>
            <a:r>
              <a:rPr lang="en-US" sz="2800" dirty="0"/>
              <a:t> and </a:t>
            </a:r>
            <a:r>
              <a:rPr lang="en-US" sz="2800" b="1" i="1" dirty="0"/>
              <a:t>speed2</a:t>
            </a:r>
            <a:r>
              <a:rPr lang="en-US" sz="2800" dirty="0"/>
              <a:t>. </a:t>
            </a:r>
          </a:p>
          <a:p>
            <a:pPr>
              <a:buNone/>
            </a:pPr>
            <a:r>
              <a:rPr lang="en-US" sz="2800" b="1" dirty="0">
                <a:solidFill>
                  <a:srgbClr val="2F1BC7"/>
                </a:solidFill>
              </a:rPr>
              <a:t>			          MPH = KPH * 0.6214</a:t>
            </a:r>
          </a:p>
          <a:p>
            <a:pPr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dirty="0"/>
              <a:t>  </a:t>
            </a:r>
            <a:r>
              <a:rPr lang="en-US" sz="2800" b="1" i="1" dirty="0"/>
              <a:t>speed1</a:t>
            </a:r>
            <a:r>
              <a:rPr lang="en-US" sz="2800" dirty="0"/>
              <a:t> and </a:t>
            </a:r>
            <a:r>
              <a:rPr lang="en-US" sz="2800" b="1" i="1" dirty="0"/>
              <a:t>speed2</a:t>
            </a:r>
            <a:r>
              <a:rPr lang="en-US" sz="2800" dirty="0"/>
              <a:t> variables should be multiple of 10. Each table entry (in KPH) should be updated by 5 in each iteration.</a:t>
            </a:r>
          </a:p>
          <a:p>
            <a:pPr>
              <a:buNone/>
            </a:pPr>
            <a:r>
              <a:rPr lang="en-US" b="1" dirty="0" smtClean="0">
                <a:solidFill>
                  <a:srgbClr val="2F1BC7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FB83-8293-4B18-94E4-F548721EF769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in C++ to display the n terms of harmonic series and their sum.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+ 1/2 + 1/3 + 1/4 + 1/5 ... 1/n </a:t>
            </a:r>
            <a:r>
              <a:rPr lang="en-US" dirty="0" smtClean="0"/>
              <a:t>terms</a:t>
            </a:r>
          </a:p>
          <a:p>
            <a:r>
              <a:rPr lang="en-US" dirty="0"/>
              <a:t>Write a program in C++ to Check Whether a Number can be Express as Sum of Two </a:t>
            </a:r>
            <a:r>
              <a:rPr lang="en-US" dirty="0" smtClean="0"/>
              <a:t>Prime.</a:t>
            </a:r>
          </a:p>
          <a:p>
            <a:r>
              <a:rPr lang="en-US" dirty="0"/>
              <a:t>Write a program in C++ to make such a pattern like a pyramid with </a:t>
            </a:r>
            <a:r>
              <a:rPr lang="en-US" dirty="0" smtClean="0"/>
              <a:t>numbers </a:t>
            </a:r>
            <a:r>
              <a:rPr lang="en-US" dirty="0"/>
              <a:t>increased by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1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2 3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4 5 6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7 8 9 10 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C67-69D0-46CB-AE64-C82C78AAAA9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D541-1D70-4521-A9DA-4A95EB816AE6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CA-A79E-4FD5-8D00-FB4F359AF790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42C-F7F9-41E2-A10F-57452743C87A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384-57D2-4BEC-BB4D-D6D133550EB0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4000" cy="8686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while loop - syntax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39102" y="990601"/>
            <a:ext cx="8419299" cy="1465243"/>
            <a:chOff x="115101" y="990600"/>
            <a:chExt cx="8419299" cy="146524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990600"/>
              <a:ext cx="5791200" cy="146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1" name="Group 20"/>
            <p:cNvGrpSpPr/>
            <p:nvPr/>
          </p:nvGrpSpPr>
          <p:grpSpPr>
            <a:xfrm>
              <a:off x="115101" y="1583055"/>
              <a:ext cx="3161499" cy="830997"/>
              <a:chOff x="115101" y="1583055"/>
              <a:chExt cx="3161499" cy="830997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2514600" y="2171700"/>
                <a:ext cx="762000" cy="236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5101" y="1583055"/>
                <a:ext cx="26090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Loop body contain </a:t>
                </a:r>
              </a:p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single statement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4000" y="2895600"/>
            <a:ext cx="8001000" cy="3733800"/>
            <a:chOff x="0" y="2895600"/>
            <a:chExt cx="8001000" cy="3733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2895600"/>
              <a:ext cx="5257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3" name="Group 22"/>
            <p:cNvGrpSpPr/>
            <p:nvPr/>
          </p:nvGrpSpPr>
          <p:grpSpPr>
            <a:xfrm>
              <a:off x="0" y="4572000"/>
              <a:ext cx="3276600" cy="830997"/>
              <a:chOff x="0" y="4572000"/>
              <a:chExt cx="3276600" cy="830997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2590800" y="5105400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0" y="4572000"/>
                <a:ext cx="26500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Loop body contain </a:t>
                </a:r>
              </a:p>
              <a:p>
                <a:pPr algn="ctr"/>
                <a:r>
                  <a:rPr lang="en-US" sz="2400" b="1" dirty="0">
                    <a:solidFill>
                      <a:srgbClr val="2F1BC7"/>
                    </a:solidFill>
                  </a:rPr>
                  <a:t>Multiple statement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879-6EAB-4108-B9D1-8583FDE8D46E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0709"/>
            <a:ext cx="9144000" cy="83640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do while loop - Syntax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524000" y="914400"/>
            <a:ext cx="2588912" cy="762000"/>
            <a:chOff x="78088" y="990600"/>
            <a:chExt cx="2588912" cy="7620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33600" y="1447800"/>
              <a:ext cx="5334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8088" y="990600"/>
              <a:ext cx="2207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Loop body contain </a:t>
              </a:r>
            </a:p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single statement</a:t>
              </a: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1752600" y="3124200"/>
            <a:ext cx="2514600" cy="1447800"/>
            <a:chOff x="152400" y="3581400"/>
            <a:chExt cx="2514600" cy="14478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524000" y="4267200"/>
              <a:ext cx="11430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2400" y="3581400"/>
              <a:ext cx="2234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Loop body contain </a:t>
              </a:r>
            </a:p>
            <a:p>
              <a:pPr algn="ctr"/>
              <a:r>
                <a:rPr lang="en-US" sz="2000" b="1" dirty="0">
                  <a:solidFill>
                    <a:srgbClr val="2F1BC7"/>
                  </a:solidFill>
                </a:rPr>
                <a:t>Multiple statement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5886" y="990600"/>
            <a:ext cx="566011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734290"/>
            <a:ext cx="5638800" cy="381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CC3F-B603-49F6-B659-D3B68F5887E8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rgbClr val="B80000"/>
                </a:solidFill>
              </a:rPr>
              <a:t>	</a:t>
            </a:r>
            <a:r>
              <a:rPr lang="en-US" b="1" i="1" noProof="1" smtClean="0">
                <a:solidFill>
                  <a:srgbClr val="B80000"/>
                </a:solidFill>
              </a:rPr>
              <a:t>break</a:t>
            </a:r>
            <a:r>
              <a:rPr lang="en-US" b="1" noProof="1" smtClean="0">
                <a:solidFill>
                  <a:srgbClr val="B80000"/>
                </a:solidFill>
              </a:rPr>
              <a:t> Statement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066800"/>
            <a:ext cx="8915400" cy="57150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break</a:t>
            </a:r>
            <a:r>
              <a:rPr lang="en-US" dirty="0">
                <a:solidFill>
                  <a:srgbClr val="B80000"/>
                </a:solidFill>
              </a:rPr>
              <a:t> statement</a:t>
            </a:r>
          </a:p>
          <a:p>
            <a:pPr lvl="1"/>
            <a:r>
              <a:rPr lang="en-US" dirty="0"/>
              <a:t>Immediate exit from </a:t>
            </a:r>
            <a:r>
              <a:rPr lang="en-US" b="1" dirty="0">
                <a:solidFill>
                  <a:srgbClr val="2F1BC7"/>
                </a:solidFill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b="1" dirty="0">
                <a:solidFill>
                  <a:srgbClr val="2F1BC7"/>
                </a:solidFill>
                <a:latin typeface="Courier New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2F1BC7"/>
                </a:solidFill>
                <a:latin typeface="Courier New" pitchFamily="49" charset="0"/>
              </a:rPr>
              <a:t>do/while</a:t>
            </a:r>
            <a:r>
              <a:rPr lang="en-US" dirty="0" smtClean="0"/>
              <a:t>, (also used in </a:t>
            </a:r>
            <a:r>
              <a:rPr lang="en-US" b="1" dirty="0" smtClean="0">
                <a:solidFill>
                  <a:srgbClr val="2F1BC7"/>
                </a:solidFill>
                <a:latin typeface="Courier New" pitchFamily="49" charset="0"/>
              </a:rPr>
              <a:t>switch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immediately ends </a:t>
            </a:r>
            <a:r>
              <a:rPr lang="en-US" dirty="0"/>
              <a:t>the </a:t>
            </a:r>
            <a:r>
              <a:rPr lang="en-US" b="1" dirty="0">
                <a:solidFill>
                  <a:srgbClr val="2C14DE"/>
                </a:solidFill>
              </a:rPr>
              <a:t>loop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that contains it.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Common </a:t>
            </a:r>
            <a:r>
              <a:rPr lang="en-US" b="1" dirty="0" smtClean="0">
                <a:solidFill>
                  <a:srgbClr val="C00000"/>
                </a:solidFill>
              </a:rPr>
              <a:t>uses: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2F1BC7"/>
                </a:solidFill>
              </a:rPr>
              <a:t>Escape early </a:t>
            </a:r>
            <a:r>
              <a:rPr lang="en-US" dirty="0"/>
              <a:t>from a </a:t>
            </a:r>
            <a:r>
              <a:rPr lang="en-US" dirty="0" smtClean="0"/>
              <a:t>loop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Skip remainder part of the loop and exit</a:t>
            </a:r>
            <a:endParaRPr lang="en-US" b="1" dirty="0">
              <a:solidFill>
                <a:srgbClr val="2C14DE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525-5AD7-43E4-86CD-D87B6CC30AF1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9067800" cy="892444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rgbClr val="B80000"/>
                </a:solidFill>
              </a:rPr>
              <a:t>	</a:t>
            </a:r>
            <a:r>
              <a:rPr lang="en-US" b="1" i="1" noProof="1" smtClean="0">
                <a:solidFill>
                  <a:srgbClr val="B80000"/>
                </a:solidFill>
              </a:rPr>
              <a:t>break</a:t>
            </a:r>
            <a:r>
              <a:rPr lang="en-US" b="1" noProof="1" smtClean="0">
                <a:solidFill>
                  <a:srgbClr val="B80000"/>
                </a:solidFill>
              </a:rPr>
              <a:t> Statement - Examples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9948"/>
            <a:ext cx="8991600" cy="217052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 for (</a:t>
            </a:r>
            <a:r>
              <a:rPr lang="en-US" sz="2200" b="1" dirty="0" err="1">
                <a:latin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=1;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&lt;=5;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		if (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==3)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			</a:t>
            </a:r>
            <a:r>
              <a:rPr lang="en-US" sz="2200" b="1" dirty="0">
                <a:solidFill>
                  <a:srgbClr val="2F1BC7"/>
                </a:solidFill>
                <a:latin typeface="Consolas" panose="020B0609020204030204" pitchFamily="49" charset="0"/>
              </a:rPr>
              <a:t>break;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		</a:t>
            </a:r>
            <a:r>
              <a:rPr lang="en-US" sz="2200" b="1" dirty="0" err="1">
                <a:latin typeface="Consolas" panose="020B0609020204030204" pitchFamily="49" charset="0"/>
              </a:rPr>
              <a:t>cout</a:t>
            </a:r>
            <a:r>
              <a:rPr lang="en-US" sz="2200" b="1" dirty="0">
                <a:latin typeface="Consolas" panose="020B0609020204030204" pitchFamily="49" charset="0"/>
              </a:rPr>
              <a:t>&lt;&lt;“Hello”;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0906" y="89244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08056" y="3339761"/>
            <a:ext cx="8953500" cy="313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n;</a:t>
            </a:r>
          </a:p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EvenSum</a:t>
            </a:r>
            <a:r>
              <a:rPr lang="en-US" sz="2000" b="1" dirty="0">
                <a:latin typeface="Consolas" panose="020B0609020204030204" pitchFamily="49" charset="0"/>
              </a:rPr>
              <a:t>=0; 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while(1)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 </a:t>
            </a:r>
            <a:r>
              <a:rPr lang="en-US" sz="2000" b="1" dirty="0" err="1">
                <a:latin typeface="Consolas" panose="020B0609020204030204" pitchFamily="49" charset="0"/>
              </a:rPr>
              <a:t>cin</a:t>
            </a:r>
            <a:r>
              <a:rPr lang="en-US" sz="2000" b="1" dirty="0">
                <a:latin typeface="Consolas" panose="020B0609020204030204" pitchFamily="49" charset="0"/>
              </a:rPr>
              <a:t>&gt;&gt;n;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 if(n%2==1)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</a:rPr>
              <a:t>break;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 </a:t>
            </a:r>
            <a:r>
              <a:rPr lang="en-US" sz="2000" b="1" dirty="0" err="1">
                <a:latin typeface="Consolas" panose="020B0609020204030204" pitchFamily="49" charset="0"/>
              </a:rPr>
              <a:t>EvenSum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EvenSum</a:t>
            </a:r>
            <a:r>
              <a:rPr lang="en-US" sz="2000" b="1" dirty="0">
                <a:latin typeface="Consolas" panose="020B0609020204030204" pitchFamily="49" charset="0"/>
              </a:rPr>
              <a:t> + n;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C88-BAB7-4354-A6D4-4613A51EE252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2781"/>
            <a:ext cx="9130645" cy="891619"/>
          </a:xfrm>
        </p:spPr>
        <p:txBody>
          <a:bodyPr>
            <a:normAutofit fontScale="90000"/>
          </a:bodyPr>
          <a:lstStyle/>
          <a:p>
            <a:r>
              <a:rPr lang="en-US" sz="4000" b="1" noProof="1">
                <a:solidFill>
                  <a:srgbClr val="B80000"/>
                </a:solidFill>
              </a:rPr>
              <a:t>(using break in loops) – </a:t>
            </a:r>
            <a:r>
              <a:rPr lang="en-US" sz="4000" b="1" dirty="0">
                <a:solidFill>
                  <a:srgbClr val="B80000"/>
                </a:solidFill>
              </a:rPr>
              <a:t>Class Exercise 1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1066800"/>
            <a:ext cx="8953500" cy="53340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Write a program which </a:t>
            </a:r>
            <a:r>
              <a:rPr lang="en-US" sz="3000" dirty="0">
                <a:solidFill>
                  <a:srgbClr val="2F1BC7"/>
                </a:solidFill>
              </a:rPr>
              <a:t>reads</a:t>
            </a:r>
            <a:r>
              <a:rPr lang="en-US" sz="3000" dirty="0"/>
              <a:t> an integer </a:t>
            </a:r>
            <a:r>
              <a:rPr lang="en-US" sz="3000" b="1" i="1" dirty="0">
                <a:solidFill>
                  <a:srgbClr val="2F1BC7"/>
                </a:solidFill>
              </a:rPr>
              <a:t>n</a:t>
            </a:r>
            <a:r>
              <a:rPr lang="en-US" sz="3000" dirty="0"/>
              <a:t> from the user, and prints </a:t>
            </a:r>
            <a:r>
              <a:rPr lang="en-US" sz="3000" dirty="0">
                <a:solidFill>
                  <a:srgbClr val="2F1BC7"/>
                </a:solidFill>
              </a:rPr>
              <a:t>square value </a:t>
            </a:r>
            <a:r>
              <a:rPr lang="en-US" sz="3000" dirty="0"/>
              <a:t>(</a:t>
            </a:r>
            <a:r>
              <a:rPr lang="en-US" sz="3000" b="1" i="1" dirty="0">
                <a:solidFill>
                  <a:srgbClr val="2F1BC7"/>
                </a:solidFill>
              </a:rPr>
              <a:t>n*n</a:t>
            </a:r>
            <a:r>
              <a:rPr lang="en-US" sz="3000" dirty="0"/>
              <a:t>) for that number. Whenever ZERO is entered by the user program should terminate by printing “Invalid Value” message.</a:t>
            </a:r>
            <a:endParaRPr lang="en-US" sz="3000" b="1" dirty="0">
              <a:solidFill>
                <a:srgbClr val="2F1BC7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D03C-2ED2-4554-B0F6-03764E385E30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17594</TotalTime>
  <Words>893</Words>
  <Application>Microsoft Office PowerPoint</Application>
  <PresentationFormat>Widescreen</PresentationFormat>
  <Paragraphs>240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Goals</vt:lpstr>
      <vt:lpstr>Previous Lecture</vt:lpstr>
      <vt:lpstr>Today’s Lecture</vt:lpstr>
      <vt:lpstr>while loop - syntax</vt:lpstr>
      <vt:lpstr>do while loop - Syntax</vt:lpstr>
      <vt:lpstr> break Statement</vt:lpstr>
      <vt:lpstr> break Statement - Examples</vt:lpstr>
      <vt:lpstr>(using break in loops) – Class Exercise 1</vt:lpstr>
      <vt:lpstr> continue Statement</vt:lpstr>
      <vt:lpstr> continue Statement - Examples</vt:lpstr>
      <vt:lpstr> (Nested Loops) Nested Repetition Structures</vt:lpstr>
      <vt:lpstr>(Nested Loops)</vt:lpstr>
      <vt:lpstr>PowerPoint Presentation</vt:lpstr>
      <vt:lpstr>PowerPoint Presentation</vt:lpstr>
      <vt:lpstr>Programming Exercises</vt:lpstr>
      <vt:lpstr>PowerPoint Presentation</vt:lpstr>
      <vt:lpstr>PowerPoint Presentation</vt:lpstr>
      <vt:lpstr>PowerPoint Presentation</vt:lpstr>
      <vt:lpstr>(for loop) -- Class Exercise-3</vt:lpstr>
      <vt:lpstr>Programming Exercises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1281</cp:revision>
  <dcterms:created xsi:type="dcterms:W3CDTF">2006-08-16T00:00:00Z</dcterms:created>
  <dcterms:modified xsi:type="dcterms:W3CDTF">2022-10-10T14:58:11Z</dcterms:modified>
</cp:coreProperties>
</file>