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5"/>
  </p:notesMasterIdLst>
  <p:sldIdLst>
    <p:sldId id="352" r:id="rId2"/>
    <p:sldId id="686" r:id="rId3"/>
    <p:sldId id="791" r:id="rId4"/>
    <p:sldId id="894" r:id="rId5"/>
    <p:sldId id="909" r:id="rId6"/>
    <p:sldId id="912" r:id="rId7"/>
    <p:sldId id="915" r:id="rId8"/>
    <p:sldId id="916" r:id="rId9"/>
    <p:sldId id="929" r:id="rId10"/>
    <p:sldId id="930" r:id="rId11"/>
    <p:sldId id="931" r:id="rId12"/>
    <p:sldId id="932" r:id="rId13"/>
    <p:sldId id="934" r:id="rId14"/>
    <p:sldId id="935" r:id="rId15"/>
    <p:sldId id="936" r:id="rId16"/>
    <p:sldId id="937" r:id="rId17"/>
    <p:sldId id="980" r:id="rId18"/>
    <p:sldId id="938" r:id="rId19"/>
    <p:sldId id="939" r:id="rId20"/>
    <p:sldId id="940" r:id="rId21"/>
    <p:sldId id="941" r:id="rId22"/>
    <p:sldId id="942" r:id="rId23"/>
    <p:sldId id="943" r:id="rId24"/>
    <p:sldId id="944" r:id="rId25"/>
    <p:sldId id="978" r:id="rId26"/>
    <p:sldId id="945" r:id="rId27"/>
    <p:sldId id="946" r:id="rId28"/>
    <p:sldId id="979" r:id="rId29"/>
    <p:sldId id="947" r:id="rId30"/>
    <p:sldId id="948" r:id="rId31"/>
    <p:sldId id="949" r:id="rId32"/>
    <p:sldId id="950" r:id="rId33"/>
    <p:sldId id="951" r:id="rId34"/>
    <p:sldId id="952" r:id="rId35"/>
    <p:sldId id="953" r:id="rId36"/>
    <p:sldId id="954" r:id="rId37"/>
    <p:sldId id="955" r:id="rId38"/>
    <p:sldId id="956" r:id="rId39"/>
    <p:sldId id="957" r:id="rId40"/>
    <p:sldId id="958" r:id="rId41"/>
    <p:sldId id="982" r:id="rId42"/>
    <p:sldId id="687" r:id="rId43"/>
    <p:sldId id="41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61" autoAdjust="0"/>
  </p:normalViewPr>
  <p:slideViewPr>
    <p:cSldViewPr>
      <p:cViewPr varScale="1">
        <p:scale>
          <a:sx n="57" d="100"/>
          <a:sy n="57" d="100"/>
        </p:scale>
        <p:origin x="121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99D98-C8E3-4257-9497-71739E62D99A}" type="slidenum">
              <a:rPr lang="x-none"/>
              <a:pPr/>
              <a:t>19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37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6B375-40B7-40AF-8761-BE37D07DF08F}" type="slidenum">
              <a:rPr lang="x-none"/>
              <a:pPr/>
              <a:t>20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69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498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229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7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955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975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513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887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39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476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428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301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06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691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256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801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070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956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33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6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45CA2-1BBF-4BC2-9F6D-FCF93455016C}" type="slidenum">
              <a:rPr lang="x-none"/>
              <a:pPr/>
              <a:t>13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86A87-BE91-4740-BF97-430B2AE5A762}" type="slidenum">
              <a:rPr lang="x-none"/>
              <a:pPr/>
              <a:t>14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4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3E39B-DE77-4340-8A09-2499A0CC7307}" type="slidenum">
              <a:rPr lang="x-none"/>
              <a:pPr/>
              <a:t>15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2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99D98-C8E3-4257-9497-71739E62D99A}" type="slidenum">
              <a:rPr lang="x-none"/>
              <a:pPr/>
              <a:t>16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99D98-C8E3-4257-9497-71739E62D99A}" type="slidenum">
              <a:rPr lang="x-none"/>
              <a:pPr/>
              <a:t>18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E970814-38E7-42F1-9982-237A5D2C0B63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4396-16A0-4DD8-84AA-B1D962551F65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F6E7-7164-4AB2-A713-5C354940ADA5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9B3CF02-5CF0-4A60-8ADD-E91A83EDA2C3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D474410-A3CD-4930-835E-FFCA3D92A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888E959-20EB-40F1-8E13-40D7D5F44FC1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91C680C-33B6-42EA-B71B-D0750F56F383}" type="slidenum">
              <a:rPr 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6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2117-FED2-45A1-9449-791CC7680CDF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5A1-8F76-47A2-B48C-10DC14416E32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F52E-6B72-422C-AB46-C3B0A0B6C0B9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64D0-C975-4656-921E-668F56D15D4D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50E8-B457-4B62-BD7B-2C9F18EC27F1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6F2F-F9C6-4A02-9BC0-9F9C8A7A2E2D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5A05-20D1-4741-B475-AA2A7E059645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BC6-0584-4550-98C3-05F38C05E72E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2A62CD5-F528-451C-835E-694EA3F748C7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CF24-566D-44EB-AF98-55CE665E51C3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Introduction to Functions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=""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850" y="13494"/>
            <a:ext cx="9137151" cy="931521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switch statement (with break)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4229100" y="261937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2438401" y="2209800"/>
            <a:ext cx="6726237" cy="2492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600" b="1" dirty="0"/>
              <a:t>switch</a:t>
            </a:r>
            <a:r>
              <a:rPr lang="en-US" sz="2600" dirty="0"/>
              <a:t> (</a:t>
            </a:r>
            <a:r>
              <a:rPr lang="en-US" sz="2600" b="1" dirty="0" err="1">
                <a:solidFill>
                  <a:srgbClr val="2C14DE"/>
                </a:solidFill>
              </a:rPr>
              <a:t>ch</a:t>
            </a:r>
            <a:r>
              <a:rPr lang="en-US" sz="2600" dirty="0"/>
              <a:t>) {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2C14DE"/>
                </a:solidFill>
              </a:rPr>
              <a:t>'a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</a:t>
            </a:r>
            <a:r>
              <a:rPr lang="en-US" sz="2600" dirty="0" smtClean="0"/>
              <a:t>a\n”; </a:t>
            </a:r>
            <a:r>
              <a:rPr lang="en-US" sz="2600" dirty="0"/>
              <a:t>break; 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'</a:t>
            </a:r>
            <a:r>
              <a:rPr lang="en-US" sz="2600" b="1" dirty="0">
                <a:solidFill>
                  <a:srgbClr val="2C14DE"/>
                </a:solidFill>
              </a:rPr>
              <a:t>b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</a:t>
            </a:r>
            <a:r>
              <a:rPr lang="en-US" sz="2600" dirty="0" smtClean="0"/>
              <a:t>b\n”; </a:t>
            </a:r>
            <a:r>
              <a:rPr lang="en-US" sz="2600" dirty="0"/>
              <a:t>break;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'</a:t>
            </a:r>
            <a:r>
              <a:rPr lang="en-US" sz="2600" b="1" dirty="0">
                <a:solidFill>
                  <a:srgbClr val="2C14DE"/>
                </a:solidFill>
              </a:rPr>
              <a:t>c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</a:t>
            </a:r>
            <a:r>
              <a:rPr lang="en-US" sz="2600" dirty="0" smtClean="0"/>
              <a:t>c\n”; </a:t>
            </a:r>
            <a:r>
              <a:rPr lang="en-US" sz="2600" dirty="0"/>
              <a:t>break;</a:t>
            </a:r>
          </a:p>
          <a:p>
            <a:r>
              <a:rPr lang="en-US" sz="2600" dirty="0"/>
              <a:t>} </a:t>
            </a:r>
          </a:p>
          <a:p>
            <a:r>
              <a:rPr lang="en-US" sz="2600" dirty="0" err="1"/>
              <a:t>cout</a:t>
            </a:r>
            <a:r>
              <a:rPr lang="en-US" sz="2600" dirty="0"/>
              <a:t>&lt;&lt;“\n End of program…”;</a:t>
            </a: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2743200" y="1066801"/>
            <a:ext cx="2573338" cy="536575"/>
          </a:xfrm>
          <a:prstGeom prst="wedgeRoundRectCallout">
            <a:avLst>
              <a:gd name="adj1" fmla="val -13972"/>
              <a:gd name="adj2" fmla="val 1911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 b="1" dirty="0"/>
              <a:t>Suppose </a:t>
            </a:r>
            <a:r>
              <a:rPr lang="en-US" sz="2400" b="1" dirty="0" err="1">
                <a:solidFill>
                  <a:srgbClr val="2C14DE"/>
                </a:solidFill>
              </a:rPr>
              <a:t>ch</a:t>
            </a:r>
            <a:r>
              <a:rPr lang="en-US" sz="2400" b="1" dirty="0"/>
              <a:t> is ‘b’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3075" y="3110345"/>
            <a:ext cx="428798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30849" y="89929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4308765"/>
            <a:ext cx="428798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7E6-9868-4A48-A556-1D6FE8C713C1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  <p:bldP spid="9" grpId="0" animBg="1"/>
      <p:bldP spid="9" grpId="1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850" y="13494"/>
            <a:ext cx="9137151" cy="931521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switch statement (with break)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4229100" y="261937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2438401" y="2209800"/>
            <a:ext cx="6726237" cy="2492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600" b="1" dirty="0"/>
              <a:t>switch</a:t>
            </a:r>
            <a:r>
              <a:rPr lang="en-US" sz="2600" dirty="0"/>
              <a:t> (</a:t>
            </a:r>
            <a:r>
              <a:rPr lang="en-US" sz="2600" b="1" dirty="0" err="1">
                <a:solidFill>
                  <a:srgbClr val="2C14DE"/>
                </a:solidFill>
              </a:rPr>
              <a:t>ch</a:t>
            </a:r>
            <a:r>
              <a:rPr lang="en-US" sz="2600" dirty="0"/>
              <a:t>) {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2C14DE"/>
                </a:solidFill>
              </a:rPr>
              <a:t>'a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</a:t>
            </a:r>
            <a:r>
              <a:rPr lang="en-US" sz="2600" dirty="0" smtClean="0"/>
              <a:t>a\n”; </a:t>
            </a:r>
            <a:r>
              <a:rPr lang="en-US" sz="2600" dirty="0"/>
              <a:t>break; 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'</a:t>
            </a:r>
            <a:r>
              <a:rPr lang="en-US" sz="2600" b="1" dirty="0">
                <a:solidFill>
                  <a:srgbClr val="2C14DE"/>
                </a:solidFill>
              </a:rPr>
              <a:t>b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</a:t>
            </a:r>
            <a:r>
              <a:rPr lang="en-US" sz="2600" dirty="0" smtClean="0"/>
              <a:t>b\n”; </a:t>
            </a:r>
            <a:r>
              <a:rPr lang="en-US" sz="2600" dirty="0"/>
              <a:t>break;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'</a:t>
            </a:r>
            <a:r>
              <a:rPr lang="en-US" sz="2600" b="1" dirty="0">
                <a:solidFill>
                  <a:srgbClr val="2C14DE"/>
                </a:solidFill>
              </a:rPr>
              <a:t>c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</a:t>
            </a:r>
            <a:r>
              <a:rPr lang="en-US" sz="2600" dirty="0" smtClean="0"/>
              <a:t>c\n”; </a:t>
            </a:r>
            <a:r>
              <a:rPr lang="en-US" sz="2600" dirty="0"/>
              <a:t>break;</a:t>
            </a:r>
          </a:p>
          <a:p>
            <a:r>
              <a:rPr lang="en-US" sz="2600" dirty="0"/>
              <a:t>} </a:t>
            </a:r>
          </a:p>
          <a:p>
            <a:r>
              <a:rPr lang="en-US" sz="2600" dirty="0" err="1"/>
              <a:t>cout</a:t>
            </a:r>
            <a:r>
              <a:rPr lang="en-US" sz="2600" dirty="0"/>
              <a:t>&lt;&lt;“\n End of program…”;</a:t>
            </a: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2743200" y="1066801"/>
            <a:ext cx="2573338" cy="536575"/>
          </a:xfrm>
          <a:prstGeom prst="wedgeRoundRectCallout">
            <a:avLst>
              <a:gd name="adj1" fmla="val -13972"/>
              <a:gd name="adj2" fmla="val 1911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 b="1" dirty="0"/>
              <a:t>Suppose </a:t>
            </a:r>
            <a:r>
              <a:rPr lang="en-US" sz="2400" b="1" dirty="0" err="1">
                <a:solidFill>
                  <a:srgbClr val="2C14DE"/>
                </a:solidFill>
              </a:rPr>
              <a:t>ch</a:t>
            </a:r>
            <a:r>
              <a:rPr lang="en-US" sz="2400" b="1" dirty="0"/>
              <a:t> is ‘b’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3075" y="3110345"/>
            <a:ext cx="428798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30849" y="89929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4308765"/>
            <a:ext cx="428798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2525" y="5190944"/>
            <a:ext cx="11007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Without the break statements</a:t>
            </a:r>
            <a:r>
              <a:rPr lang="en-US" sz="2800" dirty="0">
                <a:solidFill>
                  <a:srgbClr val="FF0000"/>
                </a:solidFill>
              </a:rPr>
              <a:t>, the </a:t>
            </a:r>
            <a:r>
              <a:rPr lang="en-US" sz="2800" dirty="0" smtClean="0">
                <a:solidFill>
                  <a:srgbClr val="FF0000"/>
                </a:solidFill>
              </a:rPr>
              <a:t>program would </a:t>
            </a:r>
            <a:r>
              <a:rPr lang="en-US" sz="2800" dirty="0">
                <a:solidFill>
                  <a:srgbClr val="FF0000"/>
                </a:solidFill>
              </a:rPr>
              <a:t>execute all of the lines from the matching case statement to the end of the block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18-5DDD-4FFD-B41B-B8D7D6FFADB5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  <p:bldP spid="9" grpId="0" animBg="1"/>
      <p:bldP spid="9" grpId="1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DBE-1AE8-4EB1-ADA0-A0A4DC3F5327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1242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836613"/>
          </a:xfrm>
        </p:spPr>
        <p:txBody>
          <a:bodyPr/>
          <a:lstStyle/>
          <a:p>
            <a:pPr rtl="0"/>
            <a:r>
              <a:rPr lang="en-US" b="1" dirty="0" smtClean="0">
                <a:solidFill>
                  <a:srgbClr val="C00000"/>
                </a:solidFill>
              </a:rPr>
              <a:t>Functions </a:t>
            </a:r>
            <a:r>
              <a:rPr lang="en-US" b="1" dirty="0">
                <a:solidFill>
                  <a:srgbClr val="C00000"/>
                </a:solidFill>
              </a:rPr>
              <a:t>in C++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990600"/>
            <a:ext cx="9067800" cy="1684986"/>
          </a:xfrm>
        </p:spPr>
        <p:txBody>
          <a:bodyPr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sz="3000" dirty="0"/>
              <a:t>It is better to </a:t>
            </a:r>
            <a:r>
              <a:rPr lang="en-US" sz="3000" b="1" dirty="0">
                <a:solidFill>
                  <a:srgbClr val="2F1BC7"/>
                </a:solidFill>
              </a:rPr>
              <a:t>develop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2F1BC7"/>
                </a:solidFill>
              </a:rPr>
              <a:t>maintain large programs</a:t>
            </a:r>
            <a:r>
              <a:rPr lang="en-US" sz="3000" b="1" dirty="0"/>
              <a:t> </a:t>
            </a:r>
            <a:r>
              <a:rPr lang="en-US" sz="3000" dirty="0"/>
              <a:t>in the form of </a:t>
            </a:r>
            <a:r>
              <a:rPr lang="en-US" sz="3000" b="1" dirty="0">
                <a:solidFill>
                  <a:srgbClr val="2F1BC7"/>
                </a:solidFill>
              </a:rPr>
              <a:t>smaller pieces</a:t>
            </a:r>
            <a:r>
              <a:rPr lang="en-US" sz="3000" dirty="0">
                <a:solidFill>
                  <a:srgbClr val="2F1BC7"/>
                </a:solidFill>
              </a:rPr>
              <a:t> </a:t>
            </a:r>
            <a:r>
              <a:rPr lang="en-US" sz="3000" dirty="0"/>
              <a:t>(</a:t>
            </a:r>
            <a:r>
              <a:rPr lang="en-US" sz="3000" b="1" dirty="0"/>
              <a:t>modules</a:t>
            </a:r>
            <a:r>
              <a:rPr lang="en-US" sz="3000" dirty="0"/>
              <a:t>)</a:t>
            </a:r>
          </a:p>
          <a:p>
            <a:pPr algn="l" rtl="0">
              <a:lnSpc>
                <a:spcPct val="90000"/>
              </a:lnSpc>
            </a:pPr>
            <a:r>
              <a:rPr lang="en-US" sz="3000" dirty="0"/>
              <a:t>This technique Called “</a:t>
            </a:r>
            <a:r>
              <a:rPr lang="en-US" sz="3000" b="1" dirty="0">
                <a:solidFill>
                  <a:srgbClr val="FF0000"/>
                </a:solidFill>
              </a:rPr>
              <a:t>Divide and Conquer</a:t>
            </a:r>
            <a:r>
              <a:rPr lang="en-US" sz="3000" dirty="0"/>
              <a:t>”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81201" y="2971800"/>
            <a:ext cx="2514723" cy="3632200"/>
            <a:chOff x="657" y="1570"/>
            <a:chExt cx="1659" cy="2480"/>
          </a:xfrm>
        </p:grpSpPr>
        <p:sp>
          <p:nvSpPr>
            <p:cNvPr id="119812" name="Rectangle 4"/>
            <p:cNvSpPr>
              <a:spLocks noChangeArrowheads="1"/>
            </p:cNvSpPr>
            <p:nvPr/>
          </p:nvSpPr>
          <p:spPr bwMode="auto">
            <a:xfrm>
              <a:off x="768" y="1842"/>
              <a:ext cx="1296" cy="2208"/>
            </a:xfrm>
            <a:prstGeom prst="rect">
              <a:avLst/>
            </a:prstGeom>
            <a:solidFill>
              <a:srgbClr val="A6BF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main()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-----   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.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.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.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l" rtl="0"/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657" y="1570"/>
              <a:ext cx="1659" cy="187"/>
            </a:xfrm>
            <a:prstGeom prst="rect">
              <a:avLst/>
            </a:prstGeom>
            <a:solidFill>
              <a:srgbClr val="DFA6A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+mj-lt"/>
                  <a:cs typeface="Times New Roman" pitchFamily="18" charset="0"/>
                </a:rPr>
                <a:t>A Development Approach</a:t>
              </a:r>
            </a:p>
          </p:txBody>
        </p:sp>
      </p:grp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5559603" y="3008616"/>
            <a:ext cx="20574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r>
              <a:rPr lang="en-US" sz="22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Easier To &gt;&gt;</a:t>
            </a:r>
          </a:p>
          <a:p>
            <a:pPr algn="l" rtl="0">
              <a:buFont typeface="Wingdings" pitchFamily="2" charset="2"/>
              <a:buChar char="ü"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algn="l" rtl="0">
              <a:buFont typeface="Wingdings" pitchFamily="2" charset="2"/>
              <a:buChar char="ü"/>
            </a:pPr>
            <a:r>
              <a:rPr lang="en-US" sz="2000" b="1" dirty="0">
                <a:latin typeface="+mj-lt"/>
                <a:cs typeface="Times New Roman" pitchFamily="18" charset="0"/>
              </a:rPr>
              <a:t>Design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sz="2000" b="1" dirty="0">
                <a:latin typeface="+mj-lt"/>
                <a:cs typeface="Times New Roman" pitchFamily="18" charset="0"/>
              </a:rPr>
              <a:t>Debug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sz="2000" b="1" dirty="0">
                <a:latin typeface="+mj-lt"/>
                <a:cs typeface="Times New Roman" pitchFamily="18" charset="0"/>
              </a:rPr>
              <a:t>Extend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sz="2000" b="1" dirty="0">
                <a:latin typeface="+mj-lt"/>
                <a:cs typeface="Times New Roman" pitchFamily="18" charset="0"/>
              </a:rPr>
              <a:t>Modify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sz="2000" b="1" dirty="0">
                <a:latin typeface="+mj-lt"/>
                <a:cs typeface="Times New Roman" pitchFamily="18" charset="0"/>
              </a:rPr>
              <a:t>Understand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sz="2000" b="1" dirty="0">
                <a:latin typeface="+mj-lt"/>
                <a:cs typeface="Times New Roman" pitchFamily="18" charset="0"/>
              </a:rPr>
              <a:t>Reuse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924802" y="2800077"/>
            <a:ext cx="2667001" cy="4003671"/>
            <a:chOff x="3982" y="1394"/>
            <a:chExt cx="1680" cy="2630"/>
          </a:xfrm>
        </p:grpSpPr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3982" y="1394"/>
              <a:ext cx="1680" cy="175"/>
            </a:xfrm>
            <a:prstGeom prst="rect">
              <a:avLst/>
            </a:prstGeom>
            <a:solidFill>
              <a:srgbClr val="B0DD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1600" b="1" dirty="0">
                  <a:latin typeface="+mj-lt"/>
                  <a:cs typeface="Times New Roman" pitchFamily="18" charset="0"/>
                </a:rPr>
                <a:t>Better Development Approach</a:t>
              </a:r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4414" y="1586"/>
              <a:ext cx="1102" cy="2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main()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-----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l" rtl="0"/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function f1()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l" rtl="0"/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function f2()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 flipH="1">
              <a:off x="4224" y="239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 flipH="1">
              <a:off x="4224" y="3203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FDF3-0317-478F-B4AA-8794D8DE0ED2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569" y="0"/>
            <a:ext cx="9141431" cy="9340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Functions in C++(Cont.)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7996" y="1143000"/>
            <a:ext cx="9067800" cy="5534464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In </a:t>
            </a:r>
            <a:r>
              <a:rPr lang="en-US" dirty="0"/>
              <a:t>C++ </a:t>
            </a:r>
            <a:r>
              <a:rPr lang="en-US" b="1" dirty="0" smtClean="0">
                <a:solidFill>
                  <a:srgbClr val="2F1BC7"/>
                </a:solidFill>
              </a:rPr>
              <a:t>modules</a:t>
            </a:r>
            <a:r>
              <a:rPr lang="en-US" dirty="0" smtClean="0"/>
              <a:t> </a:t>
            </a:r>
            <a:r>
              <a:rPr lang="en-US" dirty="0"/>
              <a:t>Known as </a:t>
            </a:r>
            <a:r>
              <a:rPr lang="en-US" b="1" dirty="0">
                <a:solidFill>
                  <a:srgbClr val="2F1BC7"/>
                </a:solidFill>
              </a:rPr>
              <a:t>Functions</a:t>
            </a:r>
            <a:r>
              <a:rPr lang="en-US" dirty="0"/>
              <a:t> &amp;</a:t>
            </a:r>
            <a:r>
              <a:rPr lang="en-US" dirty="0">
                <a:solidFill>
                  <a:srgbClr val="B80000"/>
                </a:solidFill>
              </a:rPr>
              <a:t> </a:t>
            </a:r>
            <a:r>
              <a:rPr lang="en-US" b="1" dirty="0" smtClean="0">
                <a:solidFill>
                  <a:srgbClr val="B80000"/>
                </a:solidFill>
              </a:rPr>
              <a:t>Classes</a:t>
            </a:r>
          </a:p>
          <a:p>
            <a:pPr algn="l" rtl="0"/>
            <a:endParaRPr lang="en-US" dirty="0" smtClean="0">
              <a:solidFill>
                <a:srgbClr val="B80000"/>
              </a:solidFill>
            </a:endParaRPr>
          </a:p>
          <a:p>
            <a:pPr algn="l" rtl="0"/>
            <a:r>
              <a:rPr lang="en-US" dirty="0" smtClean="0"/>
              <a:t>Programs may use </a:t>
            </a:r>
            <a:r>
              <a:rPr lang="en-US" b="1" dirty="0">
                <a:solidFill>
                  <a:srgbClr val="2F1BC7"/>
                </a:solidFill>
              </a:rPr>
              <a:t>new</a:t>
            </a:r>
            <a:r>
              <a:rPr lang="en-US" dirty="0"/>
              <a:t> and “</a:t>
            </a:r>
            <a:r>
              <a:rPr lang="en-US" b="1" dirty="0">
                <a:solidFill>
                  <a:srgbClr val="2F1BC7"/>
                </a:solidFill>
              </a:rPr>
              <a:t>prepackaged</a:t>
            </a:r>
            <a:r>
              <a:rPr lang="en-US" dirty="0" smtClean="0"/>
              <a:t>” or built-in </a:t>
            </a:r>
            <a:r>
              <a:rPr lang="en-US" b="1" dirty="0"/>
              <a:t>modules</a:t>
            </a:r>
          </a:p>
          <a:p>
            <a:pPr lvl="1" algn="l" rtl="0"/>
            <a:r>
              <a:rPr lang="en-US" sz="3200" b="1" dirty="0">
                <a:solidFill>
                  <a:srgbClr val="C00000"/>
                </a:solidFill>
              </a:rPr>
              <a:t>New</a:t>
            </a:r>
            <a:r>
              <a:rPr lang="en-US" sz="3200" dirty="0">
                <a:solidFill>
                  <a:srgbClr val="C00000"/>
                </a:solidFill>
              </a:rPr>
              <a:t>: </a:t>
            </a:r>
            <a:r>
              <a:rPr lang="en-US" sz="3200" b="1" dirty="0"/>
              <a:t>programmer-defined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2F1BC7"/>
                </a:solidFill>
              </a:rPr>
              <a:t>functions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2F1BC7"/>
                </a:solidFill>
              </a:rPr>
              <a:t>classes</a:t>
            </a:r>
          </a:p>
          <a:p>
            <a:pPr lvl="1" algn="l" rtl="0"/>
            <a:r>
              <a:rPr lang="en-US" sz="3200" b="1" dirty="0">
                <a:solidFill>
                  <a:srgbClr val="C00000"/>
                </a:solidFill>
              </a:rPr>
              <a:t>Prepackaged</a:t>
            </a:r>
            <a:r>
              <a:rPr lang="en-US" sz="3200" dirty="0">
                <a:solidFill>
                  <a:srgbClr val="C00000"/>
                </a:solidFill>
              </a:rPr>
              <a:t>: </a:t>
            </a:r>
            <a:r>
              <a:rPr lang="en-US" sz="3200" dirty="0"/>
              <a:t>from the </a:t>
            </a:r>
            <a:r>
              <a:rPr lang="en-US" sz="3200" b="1" i="1" dirty="0">
                <a:solidFill>
                  <a:srgbClr val="2F1BC7"/>
                </a:solidFill>
              </a:rPr>
              <a:t>standard library</a:t>
            </a:r>
            <a:r>
              <a:rPr lang="en-US" sz="3200" b="1" dirty="0">
                <a:solidFill>
                  <a:srgbClr val="2F1BC7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307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FC3-49F8-4693-9CD1-E75102E55A99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351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About Functions in C++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2900" y="1088204"/>
            <a:ext cx="8915400" cy="2112196"/>
          </a:xfrm>
        </p:spPr>
        <p:txBody>
          <a:bodyPr>
            <a:noAutofit/>
          </a:bodyPr>
          <a:lstStyle/>
          <a:p>
            <a:pPr algn="just" rtl="0"/>
            <a:r>
              <a:rPr lang="en-US" sz="3000" b="1" dirty="0">
                <a:solidFill>
                  <a:srgbClr val="C00000"/>
                </a:solidFill>
              </a:rPr>
              <a:t>Functions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b="1" dirty="0">
                <a:solidFill>
                  <a:srgbClr val="2C14DE"/>
                </a:solidFill>
              </a:rPr>
              <a:t>invoked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by a </a:t>
            </a:r>
            <a:r>
              <a:rPr lang="en-US" sz="3000" b="1" dirty="0">
                <a:solidFill>
                  <a:srgbClr val="2C14DE"/>
                </a:solidFill>
              </a:rPr>
              <a:t>function–call-statement</a:t>
            </a:r>
            <a:r>
              <a:rPr lang="en-US" sz="3000" dirty="0"/>
              <a:t> which </a:t>
            </a:r>
            <a:r>
              <a:rPr lang="en-US" sz="3000" b="1" dirty="0">
                <a:solidFill>
                  <a:srgbClr val="2C14DE"/>
                </a:solidFill>
              </a:rPr>
              <a:t>consist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of it’s </a:t>
            </a:r>
            <a:r>
              <a:rPr lang="en-US" sz="3000" b="1" dirty="0">
                <a:solidFill>
                  <a:srgbClr val="2C14DE"/>
                </a:solidFill>
              </a:rPr>
              <a:t>name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rgbClr val="2C14DE"/>
                </a:solidFill>
              </a:rPr>
              <a:t>information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it </a:t>
            </a:r>
            <a:r>
              <a:rPr lang="en-US" sz="3000" b="1" dirty="0">
                <a:solidFill>
                  <a:srgbClr val="2C14DE"/>
                </a:solidFill>
              </a:rPr>
              <a:t>needs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(</a:t>
            </a:r>
            <a:r>
              <a:rPr lang="en-US" sz="3000" i="1" dirty="0"/>
              <a:t>arguments)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000" b="1" dirty="0"/>
              <a:t>    </a:t>
            </a:r>
            <a:r>
              <a:rPr lang="en-US" sz="3000" b="1" u="sng" dirty="0"/>
              <a:t>Example:</a:t>
            </a:r>
          </a:p>
          <a:p>
            <a:pPr algn="l" rtl="0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     </a:t>
            </a:r>
            <a:endParaRPr lang="en-US" sz="2400" dirty="0"/>
          </a:p>
          <a:p>
            <a:pPr algn="l" rtl="0"/>
            <a:endParaRPr lang="en-US" sz="2400" dirty="0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4114800" y="3581400"/>
            <a:ext cx="3124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Main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876800" y="32004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u="sng" dirty="0">
                <a:solidFill>
                  <a:srgbClr val="B80000"/>
                </a:solidFill>
                <a:latin typeface="Times New Roman" pitchFamily="18" charset="0"/>
                <a:cs typeface="Times New Roman" pitchFamily="18" charset="0"/>
              </a:rPr>
              <a:t>Boss</a:t>
            </a:r>
            <a:endParaRPr lang="en-US" sz="2200" b="1" u="sng" dirty="0">
              <a:solidFill>
                <a:srgbClr val="B8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 flipH="1">
            <a:off x="2667000" y="3962400"/>
            <a:ext cx="2057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4191000" y="39624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1828800" y="4800600"/>
            <a:ext cx="15240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 A</a:t>
            </a:r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3657600" y="4800600"/>
            <a:ext cx="1676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 B</a:t>
            </a: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8305800" y="4648200"/>
            <a:ext cx="1905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 Z</a:t>
            </a:r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6705600" y="39624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8724900" y="4164887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B80000"/>
                </a:solidFill>
                <a:latin typeface="Times New Roman" pitchFamily="18" charset="0"/>
                <a:cs typeface="Times New Roman" pitchFamily="18" charset="0"/>
              </a:rPr>
              <a:t>Worker</a:t>
            </a:r>
          </a:p>
        </p:txBody>
      </p:sp>
      <p:sp>
        <p:nvSpPr>
          <p:cNvPr id="123918" name="Rectangle 14"/>
          <p:cNvSpPr>
            <a:spLocks noChangeArrowheads="1"/>
          </p:cNvSpPr>
          <p:nvPr/>
        </p:nvSpPr>
        <p:spPr bwMode="auto">
          <a:xfrm>
            <a:off x="1828800" y="4419600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B80000"/>
                </a:solidFill>
                <a:latin typeface="Times New Roman" pitchFamily="18" charset="0"/>
                <a:cs typeface="Times New Roman" pitchFamily="18" charset="0"/>
              </a:rPr>
              <a:t>Worker</a:t>
            </a:r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4800600" y="6096000"/>
            <a:ext cx="12192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 B2</a:t>
            </a:r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2590800" y="6096000"/>
            <a:ext cx="12192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 B1</a:t>
            </a:r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 flipH="1">
            <a:off x="3200400" y="51054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4953000" y="51054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3771900" y="4457700"/>
            <a:ext cx="914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B80000"/>
                </a:solidFill>
                <a:latin typeface="Times New Roman" pitchFamily="18" charset="0"/>
                <a:cs typeface="Times New Roman" pitchFamily="18" charset="0"/>
              </a:rPr>
              <a:t>Worker</a:t>
            </a: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2186683" y="5704298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B80000"/>
                </a:solidFill>
                <a:latin typeface="Times New Roman" pitchFamily="18" charset="0"/>
                <a:cs typeface="Times New Roman" pitchFamily="18" charset="0"/>
              </a:rPr>
              <a:t>Sub-Worker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5470133" y="5715000"/>
            <a:ext cx="914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B80000"/>
                </a:solidFill>
                <a:latin typeface="Times New Roman" pitchFamily="18" charset="0"/>
                <a:cs typeface="Times New Roman" pitchFamily="18" charset="0"/>
              </a:rPr>
              <a:t>Sub-Worker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7239000" y="5612687"/>
            <a:ext cx="31242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 rtl="0"/>
            <a:r>
              <a:rPr lang="en-US" b="1" dirty="0"/>
              <a:t>Note: usually main( ) Calls other functions,  but other functions can call each other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80508" y="94351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B5E9-9D7F-4C36-935F-2DF337E00B21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6106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Calling Function 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766887" y="1201634"/>
            <a:ext cx="8748713" cy="17420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Function calls: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Provide </a:t>
            </a:r>
            <a:r>
              <a:rPr lang="en-US" sz="2800" b="1" dirty="0">
                <a:solidFill>
                  <a:srgbClr val="2F1BC7"/>
                </a:solidFill>
              </a:rPr>
              <a:t>function name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2F1BC7"/>
                </a:solidFill>
              </a:rPr>
              <a:t>arguments</a:t>
            </a:r>
            <a:r>
              <a:rPr lang="en-US" sz="2800" b="1" dirty="0"/>
              <a:t> (</a:t>
            </a:r>
            <a:r>
              <a:rPr lang="en-US" sz="2800" b="1" dirty="0">
                <a:solidFill>
                  <a:srgbClr val="2F1BC7"/>
                </a:solidFill>
              </a:rPr>
              <a:t>data</a:t>
            </a:r>
            <a:r>
              <a:rPr lang="en-US" sz="2800" b="1" dirty="0"/>
              <a:t>); </a:t>
            </a:r>
            <a:r>
              <a:rPr lang="en-US" sz="2800" b="1" dirty="0">
                <a:solidFill>
                  <a:srgbClr val="2F1BC7"/>
                </a:solidFill>
              </a:rPr>
              <a:t>Function            performs operations </a:t>
            </a:r>
            <a:r>
              <a:rPr lang="en-US" sz="2800" dirty="0"/>
              <a:t>and; Function </a:t>
            </a:r>
            <a:r>
              <a:rPr lang="en-US" sz="2800" b="1" i="1" dirty="0"/>
              <a:t>returns results</a:t>
            </a:r>
          </a:p>
          <a:p>
            <a:pPr algn="l" rtl="0">
              <a:buFontTx/>
              <a:buChar char="•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7343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5" descr="function_fig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5100" y="3276601"/>
            <a:ext cx="7315200" cy="1618545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B66B-941E-4BFE-83DB-600114493947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B725-C7A8-4D17-86CE-E60B6D634B9B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17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Calling Function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64203"/>
            <a:ext cx="951854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9220200" cy="914400"/>
          </a:xfrm>
        </p:spPr>
        <p:txBody>
          <a:bodyPr>
            <a:normAutofit/>
          </a:bodyPr>
          <a:lstStyle/>
          <a:p>
            <a:pPr rtl="0"/>
            <a:r>
              <a:rPr lang="en-US" sz="4800" b="1" dirty="0">
                <a:solidFill>
                  <a:srgbClr val="B80000"/>
                </a:solidFill>
              </a:rPr>
              <a:t>Calling Functions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752600" y="1066800"/>
            <a:ext cx="8610600" cy="372409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 rtl="0">
              <a:buFontTx/>
              <a:buChar char="•"/>
            </a:pPr>
            <a:r>
              <a:rPr lang="en-US" sz="3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Functions calling (Syntax):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3000" b="1" dirty="0">
                <a:latin typeface="+mj-lt"/>
              </a:rPr>
              <a:t>	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&lt;function name&gt;</a:t>
            </a:r>
            <a:r>
              <a:rPr lang="en-US" sz="3000" b="1" dirty="0">
                <a:latin typeface="+mj-lt"/>
              </a:rPr>
              <a:t>   (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&lt;argument list&gt;</a:t>
            </a:r>
            <a:r>
              <a:rPr lang="en-US" sz="3000" b="1" dirty="0">
                <a:latin typeface="+mj-lt"/>
              </a:rPr>
              <a:t>);</a:t>
            </a:r>
          </a:p>
          <a:p>
            <a:pPr algn="ctr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algn="l" rtl="0"/>
            <a:r>
              <a:rPr lang="en-US" sz="3000" dirty="0">
                <a:latin typeface="+mj-lt"/>
                <a:cs typeface="Times New Roman" pitchFamily="18" charset="0"/>
              </a:rPr>
              <a:t>e.g.,</a:t>
            </a:r>
            <a:br>
              <a:rPr lang="en-US" sz="3000" dirty="0">
                <a:latin typeface="+mj-lt"/>
                <a:cs typeface="Times New Roman" pitchFamily="18" charset="0"/>
              </a:rPr>
            </a:br>
            <a:r>
              <a:rPr lang="en-US" sz="3000" dirty="0">
                <a:latin typeface="+mj-lt"/>
                <a:cs typeface="Times New Roman" pitchFamily="18" charset="0"/>
              </a:rPr>
              <a:t>	</a:t>
            </a:r>
            <a:r>
              <a:rPr lang="en-US" sz="3000" dirty="0" err="1">
                <a:solidFill>
                  <a:srgbClr val="2F1BC7"/>
                </a:solidFill>
                <a:latin typeface="+mj-lt"/>
                <a:cs typeface="Times New Roman" pitchFamily="18" charset="0"/>
              </a:rPr>
              <a:t>FunctionName</a:t>
            </a:r>
            <a:r>
              <a:rPr lang="en-US" sz="3000" dirty="0">
                <a:latin typeface="+mj-lt"/>
                <a:cs typeface="Times New Roman" pitchFamily="18" charset="0"/>
              </a:rPr>
              <a:t>( );</a:t>
            </a:r>
            <a:endParaRPr lang="en-US" sz="3000" dirty="0">
              <a:latin typeface="+mj-lt"/>
            </a:endParaRPr>
          </a:p>
          <a:p>
            <a:pPr lvl="1"/>
            <a:r>
              <a:rPr lang="en-US" sz="3000" dirty="0">
                <a:latin typeface="+mj-lt"/>
                <a:cs typeface="Times New Roman" pitchFamily="18" charset="0"/>
              </a:rPr>
              <a:t>	</a:t>
            </a:r>
            <a:r>
              <a:rPr lang="en-US" sz="3000" dirty="0" err="1">
                <a:solidFill>
                  <a:srgbClr val="2F1BC7"/>
                </a:solidFill>
                <a:latin typeface="+mj-lt"/>
                <a:cs typeface="Times New Roman" pitchFamily="18" charset="0"/>
              </a:rPr>
              <a:t>FunctionName</a:t>
            </a:r>
            <a:r>
              <a:rPr lang="en-US" sz="3000" dirty="0">
                <a:latin typeface="+mj-lt"/>
                <a:cs typeface="Times New Roman" pitchFamily="18" charset="0"/>
              </a:rPr>
              <a:t>(argument1);</a:t>
            </a:r>
            <a:br>
              <a:rPr lang="en-US" sz="3000" dirty="0">
                <a:latin typeface="+mj-lt"/>
                <a:cs typeface="Times New Roman" pitchFamily="18" charset="0"/>
              </a:rPr>
            </a:br>
            <a:r>
              <a:rPr lang="en-US" sz="3000" dirty="0">
                <a:latin typeface="+mj-lt"/>
                <a:cs typeface="Times New Roman" pitchFamily="18" charset="0"/>
              </a:rPr>
              <a:t>	</a:t>
            </a:r>
            <a:r>
              <a:rPr lang="en-US" sz="3000" dirty="0" err="1">
                <a:solidFill>
                  <a:srgbClr val="2F1BC7"/>
                </a:solidFill>
                <a:latin typeface="+mj-lt"/>
                <a:cs typeface="Times New Roman" pitchFamily="18" charset="0"/>
              </a:rPr>
              <a:t>FunctionName</a:t>
            </a:r>
            <a:r>
              <a:rPr lang="en-US" sz="3000" dirty="0">
                <a:latin typeface="+mj-lt"/>
                <a:cs typeface="Times New Roman" pitchFamily="18" charset="0"/>
              </a:rPr>
              <a:t>(argument1, argument2, …);</a:t>
            </a:r>
          </a:p>
          <a:p>
            <a:pPr lvl="1"/>
            <a:r>
              <a:rPr lang="en-US" sz="3000" b="1" dirty="0">
                <a:latin typeface="+mj-lt"/>
                <a:cs typeface="Times New Roman" pitchFamily="18" charset="0"/>
              </a:rPr>
              <a:t>	. . 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E2B6-6833-478F-9DB5-1C240DB9564E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"/>
            <a:ext cx="9144000" cy="944623"/>
          </a:xfrm>
        </p:spPr>
        <p:txBody>
          <a:bodyPr>
            <a:normAutofit/>
          </a:bodyPr>
          <a:lstStyle/>
          <a:p>
            <a:pPr rtl="0"/>
            <a:r>
              <a:rPr lang="en-US" sz="4800" b="1" dirty="0">
                <a:solidFill>
                  <a:srgbClr val="B80000"/>
                </a:solidFill>
              </a:rPr>
              <a:t>Calling Functions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638300" y="1143000"/>
            <a:ext cx="8915400" cy="78790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 rtl="0">
              <a:buFontTx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Examples (built-in, and user-defined functions)</a:t>
            </a:r>
          </a:p>
          <a:p>
            <a:pPr lvl="1" algn="l" rtl="0"/>
            <a:r>
              <a:rPr lang="en-US" sz="2600" b="1" dirty="0">
                <a:latin typeface="+mj-lt"/>
              </a:rPr>
              <a:t>	</a:t>
            </a:r>
          </a:p>
          <a:p>
            <a:pPr lvl="1"/>
            <a:r>
              <a:rPr lang="en-US" sz="2800" b="1" dirty="0" err="1"/>
              <a:t>int</a:t>
            </a:r>
            <a:r>
              <a:rPr lang="en-US" sz="2800" b="1" dirty="0"/>
              <a:t> n = </a:t>
            </a:r>
            <a:r>
              <a:rPr lang="en-US" sz="2800" b="1" dirty="0" err="1">
                <a:solidFill>
                  <a:srgbClr val="2F1BC7"/>
                </a:solidFill>
              </a:rPr>
              <a:t>getPIValue</a:t>
            </a:r>
            <a:r>
              <a:rPr lang="en-US" sz="2800" b="1" dirty="0"/>
              <a:t>( ) ;  </a:t>
            </a:r>
            <a:r>
              <a:rPr lang="en-US" sz="2800" dirty="0">
                <a:solidFill>
                  <a:srgbClr val="008000"/>
                </a:solidFill>
              </a:rPr>
              <a:t>//takes no argument</a:t>
            </a:r>
          </a:p>
          <a:p>
            <a:pPr lvl="1"/>
            <a:endParaRPr lang="en-US" sz="2800" dirty="0">
              <a:solidFill>
                <a:srgbClr val="008000"/>
              </a:solidFill>
            </a:endParaRPr>
          </a:p>
          <a:p>
            <a:pPr lvl="1" algn="l" rtl="0"/>
            <a:endParaRPr lang="en-US" sz="2600" b="1" dirty="0">
              <a:latin typeface="+mj-lt"/>
              <a:cs typeface="Courier New" pitchFamily="49" charset="0"/>
            </a:endParaRPr>
          </a:p>
          <a:p>
            <a:pPr lvl="1" algn="l" rtl="0"/>
            <a:r>
              <a:rPr lang="en-US" sz="2600" b="1" dirty="0" err="1">
                <a:latin typeface="+mj-lt"/>
                <a:cs typeface="Courier New" pitchFamily="49" charset="0"/>
              </a:rPr>
              <a:t>cout</a:t>
            </a:r>
            <a:r>
              <a:rPr lang="en-US" sz="2600" b="1" dirty="0">
                <a:latin typeface="+mj-lt"/>
                <a:cs typeface="Courier New" pitchFamily="49" charset="0"/>
              </a:rPr>
              <a:t> &lt;&lt; </a:t>
            </a:r>
            <a:r>
              <a:rPr lang="en-US" sz="2600" b="1" dirty="0" err="1">
                <a:solidFill>
                  <a:srgbClr val="2F1BC7"/>
                </a:solidFill>
                <a:latin typeface="+mj-lt"/>
                <a:cs typeface="Courier New" pitchFamily="49" charset="0"/>
              </a:rPr>
              <a:t>sqrt</a:t>
            </a:r>
            <a:r>
              <a:rPr lang="en-US" sz="2600" b="1" dirty="0">
                <a:latin typeface="+mj-lt"/>
                <a:cs typeface="Courier New" pitchFamily="49" charset="0"/>
              </a:rPr>
              <a:t>(9);  </a:t>
            </a:r>
            <a:r>
              <a:rPr lang="en-US" sz="2600" dirty="0">
                <a:solidFill>
                  <a:srgbClr val="008000"/>
                </a:solidFill>
                <a:latin typeface="+mj-lt"/>
                <a:cs typeface="Courier New" pitchFamily="49" charset="0"/>
              </a:rPr>
              <a:t>//takes one argument, returns square-root</a:t>
            </a:r>
          </a:p>
          <a:p>
            <a:pPr lvl="1" algn="l" rtl="0"/>
            <a:endParaRPr lang="en-US" sz="2600" dirty="0">
              <a:solidFill>
                <a:srgbClr val="008000"/>
              </a:solidFill>
              <a:latin typeface="+mj-lt"/>
              <a:cs typeface="Courier New" pitchFamily="49" charset="0"/>
            </a:endParaRPr>
          </a:p>
          <a:p>
            <a:pPr lvl="1" algn="l" rtl="0"/>
            <a:endParaRPr lang="en-US" sz="2600" dirty="0">
              <a:latin typeface="+mj-lt"/>
              <a:cs typeface="Courier New" pitchFamily="49" charset="0"/>
            </a:endParaRPr>
          </a:p>
          <a:p>
            <a:pPr lvl="1"/>
            <a:r>
              <a:rPr lang="en-US" sz="2800" b="1" dirty="0" err="1"/>
              <a:t>cout</a:t>
            </a:r>
            <a:r>
              <a:rPr lang="en-US" sz="2800" b="1" dirty="0"/>
              <a:t>&lt;&lt;</a:t>
            </a:r>
            <a:r>
              <a:rPr lang="en-US" sz="2800" b="1" dirty="0">
                <a:solidFill>
                  <a:srgbClr val="2F1BC7"/>
                </a:solidFill>
              </a:rPr>
              <a:t>pow</a:t>
            </a:r>
            <a:r>
              <a:rPr lang="en-US" sz="2800" b="1" dirty="0"/>
              <a:t>(2,3); </a:t>
            </a:r>
            <a:r>
              <a:rPr lang="en-US" sz="2800" dirty="0">
                <a:solidFill>
                  <a:srgbClr val="008000"/>
                </a:solidFill>
              </a:rPr>
              <a:t>//calculates 2 power 3 </a:t>
            </a:r>
          </a:p>
          <a:p>
            <a:pPr lvl="1"/>
            <a:endParaRPr lang="en-US" sz="2800" dirty="0">
              <a:solidFill>
                <a:srgbClr val="008000"/>
              </a:solidFill>
            </a:endParaRPr>
          </a:p>
          <a:p>
            <a:pPr lvl="1"/>
            <a:endParaRPr lang="en-US" sz="2800" dirty="0"/>
          </a:p>
          <a:p>
            <a:pPr lvl="1"/>
            <a:r>
              <a:rPr lang="en-US" sz="2800" b="1" dirty="0" err="1"/>
              <a:t>cout</a:t>
            </a:r>
            <a:r>
              <a:rPr lang="en-US" sz="2800" b="1" dirty="0"/>
              <a:t>&lt;&lt;</a:t>
            </a:r>
            <a:r>
              <a:rPr lang="en-US" sz="2800" b="1" dirty="0" err="1">
                <a:solidFill>
                  <a:srgbClr val="2F1BC7"/>
                </a:solidFill>
              </a:rPr>
              <a:t>SumValues</a:t>
            </a:r>
            <a:r>
              <a:rPr lang="en-US" sz="2800" b="1" dirty="0"/>
              <a:t>(</a:t>
            </a:r>
            <a:r>
              <a:rPr lang="en-US" sz="2800" b="1" dirty="0" err="1"/>
              <a:t>myArray</a:t>
            </a:r>
            <a:r>
              <a:rPr lang="en-US" sz="2800" b="1" dirty="0"/>
              <a:t>); </a:t>
            </a:r>
            <a:r>
              <a:rPr lang="en-US" sz="2800" dirty="0">
                <a:solidFill>
                  <a:srgbClr val="008000"/>
                </a:solidFill>
              </a:rPr>
              <a:t>//returns sum of the array</a:t>
            </a:r>
            <a:r>
              <a:rPr lang="en-US" sz="2800" dirty="0"/>
              <a:t/>
            </a:r>
            <a:br>
              <a:rPr lang="en-US" sz="2800" dirty="0"/>
            </a:br>
            <a:endParaRPr lang="en-US" sz="2600" dirty="0">
              <a:latin typeface="+mj-lt"/>
              <a:cs typeface="Courier New" pitchFamily="49" charset="0"/>
            </a:endParaRPr>
          </a:p>
          <a:p>
            <a:pPr lvl="1" algn="l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lvl="1" algn="l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lvl="1" algn="l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lvl="1" algn="l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lvl="1" algn="l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lvl="1" algn="l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4462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43401" y="6061016"/>
            <a:ext cx="4665861" cy="492443"/>
            <a:chOff x="2522658" y="6898302"/>
            <a:chExt cx="4665861" cy="49244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2522658" y="6898302"/>
              <a:ext cx="1134942" cy="3397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95099" y="6898302"/>
              <a:ext cx="35934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rgbClr val="C00000"/>
                  </a:solidFill>
                </a:rPr>
                <a:t>A user-defined function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09022" y="2391530"/>
            <a:ext cx="4786540" cy="577175"/>
            <a:chOff x="3531280" y="2039362"/>
            <a:chExt cx="4786540" cy="577175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531280" y="2039362"/>
              <a:ext cx="1363542" cy="457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00600" y="2124094"/>
              <a:ext cx="35172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rgbClr val="C00000"/>
                  </a:solidFill>
                </a:rPr>
                <a:t>A user-defined function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9F61-642F-4D73-92B8-BA903BEDD52B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6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60C5C"/>
                </a:solidFill>
              </a:rPr>
              <a:t>Review Of Previous Lecture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ED64-A59E-4998-9C0B-1F4037C72E2E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3996"/>
            <a:ext cx="9144000" cy="880404"/>
          </a:xfrm>
        </p:spPr>
        <p:txBody>
          <a:bodyPr>
            <a:normAutofit/>
          </a:bodyPr>
          <a:lstStyle/>
          <a:p>
            <a:pPr rtl="0"/>
            <a:r>
              <a:rPr lang="en-US" sz="4800" b="1" dirty="0">
                <a:solidFill>
                  <a:srgbClr val="C00000"/>
                </a:solidFill>
              </a:rPr>
              <a:t>Function Definition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143000"/>
            <a:ext cx="8991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500" b="1" dirty="0"/>
              <a:t>Syntax for  function definition: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i="1" dirty="0">
              <a:latin typeface="+mj-lt"/>
              <a:cs typeface="Times New Roman" pitchFamily="18" charset="0"/>
            </a:endParaRP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dirty="0">
                <a:latin typeface="+mj-lt"/>
                <a:ea typeface="Tahoma" pitchFamily="34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returned-value-type</a:t>
            </a: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function-name</a:t>
            </a: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 (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parameter-list</a:t>
            </a: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b="1" i="1" dirty="0">
                <a:solidFill>
                  <a:srgbClr val="FF3300"/>
                </a:solidFill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{</a:t>
            </a:r>
            <a:r>
              <a:rPr lang="en-US" sz="2400" b="1" i="1" dirty="0">
                <a:solidFill>
                  <a:srgbClr val="008000"/>
                </a:solidFill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		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		Declarations of local variables and Statements;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		…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b="1" i="1" dirty="0">
                <a:solidFill>
                  <a:srgbClr val="008000"/>
                </a:solidFill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}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sz="22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 rtl="0">
              <a:lnSpc>
                <a:spcPct val="80000"/>
              </a:lnSpc>
            </a:pPr>
            <a:r>
              <a:rPr lang="en-US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Parameter list</a:t>
            </a:r>
          </a:p>
          <a:p>
            <a:pPr lvl="2" algn="l" rtl="0">
              <a:lnSpc>
                <a:spcPct val="80000"/>
              </a:lnSpc>
            </a:pP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Comma separated </a:t>
            </a:r>
            <a:r>
              <a:rPr lang="en-US" sz="2800" dirty="0">
                <a:latin typeface="+mj-lt"/>
                <a:cs typeface="Times New Roman" pitchFamily="18" charset="0"/>
              </a:rPr>
              <a:t>list of </a:t>
            </a: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arguments</a:t>
            </a:r>
          </a:p>
          <a:p>
            <a:pPr lvl="3" algn="l" rtl="0">
              <a:lnSpc>
                <a:spcPct val="80000"/>
              </a:lnSpc>
            </a:pP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Data type</a:t>
            </a:r>
            <a:r>
              <a:rPr lang="en-US" sz="2800" b="1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needed for </a:t>
            </a: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each argument</a:t>
            </a:r>
            <a:endParaRPr lang="en-US" sz="2800" dirty="0">
              <a:solidFill>
                <a:srgbClr val="2F1BC7"/>
              </a:solidFill>
              <a:latin typeface="+mj-lt"/>
              <a:cs typeface="Times New Roman" pitchFamily="18" charset="0"/>
            </a:endParaRPr>
          </a:p>
          <a:p>
            <a:pPr lvl="2" algn="l" rtl="0">
              <a:lnSpc>
                <a:spcPct val="80000"/>
              </a:lnSpc>
            </a:pPr>
            <a:r>
              <a:rPr lang="en-US" sz="2800" dirty="0">
                <a:latin typeface="+mj-lt"/>
                <a:cs typeface="Times New Roman" pitchFamily="18" charset="0"/>
              </a:rPr>
              <a:t>If </a:t>
            </a: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no arguments </a:t>
            </a:r>
            <a:r>
              <a:rPr lang="en-US" sz="2800" dirty="0">
                <a:latin typeface="+mj-lt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leave blank</a:t>
            </a:r>
          </a:p>
          <a:p>
            <a:pPr lvl="2" algn="l" rtl="0">
              <a:lnSpc>
                <a:spcPct val="80000"/>
              </a:lnSpc>
            </a:pPr>
            <a:endParaRPr lang="en-US" sz="2800" dirty="0">
              <a:latin typeface="+mj-lt"/>
              <a:cs typeface="Times New Roman" pitchFamily="18" charset="0"/>
            </a:endParaRPr>
          </a:p>
          <a:p>
            <a:pPr lvl="1" algn="l" rtl="0">
              <a:lnSpc>
                <a:spcPct val="80000"/>
              </a:lnSpc>
            </a:pPr>
            <a:r>
              <a:rPr lang="en-US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Return-value-type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Data type </a:t>
            </a:r>
            <a:r>
              <a:rPr lang="en-US" sz="2800" dirty="0">
                <a:latin typeface="+mj-lt"/>
                <a:cs typeface="Times New Roman" pitchFamily="18" charset="0"/>
              </a:rPr>
              <a:t>of </a:t>
            </a: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result returned</a:t>
            </a:r>
            <a:r>
              <a:rPr lang="en-US" sz="2800" b="1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(use </a:t>
            </a: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void</a:t>
            </a:r>
            <a:r>
              <a:rPr lang="en-US" sz="2800" dirty="0">
                <a:latin typeface="+mj-lt"/>
                <a:cs typeface="Times New Roman" pitchFamily="18" charset="0"/>
              </a:rPr>
              <a:t> if nothing will be returned)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F216-B0E6-4A31-A9FB-3EE172579AEF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"/>
            <a:ext cx="9144000" cy="86868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Function Prototype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973138"/>
            <a:ext cx="8991600" cy="57324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>
                <a:ea typeface="宋体" pitchFamily="2" charset="-122"/>
              </a:rPr>
              <a:t>Before a </a:t>
            </a:r>
            <a:r>
              <a:rPr lang="en-US" sz="3000" b="1" dirty="0">
                <a:solidFill>
                  <a:srgbClr val="2F1BC7"/>
                </a:solidFill>
                <a:ea typeface="宋体" pitchFamily="2" charset="-122"/>
              </a:rPr>
              <a:t>function</a:t>
            </a:r>
            <a:r>
              <a:rPr lang="en-US" sz="3000" dirty="0">
                <a:ea typeface="宋体" pitchFamily="2" charset="-122"/>
              </a:rPr>
              <a:t> is </a:t>
            </a:r>
            <a:r>
              <a:rPr lang="en-US" sz="3000" b="1" dirty="0">
                <a:solidFill>
                  <a:srgbClr val="2F1BC7"/>
                </a:solidFill>
                <a:ea typeface="宋体" pitchFamily="2" charset="-122"/>
              </a:rPr>
              <a:t>called</a:t>
            </a:r>
            <a:r>
              <a:rPr lang="en-US" sz="3000" dirty="0">
                <a:ea typeface="宋体" pitchFamily="2" charset="-122"/>
              </a:rPr>
              <a:t>, </a:t>
            </a:r>
            <a:r>
              <a:rPr lang="en-US" sz="3000" b="1" dirty="0">
                <a:solidFill>
                  <a:srgbClr val="2F1BC7"/>
                </a:solidFill>
                <a:ea typeface="宋体" pitchFamily="2" charset="-122"/>
              </a:rPr>
              <a:t>it must be declared first</a:t>
            </a:r>
            <a:r>
              <a:rPr lang="en-US" sz="3000" dirty="0">
                <a:ea typeface="宋体" pitchFamily="2" charset="-122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ea typeface="宋体" pitchFamily="2" charset="-122"/>
            </a:endParaRPr>
          </a:p>
          <a:p>
            <a:pPr>
              <a:buFont typeface="Wingdings" pitchFamily="2" charset="2"/>
              <a:buChar char="§"/>
            </a:pPr>
            <a:r>
              <a:rPr lang="en-US" sz="3000" b="1" dirty="0">
                <a:solidFill>
                  <a:srgbClr val="C00000"/>
                </a:solidFill>
              </a:rPr>
              <a:t>Functions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b="1" dirty="0"/>
              <a:t>cannot</a:t>
            </a:r>
            <a:r>
              <a:rPr lang="en-US" sz="3000" dirty="0"/>
              <a:t> be </a:t>
            </a:r>
            <a:r>
              <a:rPr lang="en-US" sz="3000" b="1" dirty="0"/>
              <a:t>defined</a:t>
            </a:r>
            <a:r>
              <a:rPr lang="en-US" sz="3000" dirty="0"/>
              <a:t> </a:t>
            </a:r>
            <a:r>
              <a:rPr lang="en-US" sz="3000" b="1" dirty="0"/>
              <a:t>inside</a:t>
            </a:r>
            <a:r>
              <a:rPr lang="en-US" sz="3000" dirty="0"/>
              <a:t> </a:t>
            </a:r>
            <a:r>
              <a:rPr lang="en-US" sz="3000" b="1" dirty="0"/>
              <a:t>other functions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ea typeface="宋体" pitchFamily="2" charset="-122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ea typeface="宋体" pitchFamily="2" charset="-122"/>
              </a:rPr>
              <a:t>A </a:t>
            </a:r>
            <a:r>
              <a:rPr lang="en-US" sz="3000" b="1" dirty="0">
                <a:solidFill>
                  <a:srgbClr val="B80000"/>
                </a:solidFill>
                <a:ea typeface="宋体" pitchFamily="2" charset="-122"/>
              </a:rPr>
              <a:t>function prototype </a:t>
            </a:r>
            <a:r>
              <a:rPr lang="en-US" sz="3000" dirty="0">
                <a:ea typeface="宋体" pitchFamily="2" charset="-122"/>
              </a:rPr>
              <a:t>is a</a:t>
            </a:r>
            <a:r>
              <a:rPr lang="en-US" sz="3000" dirty="0">
                <a:solidFill>
                  <a:srgbClr val="B80000"/>
                </a:solidFill>
                <a:ea typeface="宋体" pitchFamily="2" charset="-122"/>
              </a:rPr>
              <a:t> </a:t>
            </a:r>
            <a:r>
              <a:rPr lang="en-US" sz="3000" b="1" i="1" dirty="0">
                <a:solidFill>
                  <a:srgbClr val="00B050"/>
                </a:solidFill>
                <a:ea typeface="宋体" pitchFamily="2" charset="-122"/>
              </a:rPr>
              <a:t>function declaration without implementation</a:t>
            </a:r>
            <a:r>
              <a:rPr lang="en-US" sz="3000" dirty="0">
                <a:ea typeface="宋体" pitchFamily="2" charset="-122"/>
              </a:rPr>
              <a:t>:</a:t>
            </a:r>
            <a:br>
              <a:rPr lang="en-US" sz="3000" dirty="0">
                <a:ea typeface="宋体" pitchFamily="2" charset="-122"/>
              </a:rPr>
            </a:br>
            <a:endParaRPr lang="en-US" sz="3000" b="1" dirty="0">
              <a:solidFill>
                <a:srgbClr val="2F1BC7"/>
              </a:solidFill>
              <a:ea typeface="宋体" pitchFamily="2" charset="-122"/>
              <a:cs typeface="Courier New" pitchFamily="49" charset="0"/>
            </a:endParaRPr>
          </a:p>
          <a:p>
            <a:pPr lvl="2" algn="ctr">
              <a:buNone/>
            </a:pPr>
            <a:r>
              <a:rPr lang="en-US" sz="2800" b="1" dirty="0" err="1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multiplyTwoNums</a:t>
            </a:r>
            <a:r>
              <a:rPr lang="en-US" sz="2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lang="en-US" sz="2800" b="1" dirty="0" err="1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29000" y="5021758"/>
            <a:ext cx="6172200" cy="1683842"/>
            <a:chOff x="1905000" y="4571999"/>
            <a:chExt cx="6172200" cy="1683842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758779" y="1718220"/>
              <a:ext cx="464642" cy="6172200"/>
            </a:xfrm>
            <a:prstGeom prst="rightBrace">
              <a:avLst/>
            </a:prstGeom>
            <a:ln w="41275">
              <a:solidFill>
                <a:srgbClr val="160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0" y="5486400"/>
              <a:ext cx="44062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A Function prototype (declaration without implementation)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6200000" flipV="1">
              <a:off x="4876800" y="5105400"/>
              <a:ext cx="762000" cy="304800"/>
            </a:xfrm>
            <a:prstGeom prst="straightConnector1">
              <a:avLst/>
            </a:prstGeom>
            <a:ln w="41275">
              <a:solidFill>
                <a:srgbClr val="160C5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E63D-871C-4896-BCF2-38A93CD181AC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-1"/>
            <a:ext cx="9144000" cy="86868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Function Prototype (cont.)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990600"/>
            <a:ext cx="8964612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>
              <a:latin typeface="Calibri" pitchFamily="34" charset="0"/>
              <a:ea typeface="宋体" pitchFamily="2" charset="-122"/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itchFamily="2" charset="-122"/>
              </a:rPr>
              <a:t>Why it is needed?</a:t>
            </a:r>
          </a:p>
          <a:p>
            <a:pPr marL="457200" lvl="1" indent="0">
              <a:buNone/>
            </a:pPr>
            <a:r>
              <a:rPr lang="en-US" b="1" dirty="0" smtClean="0">
                <a:latin typeface="Comic Sans MS" panose="030F0702030302020204" pitchFamily="66" charset="0"/>
                <a:ea typeface="宋体" pitchFamily="2" charset="-122"/>
              </a:rPr>
              <a:t>It is </a:t>
            </a:r>
            <a:r>
              <a:rPr lang="en-US" b="1" dirty="0" smtClean="0">
                <a:solidFill>
                  <a:srgbClr val="2F1BC7"/>
                </a:solidFill>
                <a:latin typeface="Comic Sans MS" panose="030F0702030302020204" pitchFamily="66" charset="0"/>
                <a:ea typeface="宋体" pitchFamily="2" charset="-122"/>
              </a:rPr>
              <a:t>required to declare a function prototype before the function is called</a:t>
            </a:r>
            <a:r>
              <a:rPr lang="en-US" b="1" dirty="0" smtClean="0">
                <a:latin typeface="Comic Sans MS" panose="030F0702030302020204" pitchFamily="66" charset="0"/>
                <a:ea typeface="宋体" pitchFamily="2" charset="-122"/>
              </a:rPr>
              <a:t>. 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8606" y="88161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6BAD-AA7E-44BC-AF5E-6DD0AE27FF61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91440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Function Prototype (cont.)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973138"/>
            <a:ext cx="8812212" cy="57324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sum = </a:t>
            </a:r>
            <a:r>
              <a:rPr lang="en-US" sz="26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(3,5);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&lt;&lt;sum;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600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endParaRPr lang="en-US" sz="2600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a, </a:t>
            </a: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b) {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sum = </a:t>
            </a: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a+b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return sum;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53000" y="1981201"/>
            <a:ext cx="5286454" cy="735687"/>
            <a:chOff x="4114800" y="2362200"/>
            <a:chExt cx="5286454" cy="735687"/>
          </a:xfrm>
        </p:grpSpPr>
        <p:cxnSp>
          <p:nvCxnSpPr>
            <p:cNvPr id="7" name="Straight Arrow Connector 6"/>
            <p:cNvCxnSpPr>
              <a:stCxn id="10" idx="1"/>
            </p:cNvCxnSpPr>
            <p:nvPr/>
          </p:nvCxnSpPr>
          <p:spPr>
            <a:xfrm flipH="1" flipV="1">
              <a:off x="4114800" y="2362200"/>
              <a:ext cx="1371600" cy="520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86400" y="2667000"/>
              <a:ext cx="39148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C00000"/>
                  </a:solidFill>
                  <a:latin typeface="Comic Sans MS" panose="030F0702030302020204" pitchFamily="66" charset="0"/>
                </a:rPr>
                <a:t>Error: Un-defined function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6AAC-2E68-444D-97F2-F44A31EAB6BC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-45719"/>
            <a:ext cx="9144000" cy="88391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Function Prototype (cont.)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838024"/>
            <a:ext cx="45720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a,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b) {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sum =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a+b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return sum;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endParaRPr lang="en-US" sz="1800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sum = </a:t>
            </a:r>
            <a:r>
              <a:rPr lang="en-US" sz="18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(3,5);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&lt;&lt;sum;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  return 0;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258674" y="1735474"/>
            <a:ext cx="4344194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main()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sum = </a:t>
            </a:r>
            <a:r>
              <a:rPr lang="en-US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(3,5);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&lt;&lt;sum;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  return 0;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b="1" dirty="0">
              <a:solidFill>
                <a:srgbClr val="00B0F0"/>
              </a:solidFill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a,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b)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sum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 return sum;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163094" y="3885406"/>
            <a:ext cx="5791200" cy="1588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638300" y="1102757"/>
            <a:ext cx="8915400" cy="618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u="sng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+mj-cs"/>
              </a:rPr>
              <a:t>Solution-1</a:t>
            </a:r>
            <a:r>
              <a:rPr lang="en-US" sz="36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+mj-cs"/>
              </a:rPr>
              <a:t>                              </a:t>
            </a:r>
            <a:r>
              <a:rPr lang="en-US" sz="3600" b="1" u="sng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+mj-cs"/>
              </a:rPr>
              <a:t>Solution-2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6D07-63D8-4CA5-A1E8-AD2D3B1EF7DA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88" y="1600200"/>
            <a:ext cx="9915900" cy="420057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AD1D-4828-4AB0-85AE-4B519597E71B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Function Prototype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03452" y="44450"/>
            <a:ext cx="9164548" cy="877571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Function signature and Parameters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0" y="1143000"/>
            <a:ext cx="9144000" cy="517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rgbClr val="C00000"/>
                </a:solidFill>
                <a:latin typeface="Calibri" pitchFamily="34" charset="0"/>
              </a:rPr>
              <a:t>Function signature</a:t>
            </a:r>
            <a:r>
              <a:rPr lang="en-US" sz="30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is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combination</a:t>
            </a:r>
            <a:r>
              <a:rPr lang="en-US" sz="3000" dirty="0">
                <a:latin typeface="Calibri" pitchFamily="34" charset="0"/>
              </a:rPr>
              <a:t> of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function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name</a:t>
            </a:r>
            <a:r>
              <a:rPr lang="en-US" sz="3000" dirty="0">
                <a:latin typeface="Calibri" pitchFamily="34" charset="0"/>
              </a:rPr>
              <a:t> and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parameter list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. </a:t>
            </a:r>
          </a:p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endParaRPr lang="en-US" sz="3000" dirty="0">
              <a:latin typeface="Calibri" pitchFamily="34" charset="0"/>
            </a:endParaRPr>
          </a:p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Variables</a:t>
            </a:r>
            <a:r>
              <a:rPr lang="en-US" sz="3000" dirty="0">
                <a:latin typeface="Calibri" pitchFamily="34" charset="0"/>
              </a:rPr>
              <a:t> defined in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function header </a:t>
            </a:r>
            <a:r>
              <a:rPr lang="en-US" sz="3000" dirty="0">
                <a:latin typeface="Calibri" pitchFamily="34" charset="0"/>
              </a:rPr>
              <a:t>are known as </a:t>
            </a:r>
            <a:r>
              <a:rPr lang="en-US" sz="3000" b="1" dirty="0">
                <a:solidFill>
                  <a:srgbClr val="C00000"/>
                </a:solidFill>
                <a:latin typeface="Calibri" pitchFamily="34" charset="0"/>
              </a:rPr>
              <a:t>formal parameters. </a:t>
            </a:r>
          </a:p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endParaRPr lang="en-US" sz="3000" dirty="0">
              <a:latin typeface="Calibri" pitchFamily="34" charset="0"/>
              <a:cs typeface="Courier New" pitchFamily="49" charset="0"/>
            </a:endParaRPr>
          </a:p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itchFamily="34" charset="0"/>
                <a:cs typeface="Courier New" pitchFamily="49" charset="0"/>
              </a:rPr>
              <a:t>When a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Courier New" pitchFamily="49" charset="0"/>
              </a:rPr>
              <a:t>function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is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Courier New" pitchFamily="49" charset="0"/>
              </a:rPr>
              <a:t>invoked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, you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Courier New" pitchFamily="49" charset="0"/>
              </a:rPr>
              <a:t>pass a value 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to the parameter. This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Courier New" pitchFamily="49" charset="0"/>
              </a:rPr>
              <a:t>value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is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Courier New" pitchFamily="49" charset="0"/>
              </a:rPr>
              <a:t>referred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to as </a:t>
            </a:r>
            <a:r>
              <a:rPr lang="en-US" sz="3000" b="1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actual parameter or argument</a:t>
            </a:r>
            <a:r>
              <a:rPr lang="en-US" sz="3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92202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A45-DA64-40BB-BCA8-2F5A4A2060EF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58925" y="990601"/>
            <a:ext cx="9109075" cy="4247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A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function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 may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return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a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value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: </a:t>
            </a:r>
          </a:p>
          <a:p>
            <a:pPr marL="914400" lvl="1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000" b="1" i="1" dirty="0" err="1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returnValueType</a:t>
            </a:r>
            <a:r>
              <a:rPr lang="en-US" sz="3000" i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is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data type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of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value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function returns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•"/>
            </a:pPr>
            <a:endParaRPr lang="en-US" sz="3000" dirty="0">
              <a:latin typeface="Calibri" pitchFamily="34" charset="0"/>
              <a:cs typeface="Times New Roman" pitchFamily="18" charset="0"/>
            </a:endParaRPr>
          </a:p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If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function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does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not</a:t>
            </a:r>
            <a:r>
              <a:rPr lang="en-US" sz="30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return a value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, the </a:t>
            </a:r>
            <a:r>
              <a:rPr lang="en-US" sz="3000" b="1" i="1" dirty="0" err="1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returnValueType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 is the keyword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void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•"/>
            </a:pPr>
            <a:endParaRPr lang="en-US" sz="3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58924" y="44450"/>
            <a:ext cx="9109076" cy="9004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+mj-cs"/>
              </a:rPr>
              <a:t>Function’s return values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10EF-1E10-4136-B42E-E581B80BA0CC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438399"/>
          </a:xfrm>
        </p:spPr>
        <p:txBody>
          <a:bodyPr>
            <a:normAutofit/>
          </a:bodyPr>
          <a:lstStyle/>
          <a:p>
            <a:r>
              <a:rPr lang="en-US" dirty="0"/>
              <a:t>It isn’t necessary for all functions to return a value,</a:t>
            </a:r>
          </a:p>
          <a:p>
            <a:r>
              <a:rPr lang="en-US" dirty="0"/>
              <a:t>Some functions simply </a:t>
            </a:r>
            <a:r>
              <a:rPr lang="en-US" dirty="0" smtClean="0"/>
              <a:t>perform one </a:t>
            </a:r>
            <a:r>
              <a:rPr lang="en-US" dirty="0"/>
              <a:t>or more statements, and then terminate</a:t>
            </a:r>
            <a:r>
              <a:rPr lang="en-US" dirty="0" smtClean="0"/>
              <a:t>.</a:t>
            </a:r>
          </a:p>
          <a:p>
            <a:r>
              <a:rPr lang="en-US" dirty="0"/>
              <a:t>These are called </a:t>
            </a: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i="1" dirty="0">
                <a:solidFill>
                  <a:srgbClr val="FF0000"/>
                </a:solidFill>
              </a:rPr>
              <a:t>functions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0816-4CA4-460B-8E31-E2CB945C778D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void </a:t>
            </a:r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5280" y="4191000"/>
            <a:ext cx="85344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displayMessage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"Hello from the function </a:t>
            </a:r>
            <a:r>
              <a:rPr lang="en-US" sz="2800" dirty="0" err="1"/>
              <a:t>displayMessage</a:t>
            </a:r>
            <a:r>
              <a:rPr lang="en-US" sz="2800" dirty="0"/>
              <a:t>.\n";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32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-26987"/>
            <a:ext cx="9067800" cy="86518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>
            <p:extLst/>
          </p:nvPr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F30C-1F93-4562-884C-4D4416E0BE10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117-CB83-4C2D-A53D-2C444ABB2EC8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3026"/>
            <a:ext cx="9144000" cy="6127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438400" y="685801"/>
            <a:ext cx="82296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035614" y="3172264"/>
            <a:ext cx="3422650" cy="177800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425826" y="762000"/>
            <a:ext cx="3508375" cy="387351"/>
          </a:xfrm>
          <a:prstGeom prst="wedgeRoundRectCallout">
            <a:avLst>
              <a:gd name="adj1" fmla="val -66879"/>
              <a:gd name="adj2" fmla="val 57103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7D">
                <a:lumMod val="20000"/>
                <a:lumOff val="80000"/>
              </a:srgbClr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 is now 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788-B27B-4C70-88F8-7D81480D1461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8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6481" y="40323"/>
            <a:ext cx="8301519" cy="55557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981200" y="3389532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4495801" y="609601"/>
            <a:ext cx="3533775" cy="384175"/>
          </a:xfrm>
          <a:prstGeom prst="wedgeRoundRectCallout">
            <a:avLst>
              <a:gd name="adj1" fmla="val -71116"/>
              <a:gd name="adj2" fmla="val 69834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j is now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400" y="609601"/>
            <a:ext cx="82296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9487-3D0A-4C47-AD36-62D65C288D55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27306"/>
            <a:ext cx="8312150" cy="6584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905000" y="3595468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515290" y="804204"/>
            <a:ext cx="3533775" cy="431800"/>
          </a:xfrm>
          <a:prstGeom prst="wedgeRoundRectCallout">
            <a:avLst>
              <a:gd name="adj1" fmla="val -58042"/>
              <a:gd name="adj2" fmla="val 62095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Call  max(5, 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685801"/>
            <a:ext cx="82296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1FF2-6485-4C54-B9B0-39BBD47E7E89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73026"/>
            <a:ext cx="8312150" cy="6127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10400" y="2895600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515290" y="804204"/>
            <a:ext cx="3533775" cy="431800"/>
          </a:xfrm>
          <a:prstGeom prst="wedgeRoundRectCallout">
            <a:avLst>
              <a:gd name="adj1" fmla="val 58997"/>
              <a:gd name="adj2" fmla="val 45154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Now  num1=5  num2=2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685801"/>
            <a:ext cx="82296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236-6BD6-4B10-B028-1FA41E2F751B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-26987"/>
            <a:ext cx="8312150" cy="74092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24468" y="3324664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581400" y="762000"/>
            <a:ext cx="6934200" cy="431800"/>
          </a:xfrm>
          <a:prstGeom prst="wedgeRoundRectCallout">
            <a:avLst>
              <a:gd name="adj1" fmla="val 31529"/>
              <a:gd name="adj2" fmla="val 56231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A new variable </a:t>
            </a:r>
            <a:r>
              <a:rPr lang="en-US" sz="2400" b="1" dirty="0">
                <a:latin typeface="Times New Roman" pitchFamily="18" charset="0"/>
              </a:rPr>
              <a:t>result </a:t>
            </a:r>
            <a:r>
              <a:rPr lang="en-US" b="1" dirty="0">
                <a:latin typeface="Times New Roman" pitchFamily="18" charset="0"/>
              </a:rPr>
              <a:t>will be created (local to the max function)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685801"/>
            <a:ext cx="82296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0A85-138A-4AC8-90E5-75157CDF8BD9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73025"/>
            <a:ext cx="8235950" cy="76615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612187" y="87727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10400" y="3776004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400800" y="1273124"/>
            <a:ext cx="3962400" cy="431800"/>
          </a:xfrm>
          <a:prstGeom prst="wedgeRoundRectCallout">
            <a:avLst>
              <a:gd name="adj1" fmla="val 31529"/>
              <a:gd name="adj2" fmla="val 56231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5 &gt; 2 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true condition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CFB8-AE82-406E-91E7-C4D4FED6BB1C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60692"/>
            <a:ext cx="8282560" cy="85370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591515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10400" y="3990536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858000" y="1273124"/>
            <a:ext cx="3581400" cy="431800"/>
          </a:xfrm>
          <a:prstGeom prst="wedgeRoundRectCallout">
            <a:avLst>
              <a:gd name="adj1" fmla="val 31529"/>
              <a:gd name="adj2" fmla="val 61118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51E8-681C-4FA1-B970-1F99CE334980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6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34927"/>
            <a:ext cx="8229600" cy="78351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626618" y="8565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38536" y="4834596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858000" y="1273124"/>
            <a:ext cx="3581400" cy="431800"/>
          </a:xfrm>
          <a:prstGeom prst="wedgeRoundRectCallout">
            <a:avLst>
              <a:gd name="adj1" fmla="val 18566"/>
              <a:gd name="adj2" fmla="val 81317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D59-2492-46B0-9F3C-4B4B47A239E0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73025"/>
            <a:ext cx="8235950" cy="792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595796" y="90325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905000" y="3609536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800664" y="1094936"/>
            <a:ext cx="2743200" cy="381000"/>
          </a:xfrm>
          <a:prstGeom prst="wedgeRoundRectCallout">
            <a:avLst>
              <a:gd name="adj1" fmla="val -16746"/>
              <a:gd name="adj2" fmla="val 65720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k = 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7AB-C8EC-46DD-9CA4-CA024E35CC74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14069"/>
            <a:ext cx="8235950" cy="8001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708150" y="79834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029264" y="4024532"/>
            <a:ext cx="3581400" cy="685800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622476" y="852268"/>
            <a:ext cx="6705600" cy="381000"/>
          </a:xfrm>
          <a:prstGeom prst="wedgeRoundRectCallout">
            <a:avLst>
              <a:gd name="adj1" fmla="val -35161"/>
              <a:gd name="adj2" fmla="val 81228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Display “The maximum between 5 and 2 is 5”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5FCD-2A1C-49AB-A303-7BAC7A36A7F9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E9B-DC72-43E8-92E1-C32DE448C58F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880"/>
            <a:ext cx="109728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while loop - syntax</a:t>
            </a:r>
            <a:endParaRPr lang="en-US" b="1" dirty="0">
              <a:solidFill>
                <a:srgbClr val="B8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24000" y="1106415"/>
            <a:ext cx="8419299" cy="1465243"/>
            <a:chOff x="115101" y="990600"/>
            <a:chExt cx="8419299" cy="146524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3200" y="990600"/>
              <a:ext cx="5791200" cy="1465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1" name="Group 20"/>
            <p:cNvGrpSpPr/>
            <p:nvPr/>
          </p:nvGrpSpPr>
          <p:grpSpPr>
            <a:xfrm>
              <a:off x="115101" y="1583055"/>
              <a:ext cx="3161499" cy="830997"/>
              <a:chOff x="115101" y="1583055"/>
              <a:chExt cx="3161499" cy="830997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2514600" y="2171700"/>
                <a:ext cx="762000" cy="236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15101" y="1583055"/>
                <a:ext cx="26090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2F1BC7"/>
                    </a:solidFill>
                  </a:rPr>
                  <a:t>Loop body contain </a:t>
                </a:r>
              </a:p>
              <a:p>
                <a:pPr algn="ctr"/>
                <a:r>
                  <a:rPr lang="en-US" sz="2400" b="1" dirty="0">
                    <a:solidFill>
                      <a:srgbClr val="2F1BC7"/>
                    </a:solidFill>
                  </a:rPr>
                  <a:t>single statement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24000" y="2613904"/>
            <a:ext cx="8001000" cy="3733800"/>
            <a:chOff x="0" y="2895600"/>
            <a:chExt cx="8001000" cy="37338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3200" y="2895600"/>
              <a:ext cx="525780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3" name="Group 22"/>
            <p:cNvGrpSpPr/>
            <p:nvPr/>
          </p:nvGrpSpPr>
          <p:grpSpPr>
            <a:xfrm>
              <a:off x="0" y="4572000"/>
              <a:ext cx="3276600" cy="830997"/>
              <a:chOff x="0" y="4572000"/>
              <a:chExt cx="3276600" cy="830997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2590800" y="5105400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0" y="4572000"/>
                <a:ext cx="26500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2F1BC7"/>
                    </a:solidFill>
                  </a:rPr>
                  <a:t>Loop body contain </a:t>
                </a:r>
              </a:p>
              <a:p>
                <a:pPr algn="ctr"/>
                <a:r>
                  <a:rPr lang="en-US" sz="2400" b="1" dirty="0">
                    <a:solidFill>
                      <a:srgbClr val="2F1BC7"/>
                    </a:solidFill>
                  </a:rPr>
                  <a:t>Multiple statement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1"/>
            <a:ext cx="8312150" cy="76517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568949" y="79629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029264" y="4704472"/>
            <a:ext cx="3581400" cy="2145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752600" y="838200"/>
            <a:ext cx="3276600" cy="381000"/>
          </a:xfrm>
          <a:prstGeom prst="wedgeRoundRectCallout">
            <a:avLst>
              <a:gd name="adj1" fmla="val 8475"/>
              <a:gd name="adj2" fmla="val 101535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main function ends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DF1-F5AF-40ED-AA39-C1E24FFAB791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1465" y="22580"/>
            <a:ext cx="9170542" cy="90649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cs typeface="Courier New" pitchFamily="49" charset="0"/>
              </a:rPr>
              <a:t>Exercise</a:t>
            </a:r>
            <a:endParaRPr lang="en-US" b="1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1465" y="88336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1019958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 Write a </a:t>
            </a:r>
            <a:r>
              <a:rPr lang="en-US" sz="2800" dirty="0" smtClean="0"/>
              <a:t>function that calculates </a:t>
            </a:r>
            <a:r>
              <a:rPr lang="en-US" sz="2800" dirty="0"/>
              <a:t>the person’s Body Mass Index (BMI). The BMI is often used to determine if a person is overweight, underweight for his/her height</a:t>
            </a:r>
            <a:r>
              <a:rPr lang="en-US" sz="2800" dirty="0" smtClean="0"/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- Ask User to input his/her weight and height</a:t>
            </a:r>
            <a:endParaRPr lang="en-US" sz="2800" dirty="0"/>
          </a:p>
          <a:p>
            <a:r>
              <a:rPr lang="en-US" sz="2800" dirty="0" smtClean="0"/>
              <a:t>BMI </a:t>
            </a:r>
            <a:r>
              <a:rPr lang="en-US" sz="2800" dirty="0"/>
              <a:t>is calculated as:</a:t>
            </a:r>
          </a:p>
          <a:p>
            <a:r>
              <a:rPr lang="en-US" sz="2800" dirty="0"/>
              <a:t>	BMI = (weight * 703) / (height*height)</a:t>
            </a:r>
          </a:p>
          <a:p>
            <a:endParaRPr lang="en-US" sz="2800" dirty="0"/>
          </a:p>
          <a:p>
            <a:r>
              <a:rPr lang="en-US" sz="2800" dirty="0"/>
              <a:t>Here weight is in pounds and height is in inches. </a:t>
            </a:r>
          </a:p>
          <a:p>
            <a:r>
              <a:rPr lang="en-US" sz="2800" dirty="0"/>
              <a:t>The program should display the message:</a:t>
            </a:r>
          </a:p>
          <a:p>
            <a:r>
              <a:rPr lang="en-US" sz="2800" dirty="0"/>
              <a:t>	- “Optimal Weight” if BMI is 18.5—25</a:t>
            </a:r>
          </a:p>
          <a:p>
            <a:r>
              <a:rPr lang="en-US" sz="2800" dirty="0"/>
              <a:t>          - “Under Weight” if BMI is &lt; 18.5</a:t>
            </a:r>
          </a:p>
          <a:p>
            <a:r>
              <a:rPr lang="en-US" sz="2800" dirty="0"/>
              <a:t>          - “Over Weight” if BMI is &gt; 25</a:t>
            </a:r>
          </a:p>
        </p:txBody>
      </p:sp>
    </p:spTree>
    <p:extLst>
      <p:ext uri="{BB962C8B-B14F-4D97-AF65-F5344CB8AC3E}">
        <p14:creationId xmlns:p14="http://schemas.microsoft.com/office/powerpoint/2010/main" val="8985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Chapter 6,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9574-3D93-4976-B523-4A155B34CF3E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E1EA-4152-409B-A8EB-D670F40A2A12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0709"/>
            <a:ext cx="9144000" cy="83640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do while loop - Syntax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1524000" y="914400"/>
            <a:ext cx="2588912" cy="762000"/>
            <a:chOff x="78088" y="990600"/>
            <a:chExt cx="2588912" cy="7620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33600" y="1447800"/>
              <a:ext cx="5334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8088" y="990600"/>
              <a:ext cx="22079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F1BC7"/>
                  </a:solidFill>
                </a:rPr>
                <a:t>Loop body contain </a:t>
              </a:r>
            </a:p>
            <a:p>
              <a:pPr algn="ctr"/>
              <a:r>
                <a:rPr lang="en-US" sz="2000" b="1" dirty="0">
                  <a:solidFill>
                    <a:srgbClr val="2F1BC7"/>
                  </a:solidFill>
                </a:rPr>
                <a:t>single statement</a:t>
              </a:r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1752600" y="3124200"/>
            <a:ext cx="2514600" cy="1447800"/>
            <a:chOff x="152400" y="3581400"/>
            <a:chExt cx="2514600" cy="14478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524000" y="4267200"/>
              <a:ext cx="11430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2400" y="3581400"/>
              <a:ext cx="2234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F1BC7"/>
                  </a:solidFill>
                </a:rPr>
                <a:t>Loop body contain </a:t>
              </a:r>
            </a:p>
            <a:p>
              <a:pPr algn="ctr"/>
              <a:r>
                <a:rPr lang="en-US" sz="2000" b="1" dirty="0">
                  <a:solidFill>
                    <a:srgbClr val="2F1BC7"/>
                  </a:solidFill>
                </a:rPr>
                <a:t>Multiple statement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5886" y="990600"/>
            <a:ext cx="566011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734290"/>
            <a:ext cx="5638800" cy="381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31A-7D47-4814-891D-513D15194429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rgbClr val="B80000"/>
                </a:solidFill>
              </a:rPr>
              <a:t>	</a:t>
            </a:r>
            <a:r>
              <a:rPr lang="en-US" b="1" i="1" noProof="1" smtClean="0">
                <a:solidFill>
                  <a:srgbClr val="B80000"/>
                </a:solidFill>
              </a:rPr>
              <a:t>break</a:t>
            </a:r>
            <a:r>
              <a:rPr lang="en-US" b="1" noProof="1" smtClean="0">
                <a:solidFill>
                  <a:srgbClr val="B80000"/>
                </a:solidFill>
              </a:rPr>
              <a:t> Statement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1066800"/>
            <a:ext cx="8915400" cy="5715000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  <a:latin typeface="Courier New" pitchFamily="49" charset="0"/>
              </a:rPr>
              <a:t>break</a:t>
            </a:r>
            <a:r>
              <a:rPr lang="en-US" dirty="0">
                <a:solidFill>
                  <a:srgbClr val="B80000"/>
                </a:solidFill>
              </a:rPr>
              <a:t> statement</a:t>
            </a:r>
          </a:p>
          <a:p>
            <a:pPr lvl="1"/>
            <a:r>
              <a:rPr lang="en-US" dirty="0"/>
              <a:t>Immediate exit from </a:t>
            </a:r>
            <a:r>
              <a:rPr lang="en-US" b="1" dirty="0">
                <a:solidFill>
                  <a:srgbClr val="2F1BC7"/>
                </a:solidFill>
                <a:latin typeface="Courier New" pitchFamily="49" charset="0"/>
              </a:rPr>
              <a:t>while</a:t>
            </a:r>
            <a:r>
              <a:rPr lang="en-US" dirty="0"/>
              <a:t>, </a:t>
            </a:r>
            <a:r>
              <a:rPr lang="en-US" b="1" dirty="0">
                <a:solidFill>
                  <a:srgbClr val="2F1BC7"/>
                </a:solidFill>
                <a:latin typeface="Courier New" pitchFamily="49" charset="0"/>
              </a:rPr>
              <a:t>for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2F1BC7"/>
                </a:solidFill>
                <a:latin typeface="Courier New" pitchFamily="49" charset="0"/>
              </a:rPr>
              <a:t>do/while</a:t>
            </a:r>
            <a:r>
              <a:rPr lang="en-US" dirty="0" smtClean="0"/>
              <a:t>, (also used in </a:t>
            </a:r>
            <a:r>
              <a:rPr lang="en-US" b="1" dirty="0" smtClean="0">
                <a:solidFill>
                  <a:srgbClr val="2F1BC7"/>
                </a:solidFill>
                <a:latin typeface="Courier New" pitchFamily="49" charset="0"/>
              </a:rPr>
              <a:t>switch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immediately ends </a:t>
            </a:r>
            <a:r>
              <a:rPr lang="en-US" dirty="0"/>
              <a:t>the </a:t>
            </a:r>
            <a:r>
              <a:rPr lang="en-US" b="1" dirty="0">
                <a:solidFill>
                  <a:srgbClr val="2C14DE"/>
                </a:solidFill>
              </a:rPr>
              <a:t>loop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that contains it. 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Common </a:t>
            </a:r>
            <a:r>
              <a:rPr lang="en-US" b="1" dirty="0" smtClean="0">
                <a:solidFill>
                  <a:srgbClr val="C00000"/>
                </a:solidFill>
              </a:rPr>
              <a:t>uses: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rgbClr val="2F1BC7"/>
                </a:solidFill>
              </a:rPr>
              <a:t>Escape early </a:t>
            </a:r>
            <a:r>
              <a:rPr lang="en-US" dirty="0"/>
              <a:t>from a </a:t>
            </a:r>
            <a:r>
              <a:rPr lang="en-US" dirty="0" smtClean="0"/>
              <a:t>loop 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Skip remainder part of the loop and exit</a:t>
            </a:r>
            <a:endParaRPr lang="en-US" b="1" dirty="0">
              <a:solidFill>
                <a:srgbClr val="2C14DE"/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6E2-B039-431E-B749-0BCDDD061CC0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-12413"/>
            <a:ext cx="9121219" cy="943466"/>
          </a:xfrm>
        </p:spPr>
        <p:txBody>
          <a:bodyPr>
            <a:normAutofit/>
          </a:bodyPr>
          <a:lstStyle/>
          <a:p>
            <a:r>
              <a:rPr lang="en-US" b="1" noProof="1" smtClean="0">
                <a:solidFill>
                  <a:srgbClr val="B80000"/>
                </a:solidFill>
              </a:rPr>
              <a:t>	</a:t>
            </a:r>
            <a:r>
              <a:rPr lang="en-US" b="1" i="1" noProof="1" smtClean="0">
                <a:solidFill>
                  <a:srgbClr val="B80000"/>
                </a:solidFill>
              </a:rPr>
              <a:t>continue</a:t>
            </a:r>
            <a:r>
              <a:rPr lang="en-US" b="1" noProof="1" smtClean="0">
                <a:solidFill>
                  <a:srgbClr val="B80000"/>
                </a:solidFill>
              </a:rPr>
              <a:t> Statement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1066800"/>
            <a:ext cx="9029700" cy="5791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B80000"/>
                </a:solidFill>
                <a:latin typeface="Courier New" pitchFamily="49" charset="0"/>
              </a:rPr>
              <a:t>continue </a:t>
            </a:r>
            <a:r>
              <a:rPr lang="en-US" b="1" dirty="0" smtClean="0">
                <a:solidFill>
                  <a:srgbClr val="B80000"/>
                </a:solidFill>
              </a:rPr>
              <a:t>statement</a:t>
            </a:r>
            <a:endParaRPr lang="en-US" b="1" dirty="0">
              <a:solidFill>
                <a:srgbClr val="B8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3000" b="1" dirty="0">
                <a:solidFill>
                  <a:srgbClr val="2F1BC7"/>
                </a:solidFill>
              </a:rPr>
              <a:t>Only ends the current iteration</a:t>
            </a:r>
          </a:p>
          <a:p>
            <a:pPr lvl="1">
              <a:spcBef>
                <a:spcPts val="1200"/>
              </a:spcBef>
            </a:pPr>
            <a:r>
              <a:rPr lang="en-US" sz="3000" b="1" dirty="0">
                <a:solidFill>
                  <a:srgbClr val="2F1BC7"/>
                </a:solidFill>
              </a:rPr>
              <a:t>Skips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F1BC7"/>
                </a:solidFill>
              </a:rPr>
              <a:t>remainder of loop body </a:t>
            </a:r>
            <a:r>
              <a:rPr lang="en-US" sz="3000" dirty="0"/>
              <a:t>(in </a:t>
            </a:r>
            <a:r>
              <a:rPr lang="en-US" sz="3000" b="1" u="sng" dirty="0">
                <a:solidFill>
                  <a:srgbClr val="2F1BC7"/>
                </a:solidFill>
              </a:rPr>
              <a:t>current iteration</a:t>
            </a:r>
            <a:r>
              <a:rPr lang="en-US" sz="30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000" b="1" dirty="0">
                <a:solidFill>
                  <a:srgbClr val="2F1BC7"/>
                </a:solidFill>
              </a:rPr>
              <a:t>Proceeds</a:t>
            </a:r>
            <a:r>
              <a:rPr lang="en-US" sz="3000" dirty="0"/>
              <a:t> with </a:t>
            </a:r>
            <a:r>
              <a:rPr lang="en-US" sz="3000" b="1" dirty="0">
                <a:solidFill>
                  <a:srgbClr val="2F1BC7"/>
                </a:solidFill>
              </a:rPr>
              <a:t>next iteration </a:t>
            </a:r>
            <a:r>
              <a:rPr lang="en-US" sz="3000" dirty="0"/>
              <a:t>of </a:t>
            </a:r>
            <a:r>
              <a:rPr lang="en-US" sz="3000" b="1" dirty="0"/>
              <a:t>loop</a:t>
            </a:r>
          </a:p>
          <a:p>
            <a:pPr lvl="1"/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F1BC7"/>
                </a:solidFill>
              </a:rPr>
              <a:t>“continue” </a:t>
            </a:r>
            <a:r>
              <a:rPr lang="en-US" dirty="0" smtClean="0"/>
              <a:t>can only be inside loops (</a:t>
            </a:r>
            <a:r>
              <a:rPr lang="en-US" b="1" i="1" dirty="0" smtClean="0">
                <a:solidFill>
                  <a:srgbClr val="B80000"/>
                </a:solidFill>
              </a:rPr>
              <a:t>for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B80000"/>
                </a:solidFill>
              </a:rPr>
              <a:t>while</a:t>
            </a:r>
            <a:r>
              <a:rPr lang="en-US" dirty="0" smtClean="0"/>
              <a:t>, or    </a:t>
            </a:r>
            <a:r>
              <a:rPr lang="en-US" b="1" i="1" dirty="0" smtClean="0">
                <a:solidFill>
                  <a:srgbClr val="B80000"/>
                </a:solidFill>
              </a:rPr>
              <a:t>do-while</a:t>
            </a:r>
            <a:r>
              <a:rPr lang="en-US" dirty="0" smtClean="0"/>
              <a:t>). </a:t>
            </a:r>
            <a:r>
              <a:rPr lang="en-US" b="1" u="sng" dirty="0" smtClean="0"/>
              <a:t>IT CANNOT BE USED IN </a:t>
            </a:r>
            <a:r>
              <a:rPr lang="en-US" b="1" i="1" u="sng" dirty="0" smtClean="0"/>
              <a:t>“switch”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88533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741E-1042-45B8-A5EF-B5814E8A966F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rgbClr val="B80000"/>
                </a:solidFill>
              </a:rPr>
              <a:t>	</a:t>
            </a:r>
            <a:r>
              <a:rPr lang="en-US" b="1" i="1" noProof="1">
                <a:solidFill>
                  <a:srgbClr val="B80000"/>
                </a:solidFill>
              </a:rPr>
              <a:t>continue</a:t>
            </a:r>
            <a:r>
              <a:rPr lang="en-US" b="1" noProof="1">
                <a:solidFill>
                  <a:srgbClr val="B80000"/>
                </a:solidFill>
              </a:rPr>
              <a:t> </a:t>
            </a:r>
            <a:r>
              <a:rPr lang="en-US" b="1" noProof="1" smtClean="0">
                <a:solidFill>
                  <a:srgbClr val="B80000"/>
                </a:solidFill>
              </a:rPr>
              <a:t>Statement - Examples</a:t>
            </a:r>
            <a:endParaRPr lang="en-US" dirty="0">
              <a:solidFill>
                <a:srgbClr val="B8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97174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3886200"/>
            <a:ext cx="9029700" cy="25908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n;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EvenSum</a:t>
            </a:r>
            <a:r>
              <a:rPr lang="en-US" sz="1800" b="1" dirty="0">
                <a:latin typeface="Consolas" panose="020B0609020204030204" pitchFamily="49" charset="0"/>
              </a:rPr>
              <a:t>=0; 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	while(1)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			</a:t>
            </a:r>
            <a:r>
              <a:rPr lang="en-US" sz="1800" b="1" dirty="0" err="1">
                <a:latin typeface="Consolas" panose="020B0609020204030204" pitchFamily="49" charset="0"/>
              </a:rPr>
              <a:t>cin</a:t>
            </a:r>
            <a:r>
              <a:rPr lang="en-US" sz="1800" b="1" dirty="0">
                <a:latin typeface="Consolas" panose="020B0609020204030204" pitchFamily="49" charset="0"/>
              </a:rPr>
              <a:t>&gt;&gt;n;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			if(n%2==1)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				</a:t>
            </a:r>
            <a:r>
              <a:rPr lang="en-US" sz="1800" b="1" dirty="0">
                <a:solidFill>
                  <a:srgbClr val="2F1BC7"/>
                </a:solidFill>
                <a:latin typeface="Consolas" panose="020B0609020204030204" pitchFamily="49" charset="0"/>
              </a:rPr>
              <a:t>continue;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			</a:t>
            </a:r>
            <a:r>
              <a:rPr lang="en-US" sz="1800" b="1" dirty="0" err="1">
                <a:latin typeface="Consolas" panose="020B0609020204030204" pitchFamily="49" charset="0"/>
              </a:rPr>
              <a:t>EvenSum</a:t>
            </a:r>
            <a:r>
              <a:rPr lang="en-US" sz="1800" b="1" dirty="0"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</a:rPr>
              <a:t>EvenSum</a:t>
            </a:r>
            <a:r>
              <a:rPr lang="en-US" sz="1800" b="1" dirty="0">
                <a:latin typeface="Consolas" panose="020B0609020204030204" pitchFamily="49" charset="0"/>
              </a:rPr>
              <a:t> + n;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38300" y="1219200"/>
            <a:ext cx="9105900" cy="2514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 for (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=1; 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&lt;=5; 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++)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	if (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==3)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		</a:t>
            </a:r>
            <a:r>
              <a:rPr lang="en-US" sz="2000" b="1" dirty="0">
                <a:solidFill>
                  <a:srgbClr val="2F1BC7"/>
                </a:solidFill>
                <a:latin typeface="Consolas" panose="020B0609020204030204" pitchFamily="49" charset="0"/>
              </a:rPr>
              <a:t>continue;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&lt;&lt;“Hello”&lt;&lt;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476-2EC4-4B9B-87E6-C1723F70EA0B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0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602" y="22584"/>
            <a:ext cx="9161008" cy="88491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switch statement (without break)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4229100" y="261937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909764" y="2238375"/>
            <a:ext cx="6726237" cy="2523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600" b="1" dirty="0"/>
              <a:t>switch</a:t>
            </a:r>
            <a:r>
              <a:rPr lang="en-US" sz="2600" dirty="0"/>
              <a:t> (</a:t>
            </a:r>
            <a:r>
              <a:rPr lang="en-US" sz="2600" b="1" dirty="0" err="1">
                <a:solidFill>
                  <a:srgbClr val="2C14DE"/>
                </a:solidFill>
              </a:rPr>
              <a:t>ch</a:t>
            </a:r>
            <a:r>
              <a:rPr lang="en-US" sz="2600" dirty="0"/>
              <a:t>) {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2C14DE"/>
                </a:solidFill>
              </a:rPr>
              <a:t>'a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</a:t>
            </a:r>
            <a:r>
              <a:rPr lang="en-US" sz="2600" dirty="0" smtClean="0"/>
              <a:t>a\n”;</a:t>
            </a:r>
            <a:endParaRPr lang="en-US" sz="2600" dirty="0"/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'</a:t>
            </a:r>
            <a:r>
              <a:rPr lang="en-US" sz="2600" b="1" dirty="0">
                <a:solidFill>
                  <a:srgbClr val="2C14DE"/>
                </a:solidFill>
              </a:rPr>
              <a:t>b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</a:t>
            </a:r>
            <a:r>
              <a:rPr lang="en-US" sz="2600" dirty="0" smtClean="0"/>
              <a:t>b\n”;</a:t>
            </a:r>
            <a:endParaRPr lang="en-US" sz="2600" dirty="0"/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'</a:t>
            </a:r>
            <a:r>
              <a:rPr lang="en-US" sz="2600" b="1" dirty="0">
                <a:solidFill>
                  <a:srgbClr val="2C14DE"/>
                </a:solidFill>
              </a:rPr>
              <a:t>c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</a:t>
            </a:r>
            <a:r>
              <a:rPr lang="en-US" sz="2600" dirty="0" smtClean="0"/>
              <a:t>c\n”;</a:t>
            </a:r>
          </a:p>
          <a:p>
            <a:r>
              <a:rPr lang="en-US" sz="2600" b="1" dirty="0" smtClean="0"/>
              <a:t> default: 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" Default \n";</a:t>
            </a:r>
            <a:endParaRPr lang="en-US" sz="2600" dirty="0"/>
          </a:p>
          <a:p>
            <a:r>
              <a:rPr lang="en-US" sz="2600" dirty="0"/>
              <a:t>} </a:t>
            </a: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2219615" y="1082386"/>
            <a:ext cx="2573338" cy="536575"/>
          </a:xfrm>
          <a:prstGeom prst="wedgeRoundRectCallout">
            <a:avLst>
              <a:gd name="adj1" fmla="val -13972"/>
              <a:gd name="adj2" fmla="val 1911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 b="1" dirty="0"/>
              <a:t>Suppose </a:t>
            </a:r>
            <a:r>
              <a:rPr lang="en-US" sz="2400" b="1" dirty="0" err="1">
                <a:solidFill>
                  <a:srgbClr val="2C14DE"/>
                </a:solidFill>
              </a:rPr>
              <a:t>ch</a:t>
            </a:r>
            <a:r>
              <a:rPr lang="en-US" sz="2400" b="1" dirty="0"/>
              <a:t> is 'a’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3255820" y="2743200"/>
            <a:ext cx="342900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48890" y="3124200"/>
            <a:ext cx="342900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28110" y="3512125"/>
            <a:ext cx="342900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6602" y="90749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EB8E-538B-43E6-B36F-9CDBC2FA0D83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18737</TotalTime>
  <Words>1386</Words>
  <Application>Microsoft Office PowerPoint</Application>
  <PresentationFormat>Widescreen</PresentationFormat>
  <Paragraphs>452</Paragraphs>
  <Slides>43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宋体</vt:lpstr>
      <vt:lpstr>Arial</vt:lpstr>
      <vt:lpstr>Arial</vt:lpstr>
      <vt:lpstr>Calibri</vt:lpstr>
      <vt:lpstr>Comic Sans MS</vt:lpstr>
      <vt:lpstr>Consolas</vt:lpstr>
      <vt:lpstr>Courier New</vt:lpstr>
      <vt:lpstr>Monotype Sorts</vt:lpstr>
      <vt:lpstr>Tahoma</vt:lpstr>
      <vt:lpstr>Times New Roman</vt:lpstr>
      <vt:lpstr>Wingdings</vt:lpstr>
      <vt:lpstr>Office Theme</vt:lpstr>
      <vt:lpstr>Picture</vt:lpstr>
      <vt:lpstr>PowerPoint Presentation</vt:lpstr>
      <vt:lpstr>Goals</vt:lpstr>
      <vt:lpstr>Previous Lecture</vt:lpstr>
      <vt:lpstr>while loop - syntax</vt:lpstr>
      <vt:lpstr>do while loop - Syntax</vt:lpstr>
      <vt:lpstr> break Statement</vt:lpstr>
      <vt:lpstr> continue Statement</vt:lpstr>
      <vt:lpstr> continue Statement - Examples</vt:lpstr>
      <vt:lpstr>switch statement (without break)</vt:lpstr>
      <vt:lpstr>switch statement (with break)</vt:lpstr>
      <vt:lpstr>switch statement (with break)</vt:lpstr>
      <vt:lpstr>Today’s Lecture</vt:lpstr>
      <vt:lpstr>Functions in C++</vt:lpstr>
      <vt:lpstr>Functions in C++(Cont.)</vt:lpstr>
      <vt:lpstr>About Functions in C++</vt:lpstr>
      <vt:lpstr>Calling Function </vt:lpstr>
      <vt:lpstr>Calling Function </vt:lpstr>
      <vt:lpstr>Calling Functions</vt:lpstr>
      <vt:lpstr>Calling Functions</vt:lpstr>
      <vt:lpstr>Function Definition</vt:lpstr>
      <vt:lpstr>Function Prototype </vt:lpstr>
      <vt:lpstr>Function Prototype (cont.) </vt:lpstr>
      <vt:lpstr>Function Prototype (cont.)  </vt:lpstr>
      <vt:lpstr>Function Prototype (cont.)  </vt:lpstr>
      <vt:lpstr>Function Prototype </vt:lpstr>
      <vt:lpstr>Function signature and Parameters</vt:lpstr>
      <vt:lpstr>PowerPoint Presentation</vt:lpstr>
      <vt:lpstr>void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Exercise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1307</cp:revision>
  <dcterms:created xsi:type="dcterms:W3CDTF">2006-08-16T00:00:00Z</dcterms:created>
  <dcterms:modified xsi:type="dcterms:W3CDTF">2022-10-17T09:58:31Z</dcterms:modified>
</cp:coreProperties>
</file>