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352" r:id="rId2"/>
    <p:sldId id="686" r:id="rId3"/>
    <p:sldId id="791" r:id="rId4"/>
    <p:sldId id="934" r:id="rId5"/>
    <p:sldId id="935" r:id="rId6"/>
    <p:sldId id="937" r:id="rId7"/>
    <p:sldId id="980" r:id="rId8"/>
    <p:sldId id="938" r:id="rId9"/>
    <p:sldId id="939" r:id="rId10"/>
    <p:sldId id="940" r:id="rId11"/>
    <p:sldId id="941" r:id="rId12"/>
    <p:sldId id="943" r:id="rId13"/>
    <p:sldId id="944" r:id="rId14"/>
    <p:sldId id="945" r:id="rId15"/>
    <p:sldId id="946" r:id="rId16"/>
    <p:sldId id="979" r:id="rId17"/>
    <p:sldId id="983" r:id="rId18"/>
    <p:sldId id="947" r:id="rId19"/>
    <p:sldId id="948" r:id="rId20"/>
    <p:sldId id="949" r:id="rId21"/>
    <p:sldId id="950" r:id="rId22"/>
    <p:sldId id="951" r:id="rId23"/>
    <p:sldId id="952" r:id="rId24"/>
    <p:sldId id="953" r:id="rId25"/>
    <p:sldId id="954" r:id="rId26"/>
    <p:sldId id="955" r:id="rId27"/>
    <p:sldId id="956" r:id="rId28"/>
    <p:sldId id="957" r:id="rId29"/>
    <p:sldId id="958" r:id="rId30"/>
    <p:sldId id="981" r:id="rId31"/>
    <p:sldId id="982" r:id="rId32"/>
    <p:sldId id="984" r:id="rId33"/>
    <p:sldId id="959" r:id="rId34"/>
    <p:sldId id="960" r:id="rId35"/>
    <p:sldId id="961" r:id="rId36"/>
    <p:sldId id="962" r:id="rId37"/>
    <p:sldId id="963" r:id="rId38"/>
    <p:sldId id="985" r:id="rId39"/>
    <p:sldId id="687" r:id="rId40"/>
    <p:sldId id="41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5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955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697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3513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8887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399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476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42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301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206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6914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256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3801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070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09562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330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45CA2-1BBF-4BC2-9F6D-FCF93455016C}" type="slidenum">
              <a:rPr lang="x-none"/>
              <a:pPr/>
              <a:t>4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8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086A87-BE91-4740-BF97-430B2AE5A762}" type="slidenum">
              <a:rPr lang="x-none"/>
              <a:pPr/>
              <a:t>5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4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99D98-C8E3-4257-9497-71739E62D99A}" type="slidenum">
              <a:rPr lang="x-none"/>
              <a:pPr/>
              <a:t>6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1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99D98-C8E3-4257-9497-71739E62D99A}" type="slidenum">
              <a:rPr lang="x-none"/>
              <a:pPr/>
              <a:t>8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99D98-C8E3-4257-9497-71739E62D99A}" type="slidenum">
              <a:rPr lang="x-none"/>
              <a:pPr/>
              <a:t>9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37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6B375-40B7-40AF-8761-BE37D07DF08F}" type="slidenum">
              <a:rPr lang="x-none"/>
              <a:pPr/>
              <a:t>10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6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noFill/>
        </p:spPr>
        <p:txBody>
          <a:bodyPr/>
          <a:lstStyle/>
          <a:p>
            <a:endParaRPr lang="en-US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49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E970814-38E7-42F1-9982-237A5D2C0B63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4396-16A0-4DD8-84AA-B1D962551F65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F6E7-7164-4AB2-A713-5C354940ADA5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888E959-20EB-40F1-8E13-40D7D5F44FC1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91C680C-33B6-42EA-B71B-D0750F56F383}" type="slidenum">
              <a:rPr lang="x-none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6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117-FED2-45A1-9449-791CC7680CDF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75A1-8F76-47A2-B48C-10DC14416E3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8F52E-6B72-422C-AB46-C3B0A0B6C0B9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E64D0-C975-4656-921E-668F56D15D4D}" type="datetime1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50E8-B457-4B62-BD7B-2C9F18EC27F1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6F2F-F9C6-4A02-9BC0-9F9C8A7A2E2D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5A05-20D1-4741-B475-AA2A7E059645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9BC6-0584-4550-98C3-05F38C05E72E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2A62CD5-F528-451C-835E-694EA3F748C7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CF24-566D-44EB-AF98-55CE665E51C3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Introduction to Functions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3996"/>
            <a:ext cx="9144000" cy="880404"/>
          </a:xfrm>
        </p:spPr>
        <p:txBody>
          <a:bodyPr>
            <a:normAutofit/>
          </a:bodyPr>
          <a:lstStyle/>
          <a:p>
            <a:pPr rtl="0"/>
            <a:r>
              <a:rPr lang="en-US" sz="4800" b="1" dirty="0">
                <a:solidFill>
                  <a:srgbClr val="C00000"/>
                </a:solidFill>
              </a:rPr>
              <a:t>Function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143000"/>
            <a:ext cx="89916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3500" b="1" dirty="0"/>
              <a:t>Syntax for  function definition: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800" i="1" dirty="0">
              <a:latin typeface="+mj-lt"/>
              <a:cs typeface="Times New Roman" pitchFamily="18" charset="0"/>
            </a:endParaRP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dirty="0">
                <a:latin typeface="+mj-lt"/>
                <a:ea typeface="Tahoma" pitchFamily="34" charset="0"/>
                <a:cs typeface="Times New Roman" pitchFamily="18" charset="0"/>
              </a:rPr>
              <a:t>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returned-value-type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function-name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 (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parameter-list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)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i="1" dirty="0">
                <a:solidFill>
                  <a:srgbClr val="FF33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{</a:t>
            </a:r>
            <a:r>
              <a:rPr lang="en-US" sz="2400" b="1" i="1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	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	Declarations of local variables and Statements;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	…</a:t>
            </a:r>
          </a:p>
          <a:p>
            <a:pPr algn="l" rtl="0">
              <a:lnSpc>
                <a:spcPct val="80000"/>
              </a:lnSpc>
              <a:buFontTx/>
              <a:buNone/>
            </a:pPr>
            <a:r>
              <a:rPr lang="en-US" sz="2400" b="1" i="1" dirty="0">
                <a:solidFill>
                  <a:srgbClr val="008000"/>
                </a:solidFill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	</a:t>
            </a:r>
            <a:r>
              <a:rPr lang="en-US" sz="2400" b="1" dirty="0">
                <a:latin typeface="Consolas" panose="020B0609020204030204" pitchFamily="49" charset="0"/>
                <a:ea typeface="Tahoma" pitchFamily="34" charset="0"/>
                <a:cs typeface="Times New Roman" pitchFamily="18" charset="0"/>
              </a:rPr>
              <a:t>}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sz="22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 rtl="0"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Parameter list</a:t>
            </a:r>
          </a:p>
          <a:p>
            <a:pPr lvl="2" algn="l" rtl="0">
              <a:lnSpc>
                <a:spcPct val="80000"/>
              </a:lnSpc>
            </a:pP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Comma separated </a:t>
            </a:r>
            <a:r>
              <a:rPr lang="en-US" sz="2800" dirty="0">
                <a:latin typeface="+mj-lt"/>
                <a:cs typeface="Times New Roman" pitchFamily="18" charset="0"/>
              </a:rPr>
              <a:t>list of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arguments</a:t>
            </a:r>
          </a:p>
          <a:p>
            <a:pPr lvl="3" algn="l" rtl="0">
              <a:lnSpc>
                <a:spcPct val="80000"/>
              </a:lnSpc>
            </a:pP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Data type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needed for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each argument</a:t>
            </a:r>
            <a:endParaRPr lang="en-US" sz="2800" dirty="0">
              <a:solidFill>
                <a:srgbClr val="2F1BC7"/>
              </a:solidFill>
              <a:latin typeface="+mj-lt"/>
              <a:cs typeface="Times New Roman" pitchFamily="18" charset="0"/>
            </a:endParaRPr>
          </a:p>
          <a:p>
            <a:pPr lvl="2" algn="l" rtl="0">
              <a:lnSpc>
                <a:spcPct val="80000"/>
              </a:lnSpc>
            </a:pPr>
            <a:r>
              <a:rPr lang="en-US" sz="2800" dirty="0">
                <a:latin typeface="+mj-lt"/>
                <a:cs typeface="Times New Roman" pitchFamily="18" charset="0"/>
              </a:rPr>
              <a:t>If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no arguments </a:t>
            </a:r>
            <a:r>
              <a:rPr lang="en-US" sz="2800" dirty="0">
                <a:latin typeface="+mj-lt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leave blank</a:t>
            </a:r>
          </a:p>
          <a:p>
            <a:pPr lvl="2" algn="l" rtl="0">
              <a:lnSpc>
                <a:spcPct val="80000"/>
              </a:lnSpc>
            </a:pPr>
            <a:endParaRPr lang="en-US" sz="2800" dirty="0">
              <a:latin typeface="+mj-lt"/>
              <a:cs typeface="Times New Roman" pitchFamily="18" charset="0"/>
            </a:endParaRPr>
          </a:p>
          <a:p>
            <a:pPr lvl="1" algn="l" rtl="0">
              <a:lnSpc>
                <a:spcPct val="8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Return-value-type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Data type </a:t>
            </a:r>
            <a:r>
              <a:rPr lang="en-US" sz="2800" dirty="0">
                <a:latin typeface="+mj-lt"/>
                <a:cs typeface="Times New Roman" pitchFamily="18" charset="0"/>
              </a:rPr>
              <a:t>of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result returned</a:t>
            </a:r>
            <a:r>
              <a:rPr lang="en-US" sz="2800" b="1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(use </a:t>
            </a:r>
            <a:r>
              <a:rPr lang="en-US" sz="28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void</a:t>
            </a:r>
            <a:r>
              <a:rPr lang="en-US" sz="2800" dirty="0">
                <a:latin typeface="+mj-lt"/>
                <a:cs typeface="Times New Roman" pitchFamily="18" charset="0"/>
              </a:rPr>
              <a:t> if nothing will be returned)</a:t>
            </a:r>
          </a:p>
          <a:p>
            <a:pPr algn="l" rtl="0">
              <a:lnSpc>
                <a:spcPct val="80000"/>
              </a:lnSpc>
              <a:buFontTx/>
              <a:buNone/>
            </a:pPr>
            <a:endParaRPr lang="en-US" sz="2800" b="1" dirty="0">
              <a:latin typeface="+mj-lt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9F216-B0E6-4A31-A9FB-3EE172579AEF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"/>
            <a:ext cx="9144000" cy="8686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973138"/>
            <a:ext cx="8991600" cy="573246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3000" dirty="0">
                <a:ea typeface="宋体" pitchFamily="2" charset="-122"/>
              </a:rPr>
              <a:t>Before a </a:t>
            </a:r>
            <a:r>
              <a:rPr lang="en-US" sz="3000" b="1" dirty="0">
                <a:solidFill>
                  <a:srgbClr val="2F1BC7"/>
                </a:solidFill>
                <a:ea typeface="宋体" pitchFamily="2" charset="-122"/>
              </a:rPr>
              <a:t>function</a:t>
            </a:r>
            <a:r>
              <a:rPr lang="en-US" sz="3000" dirty="0">
                <a:ea typeface="宋体" pitchFamily="2" charset="-122"/>
              </a:rPr>
              <a:t> is </a:t>
            </a:r>
            <a:r>
              <a:rPr lang="en-US" sz="3000" b="1" dirty="0">
                <a:solidFill>
                  <a:srgbClr val="2F1BC7"/>
                </a:solidFill>
                <a:ea typeface="宋体" pitchFamily="2" charset="-122"/>
              </a:rPr>
              <a:t>called</a:t>
            </a:r>
            <a:r>
              <a:rPr lang="en-US" sz="3000" dirty="0">
                <a:ea typeface="宋体" pitchFamily="2" charset="-122"/>
              </a:rPr>
              <a:t>, </a:t>
            </a:r>
            <a:r>
              <a:rPr lang="en-US" sz="3000" b="1" dirty="0">
                <a:solidFill>
                  <a:srgbClr val="2F1BC7"/>
                </a:solidFill>
                <a:ea typeface="宋体" pitchFamily="2" charset="-122"/>
              </a:rPr>
              <a:t>it must be declared first</a:t>
            </a:r>
            <a:r>
              <a:rPr lang="en-US" sz="3000" dirty="0">
                <a:ea typeface="宋体" pitchFamily="2" charset="-122"/>
              </a:rPr>
              <a:t>.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ea typeface="宋体" pitchFamily="2" charset="-122"/>
            </a:endParaRPr>
          </a:p>
          <a:p>
            <a:pPr>
              <a:buFont typeface="Wingdings" pitchFamily="2" charset="2"/>
              <a:buChar char="§"/>
            </a:pPr>
            <a:r>
              <a:rPr lang="en-US" sz="3000" b="1" dirty="0">
                <a:solidFill>
                  <a:srgbClr val="C00000"/>
                </a:solidFill>
              </a:rPr>
              <a:t>Functions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cannot</a:t>
            </a:r>
            <a:r>
              <a:rPr lang="en-US" sz="3000" dirty="0"/>
              <a:t> be </a:t>
            </a:r>
            <a:r>
              <a:rPr lang="en-US" sz="3000" b="1" dirty="0"/>
              <a:t>defined</a:t>
            </a:r>
            <a:r>
              <a:rPr lang="en-US" sz="3000" dirty="0"/>
              <a:t> </a:t>
            </a:r>
            <a:r>
              <a:rPr lang="en-US" sz="3000" b="1" dirty="0"/>
              <a:t>inside</a:t>
            </a:r>
            <a:r>
              <a:rPr lang="en-US" sz="3000" dirty="0"/>
              <a:t> </a:t>
            </a:r>
            <a:r>
              <a:rPr lang="en-US" sz="3000" b="1" dirty="0"/>
              <a:t>other functions</a:t>
            </a:r>
          </a:p>
          <a:p>
            <a:pPr>
              <a:buFont typeface="Wingdings" pitchFamily="2" charset="2"/>
              <a:buChar char="§"/>
            </a:pPr>
            <a:endParaRPr lang="en-US" sz="3000" dirty="0">
              <a:ea typeface="宋体" pitchFamily="2" charset="-122"/>
            </a:endParaRPr>
          </a:p>
          <a:p>
            <a:pPr>
              <a:buFont typeface="Wingdings" pitchFamily="2" charset="2"/>
              <a:buChar char="§"/>
            </a:pPr>
            <a:r>
              <a:rPr lang="en-US" sz="3000" dirty="0">
                <a:ea typeface="宋体" pitchFamily="2" charset="-122"/>
              </a:rPr>
              <a:t>A </a:t>
            </a:r>
            <a:r>
              <a:rPr lang="en-US" sz="3000" b="1" dirty="0">
                <a:solidFill>
                  <a:srgbClr val="B80000"/>
                </a:solidFill>
                <a:ea typeface="宋体" pitchFamily="2" charset="-122"/>
              </a:rPr>
              <a:t>function prototype </a:t>
            </a:r>
            <a:r>
              <a:rPr lang="en-US" sz="3000" dirty="0">
                <a:ea typeface="宋体" pitchFamily="2" charset="-122"/>
              </a:rPr>
              <a:t>is a</a:t>
            </a:r>
            <a:r>
              <a:rPr lang="en-US" sz="3000" dirty="0">
                <a:solidFill>
                  <a:srgbClr val="B80000"/>
                </a:solidFill>
                <a:ea typeface="宋体" pitchFamily="2" charset="-122"/>
              </a:rPr>
              <a:t> </a:t>
            </a:r>
            <a:r>
              <a:rPr lang="en-US" sz="3000" b="1" i="1" dirty="0">
                <a:solidFill>
                  <a:srgbClr val="00B050"/>
                </a:solidFill>
                <a:ea typeface="宋体" pitchFamily="2" charset="-122"/>
              </a:rPr>
              <a:t>function declaration without implementation</a:t>
            </a:r>
            <a:r>
              <a:rPr lang="en-US" sz="3000" dirty="0">
                <a:ea typeface="宋体" pitchFamily="2" charset="-122"/>
              </a:rPr>
              <a:t>:</a:t>
            </a:r>
            <a:br>
              <a:rPr lang="en-US" sz="3000" dirty="0">
                <a:ea typeface="宋体" pitchFamily="2" charset="-122"/>
              </a:rPr>
            </a:br>
            <a:endParaRPr lang="en-US" sz="3000" b="1" dirty="0">
              <a:solidFill>
                <a:srgbClr val="2F1BC7"/>
              </a:solidFill>
              <a:ea typeface="宋体" pitchFamily="2" charset="-122"/>
              <a:cs typeface="Courier New" pitchFamily="49" charset="0"/>
            </a:endParaRPr>
          </a:p>
          <a:p>
            <a:pPr lvl="2" algn="ctr">
              <a:buNone/>
            </a:pP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multiplyTwoNums</a:t>
            </a:r>
            <a:r>
              <a:rPr lang="en-US" sz="2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800" b="1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,</a:t>
            </a:r>
            <a:r>
              <a:rPr lang="en-US" sz="2800" b="1" dirty="0" err="1">
                <a:solidFill>
                  <a:srgbClr val="2F1BC7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</a:t>
            </a:r>
            <a:r>
              <a:rPr lang="en-US" sz="2800" b="1" dirty="0">
                <a:solidFill>
                  <a:srgbClr val="008000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29000" y="5021758"/>
            <a:ext cx="6172200" cy="1683842"/>
            <a:chOff x="1905000" y="4571999"/>
            <a:chExt cx="6172200" cy="1683842"/>
          </a:xfrm>
        </p:grpSpPr>
        <p:sp>
          <p:nvSpPr>
            <p:cNvPr id="6" name="Right Brace 5"/>
            <p:cNvSpPr/>
            <p:nvPr/>
          </p:nvSpPr>
          <p:spPr>
            <a:xfrm rot="5400000">
              <a:off x="4758779" y="1718220"/>
              <a:ext cx="464642" cy="6172200"/>
            </a:xfrm>
            <a:prstGeom prst="rightBrace">
              <a:avLst/>
            </a:prstGeom>
            <a:ln w="41275">
              <a:solidFill>
                <a:srgbClr val="160C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0" y="5486400"/>
              <a:ext cx="440624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/>
                <a:t>A Function prototype (declaration without implementation)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V="1">
              <a:off x="4876800" y="5105400"/>
              <a:ext cx="762000" cy="304800"/>
            </a:xfrm>
            <a:prstGeom prst="straightConnector1">
              <a:avLst/>
            </a:prstGeom>
            <a:ln w="41275">
              <a:solidFill>
                <a:srgbClr val="160C5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E63D-871C-4896-BCF2-38A93CD181AC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3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91440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(cont.)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973138"/>
            <a:ext cx="8812212" cy="57324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(3,5);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&lt;&lt;sum;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return 0;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6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sz="26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a, 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26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a+b</a:t>
            </a: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	return sum;</a:t>
            </a:r>
          </a:p>
          <a:p>
            <a:pPr>
              <a:buNone/>
            </a:pPr>
            <a:r>
              <a:rPr lang="en-US" sz="26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953000" y="1981201"/>
            <a:ext cx="5286454" cy="735687"/>
            <a:chOff x="4114800" y="2362200"/>
            <a:chExt cx="5286454" cy="735687"/>
          </a:xfrm>
        </p:grpSpPr>
        <p:cxnSp>
          <p:nvCxnSpPr>
            <p:cNvPr id="7" name="Straight Arrow Connector 6"/>
            <p:cNvCxnSpPr>
              <a:stCxn id="10" idx="1"/>
            </p:cNvCxnSpPr>
            <p:nvPr/>
          </p:nvCxnSpPr>
          <p:spPr>
            <a:xfrm flipH="1" flipV="1">
              <a:off x="4114800" y="2362200"/>
              <a:ext cx="1371600" cy="5202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86400" y="2667000"/>
              <a:ext cx="39148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Error: Un-defined function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6AAC-2E68-444D-97F2-F44A31EAB6BC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45719"/>
            <a:ext cx="9144000" cy="88391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Prototype (cont.) 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00200" y="1838024"/>
            <a:ext cx="4572000" cy="4953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a,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b) 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a+b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return sum;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sz="1800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(3,5);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800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&lt;&lt;sum;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 return 0;</a:t>
            </a:r>
          </a:p>
          <a:p>
            <a:pPr>
              <a:buNone/>
            </a:pPr>
            <a:r>
              <a:rPr lang="en-US" sz="1800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258674" y="1735474"/>
            <a:ext cx="4344194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);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main()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b="1" dirty="0" err="1">
                <a:solidFill>
                  <a:srgbClr val="2F1BC7"/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(3,5);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&lt;&lt;sum;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  return 0;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b="1" dirty="0">
              <a:solidFill>
                <a:srgbClr val="00B0F0"/>
              </a:solidFill>
              <a:latin typeface="Consolas" panose="020B0609020204030204" pitchFamily="49" charset="0"/>
              <a:ea typeface="宋体" pitchFamily="2" charset="-122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AddTwoNumbers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a,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b) {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 sum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a+b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	 return sum;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163094" y="3885406"/>
            <a:ext cx="5791200" cy="1588"/>
          </a:xfrm>
          <a:prstGeom prst="line">
            <a:avLst/>
          </a:prstGeom>
          <a:ln w="952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638300" y="1102757"/>
            <a:ext cx="8915400" cy="618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Solution-1</a:t>
            </a:r>
            <a:r>
              <a:rPr lang="en-US" sz="36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                              </a:t>
            </a:r>
            <a:r>
              <a:rPr lang="en-US" sz="3600" b="1" u="sng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Solution-2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F6D07-63D8-4CA5-A1E8-AD2D3B1EF7DA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3452" y="44450"/>
            <a:ext cx="9164548" cy="877571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Function signature and Parameters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524000" y="1143000"/>
            <a:ext cx="9144000" cy="517064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rgbClr val="C00000"/>
                </a:solidFill>
                <a:latin typeface="Calibri" pitchFamily="34" charset="0"/>
              </a:rPr>
              <a:t>Function signature</a:t>
            </a:r>
            <a:r>
              <a:rPr lang="en-US" sz="3000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3000" dirty="0">
                <a:latin typeface="Calibri" pitchFamily="34" charset="0"/>
              </a:rPr>
              <a:t>is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combination</a:t>
            </a:r>
            <a:r>
              <a:rPr lang="en-US" sz="3000" dirty="0">
                <a:latin typeface="Calibri" pitchFamily="34" charset="0"/>
              </a:rPr>
              <a:t> of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function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name</a:t>
            </a:r>
            <a:r>
              <a:rPr lang="en-US" sz="3000" dirty="0">
                <a:latin typeface="Calibri" pitchFamily="34" charset="0"/>
              </a:rPr>
              <a:t> and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parameter list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</a:rPr>
              <a:t>. </a:t>
            </a: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endParaRPr lang="en-US" sz="3000" dirty="0">
              <a:latin typeface="Calibri" pitchFamily="34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Variables</a:t>
            </a:r>
            <a:r>
              <a:rPr lang="en-US" sz="3000" dirty="0">
                <a:latin typeface="Calibri" pitchFamily="34" charset="0"/>
              </a:rPr>
              <a:t> defined in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</a:rPr>
              <a:t>function header </a:t>
            </a:r>
            <a:r>
              <a:rPr lang="en-US" sz="3000" dirty="0">
                <a:latin typeface="Calibri" pitchFamily="34" charset="0"/>
              </a:rPr>
              <a:t>are known as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</a:rPr>
              <a:t>formal parameters. </a:t>
            </a: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endParaRPr lang="en-US" sz="3000" dirty="0">
              <a:latin typeface="Calibri" pitchFamily="34" charset="0"/>
              <a:cs typeface="Courier New" pitchFamily="49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  <a:cs typeface="Courier New" pitchFamily="49" charset="0"/>
              </a:rPr>
              <a:t>When a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function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is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invoked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, you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pass a value 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to the parameter. This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value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is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Courier New" pitchFamily="49" charset="0"/>
              </a:rPr>
              <a:t>referred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to as </a:t>
            </a:r>
            <a:r>
              <a:rPr lang="en-US" sz="3000" b="1" dirty="0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actual parameter or argument</a:t>
            </a:r>
            <a:r>
              <a:rPr lang="en-US" sz="3000" dirty="0">
                <a:solidFill>
                  <a:srgbClr val="FF0000"/>
                </a:solidFill>
                <a:latin typeface="Calibri" pitchFamily="34" charset="0"/>
                <a:cs typeface="Courier New" pitchFamily="49" charset="0"/>
              </a:rPr>
              <a:t>.</a:t>
            </a:r>
            <a:r>
              <a:rPr lang="en-US" sz="3000" dirty="0">
                <a:latin typeface="Calibri" pitchFamily="34" charset="0"/>
                <a:cs typeface="Courier New" pitchFamily="49" charset="0"/>
              </a:rPr>
              <a:t> 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2202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A45-DA64-40BB-BCA8-2F5A4A2060EF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5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558925" y="990601"/>
            <a:ext cx="9109075" cy="4247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A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function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may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return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a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value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: </a:t>
            </a:r>
          </a:p>
          <a:p>
            <a:pPr marL="914400" lvl="1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b="1" i="1" dirty="0" err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returnValueType</a:t>
            </a:r>
            <a:r>
              <a:rPr lang="en-US" sz="3000" i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is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data type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of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value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the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function returns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  <a:p>
            <a:pPr marL="457200" indent="-457200" eaLnBrk="0" hangingPunct="0">
              <a:spcBef>
                <a:spcPct val="50000"/>
              </a:spcBef>
              <a:buFont typeface="Wingdings" pitchFamily="2" charset="2"/>
              <a:buChar char="§"/>
            </a:pPr>
            <a:r>
              <a:rPr lang="en-US" sz="3000" dirty="0">
                <a:latin typeface="Calibri" pitchFamily="34" charset="0"/>
                <a:cs typeface="Times New Roman" pitchFamily="18" charset="0"/>
              </a:rPr>
              <a:t>If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function</a:t>
            </a:r>
            <a:r>
              <a:rPr lang="en-US" sz="3000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does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not</a:t>
            </a:r>
            <a:r>
              <a:rPr lang="en-US" sz="3000" b="1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return a value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, the </a:t>
            </a:r>
            <a:r>
              <a:rPr lang="en-US" sz="3000" b="1" i="1" dirty="0" err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returnValueType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 is the keyword </a:t>
            </a:r>
            <a:r>
              <a:rPr lang="en-US" sz="3000" b="1" dirty="0">
                <a:solidFill>
                  <a:srgbClr val="2F1BC7"/>
                </a:solidFill>
                <a:latin typeface="Calibri" pitchFamily="34" charset="0"/>
                <a:cs typeface="Times New Roman" pitchFamily="18" charset="0"/>
              </a:rPr>
              <a:t>void</a:t>
            </a:r>
            <a:r>
              <a:rPr lang="en-US" sz="3000" dirty="0">
                <a:latin typeface="Calibri" pitchFamily="34" charset="0"/>
                <a:cs typeface="Times New Roman" pitchFamily="18" charset="0"/>
              </a:rPr>
              <a:t>. </a:t>
            </a:r>
          </a:p>
          <a:p>
            <a:pPr marL="457200" indent="-457200" eaLnBrk="0" hangingPunct="0">
              <a:spcBef>
                <a:spcPct val="50000"/>
              </a:spcBef>
              <a:buFontTx/>
              <a:buChar char="•"/>
            </a:pPr>
            <a:endParaRPr lang="en-US" sz="3000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58924" y="44450"/>
            <a:ext cx="9109076" cy="9004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  <a:cs typeface="+mj-cs"/>
              </a:rPr>
              <a:t>Function’s return values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10EF-1E10-4136-B42E-E581B80BA0CC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9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438399"/>
          </a:xfrm>
        </p:spPr>
        <p:txBody>
          <a:bodyPr>
            <a:normAutofit/>
          </a:bodyPr>
          <a:lstStyle/>
          <a:p>
            <a:r>
              <a:rPr lang="en-US" dirty="0"/>
              <a:t>It isn’t necessary for all functions to return a value,</a:t>
            </a:r>
          </a:p>
          <a:p>
            <a:r>
              <a:rPr lang="en-US" dirty="0"/>
              <a:t>Some functions simply </a:t>
            </a:r>
            <a:r>
              <a:rPr lang="en-US" dirty="0" smtClean="0"/>
              <a:t>perform one </a:t>
            </a:r>
            <a:r>
              <a:rPr lang="en-US" dirty="0"/>
              <a:t>or more statements, and then terminate</a:t>
            </a:r>
            <a:r>
              <a:rPr lang="en-US" dirty="0" smtClean="0"/>
              <a:t>.</a:t>
            </a:r>
          </a:p>
          <a:p>
            <a:r>
              <a:rPr lang="en-US" dirty="0"/>
              <a:t>These are called 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i="1" dirty="0">
                <a:solidFill>
                  <a:srgbClr val="FF0000"/>
                </a:solidFill>
              </a:rPr>
              <a:t>functions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0816-4CA4-460B-8E31-E2CB945C778D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void </a:t>
            </a:r>
            <a:r>
              <a:rPr lang="en-US" b="1" dirty="0" smtClean="0"/>
              <a:t>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5280" y="4191000"/>
            <a:ext cx="853440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dirty="0"/>
              <a:t>void </a:t>
            </a:r>
            <a:r>
              <a:rPr lang="en-US" sz="2800" dirty="0" err="1"/>
              <a:t>displayMessage</a:t>
            </a:r>
            <a:r>
              <a:rPr lang="en-US" sz="2800" dirty="0"/>
              <a:t>()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</a:t>
            </a:r>
            <a:r>
              <a:rPr lang="en-US" sz="2800" dirty="0"/>
              <a:t>&lt;&lt; "Hello from the function </a:t>
            </a:r>
            <a:r>
              <a:rPr lang="en-US" sz="2800" dirty="0" err="1"/>
              <a:t>displayMessage</a:t>
            </a:r>
            <a:r>
              <a:rPr lang="en-US" sz="2800" dirty="0"/>
              <a:t>.\n";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32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DBE-1AE8-4EB1-ADA0-A0A4DC3F5327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7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-26987"/>
            <a:ext cx="9067800" cy="86518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>
            <p:extLst/>
          </p:nvPr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F30C-1F93-4562-884C-4D4416E0BE10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3026"/>
            <a:ext cx="9144000" cy="6127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35614" y="3172264"/>
            <a:ext cx="3422650" cy="177800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425826" y="762000"/>
            <a:ext cx="3508375" cy="387351"/>
          </a:xfrm>
          <a:prstGeom prst="wedgeRoundRectCallout">
            <a:avLst>
              <a:gd name="adj1" fmla="val -66879"/>
              <a:gd name="adj2" fmla="val 57103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7D">
                <a:lumMod val="20000"/>
                <a:lumOff val="80000"/>
              </a:srgbClr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000" b="1" kern="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 is now 5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AD788-B27B-4C70-88F8-7D81480D1461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FED64-A59E-4998-9C0B-1F4037C72E2E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6481" y="40323"/>
            <a:ext cx="8301519" cy="55557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81200" y="3389532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4495801" y="609601"/>
            <a:ext cx="3533775" cy="384175"/>
          </a:xfrm>
          <a:prstGeom prst="wedgeRoundRectCallout">
            <a:avLst>
              <a:gd name="adj1" fmla="val -71116"/>
              <a:gd name="adj2" fmla="val 69834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j is now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6096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D9487-3D0A-4C47-AD36-62D65C288D55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6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27306"/>
            <a:ext cx="8312150" cy="65849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5000" y="3595468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515290" y="804204"/>
            <a:ext cx="3533775" cy="431800"/>
          </a:xfrm>
          <a:prstGeom prst="wedgeRoundRectCallout">
            <a:avLst>
              <a:gd name="adj1" fmla="val -58042"/>
              <a:gd name="adj2" fmla="val 6209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Call  max(5, 2)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E1FF2-6485-4C54-B9B0-39BBD47E7E8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9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73026"/>
            <a:ext cx="8312150" cy="61277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0400" y="2895600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515290" y="804204"/>
            <a:ext cx="3533775" cy="431800"/>
          </a:xfrm>
          <a:prstGeom prst="wedgeRoundRectCallout">
            <a:avLst>
              <a:gd name="adj1" fmla="val 58997"/>
              <a:gd name="adj2" fmla="val 4515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Now  num1=5  num2=2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F236-6BD6-4B10-B028-1FA41E2F751B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-26987"/>
            <a:ext cx="8312150" cy="74092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24468" y="3324664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581400" y="762000"/>
            <a:ext cx="6934200" cy="431800"/>
          </a:xfrm>
          <a:prstGeom prst="wedgeRoundRectCallout">
            <a:avLst>
              <a:gd name="adj1" fmla="val 31529"/>
              <a:gd name="adj2" fmla="val 5623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b="1" dirty="0">
                <a:latin typeface="Times New Roman" pitchFamily="18" charset="0"/>
              </a:rPr>
              <a:t>A new variable </a:t>
            </a:r>
            <a:r>
              <a:rPr lang="en-US" sz="2400" b="1" dirty="0">
                <a:latin typeface="Times New Roman" pitchFamily="18" charset="0"/>
              </a:rPr>
              <a:t>result </a:t>
            </a:r>
            <a:r>
              <a:rPr lang="en-US" b="1" dirty="0">
                <a:latin typeface="Times New Roman" pitchFamily="18" charset="0"/>
              </a:rPr>
              <a:t>will be created (local to the max function)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38400" y="685801"/>
            <a:ext cx="82296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0A85-138A-4AC8-90E5-75157CDF8BD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9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73025"/>
            <a:ext cx="8235950" cy="76615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12187" y="87727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0400" y="3776004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400800" y="1273124"/>
            <a:ext cx="3962400" cy="431800"/>
          </a:xfrm>
          <a:prstGeom prst="wedgeRoundRectCallout">
            <a:avLst>
              <a:gd name="adj1" fmla="val 31529"/>
              <a:gd name="adj2" fmla="val 56231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5 &gt; 2 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true condition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CFB8-AE82-406E-91E7-C4D4FED6BB1C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60692"/>
            <a:ext cx="8282560" cy="853709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91515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10400" y="3990536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858000" y="1273124"/>
            <a:ext cx="3581400" cy="431800"/>
          </a:xfrm>
          <a:prstGeom prst="wedgeRoundRectCallout">
            <a:avLst>
              <a:gd name="adj1" fmla="val 31529"/>
              <a:gd name="adj2" fmla="val 6111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result =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451E8-681C-4FA1-B970-1F99CE334980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34927"/>
            <a:ext cx="8229600" cy="78351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626618" y="8565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038536" y="4834596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858000" y="1273124"/>
            <a:ext cx="3581400" cy="431800"/>
          </a:xfrm>
          <a:prstGeom prst="wedgeRoundRectCallout">
            <a:avLst>
              <a:gd name="adj1" fmla="val 18566"/>
              <a:gd name="adj2" fmla="val 8131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return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D59-2492-46B0-9F3C-4B4B47A239E0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7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73025"/>
            <a:ext cx="8235950" cy="79213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95796" y="90325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905000" y="3609536"/>
            <a:ext cx="3422650" cy="2399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800664" y="1094936"/>
            <a:ext cx="2743200" cy="381000"/>
          </a:xfrm>
          <a:prstGeom prst="wedgeRoundRectCallout">
            <a:avLst>
              <a:gd name="adj1" fmla="val -16746"/>
              <a:gd name="adj2" fmla="val 6572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k = 5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B37AB-C8EC-46DD-9CA4-CA024E35CC74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14069"/>
            <a:ext cx="8235950" cy="8001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708150" y="79834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29264" y="4024532"/>
            <a:ext cx="3581400" cy="685800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622476" y="852268"/>
            <a:ext cx="6705600" cy="381000"/>
          </a:xfrm>
          <a:prstGeom prst="wedgeRoundRectCallout">
            <a:avLst>
              <a:gd name="adj1" fmla="val -35161"/>
              <a:gd name="adj2" fmla="val 8122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Display “The maximum between 5 and 2 is 5”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5FCD-2A1C-49AB-A303-7BAC7A36A7F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355850" y="1"/>
            <a:ext cx="8312150" cy="7651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alibri" pitchFamily="34" charset="0"/>
                <a:ea typeface="宋体" pitchFamily="2" charset="-122"/>
              </a:rPr>
              <a:t>Calling Functions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33900" y="27432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981450" y="26289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2406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7"/>
          <p:cNvGraphicFramePr>
            <a:graphicFrameLocks noChangeAspect="1"/>
          </p:cNvGraphicFramePr>
          <p:nvPr/>
        </p:nvGraphicFramePr>
        <p:xfrm>
          <a:off x="1595796" y="1295400"/>
          <a:ext cx="8996004" cy="421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Picture" r:id="rId4" imgW="3569677" imgH="1670538" progId="Word.Picture.8">
                  <p:embed/>
                </p:oleObj>
              </mc:Choice>
              <mc:Fallback>
                <p:oleObj name="Picture" r:id="rId4" imgW="3569677" imgH="167053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796" y="1295400"/>
                        <a:ext cx="8996004" cy="4217988"/>
                      </a:xfrm>
                      <a:prstGeom prst="rect">
                        <a:avLst/>
                      </a:prstGeom>
                      <a:solidFill>
                        <a:srgbClr val="CACA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568949" y="79629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029264" y="4704472"/>
            <a:ext cx="3581400" cy="214532"/>
          </a:xfrm>
          <a:prstGeom prst="rect">
            <a:avLst/>
          </a:prstGeom>
          <a:solidFill>
            <a:schemeClr val="accent2">
              <a:lumMod val="75000"/>
              <a:alpha val="45097"/>
            </a:schemeClr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1752600" y="838200"/>
            <a:ext cx="3276600" cy="381000"/>
          </a:xfrm>
          <a:prstGeom prst="wedgeRoundRectCallout">
            <a:avLst>
              <a:gd name="adj1" fmla="val 8475"/>
              <a:gd name="adj2" fmla="val 101535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hangingPunct="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main function ends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3DF1-F5AF-40ED-AA39-C1E24FFAB791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C117-CB83-4C2D-A53D-2C444ABB2EC8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find Fibonacci </a:t>
            </a:r>
            <a:r>
              <a:rPr lang="en-US" dirty="0" smtClean="0"/>
              <a:t>series for a positive number N and print the series. If user enters 0 or  one or negative number then display message “Invalid Input”.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117-FED2-45A1-9449-791CC7680CDF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1465" y="22580"/>
            <a:ext cx="9170542" cy="90649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  <a:cs typeface="Courier New" pitchFamily="49" charset="0"/>
              </a:rPr>
              <a:t>Exercise</a:t>
            </a:r>
            <a:endParaRPr lang="en-US" b="1" dirty="0">
              <a:solidFill>
                <a:srgbClr val="B80000"/>
              </a:solidFill>
              <a:cs typeface="Courier New" pitchFamily="49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019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1465" y="88336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0200" y="101995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/>
              <a:t> Write a </a:t>
            </a:r>
            <a:r>
              <a:rPr lang="en-US" sz="2800" dirty="0" smtClean="0"/>
              <a:t>function that calculates </a:t>
            </a:r>
            <a:r>
              <a:rPr lang="en-US" sz="2800" dirty="0"/>
              <a:t>the person’s Body Mass Index (BMI). The BMI is often used to determine if a person is overweight, underweight for his/her height</a:t>
            </a:r>
            <a:r>
              <a:rPr lang="en-US" sz="2800" dirty="0" smtClean="0"/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- Ask User to input his/her weight and height</a:t>
            </a:r>
            <a:endParaRPr lang="en-US" sz="2800" dirty="0"/>
          </a:p>
          <a:p>
            <a:r>
              <a:rPr lang="en-US" sz="2800" dirty="0" smtClean="0"/>
              <a:t>BMI </a:t>
            </a:r>
            <a:r>
              <a:rPr lang="en-US" sz="2800" dirty="0"/>
              <a:t>is calculated as:</a:t>
            </a:r>
          </a:p>
          <a:p>
            <a:r>
              <a:rPr lang="en-US" sz="2800" dirty="0"/>
              <a:t>	BMI = (weight * 703) / (height*height)</a:t>
            </a:r>
          </a:p>
          <a:p>
            <a:endParaRPr lang="en-US" sz="2800" dirty="0"/>
          </a:p>
          <a:p>
            <a:r>
              <a:rPr lang="en-US" sz="2800" dirty="0"/>
              <a:t>Here weight is in pounds and height is in inches. </a:t>
            </a:r>
          </a:p>
          <a:p>
            <a:r>
              <a:rPr lang="en-US" sz="2800" dirty="0"/>
              <a:t>The program should display the message:</a:t>
            </a:r>
          </a:p>
          <a:p>
            <a:r>
              <a:rPr lang="en-US" sz="2800" dirty="0"/>
              <a:t>	- “Optimal Weight” if BMI is 18.5—25</a:t>
            </a:r>
          </a:p>
          <a:p>
            <a:r>
              <a:rPr lang="en-US" sz="2800" dirty="0"/>
              <a:t>          - “Under Weight” if BMI is &lt; 18.5</a:t>
            </a:r>
          </a:p>
          <a:p>
            <a:r>
              <a:rPr lang="en-US" sz="2800" dirty="0"/>
              <a:t>          - “Over Weight” if BMI is &gt; 25</a:t>
            </a:r>
          </a:p>
        </p:txBody>
      </p:sp>
    </p:spTree>
    <p:extLst>
      <p:ext uri="{BB962C8B-B14F-4D97-AF65-F5344CB8AC3E}">
        <p14:creationId xmlns:p14="http://schemas.microsoft.com/office/powerpoint/2010/main" val="8985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convert a decimal number into binary.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117-FED2-45A1-9449-791CC7680CDF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69980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00200" y="990600"/>
            <a:ext cx="8991600" cy="5638800"/>
          </a:xfrm>
          <a:noFill/>
          <a:ln/>
        </p:spPr>
        <p:txBody>
          <a:bodyPr>
            <a:noAutofit/>
          </a:bodyPr>
          <a:lstStyle/>
          <a:p>
            <a:pPr algn="l" rtl="0"/>
            <a:r>
              <a:rPr lang="en-US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Function overloading</a:t>
            </a:r>
          </a:p>
          <a:p>
            <a:pPr lvl="1" algn="l" rtl="0"/>
            <a:r>
              <a:rPr lang="en-US" sz="30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Functions</a:t>
            </a:r>
            <a:r>
              <a:rPr lang="en-US" sz="3000" dirty="0">
                <a:latin typeface="+mj-lt"/>
                <a:cs typeface="Times New Roman" pitchFamily="18" charset="0"/>
              </a:rPr>
              <a:t> with </a:t>
            </a:r>
            <a:r>
              <a:rPr lang="en-US" sz="30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same name</a:t>
            </a:r>
            <a:r>
              <a:rPr lang="en-US" sz="3000" b="1" dirty="0">
                <a:latin typeface="+mj-lt"/>
                <a:cs typeface="Times New Roman" pitchFamily="18" charset="0"/>
              </a:rPr>
              <a:t> </a:t>
            </a:r>
            <a:r>
              <a:rPr lang="en-US" sz="3000" dirty="0">
                <a:latin typeface="+mj-lt"/>
                <a:cs typeface="Times New Roman" pitchFamily="18" charset="0"/>
              </a:rPr>
              <a:t>and </a:t>
            </a:r>
            <a:r>
              <a:rPr lang="en-US" sz="30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different</a:t>
            </a:r>
            <a:r>
              <a:rPr lang="en-US" sz="30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parameters</a:t>
            </a:r>
          </a:p>
          <a:p>
            <a:pPr lvl="1" algn="l" rtl="0"/>
            <a:r>
              <a:rPr lang="en-US" sz="3000" dirty="0">
                <a:latin typeface="+mj-lt"/>
                <a:cs typeface="Times New Roman" pitchFamily="18" charset="0"/>
              </a:rPr>
              <a:t>Should </a:t>
            </a:r>
            <a:r>
              <a:rPr lang="en-US" sz="30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perform</a:t>
            </a:r>
            <a:r>
              <a:rPr lang="en-US" sz="3000" b="1" dirty="0">
                <a:latin typeface="+mj-lt"/>
                <a:cs typeface="Times New Roman" pitchFamily="18" charset="0"/>
              </a:rPr>
              <a:t> </a:t>
            </a:r>
            <a:r>
              <a:rPr lang="en-US" sz="3000" b="1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similar tasks</a:t>
            </a:r>
            <a:r>
              <a:rPr lang="en-US" sz="3000" dirty="0">
                <a:latin typeface="+mj-lt"/>
                <a:cs typeface="Times New Roman" pitchFamily="18" charset="0"/>
              </a:rPr>
              <a:t>: </a:t>
            </a:r>
          </a:p>
          <a:p>
            <a:pPr lvl="2" algn="l" rtl="0"/>
            <a:r>
              <a:rPr lang="en-US" sz="3000" dirty="0">
                <a:latin typeface="+mj-lt"/>
                <a:cs typeface="Times New Roman" pitchFamily="18" charset="0"/>
              </a:rPr>
              <a:t>i.e., function to square </a:t>
            </a:r>
            <a:r>
              <a:rPr lang="en-US" sz="3000" b="1" dirty="0" err="1">
                <a:latin typeface="+mj-lt"/>
                <a:cs typeface="Times New Roman" pitchFamily="18" charset="0"/>
              </a:rPr>
              <a:t>int</a:t>
            </a:r>
            <a:r>
              <a:rPr lang="en-US" sz="3000" dirty="0">
                <a:latin typeface="+mj-lt"/>
                <a:cs typeface="Times New Roman" pitchFamily="18" charset="0"/>
              </a:rPr>
              <a:t> and function to square </a:t>
            </a:r>
            <a:r>
              <a:rPr lang="en-US" sz="3000" b="1" dirty="0">
                <a:latin typeface="+mj-lt"/>
                <a:cs typeface="Times New Roman" pitchFamily="18" charset="0"/>
              </a:rPr>
              <a:t>float</a:t>
            </a:r>
            <a:r>
              <a:rPr lang="en-US" sz="3000" dirty="0">
                <a:latin typeface="+mj-lt"/>
                <a:cs typeface="Times New Roman" pitchFamily="18" charset="0"/>
              </a:rPr>
              <a:t> values</a:t>
            </a:r>
          </a:p>
          <a:p>
            <a:pPr lvl="2" algn="l" rtl="0">
              <a:buFontTx/>
              <a:buNone/>
            </a:pPr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endParaRPr lang="en-US" sz="3000" b="1" dirty="0">
              <a:latin typeface="+mj-lt"/>
              <a:cs typeface="Courier New" pitchFamily="49" charset="0"/>
            </a:endParaRP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Function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4343400"/>
            <a:ext cx="35814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12713" lvl="2"/>
            <a:r>
              <a:rPr lang="en-US" sz="2600" b="1" dirty="0" err="1">
                <a:solidFill>
                  <a:srgbClr val="2F1BC7"/>
                </a:solidFill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cs typeface="Courier New" pitchFamily="49" charset="0"/>
              </a:rPr>
              <a:t>square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600" b="1" dirty="0" err="1">
                <a:solidFill>
                  <a:srgbClr val="2F1BC7"/>
                </a:solidFill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2F1BC7"/>
                </a:solidFill>
                <a:cs typeface="Courier New" pitchFamily="49" charset="0"/>
              </a:rPr>
              <a:t> x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112713" lvl="2"/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{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     return (x * x);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4343400"/>
            <a:ext cx="3505200" cy="2209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12713" lvl="2"/>
            <a:r>
              <a:rPr lang="en-US" sz="2600" b="1" dirty="0">
                <a:solidFill>
                  <a:srgbClr val="2F1BC7"/>
                </a:solidFill>
                <a:cs typeface="Courier New" pitchFamily="49" charset="0"/>
              </a:rPr>
              <a:t>float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cs typeface="Courier New" pitchFamily="49" charset="0"/>
              </a:rPr>
              <a:t>square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2F1BC7"/>
                </a:solidFill>
                <a:cs typeface="Courier New" pitchFamily="49" charset="0"/>
              </a:rPr>
              <a:t>float x</a:t>
            </a: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)</a:t>
            </a:r>
          </a:p>
          <a:p>
            <a:pPr marL="112713" lvl="2"/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{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      return (x * x);</a:t>
            </a:r>
            <a:br>
              <a:rPr lang="en-US" sz="2600" b="1" dirty="0">
                <a:solidFill>
                  <a:schemeClr val="tx1"/>
                </a:solidFill>
                <a:cs typeface="Courier New" pitchFamily="49" charset="0"/>
              </a:rPr>
            </a:br>
            <a:r>
              <a:rPr lang="en-US" sz="2600" b="1" dirty="0">
                <a:solidFill>
                  <a:schemeClr val="tx1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61FF0-9F30-438A-B1EF-A7F217507EBA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pPr algn="l" rtl="0"/>
            <a:r>
              <a:rPr lang="en-US" sz="3400" dirty="0">
                <a:latin typeface="+mj-lt"/>
                <a:cs typeface="Times New Roman" pitchFamily="18" charset="0"/>
              </a:rPr>
              <a:t>At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call-time</a:t>
            </a:r>
            <a:r>
              <a:rPr lang="en-US" sz="3400" dirty="0">
                <a:latin typeface="+mj-lt"/>
                <a:cs typeface="Times New Roman" pitchFamily="18" charset="0"/>
              </a:rPr>
              <a:t> C++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complier</a:t>
            </a:r>
            <a:r>
              <a:rPr lang="en-US" sz="3400" dirty="0">
                <a:latin typeface="+mj-lt"/>
                <a:cs typeface="Times New Roman" pitchFamily="18" charset="0"/>
              </a:rPr>
              <a:t>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selects</a:t>
            </a:r>
            <a:r>
              <a:rPr lang="en-US" sz="3400" dirty="0">
                <a:latin typeface="+mj-lt"/>
                <a:cs typeface="Times New Roman" pitchFamily="18" charset="0"/>
              </a:rPr>
              <a:t> the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proper function</a:t>
            </a:r>
            <a:r>
              <a:rPr lang="en-US" sz="3400" dirty="0">
                <a:latin typeface="+mj-lt"/>
                <a:cs typeface="Times New Roman" pitchFamily="18" charset="0"/>
              </a:rPr>
              <a:t> by 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examining the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number</a:t>
            </a:r>
            <a:r>
              <a:rPr lang="en-US" sz="3400" dirty="0">
                <a:latin typeface="+mj-lt"/>
                <a:cs typeface="Times New Roman" pitchFamily="18" charset="0"/>
              </a:rPr>
              <a:t>,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type</a:t>
            </a:r>
            <a:r>
              <a:rPr lang="en-US" sz="3400" dirty="0">
                <a:latin typeface="+mj-lt"/>
                <a:cs typeface="Times New Roman" pitchFamily="18" charset="0"/>
              </a:rPr>
              <a:t> and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order</a:t>
            </a:r>
            <a:r>
              <a:rPr lang="en-US" sz="3400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400" dirty="0">
                <a:latin typeface="+mj-lt"/>
                <a:cs typeface="Times New Roman" pitchFamily="18" charset="0"/>
              </a:rPr>
              <a:t>of the </a:t>
            </a:r>
            <a:r>
              <a:rPr lang="en-US" sz="34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parameters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Function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9D914-BC28-4ED8-999D-2F10B64FB3BA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void print(</a:t>
            </a:r>
            <a:r>
              <a:rPr lang="en-US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{  </a:t>
            </a:r>
            <a:r>
              <a:rPr lang="en-US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&lt;&lt; " Here is </a:t>
            </a:r>
            <a:r>
              <a:rPr lang="en-US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" &lt;&lt; </a:t>
            </a:r>
            <a:r>
              <a:rPr lang="en-US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 &lt;&lt; </a:t>
            </a:r>
            <a:r>
              <a:rPr lang="en-US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;  } 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void print(double f) </a:t>
            </a:r>
          </a:p>
          <a:p>
            <a:pPr>
              <a:buNone/>
            </a:pPr>
            <a:r>
              <a:rPr lang="en-US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{ </a:t>
            </a:r>
            <a:r>
              <a:rPr lang="en-US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 &lt;&lt; " Here is float " &lt;&lt; f &lt;&lt; </a:t>
            </a:r>
            <a:r>
              <a:rPr lang="en-US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; } 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void print(char c) </a:t>
            </a:r>
          </a:p>
          <a:p>
            <a:pPr>
              <a:buNone/>
            </a:pPr>
            <a:r>
              <a:rPr lang="en-US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{ </a:t>
            </a:r>
            <a:r>
              <a:rPr lang="en-US" dirty="0" err="1">
                <a:solidFill>
                  <a:srgbClr val="B80000"/>
                </a:solidFill>
                <a:latin typeface="+mj-lt"/>
                <a:cs typeface="Times New Roman" pitchFamily="18" charset="0"/>
              </a:rPr>
              <a:t>cout</a:t>
            </a:r>
            <a:r>
              <a:rPr lang="en-US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 &lt;&lt; " Here is char" &lt;&lt; c &lt;&lt; </a:t>
            </a:r>
            <a:r>
              <a:rPr lang="en-US" dirty="0" err="1">
                <a:solidFill>
                  <a:srgbClr val="B80000"/>
                </a:solidFill>
                <a:latin typeface="+mj-lt"/>
                <a:cs typeface="Times New Roman" pitchFamily="18" charset="0"/>
              </a:rPr>
              <a:t>endl</a:t>
            </a:r>
            <a:r>
              <a:rPr lang="en-US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; } 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en-US" dirty="0" err="1">
                <a:latin typeface="+mj-lt"/>
                <a:cs typeface="Times New Roman" pitchFamily="18" charset="0"/>
              </a:rPr>
              <a:t>int</a:t>
            </a:r>
            <a:r>
              <a:rPr lang="en-US" dirty="0">
                <a:latin typeface="+mj-lt"/>
                <a:cs typeface="Times New Roman" pitchFamily="18" charset="0"/>
              </a:rPr>
              <a:t> main() </a:t>
            </a:r>
          </a:p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{  </a:t>
            </a:r>
            <a:r>
              <a:rPr lang="en-US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print(10);</a:t>
            </a:r>
            <a:r>
              <a:rPr lang="en-US" dirty="0">
                <a:latin typeface="+mj-lt"/>
                <a:cs typeface="Times New Roman" pitchFamily="18" charset="0"/>
              </a:rPr>
              <a:t>   </a:t>
            </a:r>
            <a:r>
              <a:rPr lang="en-US" dirty="0">
                <a:solidFill>
                  <a:srgbClr val="2F1BC7"/>
                </a:solidFill>
                <a:latin typeface="+mj-lt"/>
                <a:cs typeface="Times New Roman" pitchFamily="18" charset="0"/>
              </a:rPr>
              <a:t>print(10.10);  </a:t>
            </a:r>
            <a:r>
              <a:rPr lang="en-US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print(‘Y’); </a:t>
            </a:r>
            <a:r>
              <a:rPr lang="en-US" dirty="0">
                <a:latin typeface="+mj-lt"/>
                <a:cs typeface="Times New Roman" pitchFamily="18" charset="0"/>
              </a:rPr>
              <a:t>}</a:t>
            </a:r>
            <a:endParaRPr lang="en-US" dirty="0">
              <a:solidFill>
                <a:srgbClr val="C0000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Function Overloading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3D2F-17C1-4BE2-9EB4-3674DB0DB50C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0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r>
              <a:rPr lang="en-US" b="1" dirty="0">
                <a:latin typeface="+mj-lt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value</a:t>
            </a:r>
            <a:r>
              <a:rPr lang="en-US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latin typeface="+mj-lt"/>
                <a:cs typeface="Times New Roman" pitchFamily="18" charset="0"/>
              </a:rPr>
              <a:t>auto </a:t>
            </a:r>
            <a:r>
              <a:rPr lang="en-US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assigned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by </a:t>
            </a:r>
            <a:r>
              <a:rPr lang="en-US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compiler</a:t>
            </a:r>
            <a:r>
              <a:rPr lang="en-US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if not provided by user</a:t>
            </a:r>
            <a:r>
              <a:rPr lang="en-US" dirty="0">
                <a:latin typeface="+mj-lt"/>
                <a:cs typeface="Times New Roman" pitchFamily="18" charset="0"/>
              </a:rPr>
              <a:t>)</a:t>
            </a:r>
          </a:p>
          <a:p>
            <a:endParaRPr lang="en-US" dirty="0">
              <a:latin typeface="+mj-lt"/>
              <a:cs typeface="Times New Roman" pitchFamily="18" charset="0"/>
            </a:endParaRPr>
          </a:p>
          <a:p>
            <a:r>
              <a:rPr lang="en-US" b="1" dirty="0">
                <a:latin typeface="+mj-lt"/>
                <a:cs typeface="Times New Roman" pitchFamily="18" charset="0"/>
              </a:rPr>
              <a:t>After </a:t>
            </a:r>
            <a:r>
              <a:rPr lang="en-US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default argument</a:t>
            </a:r>
            <a:r>
              <a:rPr lang="en-US" b="1" dirty="0">
                <a:latin typeface="+mj-lt"/>
                <a:cs typeface="Times New Roman" pitchFamily="18" charset="0"/>
              </a:rPr>
              <a:t>, all </a:t>
            </a:r>
            <a:r>
              <a:rPr lang="en-US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remaining function arguments</a:t>
            </a:r>
            <a:r>
              <a:rPr lang="en-US" b="1" dirty="0">
                <a:latin typeface="+mj-lt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must be default arguments</a:t>
            </a:r>
          </a:p>
          <a:p>
            <a:endParaRPr lang="en-US" b="1" dirty="0">
              <a:solidFill>
                <a:srgbClr val="FF0000"/>
              </a:solidFill>
              <a:latin typeface="+mj-lt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Example….</a:t>
            </a: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96938"/>
          </a:xfrm>
          <a:noFill/>
          <a:ln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Default Function Arguments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C57F-9FF7-40D2-8B59-D61F4C4C1755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9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39200" cy="5638800"/>
          </a:xfrm>
          <a:noFill/>
          <a:ln/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sum(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x, 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y, 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w=1, 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z=2)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	return (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x+y+w+z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&lt;&lt;sum(2,3);  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itchFamily="18" charset="0"/>
              </a:rPr>
              <a:t>//sum will be: 8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&lt;&lt;sum(2,3,4);  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itchFamily="18" charset="0"/>
              </a:rPr>
              <a:t>//sum will be: 11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      </a:t>
            </a:r>
            <a:r>
              <a:rPr lang="en-US" sz="2400" b="1" dirty="0" err="1">
                <a:latin typeface="Consolas" panose="020B0609020204030204" pitchFamily="49" charset="0"/>
                <a:cs typeface="Times New Roman" pitchFamily="18" charset="0"/>
              </a:rPr>
              <a:t>cout</a:t>
            </a: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&lt;&lt;sum(2,3,4,5);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Times New Roman" pitchFamily="18" charset="0"/>
              </a:rPr>
              <a:t>//sum will be: 14</a:t>
            </a:r>
          </a:p>
          <a:p>
            <a:pPr marL="0" indent="0">
              <a:buNone/>
            </a:pPr>
            <a:endParaRPr lang="en-US" sz="2400" b="1" dirty="0">
              <a:latin typeface="Consolas" panose="020B0609020204030204" pitchFamily="49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	return 0;</a:t>
            </a:r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+mj-lt"/>
              <a:cs typeface="Times New Roman" pitchFamily="18" charset="0"/>
            </a:endParaRPr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96938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Default Function Arguments -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A6D2-0F57-48E2-AE3B-AA1DBE64688C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a function to convert an integer into binary number and print both binary and binary number. The function must accept only positive numbers.</a:t>
            </a:r>
          </a:p>
          <a:p>
            <a:r>
              <a:rPr lang="en-US" dirty="0" smtClean="0"/>
              <a:t>Complete the following function to return true if the N is divisible by both a and b. otherwise return false.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IsDivisible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</a:t>
            </a:r>
            <a:r>
              <a:rPr lang="en-US" dirty="0" smtClean="0"/>
              <a:t>);</a:t>
            </a:r>
          </a:p>
          <a:p>
            <a:r>
              <a:rPr lang="en-US" dirty="0" smtClean="0"/>
              <a:t>Write a function to find if a number if prime or not</a:t>
            </a:r>
          </a:p>
          <a:p>
            <a:pPr lvl="1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IsPrime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N);</a:t>
            </a:r>
            <a:endParaRPr lang="en-US" dirty="0"/>
          </a:p>
          <a:p>
            <a:r>
              <a:rPr lang="en-US" dirty="0"/>
              <a:t>Write a function to find </a:t>
            </a:r>
            <a:r>
              <a:rPr lang="en-US" dirty="0" smtClean="0"/>
              <a:t>prime factors of a number</a:t>
            </a:r>
            <a:endParaRPr lang="en-US" dirty="0"/>
          </a:p>
          <a:p>
            <a:pPr lvl="1"/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 smtClean="0"/>
              <a:t>PrimeFactor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12117-FED2-45A1-9449-791CC7680CDF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Programing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802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6,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9574-3D93-4976-B523-4A155B34CF3E}" type="datetime1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836613"/>
          </a:xfrm>
        </p:spPr>
        <p:txBody>
          <a:bodyPr/>
          <a:lstStyle/>
          <a:p>
            <a:pPr rtl="0"/>
            <a:r>
              <a:rPr lang="en-US" b="1" dirty="0" smtClean="0">
                <a:solidFill>
                  <a:srgbClr val="C00000"/>
                </a:solidFill>
              </a:rPr>
              <a:t>Functions </a:t>
            </a:r>
            <a:r>
              <a:rPr lang="en-US" b="1" dirty="0">
                <a:solidFill>
                  <a:srgbClr val="C00000"/>
                </a:solidFill>
              </a:rPr>
              <a:t>in C++</a:t>
            </a:r>
            <a:endParaRPr lang="en-US" sz="1800" b="1" dirty="0">
              <a:solidFill>
                <a:srgbClr val="C00000"/>
              </a:solidFill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990600"/>
            <a:ext cx="9067800" cy="1684986"/>
          </a:xfrm>
        </p:spPr>
        <p:txBody>
          <a:bodyPr>
            <a:noAutofit/>
          </a:bodyPr>
          <a:lstStyle/>
          <a:p>
            <a:pPr algn="l" rtl="0">
              <a:lnSpc>
                <a:spcPct val="90000"/>
              </a:lnSpc>
            </a:pPr>
            <a:r>
              <a:rPr lang="en-US" sz="3000" dirty="0"/>
              <a:t>It is better to </a:t>
            </a:r>
            <a:r>
              <a:rPr lang="en-US" sz="3000" b="1" dirty="0">
                <a:solidFill>
                  <a:srgbClr val="2F1BC7"/>
                </a:solidFill>
              </a:rPr>
              <a:t>develop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2F1BC7"/>
                </a:solidFill>
              </a:rPr>
              <a:t>maintain large programs</a:t>
            </a:r>
            <a:r>
              <a:rPr lang="en-US" sz="3000" b="1" dirty="0"/>
              <a:t> </a:t>
            </a:r>
            <a:r>
              <a:rPr lang="en-US" sz="3000" dirty="0"/>
              <a:t>in the form of </a:t>
            </a:r>
            <a:r>
              <a:rPr lang="en-US" sz="3000" b="1" dirty="0">
                <a:solidFill>
                  <a:srgbClr val="2F1BC7"/>
                </a:solidFill>
              </a:rPr>
              <a:t>smaller pieces</a:t>
            </a:r>
            <a:r>
              <a:rPr lang="en-US" sz="3000" dirty="0">
                <a:solidFill>
                  <a:srgbClr val="2F1BC7"/>
                </a:solidFill>
              </a:rPr>
              <a:t> </a:t>
            </a:r>
            <a:r>
              <a:rPr lang="en-US" sz="3000" dirty="0"/>
              <a:t>(</a:t>
            </a:r>
            <a:r>
              <a:rPr lang="en-US" sz="3000" b="1" dirty="0"/>
              <a:t>modules</a:t>
            </a:r>
            <a:r>
              <a:rPr lang="en-US" sz="3000" dirty="0"/>
              <a:t>)</a:t>
            </a:r>
          </a:p>
          <a:p>
            <a:pPr algn="l" rtl="0">
              <a:lnSpc>
                <a:spcPct val="90000"/>
              </a:lnSpc>
            </a:pPr>
            <a:r>
              <a:rPr lang="en-US" sz="3000" dirty="0"/>
              <a:t>This technique Called “</a:t>
            </a:r>
            <a:r>
              <a:rPr lang="en-US" sz="3000" b="1" dirty="0">
                <a:solidFill>
                  <a:srgbClr val="FF0000"/>
                </a:solidFill>
              </a:rPr>
              <a:t>Divide and Conquer</a:t>
            </a:r>
            <a:r>
              <a:rPr lang="en-US" sz="3000" dirty="0"/>
              <a:t>”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981201" y="2971800"/>
            <a:ext cx="2514723" cy="3632200"/>
            <a:chOff x="657" y="1570"/>
            <a:chExt cx="1659" cy="2480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768" y="1842"/>
              <a:ext cx="1296" cy="2208"/>
            </a:xfrm>
            <a:prstGeom prst="rect">
              <a:avLst/>
            </a:prstGeom>
            <a:solidFill>
              <a:srgbClr val="A6BF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main()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   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.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return 0;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rtl="0"/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657" y="1570"/>
              <a:ext cx="1659" cy="187"/>
            </a:xfrm>
            <a:prstGeom prst="rect">
              <a:avLst/>
            </a:prstGeom>
            <a:solidFill>
              <a:srgbClr val="DFA6A5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+mj-lt"/>
                  <a:cs typeface="Times New Roman" pitchFamily="18" charset="0"/>
                </a:rPr>
                <a:t>A Development Approach</a:t>
              </a:r>
            </a:p>
          </p:txBody>
        </p:sp>
      </p:grp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5559603" y="3008616"/>
            <a:ext cx="2057400" cy="373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rtl="0"/>
            <a:r>
              <a:rPr lang="en-US" sz="22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Easier To &gt;&gt;</a:t>
            </a:r>
          </a:p>
          <a:p>
            <a:pPr algn="l" rtl="0">
              <a:buFont typeface="Wingdings" pitchFamily="2" charset="2"/>
              <a:buChar char="ü"/>
            </a:pPr>
            <a:endParaRPr lang="en-US" sz="2000" b="1" dirty="0">
              <a:latin typeface="+mj-lt"/>
              <a:cs typeface="Times New Roman" pitchFamily="18" charset="0"/>
            </a:endParaRP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Design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Debug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Extend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Modify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Understand</a:t>
            </a:r>
          </a:p>
          <a:p>
            <a:pPr algn="l" rtl="0">
              <a:buFont typeface="Wingdings" pitchFamily="2" charset="2"/>
              <a:buChar char="ü"/>
            </a:pPr>
            <a:r>
              <a:rPr lang="en-US" sz="2000" b="1" dirty="0">
                <a:latin typeface="+mj-lt"/>
                <a:cs typeface="Times New Roman" pitchFamily="18" charset="0"/>
              </a:rPr>
              <a:t>Reuse</a:t>
            </a:r>
            <a:endParaRPr lang="en-US" sz="1400" b="1" dirty="0">
              <a:latin typeface="+mj-lt"/>
              <a:cs typeface="Times New Roman" pitchFamily="18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924802" y="2800077"/>
            <a:ext cx="2667001" cy="4003671"/>
            <a:chOff x="3982" y="1394"/>
            <a:chExt cx="1680" cy="2630"/>
          </a:xfrm>
        </p:grpSpPr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3982" y="1394"/>
              <a:ext cx="1680" cy="175"/>
            </a:xfrm>
            <a:prstGeom prst="rect">
              <a:avLst/>
            </a:prstGeom>
            <a:solidFill>
              <a:srgbClr val="B0DD7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/>
              <a:r>
                <a:rPr lang="en-US" sz="1600" b="1" dirty="0">
                  <a:latin typeface="+mj-lt"/>
                  <a:cs typeface="Times New Roman" pitchFamily="18" charset="0"/>
                </a:rPr>
                <a:t>Better Development Approach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4414" y="1586"/>
              <a:ext cx="1102" cy="24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main()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-----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rtl="0"/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function f1()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algn="l" rtl="0"/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function f2()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---</a:t>
              </a:r>
            </a:p>
            <a:p>
              <a:pPr algn="l" rtl="0"/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9817" name="Line 9"/>
            <p:cNvSpPr>
              <a:spLocks noChangeShapeType="1"/>
            </p:cNvSpPr>
            <p:nvPr/>
          </p:nvSpPr>
          <p:spPr bwMode="auto">
            <a:xfrm flipH="1">
              <a:off x="4224" y="239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816" name="Line 8"/>
            <p:cNvSpPr>
              <a:spLocks noChangeShapeType="1"/>
            </p:cNvSpPr>
            <p:nvPr/>
          </p:nvSpPr>
          <p:spPr bwMode="auto">
            <a:xfrm flipH="1">
              <a:off x="4224" y="320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7FDF3-0317-478F-B4AA-8794D8DE0ED2}" type="datetime1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E1EA-4152-409B-A8EB-D670F40A2A12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6569" y="0"/>
            <a:ext cx="9141431" cy="9340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Functions in C++(Cont.)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7996" y="1143000"/>
            <a:ext cx="9067800" cy="5534464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 </a:t>
            </a:r>
            <a:r>
              <a:rPr lang="en-US" dirty="0"/>
              <a:t>C++ </a:t>
            </a:r>
            <a:r>
              <a:rPr lang="en-US" b="1" dirty="0" smtClean="0">
                <a:solidFill>
                  <a:srgbClr val="2F1BC7"/>
                </a:solidFill>
              </a:rPr>
              <a:t>modules</a:t>
            </a:r>
            <a:r>
              <a:rPr lang="en-US" dirty="0" smtClean="0"/>
              <a:t> </a:t>
            </a:r>
            <a:r>
              <a:rPr lang="en-US" dirty="0"/>
              <a:t>Known as </a:t>
            </a:r>
            <a:r>
              <a:rPr lang="en-US" b="1" dirty="0">
                <a:solidFill>
                  <a:srgbClr val="2F1BC7"/>
                </a:solidFill>
              </a:rPr>
              <a:t>Functions</a:t>
            </a:r>
            <a:r>
              <a:rPr lang="en-US" dirty="0"/>
              <a:t> &amp;</a:t>
            </a:r>
            <a:r>
              <a:rPr lang="en-US" dirty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B80000"/>
                </a:solidFill>
              </a:rPr>
              <a:t>Classes</a:t>
            </a:r>
          </a:p>
          <a:p>
            <a:pPr algn="l" rtl="0"/>
            <a:endParaRPr lang="en-US" dirty="0" smtClean="0">
              <a:solidFill>
                <a:srgbClr val="B80000"/>
              </a:solidFill>
            </a:endParaRPr>
          </a:p>
          <a:p>
            <a:pPr algn="l" rtl="0"/>
            <a:r>
              <a:rPr lang="en-US" dirty="0" smtClean="0"/>
              <a:t>Programs may use </a:t>
            </a:r>
            <a:r>
              <a:rPr lang="en-US" b="1" dirty="0">
                <a:solidFill>
                  <a:srgbClr val="2F1BC7"/>
                </a:solidFill>
              </a:rPr>
              <a:t>new</a:t>
            </a:r>
            <a:r>
              <a:rPr lang="en-US" dirty="0"/>
              <a:t> and “</a:t>
            </a:r>
            <a:r>
              <a:rPr lang="en-US" b="1" dirty="0">
                <a:solidFill>
                  <a:srgbClr val="2F1BC7"/>
                </a:solidFill>
              </a:rPr>
              <a:t>prepackaged</a:t>
            </a:r>
            <a:r>
              <a:rPr lang="en-US" dirty="0" smtClean="0"/>
              <a:t>” or built-in </a:t>
            </a:r>
            <a:r>
              <a:rPr lang="en-US" b="1" dirty="0"/>
              <a:t>modules</a:t>
            </a:r>
          </a:p>
          <a:p>
            <a:pPr lvl="1" algn="l" rtl="0"/>
            <a:r>
              <a:rPr lang="en-US" sz="3200" b="1" dirty="0">
                <a:solidFill>
                  <a:srgbClr val="C00000"/>
                </a:solidFill>
              </a:rPr>
              <a:t>New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  <a:r>
              <a:rPr lang="en-US" sz="3200" b="1" dirty="0"/>
              <a:t>programmer-defined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2F1BC7"/>
                </a:solidFill>
              </a:rPr>
              <a:t>functions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2F1BC7"/>
                </a:solidFill>
              </a:rPr>
              <a:t>classes</a:t>
            </a:r>
          </a:p>
          <a:p>
            <a:pPr lvl="1" algn="l" rtl="0"/>
            <a:r>
              <a:rPr lang="en-US" sz="3200" b="1" dirty="0">
                <a:solidFill>
                  <a:srgbClr val="C00000"/>
                </a:solidFill>
              </a:rPr>
              <a:t>Prepackaged</a:t>
            </a:r>
            <a:r>
              <a:rPr lang="en-US" sz="3200" dirty="0">
                <a:solidFill>
                  <a:srgbClr val="C00000"/>
                </a:solidFill>
              </a:rPr>
              <a:t>: </a:t>
            </a:r>
            <a:r>
              <a:rPr lang="en-US" sz="3200" dirty="0"/>
              <a:t>from the </a:t>
            </a:r>
            <a:r>
              <a:rPr lang="en-US" sz="3200" b="1" i="1" dirty="0">
                <a:solidFill>
                  <a:srgbClr val="2F1BC7"/>
                </a:solidFill>
              </a:rPr>
              <a:t>standard library</a:t>
            </a:r>
            <a:r>
              <a:rPr lang="en-US" sz="3200" b="1" dirty="0">
                <a:solidFill>
                  <a:srgbClr val="2F1BC7"/>
                </a:solidFill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307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FC3-49F8-4693-9CD1-E75102E55A99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610600" cy="914400"/>
          </a:xfrm>
        </p:spPr>
        <p:txBody>
          <a:bodyPr/>
          <a:lstStyle/>
          <a:p>
            <a:r>
              <a:rPr lang="en-US" b="1" dirty="0" smtClean="0">
                <a:solidFill>
                  <a:srgbClr val="B80000"/>
                </a:solidFill>
              </a:rPr>
              <a:t>Calling Function 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766887" y="1201634"/>
            <a:ext cx="8748713" cy="174201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Function calls:</a:t>
            </a:r>
          </a:p>
          <a:p>
            <a:pPr algn="just">
              <a:lnSpc>
                <a:spcPct val="90000"/>
              </a:lnSpc>
            </a:pPr>
            <a:r>
              <a:rPr lang="en-US" sz="2800" dirty="0"/>
              <a:t>Provide </a:t>
            </a:r>
            <a:r>
              <a:rPr lang="en-US" sz="2800" b="1" dirty="0">
                <a:solidFill>
                  <a:srgbClr val="2F1BC7"/>
                </a:solidFill>
              </a:rPr>
              <a:t>function name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2F1BC7"/>
                </a:solidFill>
              </a:rPr>
              <a:t>arguments</a:t>
            </a:r>
            <a:r>
              <a:rPr lang="en-US" sz="2800" b="1" dirty="0"/>
              <a:t> (</a:t>
            </a:r>
            <a:r>
              <a:rPr lang="en-US" sz="2800" b="1" dirty="0">
                <a:solidFill>
                  <a:srgbClr val="2F1BC7"/>
                </a:solidFill>
              </a:rPr>
              <a:t>data</a:t>
            </a:r>
            <a:r>
              <a:rPr lang="en-US" sz="2800" b="1" dirty="0"/>
              <a:t>); </a:t>
            </a:r>
            <a:r>
              <a:rPr lang="en-US" sz="2800" b="1" dirty="0">
                <a:solidFill>
                  <a:srgbClr val="2F1BC7"/>
                </a:solidFill>
              </a:rPr>
              <a:t>Function            performs operations </a:t>
            </a:r>
            <a:r>
              <a:rPr lang="en-US" sz="2800" dirty="0"/>
              <a:t>and; Function </a:t>
            </a:r>
            <a:r>
              <a:rPr lang="en-US" sz="2800" b="1" i="1" dirty="0"/>
              <a:t>returns results</a:t>
            </a:r>
          </a:p>
          <a:p>
            <a:pPr algn="l" rtl="0">
              <a:buFontTx/>
              <a:buChar char="•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7343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Picture 5" descr="function_fig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05100" y="3276601"/>
            <a:ext cx="7315200" cy="1618545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8B66B-941E-4BFE-83DB-600114493947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B725-C7A8-4D17-86CE-E60B6D634B9B}" type="datetime1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7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B80000"/>
                </a:solidFill>
              </a:rPr>
              <a:t>Calling Function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64203"/>
            <a:ext cx="951854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9220200" cy="914400"/>
          </a:xfrm>
        </p:spPr>
        <p:txBody>
          <a:bodyPr>
            <a:normAutofit/>
          </a:bodyPr>
          <a:lstStyle/>
          <a:p>
            <a:pPr rtl="0"/>
            <a:r>
              <a:rPr lang="en-US" sz="4800" b="1" dirty="0">
                <a:solidFill>
                  <a:srgbClr val="B80000"/>
                </a:solidFill>
              </a:rPr>
              <a:t>Calling Functions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752600" y="1066800"/>
            <a:ext cx="8610600" cy="372409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rtl="0">
              <a:buFontTx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30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Functions calling (Syntax):</a:t>
            </a:r>
          </a:p>
          <a:p>
            <a:r>
              <a:rPr lang="en-US" sz="3000" dirty="0">
                <a:latin typeface="+mj-lt"/>
              </a:rPr>
              <a:t>	</a:t>
            </a:r>
            <a:r>
              <a:rPr lang="en-US" sz="3000" b="1" dirty="0">
                <a:latin typeface="+mj-lt"/>
              </a:rPr>
              <a:t>	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&lt;function name&gt;</a:t>
            </a:r>
            <a:r>
              <a:rPr lang="en-US" sz="3000" b="1" dirty="0">
                <a:latin typeface="+mj-lt"/>
              </a:rPr>
              <a:t>   (</a:t>
            </a:r>
            <a:r>
              <a:rPr lang="en-US" sz="3000" b="1" dirty="0">
                <a:solidFill>
                  <a:srgbClr val="2F1BC7"/>
                </a:solidFill>
                <a:latin typeface="+mj-lt"/>
              </a:rPr>
              <a:t>&lt;argument list&gt;</a:t>
            </a:r>
            <a:r>
              <a:rPr lang="en-US" sz="3000" b="1" dirty="0">
                <a:latin typeface="+mj-lt"/>
              </a:rPr>
              <a:t>);</a:t>
            </a:r>
          </a:p>
          <a:p>
            <a:pPr algn="ctr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algn="l" rtl="0"/>
            <a:r>
              <a:rPr lang="en-US" sz="3000" dirty="0">
                <a:latin typeface="+mj-lt"/>
                <a:cs typeface="Times New Roman" pitchFamily="18" charset="0"/>
              </a:rPr>
              <a:t>e.g.,</a:t>
            </a:r>
            <a:br>
              <a:rPr lang="en-US" sz="3000" dirty="0">
                <a:latin typeface="+mj-lt"/>
                <a:cs typeface="Times New Roman" pitchFamily="18" charset="0"/>
              </a:rPr>
            </a:br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FunctionName</a:t>
            </a:r>
            <a:r>
              <a:rPr lang="en-US" sz="3000" dirty="0">
                <a:latin typeface="+mj-lt"/>
                <a:cs typeface="Times New Roman" pitchFamily="18" charset="0"/>
              </a:rPr>
              <a:t>( );</a:t>
            </a:r>
            <a:endParaRPr lang="en-US" sz="3000" dirty="0">
              <a:latin typeface="+mj-lt"/>
            </a:endParaRPr>
          </a:p>
          <a:p>
            <a:pPr lvl="1"/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FunctionName</a:t>
            </a:r>
            <a:r>
              <a:rPr lang="en-US" sz="3000" dirty="0">
                <a:latin typeface="+mj-lt"/>
                <a:cs typeface="Times New Roman" pitchFamily="18" charset="0"/>
              </a:rPr>
              <a:t>(argument1);</a:t>
            </a:r>
            <a:br>
              <a:rPr lang="en-US" sz="3000" dirty="0">
                <a:latin typeface="+mj-lt"/>
                <a:cs typeface="Times New Roman" pitchFamily="18" charset="0"/>
              </a:rPr>
            </a:br>
            <a:r>
              <a:rPr lang="en-US" sz="3000" dirty="0">
                <a:latin typeface="+mj-lt"/>
                <a:cs typeface="Times New Roman" pitchFamily="18" charset="0"/>
              </a:rPr>
              <a:t>	</a:t>
            </a:r>
            <a:r>
              <a:rPr lang="en-US" sz="3000" dirty="0" err="1">
                <a:solidFill>
                  <a:srgbClr val="2F1BC7"/>
                </a:solidFill>
                <a:latin typeface="+mj-lt"/>
                <a:cs typeface="Times New Roman" pitchFamily="18" charset="0"/>
              </a:rPr>
              <a:t>FunctionName</a:t>
            </a:r>
            <a:r>
              <a:rPr lang="en-US" sz="3000" dirty="0">
                <a:latin typeface="+mj-lt"/>
                <a:cs typeface="Times New Roman" pitchFamily="18" charset="0"/>
              </a:rPr>
              <a:t>(argument1, argument2, …);</a:t>
            </a:r>
          </a:p>
          <a:p>
            <a:pPr lvl="1"/>
            <a:r>
              <a:rPr lang="en-US" sz="3000" b="1" dirty="0">
                <a:latin typeface="+mj-lt"/>
                <a:cs typeface="Times New Roman" pitchFamily="18" charset="0"/>
              </a:rPr>
              <a:t>	. . 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E2B6-6833-478F-9DB5-1C240DB9564E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944623"/>
          </a:xfrm>
        </p:spPr>
        <p:txBody>
          <a:bodyPr>
            <a:normAutofit/>
          </a:bodyPr>
          <a:lstStyle/>
          <a:p>
            <a:pPr rtl="0"/>
            <a:r>
              <a:rPr lang="en-US" sz="4800" b="1" dirty="0">
                <a:solidFill>
                  <a:srgbClr val="B80000"/>
                </a:solidFill>
              </a:rPr>
              <a:t>Calling Functions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1638300" y="1143000"/>
            <a:ext cx="8915400" cy="78790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l" rtl="0">
              <a:buFontTx/>
              <a:buChar char="•"/>
            </a:pPr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Examples (built-in, and user-defined functions)</a:t>
            </a:r>
          </a:p>
          <a:p>
            <a:pPr lvl="1" algn="l" rtl="0"/>
            <a:r>
              <a:rPr lang="en-US" sz="2600" b="1" dirty="0">
                <a:latin typeface="+mj-lt"/>
              </a:rPr>
              <a:t>	</a:t>
            </a:r>
          </a:p>
          <a:p>
            <a:pPr lvl="1"/>
            <a:r>
              <a:rPr lang="en-US" sz="2800" b="1" dirty="0" err="1"/>
              <a:t>int</a:t>
            </a:r>
            <a:r>
              <a:rPr lang="en-US" sz="2800" b="1" dirty="0"/>
              <a:t> n = </a:t>
            </a:r>
            <a:r>
              <a:rPr lang="en-US" sz="2800" b="1" dirty="0" err="1">
                <a:solidFill>
                  <a:srgbClr val="2F1BC7"/>
                </a:solidFill>
              </a:rPr>
              <a:t>getPIValue</a:t>
            </a:r>
            <a:r>
              <a:rPr lang="en-US" sz="2800" b="1" dirty="0"/>
              <a:t>( ) ;  </a:t>
            </a:r>
            <a:r>
              <a:rPr lang="en-US" sz="2800" dirty="0">
                <a:solidFill>
                  <a:srgbClr val="008000"/>
                </a:solidFill>
              </a:rPr>
              <a:t>//takes no argument</a:t>
            </a:r>
          </a:p>
          <a:p>
            <a:pPr lvl="1"/>
            <a:endParaRPr lang="en-US" sz="2800" dirty="0">
              <a:solidFill>
                <a:srgbClr val="008000"/>
              </a:solidFill>
            </a:endParaRPr>
          </a:p>
          <a:p>
            <a:pPr lvl="1" algn="l" rtl="0"/>
            <a:endParaRPr lang="en-US" sz="2600" b="1" dirty="0">
              <a:latin typeface="+mj-lt"/>
              <a:cs typeface="Courier New" pitchFamily="49" charset="0"/>
            </a:endParaRPr>
          </a:p>
          <a:p>
            <a:pPr lvl="1" algn="l" rtl="0"/>
            <a:r>
              <a:rPr lang="en-US" sz="2600" b="1" dirty="0" err="1">
                <a:latin typeface="+mj-lt"/>
                <a:cs typeface="Courier New" pitchFamily="49" charset="0"/>
              </a:rPr>
              <a:t>cout</a:t>
            </a:r>
            <a:r>
              <a:rPr lang="en-US" sz="2600" b="1" dirty="0">
                <a:latin typeface="+mj-lt"/>
                <a:cs typeface="Courier New" pitchFamily="49" charset="0"/>
              </a:rPr>
              <a:t> &lt;&lt; </a:t>
            </a:r>
            <a:r>
              <a:rPr lang="en-US" sz="2600" b="1" dirty="0" err="1">
                <a:solidFill>
                  <a:srgbClr val="2F1BC7"/>
                </a:solidFill>
                <a:latin typeface="+mj-lt"/>
                <a:cs typeface="Courier New" pitchFamily="49" charset="0"/>
              </a:rPr>
              <a:t>sqrt</a:t>
            </a:r>
            <a:r>
              <a:rPr lang="en-US" sz="2600" b="1" dirty="0">
                <a:latin typeface="+mj-lt"/>
                <a:cs typeface="Courier New" pitchFamily="49" charset="0"/>
              </a:rPr>
              <a:t>(9);  </a:t>
            </a:r>
            <a:r>
              <a:rPr lang="en-US" sz="2600" dirty="0">
                <a:solidFill>
                  <a:srgbClr val="008000"/>
                </a:solidFill>
                <a:latin typeface="+mj-lt"/>
                <a:cs typeface="Courier New" pitchFamily="49" charset="0"/>
              </a:rPr>
              <a:t>//takes one argument, returns square-root</a:t>
            </a:r>
          </a:p>
          <a:p>
            <a:pPr lvl="1" algn="l" rtl="0"/>
            <a:endParaRPr lang="en-US" sz="2600" dirty="0">
              <a:solidFill>
                <a:srgbClr val="008000"/>
              </a:solidFill>
              <a:latin typeface="+mj-lt"/>
              <a:cs typeface="Courier New" pitchFamily="49" charset="0"/>
            </a:endParaRPr>
          </a:p>
          <a:p>
            <a:pPr lvl="1" algn="l" rtl="0"/>
            <a:endParaRPr lang="en-US" sz="2600" dirty="0">
              <a:latin typeface="+mj-lt"/>
              <a:cs typeface="Courier New" pitchFamily="49" charset="0"/>
            </a:endParaRPr>
          </a:p>
          <a:p>
            <a:pPr lvl="1"/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>
                <a:solidFill>
                  <a:srgbClr val="2F1BC7"/>
                </a:solidFill>
              </a:rPr>
              <a:t>pow</a:t>
            </a:r>
            <a:r>
              <a:rPr lang="en-US" sz="2800" b="1" dirty="0"/>
              <a:t>(2,3); </a:t>
            </a:r>
            <a:r>
              <a:rPr lang="en-US" sz="2800" dirty="0">
                <a:solidFill>
                  <a:srgbClr val="008000"/>
                </a:solidFill>
              </a:rPr>
              <a:t>//calculates 2 power 3 </a:t>
            </a:r>
          </a:p>
          <a:p>
            <a:pPr lvl="1"/>
            <a:endParaRPr lang="en-US" sz="2800" dirty="0">
              <a:solidFill>
                <a:srgbClr val="008000"/>
              </a:solidFill>
            </a:endParaRPr>
          </a:p>
          <a:p>
            <a:pPr lvl="1"/>
            <a:endParaRPr lang="en-US" sz="2800" dirty="0"/>
          </a:p>
          <a:p>
            <a:pPr lvl="1"/>
            <a:r>
              <a:rPr lang="en-US" sz="2800" b="1" dirty="0" err="1"/>
              <a:t>cout</a:t>
            </a:r>
            <a:r>
              <a:rPr lang="en-US" sz="2800" b="1" dirty="0"/>
              <a:t>&lt;&lt;</a:t>
            </a:r>
            <a:r>
              <a:rPr lang="en-US" sz="2800" b="1" dirty="0" err="1">
                <a:solidFill>
                  <a:srgbClr val="2F1BC7"/>
                </a:solidFill>
              </a:rPr>
              <a:t>SumValues</a:t>
            </a:r>
            <a:r>
              <a:rPr lang="en-US" sz="2800" b="1" dirty="0"/>
              <a:t>(</a:t>
            </a:r>
            <a:r>
              <a:rPr lang="en-US" sz="2800" b="1" dirty="0" err="1"/>
              <a:t>myArray</a:t>
            </a:r>
            <a:r>
              <a:rPr lang="en-US" sz="2800" b="1" dirty="0"/>
              <a:t>); </a:t>
            </a:r>
            <a:r>
              <a:rPr lang="en-US" sz="2800" dirty="0">
                <a:solidFill>
                  <a:srgbClr val="008000"/>
                </a:solidFill>
              </a:rPr>
              <a:t>//returns sum of the array</a:t>
            </a:r>
            <a:r>
              <a:rPr lang="en-US" sz="2800" dirty="0"/>
              <a:t/>
            </a:r>
            <a:br>
              <a:rPr lang="en-US" sz="2800" dirty="0"/>
            </a:br>
            <a:endParaRPr lang="en-US" sz="2600" dirty="0">
              <a:latin typeface="+mj-lt"/>
              <a:cs typeface="Courier New" pitchFamily="49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lvl="1" algn="l" rtl="0">
              <a:buFontTx/>
              <a:buChar char="•"/>
            </a:pP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94462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1" y="6061016"/>
            <a:ext cx="4665861" cy="492443"/>
            <a:chOff x="2522658" y="6898302"/>
            <a:chExt cx="4665861" cy="49244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2522658" y="6898302"/>
              <a:ext cx="1134942" cy="339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95099" y="6898302"/>
              <a:ext cx="35934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b="1" dirty="0">
                  <a:solidFill>
                    <a:srgbClr val="C00000"/>
                  </a:solidFill>
                </a:rPr>
                <a:t>A user-defined function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09022" y="2391530"/>
            <a:ext cx="4786540" cy="577175"/>
            <a:chOff x="3531280" y="2039362"/>
            <a:chExt cx="4786540" cy="577175"/>
          </a:xfrm>
        </p:grpSpPr>
        <p:cxnSp>
          <p:nvCxnSpPr>
            <p:cNvPr id="12" name="Straight Arrow Connector 11"/>
            <p:cNvCxnSpPr/>
            <p:nvPr/>
          </p:nvCxnSpPr>
          <p:spPr>
            <a:xfrm flipH="1" flipV="1">
              <a:off x="3531280" y="2039362"/>
              <a:ext cx="1363542" cy="457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00600" y="2124094"/>
              <a:ext cx="351722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>
                  <a:solidFill>
                    <a:srgbClr val="C00000"/>
                  </a:solidFill>
                </a:rPr>
                <a:t>A user-defined function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9F61-642F-4D73-92B8-BA903BEDD52B}" type="datetime1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C680C-33B6-42EA-B71B-D0750F56F383}" type="slidenum">
              <a:rPr lang="x-none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6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18731</TotalTime>
  <Words>1249</Words>
  <Application>Microsoft Office PowerPoint</Application>
  <PresentationFormat>Widescreen</PresentationFormat>
  <Paragraphs>411</Paragraphs>
  <Slides>40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宋体</vt:lpstr>
      <vt:lpstr>Arial</vt:lpstr>
      <vt:lpstr>Arial</vt:lpstr>
      <vt:lpstr>Calibri</vt:lpstr>
      <vt:lpstr>Comic Sans MS</vt:lpstr>
      <vt:lpstr>Consolas</vt:lpstr>
      <vt:lpstr>Courier New</vt:lpstr>
      <vt:lpstr>Monotype Sorts</vt:lpstr>
      <vt:lpstr>Tahoma</vt:lpstr>
      <vt:lpstr>Times New Roman</vt:lpstr>
      <vt:lpstr>Wingdings</vt:lpstr>
      <vt:lpstr>Office Theme</vt:lpstr>
      <vt:lpstr>Picture</vt:lpstr>
      <vt:lpstr>PowerPoint Presentation</vt:lpstr>
      <vt:lpstr>Goals</vt:lpstr>
      <vt:lpstr>Previous Lecture</vt:lpstr>
      <vt:lpstr>Functions in C++</vt:lpstr>
      <vt:lpstr>Functions in C++(Cont.)</vt:lpstr>
      <vt:lpstr>Calling Function </vt:lpstr>
      <vt:lpstr>Calling Function </vt:lpstr>
      <vt:lpstr>Calling Functions</vt:lpstr>
      <vt:lpstr>Calling Functions</vt:lpstr>
      <vt:lpstr>Function Definition</vt:lpstr>
      <vt:lpstr>Function Prototype </vt:lpstr>
      <vt:lpstr>Function Prototype (cont.)  </vt:lpstr>
      <vt:lpstr>Function Prototype (cont.)  </vt:lpstr>
      <vt:lpstr>Function signature and Parameters</vt:lpstr>
      <vt:lpstr>PowerPoint Presentation</vt:lpstr>
      <vt:lpstr>void Functions</vt:lpstr>
      <vt:lpstr>Today’s Lecture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Calling Functions</vt:lpstr>
      <vt:lpstr>Exercise</vt:lpstr>
      <vt:lpstr>Exercise</vt:lpstr>
      <vt:lpstr>Exercise</vt:lpstr>
      <vt:lpstr>Function Overloading</vt:lpstr>
      <vt:lpstr>Function Overloading</vt:lpstr>
      <vt:lpstr>Function Overloading</vt:lpstr>
      <vt:lpstr>Default Function Arguments</vt:lpstr>
      <vt:lpstr>Default Function Arguments - Example</vt:lpstr>
      <vt:lpstr>Programing Problems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1315</cp:revision>
  <dcterms:created xsi:type="dcterms:W3CDTF">2006-08-16T00:00:00Z</dcterms:created>
  <dcterms:modified xsi:type="dcterms:W3CDTF">2022-10-19T07:05:40Z</dcterms:modified>
</cp:coreProperties>
</file>