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E76F8-607C-4137-A1F9-CED22A056045}" v="525" dt="2025-03-23T15:35:36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7365-35FA-29E0-6846-0693045C5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4E0AD-4609-1307-B7E8-3D6724C62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F589-F1E4-29F6-F107-954BED0E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2BF82-14B6-4465-F965-13FA2E95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8266-2FFE-BC83-772D-C2FD4D76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F459-B34A-1E73-59C4-8BAA58C5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D971A-ACA1-60FF-2B83-E35FEB7C2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08EB-35E3-5A77-6249-107F4486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BBF-3A79-2FA6-FD79-2438849A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A2B5-67D4-3715-F42E-FA73294F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B6522-D50A-E053-9E04-EBCD75AC6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72E11-FBDC-412A-207F-7B9137AFC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0762-623E-034D-0930-858677BA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52B7-759A-BF0A-2197-B4E523E1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A1C8-A710-697A-AE9D-7C4E8FED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05DD-5FB7-C453-C35E-42DA17A8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18FC-D0E9-EAF6-BC71-E883DEFB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8AFA2-822A-9B96-C510-C37E7821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0C77-78B1-74DB-CBBD-C26D4765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B6C2-B0E7-8409-A33B-8CD91DF7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BB54-9866-E07E-987A-68FB8869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CACD-4285-0647-44D9-DB2DBFAE3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49D3-ED43-D54F-F638-829285FE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2109-F03A-4FC6-8355-4557B09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EA66E-91CD-800B-C5D6-7FD4316F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B699-F093-6598-8752-1B743DAA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91A7-DC9D-C4A1-B1F0-1819E38FD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7C878-0C91-2838-23C1-DB4657E9F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27DC3-0E6A-08D3-3E18-5ADC9BEC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5322C-DB40-CD2A-ADA6-8F8E6261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08BF9-0142-AEE8-3FB5-94626F08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5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E37A-A5F9-1F59-3B2E-BEEDF394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A2B66-08F7-C2EE-F8BF-A7896E599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F26B-C1A0-0E1C-7AB8-D4C4650A1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EC454-DA75-8F85-6F0B-0FE8722AA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D0F65-4F14-7E97-AC65-1A9F35959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50AF4-3031-F597-BC34-4D73A71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F8281-7B16-B822-2561-3BBC45E2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383BE-19B4-08FE-3302-2C6A1135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935B-CEAB-CE60-3A60-5053318F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49C96-3565-7254-C7F8-A84DA52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3488D-C971-1792-41EE-5C57CBCA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94F80-0814-F398-7B20-951AC282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1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5AFB9-73EE-2606-2114-6E175D7D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C56CE-9A04-ED59-EE78-23ADDECA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1EA7-CC0C-1E7A-B714-1F33D9E7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7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D756-D56A-0757-7BB0-0D65539D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EFA7-A99D-5D18-0209-0A2EC1A0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93391-6EEF-AB4E-6E7F-6C86D252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04B7E-5F31-1D26-3088-5905359A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968CB-FB64-B044-0CE5-18E5C431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137BA-FFAD-01F1-79B8-57A327C1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BBFA-EAA9-3888-8D87-EF877B71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DCE2B-2C2F-48E7-4C84-25850F3F8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98B39-0698-229D-294C-818538B2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3CA2-6B4E-05F4-5CBE-90D6E941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F4F1-8C2A-4997-9430-008E8086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639A9-13E6-B2E7-CCA3-7AA000D4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2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1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E50D5-109A-32E1-CBD9-274808D3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2C341-F405-56D7-2488-D1280AB02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8D8C-0665-3F7F-5A04-3415685A1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F5B89-EB13-43AA-8488-580FE0C45E2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E07F-678E-9FE2-37A3-5C8B1348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D81B-A8EF-62C7-0A04-3244EF3D1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F97D-C2ED-40D0-97BA-18A9D33E1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D232EB-F9C9-FC2F-AC7B-030A559D5158}"/>
              </a:ext>
            </a:extLst>
          </p:cNvPr>
          <p:cNvSpPr txBox="1"/>
          <p:nvPr/>
        </p:nvSpPr>
        <p:spPr>
          <a:xfrm>
            <a:off x="0" y="1138989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Franklin Gothic Demi" panose="020B0703020102020204" pitchFamily="34" charset="0"/>
              </a:rPr>
              <a:t>Title: Banking Marketing Campaign Analysis</a:t>
            </a:r>
          </a:p>
          <a:p>
            <a:pPr algn="ctr"/>
            <a:endParaRPr lang="en-US" sz="4800" b="1" dirty="0">
              <a:latin typeface="Rockwell Extra Bold" panose="02060903040505020403" pitchFamily="18" charset="0"/>
            </a:endParaRPr>
          </a:p>
          <a:p>
            <a:pPr algn="ctr"/>
            <a:r>
              <a:rPr lang="en-US" sz="3600" b="1" dirty="0">
                <a:latin typeface="Eras Demi ITC" panose="020B0805030504020804" pitchFamily="34" charset="0"/>
              </a:rPr>
              <a:t>   Subtitle: Insights from Telephonic Marketing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5343F-5A35-050F-8268-F2E471214608}"/>
              </a:ext>
            </a:extLst>
          </p:cNvPr>
          <p:cNvSpPr txBox="1"/>
          <p:nvPr/>
        </p:nvSpPr>
        <p:spPr>
          <a:xfrm>
            <a:off x="8535434" y="5165013"/>
            <a:ext cx="2903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Name: </a:t>
            </a:r>
            <a:r>
              <a:rPr lang="en-US" sz="2400" dirty="0"/>
              <a:t>Rida Arshad</a:t>
            </a:r>
          </a:p>
          <a:p>
            <a:r>
              <a:rPr lang="en-US" sz="2400" b="1" dirty="0"/>
              <a:t>Date: </a:t>
            </a:r>
            <a:r>
              <a:rPr lang="en-US" sz="2400" dirty="0"/>
              <a:t>March 23,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B62D3-403B-F955-1115-B494AE5E6D0E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Eras Demi ITC" panose="020B0805030504020804" pitchFamily="34" charset="0"/>
              </a:rPr>
              <a:t>Financial Status and Previous Campaign Outcomes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6E312-DDAD-6803-274E-754A23F6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7" y="1570659"/>
            <a:ext cx="5391229" cy="3716681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6C74E8-B041-4B05-C170-2DB06DC36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0659"/>
            <a:ext cx="5391229" cy="3716681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B75A61A-A177-DE07-79A1-E6002336B5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5390659"/>
            <a:ext cx="1219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with higher average yearly balances are more likely to subscribe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they may have more disposable income.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campaigns failed, highlighting the need for better targeting and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38521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2F062-0B51-149E-73A2-8902ED2241FA}"/>
              </a:ext>
            </a:extLst>
          </p:cNvPr>
          <p:cNvSpPr txBox="1"/>
          <p:nvPr/>
        </p:nvSpPr>
        <p:spPr>
          <a:xfrm>
            <a:off x="0" y="2882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Eras Demi ITC" panose="020B0805030504020804" pitchFamily="34" charset="0"/>
              </a:rPr>
              <a:t>Correlation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3BF89-D3F3-67C9-EF11-A383F65A6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1308814"/>
            <a:ext cx="6558116" cy="5172465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C414B13-D463-0D94-2770-ABC236739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890" y="1735304"/>
            <a:ext cx="5014452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duration has the strongest correlation with subscription likelihood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reinforcing the importance of engaging conversations.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6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 past campaign contact increases the probability of future conversions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the value of maintaining relationships with past subscribers.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demographic attributes (such as job and education) show weaker correlations, suggesting that campaign success depends more on interaction strategy rather than demographics alone.</a:t>
            </a:r>
          </a:p>
        </p:txBody>
      </p:sp>
    </p:spTree>
    <p:extLst>
      <p:ext uri="{BB962C8B-B14F-4D97-AF65-F5344CB8AC3E}">
        <p14:creationId xmlns:p14="http://schemas.microsoft.com/office/powerpoint/2010/main" val="32934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548C9D-4344-75A9-9310-43DBB476A28E}"/>
              </a:ext>
            </a:extLst>
          </p:cNvPr>
          <p:cNvSpPr txBox="1"/>
          <p:nvPr/>
        </p:nvSpPr>
        <p:spPr>
          <a:xfrm>
            <a:off x="0" y="31463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Eras Demi ITC" panose="020B0805030504020804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38A68-B01A-01D7-3520-2986F95558F2}"/>
              </a:ext>
            </a:extLst>
          </p:cNvPr>
          <p:cNvSpPr txBox="1"/>
          <p:nvPr/>
        </p:nvSpPr>
        <p:spPr>
          <a:xfrm>
            <a:off x="0" y="1522354"/>
            <a:ext cx="12192000" cy="95410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sz="2800" b="1" i="1" u="sng" dirty="0"/>
              <a:t>Key Findings: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i="1" u="sng" dirty="0"/>
              <a:t>Recommendations: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F14E0D-FAE6-B46D-983B-0216ED6EA3D2}"/>
              </a:ext>
            </a:extLst>
          </p:cNvPr>
          <p:cNvCxnSpPr>
            <a:cxnSpLocks/>
          </p:cNvCxnSpPr>
          <p:nvPr/>
        </p:nvCxnSpPr>
        <p:spPr>
          <a:xfrm>
            <a:off x="6096000" y="1887794"/>
            <a:ext cx="0" cy="475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F22FC0-4AD5-4FCD-B15C-D143CA4D208A}"/>
              </a:ext>
            </a:extLst>
          </p:cNvPr>
          <p:cNvSpPr txBox="1"/>
          <p:nvPr/>
        </p:nvSpPr>
        <p:spPr>
          <a:xfrm>
            <a:off x="344129" y="2329392"/>
            <a:ext cx="561913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Majority of customers are </a:t>
            </a:r>
            <a:r>
              <a:rPr lang="en-US" sz="1600" b="1" dirty="0"/>
              <a:t>30-40 years old</a:t>
            </a:r>
            <a:r>
              <a:rPr lang="en-US" sz="1600" dirty="0"/>
              <a:t>, working in </a:t>
            </a:r>
            <a:r>
              <a:rPr lang="en-US" sz="1600" b="1" dirty="0"/>
              <a:t>management, blue-collar, or technician roles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Married individuals</a:t>
            </a:r>
            <a:r>
              <a:rPr lang="en-US" sz="1600" dirty="0"/>
              <a:t> with </a:t>
            </a:r>
            <a:r>
              <a:rPr lang="en-US" sz="1600" b="1" dirty="0"/>
              <a:t>secondary education</a:t>
            </a:r>
            <a:r>
              <a:rPr lang="en-US" sz="1600" dirty="0"/>
              <a:t> form the largest segment.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Few credit defaults</a:t>
            </a:r>
            <a:r>
              <a:rPr lang="en-US" sz="1600" dirty="0"/>
              <a:t>, but </a:t>
            </a:r>
            <a:r>
              <a:rPr lang="en-US" sz="1600" b="1" dirty="0"/>
              <a:t>housing loans</a:t>
            </a:r>
            <a:r>
              <a:rPr lang="en-US" sz="1600" dirty="0"/>
              <a:t> are more common than personal loans.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Longer calls &amp; past positive responses</a:t>
            </a:r>
            <a:r>
              <a:rPr lang="en-US" sz="1600" dirty="0"/>
              <a:t> increase conversion likelihood.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Higher average balances</a:t>
            </a:r>
            <a:r>
              <a:rPr lang="en-US" sz="1600" dirty="0"/>
              <a:t> correlate with a higher subscription rate.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FCBA6-5DA4-504B-5940-6804350E9CC6}"/>
              </a:ext>
            </a:extLst>
          </p:cNvPr>
          <p:cNvSpPr txBox="1"/>
          <p:nvPr/>
        </p:nvSpPr>
        <p:spPr>
          <a:xfrm>
            <a:off x="6263147" y="2329392"/>
            <a:ext cx="57322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u="sng" dirty="0"/>
              <a:t>Optimize Call Timing </a:t>
            </a:r>
            <a:r>
              <a:rPr lang="en-US" sz="1600" dirty="0"/>
              <a:t>– Focus on </a:t>
            </a:r>
            <a:r>
              <a:rPr lang="en-US" sz="1600" i="1" dirty="0"/>
              <a:t>high-engagement months (May) </a:t>
            </a:r>
            <a:r>
              <a:rPr lang="en-US" sz="1600" dirty="0"/>
              <a:t>&amp; peak response days.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Improve Call Strategies </a:t>
            </a:r>
            <a:r>
              <a:rPr lang="en-US" sz="1600" dirty="0"/>
              <a:t>– Train agents for </a:t>
            </a:r>
            <a:r>
              <a:rPr lang="en-US" sz="1600" i="1" dirty="0"/>
              <a:t>longer, engaging conversations.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u="sng" dirty="0"/>
              <a:t>Re-engage Past Subscribers</a:t>
            </a:r>
            <a:r>
              <a:rPr lang="en-US" sz="1600" u="sng" dirty="0"/>
              <a:t> </a:t>
            </a:r>
            <a:r>
              <a:rPr lang="en-US" sz="1600" dirty="0"/>
              <a:t>– Higher chance of</a:t>
            </a:r>
            <a:r>
              <a:rPr lang="en-US" sz="1600" u="sng" dirty="0"/>
              <a:t> </a:t>
            </a:r>
            <a:r>
              <a:rPr lang="en-US" sz="1600" i="1" dirty="0"/>
              <a:t>repeat conversions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u="sng" dirty="0"/>
              <a:t>Segment Based on Financial Standing</a:t>
            </a:r>
            <a:r>
              <a:rPr lang="en-US" sz="1600" u="sng" dirty="0"/>
              <a:t> </a:t>
            </a:r>
            <a:r>
              <a:rPr lang="en-US" sz="1600" dirty="0"/>
              <a:t>– Target </a:t>
            </a:r>
            <a:r>
              <a:rPr lang="en-US" sz="1600" i="1" dirty="0"/>
              <a:t>higher balance customers </a:t>
            </a:r>
            <a:r>
              <a:rPr lang="en-US" sz="1600" dirty="0"/>
              <a:t>for term deposits.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Increase Strategic Follow-ups</a:t>
            </a:r>
            <a:r>
              <a:rPr lang="en-US" sz="1600" u="sng" dirty="0"/>
              <a:t> </a:t>
            </a:r>
            <a:r>
              <a:rPr lang="en-US" sz="1600" dirty="0"/>
              <a:t>– Avoid </a:t>
            </a:r>
            <a:r>
              <a:rPr lang="en-US" sz="1600" i="1" dirty="0"/>
              <a:t>long gaps </a:t>
            </a:r>
            <a:r>
              <a:rPr lang="en-US" sz="1600" dirty="0"/>
              <a:t>to maintain engagement.</a:t>
            </a:r>
          </a:p>
        </p:txBody>
      </p:sp>
    </p:spTree>
    <p:extLst>
      <p:ext uri="{BB962C8B-B14F-4D97-AF65-F5344CB8AC3E}">
        <p14:creationId xmlns:p14="http://schemas.microsoft.com/office/powerpoint/2010/main" val="139512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99314D-79BF-D73C-087B-E3543CC366A8}"/>
              </a:ext>
            </a:extLst>
          </p:cNvPr>
          <p:cNvSpPr txBox="1"/>
          <p:nvPr/>
        </p:nvSpPr>
        <p:spPr>
          <a:xfrm>
            <a:off x="737419" y="1582340"/>
            <a:ext cx="1002631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/>
              <a:t>Objective:</a:t>
            </a:r>
            <a:endParaRPr lang="en-US" sz="2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banking data to identify key customer segments and behaviors.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telemarketing campaign efficiency by understanding factors influencing term deposit subscriptions.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/>
              <a:t>Dataset Overview:</a:t>
            </a:r>
            <a:endParaRPr lang="en-US" sz="2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</a:t>
            </a:r>
            <a:r>
              <a:rPr lang="en-US" b="1" dirty="0"/>
              <a:t>45,211 rows</a:t>
            </a:r>
            <a:r>
              <a:rPr lang="en-US" dirty="0"/>
              <a:t> and </a:t>
            </a:r>
            <a:r>
              <a:rPr lang="en-US" b="1" dirty="0"/>
              <a:t>18 columns</a:t>
            </a:r>
            <a:r>
              <a:rPr lang="en-US" dirty="0"/>
              <a:t> collected from </a:t>
            </a:r>
            <a:r>
              <a:rPr lang="en-US" b="1" dirty="0"/>
              <a:t>May 2008 to November 2010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customer demographics, financial status, contact details, and past campaign responses.</a:t>
            </a:r>
          </a:p>
          <a:p>
            <a:pPr lvl="1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dirty="0"/>
              <a:t>Key Focus Areas:</a:t>
            </a:r>
            <a:endParaRPr lang="en-US" sz="24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demographics (age, job type, marital status, education).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 and credit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Contact methods and campaign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Subscription patterns and influencing factors.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1E64A-43A1-73CA-DC4E-F45D7EEED467}"/>
              </a:ext>
            </a:extLst>
          </p:cNvPr>
          <p:cNvSpPr txBox="1"/>
          <p:nvPr/>
        </p:nvSpPr>
        <p:spPr>
          <a:xfrm>
            <a:off x="0" y="38345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Eras Demi ITC" panose="020B08050305040208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5776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AD53A8-3D4B-0F4E-A927-0FDEC0FE9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0" y="1189701"/>
            <a:ext cx="5450048" cy="401156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BB8DC-E056-4610-297A-C39E343DD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14" y="1189701"/>
            <a:ext cx="5892666" cy="401156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BAF398-F34E-B6B2-2F48-EA1633341F5B}"/>
              </a:ext>
            </a:extLst>
          </p:cNvPr>
          <p:cNvSpPr txBox="1"/>
          <p:nvPr/>
        </p:nvSpPr>
        <p:spPr>
          <a:xfrm>
            <a:off x="0" y="1996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Eras Demi ITC" panose="020B0805030504020804" pitchFamily="34" charset="0"/>
              </a:rPr>
              <a:t>Age and Job Type Distribution of Clients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C7783-D471-AE8D-A435-9F65CCD73E4F}"/>
              </a:ext>
            </a:extLst>
          </p:cNvPr>
          <p:cNvSpPr txBox="1"/>
          <p:nvPr/>
        </p:nvSpPr>
        <p:spPr>
          <a:xfrm>
            <a:off x="206478" y="5365651"/>
            <a:ext cx="119855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Insights: 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clients are in the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30-40 age 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and majority work in management, blue-collar, and technician roles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4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89DF7C-5DC6-3972-8156-7E09464DD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30" y="1128722"/>
            <a:ext cx="5653785" cy="392071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27151A-C7DE-7F22-6C92-85BCE311F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86" y="1128722"/>
            <a:ext cx="5653785" cy="3920716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DDA069-A300-792E-46DA-177221EB9296}"/>
              </a:ext>
            </a:extLst>
          </p:cNvPr>
          <p:cNvSpPr txBox="1"/>
          <p:nvPr/>
        </p:nvSpPr>
        <p:spPr>
          <a:xfrm>
            <a:off x="0" y="27491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Eras Demi ITC" panose="020B0805030504020804" pitchFamily="34" charset="0"/>
              </a:rPr>
              <a:t>Marital Status and Education Levels of Clients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FB5494-BDF7-3F30-74BC-5709DDFD036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5049438"/>
            <a:ext cx="1219199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</a:t>
            </a:r>
            <a:endParaRPr kumimoji="0" lang="en-US" altLang="en-US" sz="160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60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Married individuals </a:t>
            </a:r>
            <a:r>
              <a:rPr kumimoji="0" lang="en-US" altLang="en-US" sz="16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the largest group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followed by single and divorced clients.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clients have </a:t>
            </a:r>
            <a:r>
              <a:rPr kumimoji="0" lang="en-US" altLang="en-US" sz="16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education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followed by tertiary and primary.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education may improve financial product understanding, influencing subscriptions.</a:t>
            </a:r>
          </a:p>
        </p:txBody>
      </p:sp>
    </p:spTree>
    <p:extLst>
      <p:ext uri="{BB962C8B-B14F-4D97-AF65-F5344CB8AC3E}">
        <p14:creationId xmlns:p14="http://schemas.microsoft.com/office/powerpoint/2010/main" val="306983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FECEDD-3ACD-680C-351F-4CCCEFC3FB44}"/>
              </a:ext>
            </a:extLst>
          </p:cNvPr>
          <p:cNvSpPr txBox="1"/>
          <p:nvPr/>
        </p:nvSpPr>
        <p:spPr>
          <a:xfrm>
            <a:off x="0" y="25563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Eras Demi ITC" panose="020B0805030504020804" pitchFamily="34" charset="0"/>
              </a:rPr>
              <a:t>Credit Card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D1D42-24A4-A064-90FB-8BD827FC8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r="1557" b="3642"/>
          <a:stretch/>
        </p:blipFill>
        <p:spPr>
          <a:xfrm>
            <a:off x="727586" y="1277228"/>
            <a:ext cx="5604388" cy="5216977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C1D45-53CA-346D-E4E1-FE1E43A636C9}"/>
              </a:ext>
            </a:extLst>
          </p:cNvPr>
          <p:cNvSpPr txBox="1"/>
          <p:nvPr/>
        </p:nvSpPr>
        <p:spPr>
          <a:xfrm>
            <a:off x="6823589" y="1846726"/>
            <a:ext cx="48767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 Insights:</a:t>
            </a:r>
          </a:p>
          <a:p>
            <a:endParaRPr lang="en-US" b="1" i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Only a small percentage of customers have defaulted on credit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but they may pose a higher financial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significant number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customers have </a:t>
            </a:r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housing loans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suggesting financial stability.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Fewer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customers have </a:t>
            </a:r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personal loans,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possibly due to stricter eligibility criteria or preferences for secured loans.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1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BDB6D6-1DC2-2FBE-C172-901F85308708}"/>
              </a:ext>
            </a:extLst>
          </p:cNvPr>
          <p:cNvSpPr txBox="1"/>
          <p:nvPr/>
        </p:nvSpPr>
        <p:spPr>
          <a:xfrm>
            <a:off x="0" y="1772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Eras Demi ITC" panose="020B0805030504020804" pitchFamily="34" charset="0"/>
              </a:rPr>
              <a:t>Housing and Personal Loan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7D4A5-5627-2D23-1F5A-B8AEB54C4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08" y="1120089"/>
            <a:ext cx="9389383" cy="4198139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2EC77-92AC-F93E-262E-211F570D9C0D}"/>
              </a:ext>
            </a:extLst>
          </p:cNvPr>
          <p:cNvSpPr txBox="1"/>
          <p:nvPr/>
        </p:nvSpPr>
        <p:spPr>
          <a:xfrm>
            <a:off x="157317" y="5318228"/>
            <a:ext cx="120346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Insights</a:t>
            </a:r>
            <a:r>
              <a:rPr lang="en-US" sz="2400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More clients have housing loans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compared to personal loans.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Homeownership is common, while fewer opt for personal loans due to stricter criteria or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25355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69451E-EFEE-3251-1B93-C275F966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1124803"/>
            <a:ext cx="5587090" cy="3697351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B786C-FC98-9A13-A523-C2FB66E2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1329"/>
            <a:ext cx="5692877" cy="3700825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AF43F4-7D16-C4B5-2938-AD28B41B0003}"/>
              </a:ext>
            </a:extLst>
          </p:cNvPr>
          <p:cNvSpPr txBox="1"/>
          <p:nvPr/>
        </p:nvSpPr>
        <p:spPr>
          <a:xfrm>
            <a:off x="0" y="10958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Eras Demi ITC" panose="020B0805030504020804" pitchFamily="34" charset="0"/>
              </a:rPr>
              <a:t>Last Contact Timing Analysis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152293-E524-D75D-BC8E-A21391665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94533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</a:t>
            </a:r>
            <a:endParaRPr kumimoji="0" lang="en-US" altLang="en-US" sz="240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60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days of the month see a spike in contact frequency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possibly aligning with salary credit cycles or financial decision-making periods.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campaign activity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in </a:t>
            </a:r>
            <a:r>
              <a:rPr kumimoji="0" lang="en-US" altLang="en-US" sz="16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may suggest seasonal trends influencing customer engagement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89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D075C2-E5B0-A198-3177-A9C2845A70F0}"/>
              </a:ext>
            </a:extLst>
          </p:cNvPr>
          <p:cNvSpPr txBox="1"/>
          <p:nvPr/>
        </p:nvSpPr>
        <p:spPr>
          <a:xfrm>
            <a:off x="0" y="140622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Eras Demi ITC" panose="020B0805030504020804" pitchFamily="34" charset="0"/>
              </a:rPr>
              <a:t>Call Duration and Campaign Contacts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26BCD-E8AD-630A-C1EC-E81413A69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7" y="1083514"/>
            <a:ext cx="5848285" cy="3768116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02D96C-CF8A-E39D-A962-D6D568AC1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246" y="1083514"/>
            <a:ext cx="5548767" cy="3768116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9D032EC-5152-1DA9-6DDB-61E8F5C5894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1" y="5051211"/>
            <a:ext cx="1219199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 calls correlate with higher subscription rates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suggesting that more detailed conversations increase conversions.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majority of customers were contacted only a few times, implying that persistent follow-ups could lead to better engagement.</a:t>
            </a:r>
          </a:p>
        </p:txBody>
      </p:sp>
    </p:spTree>
    <p:extLst>
      <p:ext uri="{BB962C8B-B14F-4D97-AF65-F5344CB8AC3E}">
        <p14:creationId xmlns:p14="http://schemas.microsoft.com/office/powerpoint/2010/main" val="244307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ED4C89-5FAA-C483-4EF8-C1EAA42D55A8}"/>
              </a:ext>
            </a:extLst>
          </p:cNvPr>
          <p:cNvSpPr txBox="1"/>
          <p:nvPr/>
        </p:nvSpPr>
        <p:spPr>
          <a:xfrm>
            <a:off x="0" y="2470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Eras Demi ITC" panose="020B0805030504020804" pitchFamily="34" charset="0"/>
              </a:rPr>
              <a:t>Previous Contact Lists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471FF-E87A-0E2F-1A73-B081470BA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7" y="1255792"/>
            <a:ext cx="5640419" cy="3660489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A18EE-F341-70B0-768D-D12745596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5792"/>
            <a:ext cx="5640419" cy="3660489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6467BAE-28AF-C6E3-7ACB-968679DECB5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5069448"/>
            <a:ext cx="12192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customers were never previously contacted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a significant portion is new to the campaign.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contacted after a long gap showed reduced conversion rates, highlighting the importance of maintaining regular engagement.</a:t>
            </a:r>
          </a:p>
        </p:txBody>
      </p:sp>
    </p:spTree>
    <p:extLst>
      <p:ext uri="{BB962C8B-B14F-4D97-AF65-F5344CB8AC3E}">
        <p14:creationId xmlns:p14="http://schemas.microsoft.com/office/powerpoint/2010/main" val="380907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660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Eras Demi ITC</vt:lpstr>
      <vt:lpstr>Franklin Gothic Demi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Rida Arshad</dc:creator>
  <cp:lastModifiedBy>Rida Arshad</cp:lastModifiedBy>
  <cp:revision>2</cp:revision>
  <dcterms:created xsi:type="dcterms:W3CDTF">2025-03-23T09:17:32Z</dcterms:created>
  <dcterms:modified xsi:type="dcterms:W3CDTF">2025-03-23T15:54:23Z</dcterms:modified>
</cp:coreProperties>
</file>