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70" r:id="rId6"/>
    <p:sldId id="265" r:id="rId7"/>
    <p:sldId id="259" r:id="rId8"/>
    <p:sldId id="264" r:id="rId9"/>
    <p:sldId id="266" r:id="rId10"/>
    <p:sldId id="267" r:id="rId11"/>
    <p:sldId id="268" r:id="rId12"/>
    <p:sldId id="272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6327"/>
  </p:normalViewPr>
  <p:slideViewPr>
    <p:cSldViewPr snapToGrid="0">
      <p:cViewPr varScale="1">
        <p:scale>
          <a:sx n="123" d="100"/>
          <a:sy n="123" d="100"/>
        </p:scale>
        <p:origin x="7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2908-D569-E74B-B506-5DFEAB200A1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79ACE-5C61-0541-A2A6-7B055A92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DF2F-A689-578E-81A5-F1B5740A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F696-FE08-88CB-B44D-C6B97E25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6493-0FE0-304A-F717-D725075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1A45-D704-99ED-5840-E769911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AE7-DF5A-BC43-64BE-AD60C30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738-24A3-33B8-698B-92DE0BD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B367-0DC4-7E82-A94D-66AD7248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C02-204A-357E-E32C-317F1D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D3A-F5FD-22B8-6104-2921093A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9011-652F-1E5D-0A4E-9F178FC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1B1-5C1A-966C-DFFC-44002A22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6688-219C-BF4F-9E40-0AD49A7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888D-108D-7130-2E32-AAFAE47C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2270-0094-2703-7C33-CFF22F83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1CC9-B460-9668-473D-8A9BF6E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237-B66D-EB8A-4305-4FCF893B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FC4C-74DD-3349-0972-20F13688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15CF-27E3-EB9E-335A-0E1296D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1145-FD9E-B56D-C572-A3AC45A8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8CE2-9BBF-98A5-27DF-0DD0B755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AFD-8D33-D30B-29F6-BBD9F7B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1286-9D58-E5DC-4CFB-5BC66880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3992-86E8-1DE8-3EB6-B861754B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F616-44E2-99E2-E815-6DC58E7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283-FA53-5EFE-83E7-2F548BF2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179-FFBF-CB07-71BF-36ED2D8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3D3C-ECC6-4E18-D1C9-8115E2CE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4C81-4DC2-5661-3418-0233F39E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C6F2-CA93-0A16-E2E1-3E149B9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E431-3040-951B-F109-2FB3DD4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0162-774A-7CEC-4A19-01BE698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3F-6003-CC17-4DAE-B924EF8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3F5F-9F8F-00A6-7410-8C39446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9BAE-5947-D108-68C7-52A5357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582F-C4BC-E7AB-C10D-4443D2E6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4D1C-61C5-39CB-3A7E-B53EB371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624C-9DB5-9CB2-08E8-9EB94DE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D34FC-9663-0B8C-D66E-E4620D7E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7738-629C-4ED3-F58C-A14DAA1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E8CB-9957-9BE2-76E8-5598A3F0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82D9-4F2B-2280-C8DE-D07E371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6236-7980-1814-51C5-F7679D0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DAF3-BAA6-666A-FE1F-A9CB415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B37D-EC3D-DEE3-4381-16B70BE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623B8-CFDA-21F4-3AE2-5F4BD2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F7BF-9828-F0D8-CD6C-47431F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373F-3F29-2B7F-5E55-D1FE31B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8FC-FB39-0D48-E63D-D0B5F472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9FF6-0F09-D82A-D91B-42F10F53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D1DC-B166-84EB-D157-7491C61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9BEE-3C5D-4F74-641B-52BD5D0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802B-E74A-3FAC-42A2-9CCDC34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148-545C-56F5-CBF4-3157C38C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A144-3943-46FD-E7E8-1590D2AF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7583-7D8A-8C25-E37F-570F352A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0EE5-7288-3FD9-AC27-1D626EEA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40FF-534E-5BDE-5ED7-1EFA65A4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DF9E-B8C3-6778-23BA-283989F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21A4-F38F-57FA-75B9-3EECB29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4CA8-32D3-B956-9047-09F06F6E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C82-B647-A0C2-6C5A-5516EFCE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F5D3-20F9-0E4D-8AAD-873D65CA5B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A6F5-7DA2-1098-2201-CAB444B18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23C2-96B2-D28F-2480-1C52E4F7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inwzw/AR_Day_2025" TargetMode="External"/><Relationship Id="rId2" Type="http://schemas.openxmlformats.org/officeDocument/2006/relationships/hyperlink" Target="https://www.python.org/downloads/release/python-311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4V5ttpQFLyexmVQY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science/blog/maximizing-the-efficiency-of-amazons-own-delivery-networks" TargetMode="External"/><Relationship Id="rId2" Type="http://schemas.openxmlformats.org/officeDocument/2006/relationships/hyperlink" Target="https://www.amazon.science/blog/predicting-congestion-in-fleets-of-robo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science/latest-news/the-quest-to-deploy-autonomous-robots-within-amazon-fulfillment-cen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jBQxLwhSS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BD40-1B47-CCF4-97F8-FFDEBEFF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95" y="2062716"/>
            <a:ext cx="10540409" cy="1935126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accent2"/>
                </a:solidFill>
              </a:rPr>
              <a:t>AR Day Activity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483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39F-70A1-81DB-597D-C08787C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C057-A096-F073-56F5-FEC9E012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sure you have Python installed (preferably 3.9 or later)</a:t>
            </a:r>
          </a:p>
          <a:p>
            <a:pPr lvl="1"/>
            <a:r>
              <a:rPr lang="en-US" dirty="0"/>
              <a:t>Check by running `python3 --version`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https://www.python.org/downloads/release/python-3115/</a:t>
            </a:r>
            <a:r>
              <a:rPr lang="en-US" dirty="0"/>
              <a:t> </a:t>
            </a:r>
          </a:p>
          <a:p>
            <a:r>
              <a:rPr lang="en-US" dirty="0"/>
              <a:t>Setup the game source code:</a:t>
            </a:r>
          </a:p>
          <a:p>
            <a:pPr lvl="1"/>
            <a:r>
              <a:rPr lang="en-US" dirty="0"/>
              <a:t>Download or clone the starter code from </a:t>
            </a:r>
            <a:r>
              <a:rPr lang="en-US" dirty="0">
                <a:hlinkClick r:id="rId3"/>
              </a:rPr>
              <a:t>https://github.com/collinwzw/AR_Day_2025</a:t>
            </a:r>
            <a:endParaRPr lang="en-US" dirty="0"/>
          </a:p>
          <a:p>
            <a:pPr lvl="1"/>
            <a:r>
              <a:rPr lang="en-US" dirty="0"/>
              <a:t>cd into the directory</a:t>
            </a:r>
          </a:p>
          <a:p>
            <a:pPr lvl="1"/>
            <a:r>
              <a:rPr lang="en-US" dirty="0"/>
              <a:t>Install requirements with `python3 -m pip install -r </a:t>
            </a:r>
            <a:r>
              <a:rPr lang="en-US" dirty="0" err="1"/>
              <a:t>requirements.txt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Run the game with </a:t>
            </a:r>
            <a:r>
              <a:rPr lang="en-US" sz="1800" dirty="0"/>
              <a:t>`</a:t>
            </a:r>
            <a:r>
              <a:rPr lang="en-US" sz="2000" dirty="0"/>
              <a:t>python3 </a:t>
            </a:r>
            <a:r>
              <a:rPr lang="en-US" sz="2000" dirty="0" err="1"/>
              <a:t>main.py</a:t>
            </a:r>
            <a:r>
              <a:rPr lang="en-US" sz="18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4908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Decides What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top level directory of the game code is a file: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player_agents_list.txt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main.py</a:t>
            </a:r>
            <a:r>
              <a:rPr lang="en-US" dirty="0"/>
              <a:t> function will try to run all levels of the game for every agent class listed in this file</a:t>
            </a:r>
          </a:p>
          <a:p>
            <a:pPr lvl="1"/>
            <a:r>
              <a:rPr lang="en-US" dirty="0"/>
              <a:t>Agents must be separated by a newline</a:t>
            </a:r>
          </a:p>
          <a:p>
            <a:r>
              <a:rPr lang="en-US" dirty="0"/>
              <a:t>If an agent fails a level, the remaining levels will not be run</a:t>
            </a:r>
          </a:p>
          <a:p>
            <a:endParaRPr lang="en-US" dirty="0"/>
          </a:p>
          <a:p>
            <a:r>
              <a:rPr lang="en-US" dirty="0"/>
              <a:t>[TIP] To test your code faster, modify the agent list file to only have your agent</a:t>
            </a:r>
          </a:p>
          <a:p>
            <a:r>
              <a:rPr lang="en-US" dirty="0"/>
              <a:t>[TIP] The game currently runs at a speed of 5, adjust this parameter in </a:t>
            </a:r>
            <a:r>
              <a:rPr lang="en-US" dirty="0" err="1"/>
              <a:t>GameConfig.py</a:t>
            </a:r>
            <a:r>
              <a:rPr lang="en-US" dirty="0"/>
              <a:t> to make your tests run faster</a:t>
            </a:r>
          </a:p>
          <a:p>
            <a:r>
              <a:rPr lang="en-US" dirty="0"/>
              <a:t>[TIP] To test one level at a time, comment out unwanted levels in the GAME_LEVELS variable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GameConfig.py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9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is Scored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Each move costs 1 point, you want to have the lowest cost</a:t>
            </a:r>
          </a:p>
          <a:p>
            <a:pPr lvl="1"/>
            <a:r>
              <a:rPr lang="en-US" dirty="0"/>
              <a:t>Score is displayed in the upper left corner of the game window</a:t>
            </a:r>
          </a:p>
          <a:p>
            <a:r>
              <a:rPr lang="en-US" dirty="0"/>
              <a:t>The game will timeout after 1000 turns</a:t>
            </a:r>
          </a:p>
          <a:p>
            <a:r>
              <a:rPr lang="en-US" dirty="0"/>
              <a:t>Agent scores are sorted in the following order:</a:t>
            </a:r>
          </a:p>
          <a:p>
            <a:pPr lvl="1"/>
            <a:r>
              <a:rPr lang="en-US" dirty="0"/>
              <a:t>Number of levels completed</a:t>
            </a:r>
          </a:p>
          <a:p>
            <a:pPr lvl="1"/>
            <a:r>
              <a:rPr lang="en-US" dirty="0"/>
              <a:t>Tiebreak: Score for last level</a:t>
            </a:r>
          </a:p>
        </p:txBody>
      </p:sp>
    </p:spTree>
    <p:extLst>
      <p:ext uri="{BB962C8B-B14F-4D97-AF65-F5344CB8AC3E}">
        <p14:creationId xmlns:p14="http://schemas.microsoft.com/office/powerpoint/2010/main" val="23815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/>
              <a:t>Name your Agent class and class Python file with the following formats:</a:t>
            </a:r>
          </a:p>
          <a:p>
            <a:pPr lvl="1"/>
            <a:r>
              <a:rPr lang="en-US" dirty="0"/>
              <a:t>Class name: `class </a:t>
            </a:r>
            <a:r>
              <a:rPr lang="en-US" dirty="0" err="1"/>
              <a:t>YourName</a:t>
            </a:r>
            <a:r>
              <a:rPr lang="en-US" dirty="0"/>
              <a:t>:`</a:t>
            </a:r>
          </a:p>
          <a:p>
            <a:pPr lvl="1"/>
            <a:r>
              <a:rPr lang="en-US" dirty="0"/>
              <a:t>File name: `</a:t>
            </a:r>
            <a:r>
              <a:rPr lang="en-US" dirty="0" err="1"/>
              <a:t>YourName.py</a:t>
            </a:r>
            <a:r>
              <a:rPr lang="en-US" dirty="0"/>
              <a:t>`</a:t>
            </a:r>
          </a:p>
          <a:p>
            <a:r>
              <a:rPr lang="en-US" dirty="0"/>
              <a:t>Once your agent code is complete, submit your file here:</a:t>
            </a:r>
          </a:p>
          <a:p>
            <a:pPr lvl="1"/>
            <a:r>
              <a:rPr lang="en-US" dirty="0">
                <a:hlinkClick r:id="rId2"/>
              </a:rPr>
              <a:t>https://forms.gle/4V5ttpQFLyexmVQY6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Robotics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resources:</a:t>
            </a:r>
          </a:p>
          <a:p>
            <a:pPr lvl="1"/>
            <a:r>
              <a:rPr lang="en-US" dirty="0">
                <a:hlinkClick r:id="rId2"/>
              </a:rPr>
              <a:t>https://www.amazon.science/blog/predicting-congestion-in-fleets-of-robots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https://www.amazon.science/blog/maximizing-the-efficiency-of-amazons-own-delivery-networks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https://www.amazon.science/latest-news/the-quest-to-deploy-autonomous-robots-within-amazon-fulfillment-centers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0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You will be writing code to control a robot in an AR Field</a:t>
            </a:r>
          </a:p>
          <a:p>
            <a:pPr lvl="1"/>
            <a:r>
              <a:rPr lang="en-US" dirty="0"/>
              <a:t>The player robot is orange and AI robots are blue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7D3405-E13B-2F2E-D03B-49735B71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0" y="3204283"/>
            <a:ext cx="3200044" cy="23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's tiny robot drives do the heavy lifting - Amazon Science">
            <a:extLst>
              <a:ext uri="{FF2B5EF4-FFF2-40B4-BE49-F238E27FC236}">
                <a16:creationId xmlns:a16="http://schemas.microsoft.com/office/drawing/2014/main" id="{575F7972-430D-674F-3B5C-5BAF5A3C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98" y="2682747"/>
            <a:ext cx="6586753" cy="37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0993-3D65-CD47-EE84-DA936C9AA053}"/>
              </a:ext>
            </a:extLst>
          </p:cNvPr>
          <p:cNvSpPr txBox="1"/>
          <p:nvPr/>
        </p:nvSpPr>
        <p:spPr>
          <a:xfrm>
            <a:off x="786743" y="66425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CF58-8F93-F3C3-D416-3F8DB68E654B}"/>
              </a:ext>
            </a:extLst>
          </p:cNvPr>
          <p:cNvSpPr txBox="1"/>
          <p:nvPr/>
        </p:nvSpPr>
        <p:spPr>
          <a:xfrm>
            <a:off x="5816622" y="6627168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0E30-23FB-C6C2-540B-050BDEA4B819}"/>
              </a:ext>
            </a:extLst>
          </p:cNvPr>
          <p:cNvSpPr txBox="1"/>
          <p:nvPr/>
        </p:nvSpPr>
        <p:spPr>
          <a:xfrm>
            <a:off x="2005312" y="556031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B2A0A-4D37-DCFE-E88E-967437559B6C}"/>
              </a:ext>
            </a:extLst>
          </p:cNvPr>
          <p:cNvSpPr txBox="1"/>
          <p:nvPr/>
        </p:nvSpPr>
        <p:spPr>
          <a:xfrm>
            <a:off x="8170632" y="632281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 Field</a:t>
            </a:r>
          </a:p>
        </p:txBody>
      </p:sp>
    </p:spTree>
    <p:extLst>
      <p:ext uri="{BB962C8B-B14F-4D97-AF65-F5344CB8AC3E}">
        <p14:creationId xmlns:p14="http://schemas.microsoft.com/office/powerpoint/2010/main" val="32321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Objects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is modeled after an AR field</a:t>
            </a:r>
          </a:p>
          <a:p>
            <a:r>
              <a:rPr lang="en-US" dirty="0"/>
              <a:t>Summary video: </a:t>
            </a:r>
            <a:r>
              <a:rPr lang="en-US" dirty="0">
                <a:hlinkClick r:id="rId2"/>
              </a:rPr>
              <a:t>https://www.youtube.com/watch?v=jBQxLwhSSOw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81322-391D-7E4D-2AAA-7C65ED8D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4001294"/>
            <a:ext cx="2505677" cy="18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A22A-ABD1-A0F4-BC59-5A5549F56A96}"/>
              </a:ext>
            </a:extLst>
          </p:cNvPr>
          <p:cNvSpPr txBox="1"/>
          <p:nvPr/>
        </p:nvSpPr>
        <p:spPr>
          <a:xfrm>
            <a:off x="2897689" y="6707877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pic>
        <p:nvPicPr>
          <p:cNvPr id="1028" name="Picture 4" descr="Several small blue Hercules robots are seen transporting tall yellow pods in a fulfillment center">
            <a:extLst>
              <a:ext uri="{FF2B5EF4-FFF2-40B4-BE49-F238E27FC236}">
                <a16:creationId xmlns:a16="http://schemas.microsoft.com/office/drawing/2014/main" id="{4A53254F-7FEB-554D-3469-9EC1A67B4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9931" r="55000" b="24444"/>
          <a:stretch/>
        </p:blipFill>
        <p:spPr bwMode="auto">
          <a:xfrm>
            <a:off x="9622807" y="2867703"/>
            <a:ext cx="1631661" cy="3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ABF7C-10CE-017C-E3D8-DE0F1EAA5BE1}"/>
              </a:ext>
            </a:extLst>
          </p:cNvPr>
          <p:cNvSpPr txBox="1"/>
          <p:nvPr/>
        </p:nvSpPr>
        <p:spPr>
          <a:xfrm>
            <a:off x="6539492" y="6692489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06D6A-BADF-FE09-5CFD-EDD27B1A8B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59" t="76927" r="58097" b="11559"/>
          <a:stretch/>
        </p:blipFill>
        <p:spPr>
          <a:xfrm>
            <a:off x="556590" y="4001294"/>
            <a:ext cx="1859991" cy="1772716"/>
          </a:xfrm>
          <a:prstGeom prst="rect">
            <a:avLst/>
          </a:prstGeom>
        </p:spPr>
      </p:pic>
      <p:sp>
        <p:nvSpPr>
          <p:cNvPr id="9" name="Equal 8">
            <a:extLst>
              <a:ext uri="{FF2B5EF4-FFF2-40B4-BE49-F238E27FC236}">
                <a16:creationId xmlns:a16="http://schemas.microsoft.com/office/drawing/2014/main" id="{730D8869-5D8A-7C58-D9BC-AC49215C2103}"/>
              </a:ext>
            </a:extLst>
          </p:cNvPr>
          <p:cNvSpPr/>
          <p:nvPr/>
        </p:nvSpPr>
        <p:spPr>
          <a:xfrm>
            <a:off x="2517913" y="4678017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3AD45-9A42-1FC7-6BB7-B21445D40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72" t="66552" r="66686" b="22833"/>
          <a:stretch/>
        </p:blipFill>
        <p:spPr>
          <a:xfrm>
            <a:off x="6546063" y="3839765"/>
            <a:ext cx="2338554" cy="2206590"/>
          </a:xfrm>
          <a:prstGeom prst="rect">
            <a:avLst/>
          </a:prstGeom>
        </p:spPr>
      </p:pic>
      <p:sp>
        <p:nvSpPr>
          <p:cNvPr id="12" name="Equal 11">
            <a:extLst>
              <a:ext uri="{FF2B5EF4-FFF2-40B4-BE49-F238E27FC236}">
                <a16:creationId xmlns:a16="http://schemas.microsoft.com/office/drawing/2014/main" id="{30734E7F-4514-6DFE-9CA4-3F02C87DCEAD}"/>
              </a:ext>
            </a:extLst>
          </p:cNvPr>
          <p:cNvSpPr/>
          <p:nvPr/>
        </p:nvSpPr>
        <p:spPr>
          <a:xfrm>
            <a:off x="8948912" y="4513443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719"/>
            <a:ext cx="10515600" cy="1325563"/>
          </a:xfrm>
        </p:spPr>
        <p:txBody>
          <a:bodyPr/>
          <a:lstStyle/>
          <a:p>
            <a:r>
              <a:rPr lang="en-US" dirty="0"/>
              <a:t>Game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The primary objective is to get the player robot to pick up each pod and move it to a goal location in an efficient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198E6-9BC0-9241-B71D-CDA77F5C8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1"/>
          <a:stretch/>
        </p:blipFill>
        <p:spPr>
          <a:xfrm>
            <a:off x="2670382" y="2363689"/>
            <a:ext cx="6851236" cy="455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EAEF-5B8E-FC52-BEA9-FF163D9BC8C5}"/>
              </a:ext>
            </a:extLst>
          </p:cNvPr>
          <p:cNvSpPr txBox="1"/>
          <p:nvPr/>
        </p:nvSpPr>
        <p:spPr>
          <a:xfrm>
            <a:off x="10044517" y="4814182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13C84-379F-90EA-282D-1B26EEB49E9E}"/>
              </a:ext>
            </a:extLst>
          </p:cNvPr>
          <p:cNvSpPr txBox="1"/>
          <p:nvPr/>
        </p:nvSpPr>
        <p:spPr>
          <a:xfrm>
            <a:off x="696386" y="4943788"/>
            <a:ext cx="1569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Target Pod</a:t>
            </a:r>
            <a:br>
              <a:rPr lang="en-US" sz="2000" b="1" dirty="0"/>
            </a:br>
            <a:r>
              <a:rPr lang="en-US" sz="2000" dirty="0"/>
              <a:t>(Red Outline)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DF161-8531-0C33-4440-7009E00DF099}"/>
              </a:ext>
            </a:extLst>
          </p:cNvPr>
          <p:cNvSpPr txBox="1"/>
          <p:nvPr/>
        </p:nvSpPr>
        <p:spPr>
          <a:xfrm>
            <a:off x="9438854" y="3918309"/>
            <a:ext cx="2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Closest Goal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39DE-C4D1-AAD4-1576-C3EC6F87BDB3}"/>
              </a:ext>
            </a:extLst>
          </p:cNvPr>
          <p:cNvCxnSpPr>
            <a:cxnSpLocks/>
          </p:cNvCxnSpPr>
          <p:nvPr/>
        </p:nvCxnSpPr>
        <p:spPr>
          <a:xfrm flipH="1">
            <a:off x="7702738" y="436637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AFAD4-759B-3D62-B17E-6974BB5DBF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212" y="5014237"/>
            <a:ext cx="4939305" cy="10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46AED-18B1-A4A5-5362-80D6B5007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66368" y="5297731"/>
            <a:ext cx="1249129" cy="1325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E8693BE-503B-C249-E728-543D10406009}"/>
              </a:ext>
            </a:extLst>
          </p:cNvPr>
          <p:cNvSpPr/>
          <p:nvPr/>
        </p:nvSpPr>
        <p:spPr>
          <a:xfrm>
            <a:off x="7401402" y="4215710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C34B9-7321-371D-3BA2-5949697E5314}"/>
              </a:ext>
            </a:extLst>
          </p:cNvPr>
          <p:cNvSpPr/>
          <p:nvPr/>
        </p:nvSpPr>
        <p:spPr>
          <a:xfrm>
            <a:off x="2740264" y="2487355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3BF71-03C3-913C-638A-483319E7E268}"/>
              </a:ext>
            </a:extLst>
          </p:cNvPr>
          <p:cNvSpPr/>
          <p:nvPr/>
        </p:nvSpPr>
        <p:spPr>
          <a:xfrm>
            <a:off x="9134054" y="2424877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150"/>
            <a:ext cx="10515600" cy="1325563"/>
          </a:xfrm>
        </p:spPr>
        <p:txBody>
          <a:bodyPr/>
          <a:lstStyle/>
          <a:p>
            <a:r>
              <a:rPr lang="en-US" dirty="0"/>
              <a:t>AI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903"/>
            <a:ext cx="10515600" cy="4351338"/>
          </a:xfrm>
        </p:spPr>
        <p:txBody>
          <a:bodyPr/>
          <a:lstStyle/>
          <a:p>
            <a:r>
              <a:rPr lang="en-US" dirty="0"/>
              <a:t>The AI will move randomly and a new random seed will be used for the final competition</a:t>
            </a:r>
          </a:p>
          <a:p>
            <a:r>
              <a:rPr lang="en-US" dirty="0"/>
              <a:t>[TIP] Test your code using different random seeds (set in </a:t>
            </a:r>
            <a:r>
              <a:rPr lang="en-US" dirty="0" err="1"/>
              <a:t>main.py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36208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4356307-4711-FB4A-B619-2838CE86AB04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F5CC3-DB42-38B4-AAC3-D52C23C0500D}"/>
              </a:ext>
            </a:extLst>
          </p:cNvPr>
          <p:cNvSpPr/>
          <p:nvPr/>
        </p:nvSpPr>
        <p:spPr>
          <a:xfrm>
            <a:off x="4566745" y="6414787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8E2A2-2561-8E55-850A-F98FBC12F3FD}"/>
              </a:ext>
            </a:extLst>
          </p:cNvPr>
          <p:cNvSpPr/>
          <p:nvPr/>
        </p:nvSpPr>
        <p:spPr>
          <a:xfrm>
            <a:off x="8412753" y="2645391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06961-0FD3-2BF6-6CF2-B3C5C39AF136}"/>
              </a:ext>
            </a:extLst>
          </p:cNvPr>
          <p:cNvSpPr/>
          <p:nvPr/>
        </p:nvSpPr>
        <p:spPr>
          <a:xfrm>
            <a:off x="8947096" y="5365823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D6D-6628-75EE-BDBB-FFBCB267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Interaction with Player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2F5B7-B5EC-84A7-6A45-9FD57F0D49BA}"/>
              </a:ext>
            </a:extLst>
          </p:cNvPr>
          <p:cNvSpPr/>
          <p:nvPr/>
        </p:nvSpPr>
        <p:spPr>
          <a:xfrm>
            <a:off x="925835" y="1490993"/>
            <a:ext cx="5115696" cy="3122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Game Orchestrator</a:t>
            </a:r>
          </a:p>
          <a:p>
            <a:endParaRPr lang="en-US" sz="2800" dirty="0"/>
          </a:p>
          <a:p>
            <a:r>
              <a:rPr lang="en-US" sz="2000" dirty="0"/>
              <a:t>    </a:t>
            </a:r>
            <a:r>
              <a:rPr lang="en-US" sz="2000" dirty="0" err="1"/>
              <a:t>init_player</a:t>
            </a:r>
            <a:r>
              <a:rPr lang="en-US" sz="2000" dirty="0"/>
              <a:t>(id, </a:t>
            </a:r>
            <a:r>
              <a:rPr lang="en-US" sz="2000" dirty="0" err="1"/>
              <a:t>is_level_advanced_mode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init_ai</a:t>
            </a:r>
            <a:r>
              <a:rPr lang="en-US" sz="2000" dirty="0"/>
              <a:t>()</a:t>
            </a:r>
          </a:p>
          <a:p>
            <a:r>
              <a:rPr lang="en-US" sz="2000" dirty="0"/>
              <a:t>    while game not ended:</a:t>
            </a:r>
          </a:p>
          <a:p>
            <a:r>
              <a:rPr lang="en-US" sz="2000" dirty="0"/>
              <a:t>        move=</a:t>
            </a:r>
            <a:r>
              <a:rPr lang="en-US" sz="2000" dirty="0" err="1"/>
              <a:t>player.get_next_move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move_all_drives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check_endgame_conditions</a:t>
            </a:r>
            <a:r>
              <a:rPr lang="en-US" sz="20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3D97-6129-07A8-BB85-201351F3910C}"/>
              </a:ext>
            </a:extLst>
          </p:cNvPr>
          <p:cNvSpPr/>
          <p:nvPr/>
        </p:nvSpPr>
        <p:spPr>
          <a:xfrm>
            <a:off x="6990942" y="1490994"/>
            <a:ext cx="4228070" cy="315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Player Class</a:t>
            </a:r>
          </a:p>
          <a:p>
            <a:endParaRPr lang="en-US" sz="2800" dirty="0"/>
          </a:p>
          <a:p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__(id, </a:t>
            </a:r>
            <a:r>
              <a:rPr lang="en-US" sz="2000" dirty="0" err="1"/>
              <a:t>is_level_advanced_mode</a:t>
            </a:r>
            <a:r>
              <a:rPr lang="en-US" sz="2000" dirty="0"/>
              <a:t>):</a:t>
            </a:r>
          </a:p>
          <a:p>
            <a:r>
              <a:rPr lang="en-US" sz="2000" dirty="0"/>
              <a:t>    # your logic</a:t>
            </a:r>
          </a:p>
          <a:p>
            <a:endParaRPr lang="en-US" sz="2000" dirty="0"/>
          </a:p>
          <a:p>
            <a:r>
              <a:rPr lang="en-US" sz="2000" dirty="0" err="1"/>
              <a:t>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):</a:t>
            </a:r>
          </a:p>
          <a:p>
            <a:r>
              <a:rPr lang="en-US" sz="2000" dirty="0"/>
              <a:t>    move = # your logic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DriveMove.move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7A917-680C-3943-F27D-F57FADCB3025}"/>
              </a:ext>
            </a:extLst>
          </p:cNvPr>
          <p:cNvCxnSpPr>
            <a:cxnSpLocks/>
          </p:cNvCxnSpPr>
          <p:nvPr/>
        </p:nvCxnSpPr>
        <p:spPr>
          <a:xfrm>
            <a:off x="5448407" y="2570794"/>
            <a:ext cx="162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4E1C0-D5A4-D6E1-2ED3-93029A2F02D2}"/>
              </a:ext>
            </a:extLst>
          </p:cNvPr>
          <p:cNvCxnSpPr>
            <a:cxnSpLocks/>
          </p:cNvCxnSpPr>
          <p:nvPr/>
        </p:nvCxnSpPr>
        <p:spPr>
          <a:xfrm flipH="1" flipV="1">
            <a:off x="5808813" y="3584755"/>
            <a:ext cx="1474572" cy="49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EB8F0-EC2A-9321-8E4E-18F7A6C7EC49}"/>
              </a:ext>
            </a:extLst>
          </p:cNvPr>
          <p:cNvCxnSpPr>
            <a:cxnSpLocks/>
          </p:cNvCxnSpPr>
          <p:nvPr/>
        </p:nvCxnSpPr>
        <p:spPr>
          <a:xfrm>
            <a:off x="5882953" y="3489313"/>
            <a:ext cx="1190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4B948E-FD36-C521-682D-C2389F348A93}"/>
              </a:ext>
            </a:extLst>
          </p:cNvPr>
          <p:cNvSpPr txBox="1"/>
          <p:nvPr/>
        </p:nvSpPr>
        <p:spPr>
          <a:xfrm>
            <a:off x="843455" y="4648623"/>
            <a:ext cx="1093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only modify the player agent file – all other files will be taken from the remote repo for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moves first each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Drives will not crash into anything (safe to assume they won’t run into the player)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ends if player exits the field, crashes into another drive, max turn limit is exceeded (1000). If the player drive is not carrying a pod, it can drive under other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player drive is carrying a pod, it can no longer drive under other pods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You can control the robot by returning a value from a set of moves</a:t>
            </a:r>
          </a:p>
          <a:p>
            <a:pPr lvl="1"/>
            <a:r>
              <a:rPr lang="en-US" dirty="0"/>
              <a:t>Moves are defined in the </a:t>
            </a:r>
            <a:r>
              <a:rPr lang="en-US" dirty="0" err="1"/>
              <a:t>src.Constants.DriveMove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Possible moves are:</a:t>
            </a:r>
          </a:p>
          <a:p>
            <a:pPr lvl="2"/>
            <a:r>
              <a:rPr lang="en-US" dirty="0" err="1"/>
              <a:t>DriveMove.NONE</a:t>
            </a:r>
            <a:r>
              <a:rPr lang="en-US" dirty="0"/>
              <a:t> – Do nothing</a:t>
            </a:r>
          </a:p>
          <a:p>
            <a:pPr lvl="2"/>
            <a:r>
              <a:rPr lang="en-US" dirty="0" err="1"/>
              <a:t>DriveMove.UP</a:t>
            </a:r>
            <a:r>
              <a:rPr lang="en-US" dirty="0"/>
              <a:t> – Move 1 tile up (positive y direction)</a:t>
            </a:r>
          </a:p>
          <a:p>
            <a:pPr lvl="2"/>
            <a:r>
              <a:rPr lang="en-US" dirty="0" err="1"/>
              <a:t>DriveMove.DOWN</a:t>
            </a:r>
            <a:r>
              <a:rPr lang="en-US" dirty="0"/>
              <a:t> – Move 1 tile down (negative y direction)</a:t>
            </a:r>
          </a:p>
          <a:p>
            <a:pPr lvl="2"/>
            <a:r>
              <a:rPr lang="en-US" dirty="0" err="1"/>
              <a:t>DriveMove.RIGHT</a:t>
            </a:r>
            <a:r>
              <a:rPr lang="en-US" dirty="0"/>
              <a:t> – Move 1 tile right (positive x direction)</a:t>
            </a:r>
          </a:p>
          <a:p>
            <a:pPr lvl="2"/>
            <a:r>
              <a:rPr lang="en-US" dirty="0" err="1"/>
              <a:t>DriveMove.LEFT</a:t>
            </a:r>
            <a:r>
              <a:rPr lang="en-US" dirty="0"/>
              <a:t> – Move 1 tile left (negative x direction)</a:t>
            </a:r>
          </a:p>
          <a:p>
            <a:pPr lvl="2"/>
            <a:r>
              <a:rPr lang="en-US" dirty="0"/>
              <a:t>(Advanced mode only)</a:t>
            </a:r>
          </a:p>
          <a:p>
            <a:pPr lvl="2"/>
            <a:r>
              <a:rPr lang="en-US" dirty="0" err="1"/>
              <a:t>DriveMove.LIFT_POD</a:t>
            </a:r>
            <a:r>
              <a:rPr lang="en-US" dirty="0"/>
              <a:t> – If a pod is in the same tile, pick it up</a:t>
            </a:r>
            <a:br>
              <a:rPr lang="en-US" dirty="0"/>
            </a:br>
            <a:r>
              <a:rPr lang="en-US" dirty="0"/>
              <a:t>	The pod will now move with the drive until it is dropped</a:t>
            </a:r>
          </a:p>
          <a:p>
            <a:pPr lvl="2"/>
            <a:r>
              <a:rPr lang="en-US" dirty="0" err="1"/>
              <a:t>DriveMove.DROP_POD</a:t>
            </a:r>
            <a:r>
              <a:rPr lang="en-US" dirty="0"/>
              <a:t> – If a pod is in the same tile, drop it</a:t>
            </a:r>
            <a:br>
              <a:rPr lang="en-US" dirty="0"/>
            </a:br>
            <a:r>
              <a:rPr lang="en-US" dirty="0"/>
              <a:t>	The pod will now stay in this position until it is picked up</a:t>
            </a:r>
          </a:p>
        </p:txBody>
      </p:sp>
    </p:spTree>
    <p:extLst>
      <p:ext uri="{BB962C8B-B14F-4D97-AF65-F5344CB8AC3E}">
        <p14:creationId xmlns:p14="http://schemas.microsoft.com/office/powerpoint/2010/main" val="21807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turn you will receive a sensor data dictionary with information about other game objects: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Use this data to find the pods and goals and determine the optimal path to them!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8637-92BA-6E21-A700-AAC4B9DE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701"/>
            <a:ext cx="10356981" cy="23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 err="1"/>
              <a:t>find_shortest_path</a:t>
            </a:r>
            <a:r>
              <a:rPr lang="en-US" dirty="0"/>
              <a:t> function is given in the file. Use this helper function as a search algorithm to find the shortest path and determine the next 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7AF1D-50C8-149C-D1CA-F4D2290F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45" y="3139392"/>
            <a:ext cx="5884718" cy="33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33187</TotalTime>
  <Words>1026</Words>
  <Application>Microsoft Macintosh PowerPoint</Application>
  <PresentationFormat>Widescreen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AR Day Activity Instructions</vt:lpstr>
      <vt:lpstr>Summary</vt:lpstr>
      <vt:lpstr>AR Objects Overview</vt:lpstr>
      <vt:lpstr>Game Goal</vt:lpstr>
      <vt:lpstr>AI Logic</vt:lpstr>
      <vt:lpstr>Game Interaction with Player</vt:lpstr>
      <vt:lpstr>Game Controls</vt:lpstr>
      <vt:lpstr>Player Sensor Data</vt:lpstr>
      <vt:lpstr>Helper Code</vt:lpstr>
      <vt:lpstr>How to Run the Game </vt:lpstr>
      <vt:lpstr>How the Game Decides What to Run</vt:lpstr>
      <vt:lpstr>How the Game is Scored</vt:lpstr>
      <vt:lpstr>Code Submission</vt:lpstr>
      <vt:lpstr>Extra Robotics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Day Activity Instructions</dc:title>
  <dc:creator>Microsoft Office User</dc:creator>
  <cp:lastModifiedBy>Mohamed, Uthman</cp:lastModifiedBy>
  <cp:revision>28</cp:revision>
  <dcterms:created xsi:type="dcterms:W3CDTF">2023-09-07T11:01:44Z</dcterms:created>
  <dcterms:modified xsi:type="dcterms:W3CDTF">2025-02-24T05:15:44Z</dcterms:modified>
</cp:coreProperties>
</file>