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9" r:id="rId3"/>
    <p:sldId id="262" r:id="rId4"/>
    <p:sldId id="257" r:id="rId5"/>
    <p:sldId id="284" r:id="rId6"/>
    <p:sldId id="266" r:id="rId7"/>
    <p:sldId id="269" r:id="rId8"/>
    <p:sldId id="275" r:id="rId9"/>
    <p:sldId id="271" r:id="rId10"/>
    <p:sldId id="293" r:id="rId11"/>
    <p:sldId id="270" r:id="rId12"/>
    <p:sldId id="267" r:id="rId13"/>
    <p:sldId id="272" r:id="rId14"/>
    <p:sldId id="276" r:id="rId15"/>
    <p:sldId id="277" r:id="rId16"/>
    <p:sldId id="278" r:id="rId17"/>
    <p:sldId id="279" r:id="rId18"/>
    <p:sldId id="285" r:id="rId19"/>
    <p:sldId id="286" r:id="rId20"/>
    <p:sldId id="280" r:id="rId21"/>
    <p:sldId id="281" r:id="rId22"/>
    <p:sldId id="282" r:id="rId23"/>
    <p:sldId id="287" r:id="rId24"/>
    <p:sldId id="288" r:id="rId25"/>
    <p:sldId id="283" r:id="rId26"/>
    <p:sldId id="268" r:id="rId27"/>
    <p:sldId id="261" r:id="rId28"/>
    <p:sldId id="260" r:id="rId29"/>
    <p:sldId id="264" r:id="rId30"/>
    <p:sldId id="273" r:id="rId31"/>
    <p:sldId id="265" r:id="rId32"/>
    <p:sldId id="263" r:id="rId33"/>
    <p:sldId id="274" r:id="rId34"/>
    <p:sldId id="289" r:id="rId35"/>
    <p:sldId id="290" r:id="rId36"/>
    <p:sldId id="292" r:id="rId37"/>
    <p:sldId id="291"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5503" autoAdjust="0"/>
  </p:normalViewPr>
  <p:slideViewPr>
    <p:cSldViewPr snapToGrid="0">
      <p:cViewPr varScale="1">
        <p:scale>
          <a:sx n="79" d="100"/>
          <a:sy n="79" d="100"/>
        </p:scale>
        <p:origin x="1195"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94DCA-F7FA-4E2D-AA33-7174AC3F5C55}"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F2C81-6717-4A29-A916-B836905BB7D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46F2C81-6717-4A29-A916-B836905BB7D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F2C81-6717-4A29-A916-B836905BB7D9}"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F2C81-6717-4A29-A916-B836905BB7D9}" type="slidenum">
              <a:rPr lang="en-US" smtClean="0"/>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46F2C81-6717-4A29-A916-B836905BB7D9}"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2EC714-B5F0-40C3-9D77-27A25A7DFF6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EC714-B5F0-40C3-9D77-27A25A7DFF6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EC714-B5F0-40C3-9D77-27A25A7DFF6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EC714-B5F0-40C3-9D77-27A25A7DFF6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EC714-B5F0-40C3-9D77-27A25A7DFF67}"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2EC714-B5F0-40C3-9D77-27A25A7DFF6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2EC714-B5F0-40C3-9D77-27A25A7DFF67}"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EC714-B5F0-40C3-9D77-27A25A7DFF67}"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EC714-B5F0-40C3-9D77-27A25A7DFF67}"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EC714-B5F0-40C3-9D77-27A25A7DFF6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EC714-B5F0-40C3-9D77-27A25A7DFF67}"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A5B4A-4353-4AAE-B9A3-923A3670A1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EC714-B5F0-40C3-9D77-27A25A7DFF67}" type="datetimeFigureOut">
              <a:rPr lang="en-US" smtClean="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A5B4A-4353-4AAE-B9A3-923A3670A1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9202" y="2064568"/>
            <a:ext cx="4448462" cy="1446550"/>
          </a:xfrm>
          <a:prstGeom prst="rect">
            <a:avLst/>
          </a:prstGeom>
          <a:noFill/>
        </p:spPr>
        <p:txBody>
          <a:bodyPr wrap="none" rtlCol="0">
            <a:spAutoFit/>
          </a:bodyPr>
          <a:lstStyle/>
          <a:p>
            <a:r>
              <a:rPr lang="en-US" sz="8800"/>
              <a:t>Database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68132" y="699317"/>
            <a:ext cx="5890770" cy="1577477"/>
          </a:xfrm>
          <a:prstGeom prst="rect">
            <a:avLst/>
          </a:prstGeom>
        </p:spPr>
      </p:pic>
      <p:sp>
        <p:nvSpPr>
          <p:cNvPr id="6" name="Rectangle 5"/>
          <p:cNvSpPr/>
          <p:nvPr/>
        </p:nvSpPr>
        <p:spPr>
          <a:xfrm>
            <a:off x="1183605" y="2872052"/>
            <a:ext cx="2698282" cy="1477328"/>
          </a:xfrm>
          <a:prstGeom prst="rect">
            <a:avLst/>
          </a:prstGeom>
        </p:spPr>
        <p:txBody>
          <a:bodyPr wrap="square">
            <a:spAutoFit/>
          </a:bodyPr>
          <a:lstStyle/>
          <a:p>
            <a:r>
              <a:rPr lang="en-US"/>
              <a:t>Nama table kota</a:t>
            </a:r>
          </a:p>
          <a:p>
            <a:r>
              <a:rPr lang="en-US"/>
              <a:t>Contoh  isi</a:t>
            </a:r>
          </a:p>
          <a:p>
            <a:r>
              <a:rPr lang="en-US"/>
              <a:t>Id : 1,2,3,4</a:t>
            </a:r>
          </a:p>
          <a:p>
            <a:r>
              <a:rPr lang="en-US"/>
              <a:t>Nama : Nordic 2</a:t>
            </a:r>
          </a:p>
          <a:p>
            <a:r>
              <a:rPr lang="en-US"/>
              <a:t>Id_propinis : 1,2,3,4</a:t>
            </a:r>
          </a:p>
        </p:txBody>
      </p:sp>
      <p:sp>
        <p:nvSpPr>
          <p:cNvPr id="7" name="Rectangle 6"/>
          <p:cNvSpPr/>
          <p:nvPr/>
        </p:nvSpPr>
        <p:spPr>
          <a:xfrm>
            <a:off x="4389756" y="2896723"/>
            <a:ext cx="2698282" cy="1200329"/>
          </a:xfrm>
          <a:prstGeom prst="rect">
            <a:avLst/>
          </a:prstGeom>
        </p:spPr>
        <p:txBody>
          <a:bodyPr wrap="square">
            <a:spAutoFit/>
          </a:bodyPr>
          <a:lstStyle/>
          <a:p>
            <a:r>
              <a:rPr lang="en-US"/>
              <a:t>Nama table propinsi</a:t>
            </a:r>
          </a:p>
          <a:p>
            <a:r>
              <a:rPr lang="en-US"/>
              <a:t>Contoh  isi</a:t>
            </a:r>
          </a:p>
          <a:p>
            <a:r>
              <a:rPr lang="en-US"/>
              <a:t>Id : 1,2,3,4</a:t>
            </a:r>
          </a:p>
          <a:p>
            <a:r>
              <a:rPr lang="en-US"/>
              <a:t>Nama : Bosnia selatan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361" y="466628"/>
            <a:ext cx="2090957" cy="523220"/>
          </a:xfrm>
          <a:prstGeom prst="rect">
            <a:avLst/>
          </a:prstGeom>
        </p:spPr>
        <p:txBody>
          <a:bodyPr wrap="none">
            <a:spAutoFit/>
          </a:bodyPr>
          <a:lstStyle/>
          <a:p>
            <a:r>
              <a:rPr lang="en-US" sz="2800"/>
              <a:t>DB Data type</a:t>
            </a:r>
          </a:p>
        </p:txBody>
      </p:sp>
      <p:graphicFrame>
        <p:nvGraphicFramePr>
          <p:cNvPr id="2" name="Table 1"/>
          <p:cNvGraphicFramePr>
            <a:graphicFrameLocks noGrp="1"/>
          </p:cNvGraphicFramePr>
          <p:nvPr/>
        </p:nvGraphicFramePr>
        <p:xfrm>
          <a:off x="7086601" y="1363427"/>
          <a:ext cx="4701324" cy="3352800"/>
        </p:xfrm>
        <a:graphic>
          <a:graphicData uri="http://schemas.openxmlformats.org/drawingml/2006/table">
            <a:tbl>
              <a:tblPr/>
              <a:tblGrid>
                <a:gridCol w="2350662">
                  <a:extLst>
                    <a:ext uri="{9D8B030D-6E8A-4147-A177-3AD203B41FA5}">
                      <a16:colId xmlns:a16="http://schemas.microsoft.com/office/drawing/2014/main" val="20000"/>
                    </a:ext>
                  </a:extLst>
                </a:gridCol>
                <a:gridCol w="2350662">
                  <a:extLst>
                    <a:ext uri="{9D8B030D-6E8A-4147-A177-3AD203B41FA5}">
                      <a16:colId xmlns:a16="http://schemas.microsoft.com/office/drawing/2014/main" val="20001"/>
                    </a:ext>
                  </a:extLst>
                </a:gridCol>
              </a:tblGrid>
              <a:tr h="0">
                <a:tc>
                  <a:txBody>
                    <a:bodyPr/>
                    <a:lstStyle/>
                    <a:p>
                      <a:pPr algn="l" fontAlgn="t"/>
                      <a:r>
                        <a:rPr lang="en-US" b="1">
                          <a:effectLst/>
                        </a:rPr>
                        <a:t>Name</a:t>
                      </a:r>
                      <a:endParaRPr lang="en-US">
                        <a:effectLst/>
                      </a:endParaRPr>
                    </a:p>
                  </a:txBody>
                  <a:tcPr marL="76200" marR="76200" marT="76200" marB="76200">
                    <a:lnL w="12700" cap="flat" cmpd="sng" algn="ctr">
                      <a:solidFill>
                        <a:srgbClr val="08EF0E"/>
                      </a:solidFill>
                      <a:prstDash val="solid"/>
                      <a:round/>
                      <a:headEnd type="none" w="med" len="med"/>
                      <a:tailEnd type="none" w="med" len="med"/>
                    </a:lnL>
                    <a:lnR w="12700" cap="flat" cmpd="sng" algn="ctr">
                      <a:solidFill>
                        <a:srgbClr val="98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Description</a:t>
                      </a:r>
                      <a:endParaRPr lang="en-US">
                        <a:effectLst/>
                      </a:endParaRPr>
                    </a:p>
                  </a:txBody>
                  <a:tcPr marL="76200" marR="76200" marT="76200" marB="76200">
                    <a:lnL w="12700" cap="flat" cmpd="sng" algn="ctr">
                      <a:solidFill>
                        <a:srgbClr val="98EF0E"/>
                      </a:solidFill>
                      <a:prstDash val="solid"/>
                      <a:round/>
                      <a:headEnd type="none" w="med" len="med"/>
                      <a:tailEnd type="none" w="med" len="med"/>
                    </a:lnL>
                    <a:lnR w="12700" cap="flat" cmpd="sng" algn="ctr">
                      <a:solidFill>
                        <a:srgbClr val="08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0">
                <a:tc>
                  <a:txBody>
                    <a:bodyPr/>
                    <a:lstStyle/>
                    <a:p>
                      <a:pPr algn="l" fontAlgn="t"/>
                      <a:r>
                        <a:rPr lang="en-US">
                          <a:effectLst/>
                        </a:rPr>
                        <a:t>varchar(n)</a:t>
                      </a:r>
                    </a:p>
                  </a:txBody>
                  <a:tcPr marL="76200" marR="76200" marT="76200" marB="76200">
                    <a:lnL w="12700" cap="flat" cmpd="sng" algn="ctr">
                      <a:solidFill>
                        <a:srgbClr val="A0ED0E"/>
                      </a:solidFill>
                      <a:prstDash val="solid"/>
                      <a:round/>
                      <a:headEnd type="none" w="med" len="med"/>
                      <a:tailEnd type="none" w="med" len="med"/>
                    </a:lnL>
                    <a:lnR w="12700" cap="flat" cmpd="sng" algn="ctr">
                      <a:solidFill>
                        <a:srgbClr val="80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Allows you to declare variable-length with a limit</a:t>
                      </a:r>
                    </a:p>
                  </a:txBody>
                  <a:tcPr marL="76200" marR="76200" marT="76200" marB="76200">
                    <a:lnL w="12700" cap="flat" cmpd="sng" algn="ctr">
                      <a:solidFill>
                        <a:srgbClr val="80EF0E"/>
                      </a:solidFill>
                      <a:prstDash val="solid"/>
                      <a:round/>
                      <a:headEnd type="none" w="med" len="med"/>
                      <a:tailEnd type="none" w="med" len="med"/>
                    </a:lnL>
                    <a:lnR w="12700" cap="flat" cmpd="sng" algn="ctr">
                      <a:solidFill>
                        <a:srgbClr val="68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effectLst/>
                        </a:rPr>
                        <a:t>Char(n)</a:t>
                      </a:r>
                    </a:p>
                  </a:txBody>
                  <a:tcPr marL="76200" marR="76200" marT="76200" marB="76200">
                    <a:lnL w="12700" cap="flat" cmpd="sng" algn="ctr">
                      <a:solidFill>
                        <a:srgbClr val="80EF0E"/>
                      </a:solidFill>
                      <a:prstDash val="solid"/>
                      <a:round/>
                      <a:headEnd type="none" w="med" len="med"/>
                      <a:tailEnd type="none" w="med" len="med"/>
                    </a:lnL>
                    <a:lnR w="12700" cap="flat" cmpd="sng" algn="ctr">
                      <a:solidFill>
                        <a:srgbClr val="F8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Fixed-length, blank padded</a:t>
                      </a:r>
                    </a:p>
                  </a:txBody>
                  <a:tcPr marL="76200" marR="76200" marT="76200" marB="76200">
                    <a:lnL w="12700" cap="flat" cmpd="sng" algn="ctr">
                      <a:solidFill>
                        <a:srgbClr val="F8EF0E"/>
                      </a:solidFill>
                      <a:prstDash val="solid"/>
                      <a:round/>
                      <a:headEnd type="none" w="med" len="med"/>
                      <a:tailEnd type="none" w="med" len="med"/>
                    </a:lnL>
                    <a:lnR w="12700" cap="flat" cmpd="sng" algn="ctr">
                      <a:solidFill>
                        <a:srgbClr val="90EE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pPr algn="l" fontAlgn="t"/>
                      <a:r>
                        <a:rPr lang="en-US" dirty="0">
                          <a:effectLst/>
                        </a:rPr>
                        <a:t>Text</a:t>
                      </a:r>
                    </a:p>
                  </a:txBody>
                  <a:tcPr marL="76200" marR="76200" marT="76200" marB="76200">
                    <a:lnL w="12700" cap="flat" cmpd="sng" algn="ctr">
                      <a:solidFill>
                        <a:srgbClr val="70F00E"/>
                      </a:solidFill>
                      <a:prstDash val="solid"/>
                      <a:round/>
                      <a:headEnd type="none" w="med" len="med"/>
                      <a:tailEnd type="none" w="med" len="med"/>
                    </a:lnL>
                    <a:lnR w="12700" cap="flat" cmpd="sng" algn="ctr">
                      <a:solidFill>
                        <a:srgbClr val="80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EF0E"/>
                      </a:solidFill>
                      <a:prstDash val="solid"/>
                      <a:round/>
                      <a:headEnd type="none" w="med" len="med"/>
                      <a:tailEnd type="none" w="med" len="med"/>
                    </a:lnB>
                    <a:solidFill>
                      <a:srgbClr val="FFFFFF"/>
                    </a:solidFill>
                  </a:tcPr>
                </a:tc>
                <a:tc>
                  <a:txBody>
                    <a:bodyPr/>
                    <a:lstStyle/>
                    <a:p>
                      <a:pPr algn="l" fontAlgn="t"/>
                      <a:r>
                        <a:rPr lang="en-US" dirty="0">
                          <a:effectLst/>
                        </a:rPr>
                        <a:t>Use can use this data type to declare a variable with unlimited length</a:t>
                      </a:r>
                    </a:p>
                  </a:txBody>
                  <a:tcPr marL="76200" marR="76200" marT="76200" marB="76200">
                    <a:lnL w="12700" cap="flat" cmpd="sng" algn="ctr">
                      <a:solidFill>
                        <a:srgbClr val="80EF0E"/>
                      </a:solidFill>
                      <a:prstDash val="solid"/>
                      <a:round/>
                      <a:headEnd type="none" w="med" len="med"/>
                      <a:tailEnd type="none" w="med" len="med"/>
                    </a:lnL>
                    <a:lnR w="12700" cap="flat" cmpd="sng" algn="ctr">
                      <a:solidFill>
                        <a:srgbClr val="08EF0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8EE0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nvGraphicFramePr>
        <p:xfrm>
          <a:off x="186688" y="1300163"/>
          <a:ext cx="6674277" cy="5379539"/>
        </p:xfrm>
        <a:graphic>
          <a:graphicData uri="http://schemas.openxmlformats.org/drawingml/2006/table">
            <a:tbl>
              <a:tblPr/>
              <a:tblGrid>
                <a:gridCol w="2224759">
                  <a:extLst>
                    <a:ext uri="{9D8B030D-6E8A-4147-A177-3AD203B41FA5}">
                      <a16:colId xmlns:a16="http://schemas.microsoft.com/office/drawing/2014/main" val="20000"/>
                    </a:ext>
                  </a:extLst>
                </a:gridCol>
                <a:gridCol w="2224759">
                  <a:extLst>
                    <a:ext uri="{9D8B030D-6E8A-4147-A177-3AD203B41FA5}">
                      <a16:colId xmlns:a16="http://schemas.microsoft.com/office/drawing/2014/main" val="20001"/>
                    </a:ext>
                  </a:extLst>
                </a:gridCol>
                <a:gridCol w="2224759">
                  <a:extLst>
                    <a:ext uri="{9D8B030D-6E8A-4147-A177-3AD203B41FA5}">
                      <a16:colId xmlns:a16="http://schemas.microsoft.com/office/drawing/2014/main" val="20002"/>
                    </a:ext>
                  </a:extLst>
                </a:gridCol>
              </a:tblGrid>
              <a:tr h="271318">
                <a:tc>
                  <a:txBody>
                    <a:bodyPr/>
                    <a:lstStyle/>
                    <a:p>
                      <a:pPr algn="l" fontAlgn="t"/>
                      <a:r>
                        <a:rPr lang="en-US" sz="1000" b="1">
                          <a:effectLst/>
                        </a:rPr>
                        <a:t>Name</a:t>
                      </a:r>
                      <a:endParaRPr lang="en-US" sz="1000">
                        <a:effectLst/>
                      </a:endParaRPr>
                    </a:p>
                  </a:txBody>
                  <a:tcPr marL="40950" marR="40950" marT="40950" marB="40950">
                    <a:lnL w="12700" cap="flat" cmpd="sng" algn="ctr">
                      <a:solidFill>
                        <a:srgbClr val="78C40E"/>
                      </a:solidFill>
                      <a:prstDash val="solid"/>
                      <a:round/>
                      <a:headEnd type="none" w="med" len="med"/>
                      <a:tailEnd type="none" w="med" len="med"/>
                    </a:lnL>
                    <a:lnR w="12700" cap="flat" cmpd="sng" algn="ctr">
                      <a:solidFill>
                        <a:srgbClr val="D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b="1">
                          <a:effectLst/>
                        </a:rPr>
                        <a:t>Store size</a:t>
                      </a:r>
                      <a:endParaRPr lang="en-US" sz="1000">
                        <a:effectLst/>
                      </a:endParaRP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E8C6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b="1">
                          <a:effectLst/>
                        </a:rPr>
                        <a:t>Range</a:t>
                      </a:r>
                      <a:endParaRPr lang="en-US" sz="1000">
                        <a:effectLst/>
                      </a:endParaRPr>
                    </a:p>
                  </a:txBody>
                  <a:tcPr marL="40950" marR="40950" marT="40950" marB="40950">
                    <a:lnL w="12700" cap="flat" cmpd="sng" algn="ctr">
                      <a:solidFill>
                        <a:srgbClr val="E8C60E"/>
                      </a:solidFill>
                      <a:prstDash val="solid"/>
                      <a:round/>
                      <a:headEnd type="none" w="med" len="med"/>
                      <a:tailEnd type="none" w="med" len="med"/>
                    </a:lnL>
                    <a:lnR w="12700" cap="flat" cmpd="sng" algn="ctr">
                      <a:solidFill>
                        <a:srgbClr val="38C5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71318">
                <a:tc>
                  <a:txBody>
                    <a:bodyPr/>
                    <a:lstStyle/>
                    <a:p>
                      <a:pPr algn="l" fontAlgn="t"/>
                      <a:r>
                        <a:rPr lang="en-US" sz="1000">
                          <a:effectLst/>
                        </a:rPr>
                        <a:t>smallest</a:t>
                      </a: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10C9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2 bytes</a:t>
                      </a:r>
                    </a:p>
                  </a:txBody>
                  <a:tcPr marL="40950" marR="40950" marT="40950" marB="40950">
                    <a:lnL w="12700" cap="flat" cmpd="sng" algn="ctr">
                      <a:solidFill>
                        <a:srgbClr val="10C90E"/>
                      </a:solidFill>
                      <a:prstDash val="solid"/>
                      <a:round/>
                      <a:headEnd type="none" w="med" len="med"/>
                      <a:tailEnd type="none" w="med" len="med"/>
                    </a:lnL>
                    <a:lnR w="12700" cap="flat" cmpd="sng" algn="ctr">
                      <a:solidFill>
                        <a:srgbClr val="40C9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-32768 to +32767</a:t>
                      </a:r>
                    </a:p>
                  </a:txBody>
                  <a:tcPr marL="40950" marR="40950" marT="40950" marB="40950">
                    <a:lnL w="12700" cap="flat" cmpd="sng" algn="ctr">
                      <a:solidFill>
                        <a:srgbClr val="40C90E"/>
                      </a:solidFill>
                      <a:prstDash val="solid"/>
                      <a:round/>
                      <a:headEnd type="none" w="med" len="med"/>
                      <a:tailEnd type="none" w="med" len="med"/>
                    </a:lnL>
                    <a:lnR w="12700" cap="flat" cmpd="sng" algn="ctr">
                      <a:solidFill>
                        <a:srgbClr val="30C4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6270">
                <a:tc>
                  <a:txBody>
                    <a:bodyPr/>
                    <a:lstStyle/>
                    <a:p>
                      <a:pPr algn="l" fontAlgn="t"/>
                      <a:r>
                        <a:rPr lang="en-US" sz="1000">
                          <a:effectLst/>
                        </a:rPr>
                        <a:t>integer</a:t>
                      </a:r>
                    </a:p>
                  </a:txBody>
                  <a:tcPr marL="40950" marR="40950" marT="40950" marB="40950">
                    <a:lnL w="12700" cap="flat" cmpd="sng" algn="ctr">
                      <a:solidFill>
                        <a:srgbClr val="20C80E"/>
                      </a:solidFill>
                      <a:prstDash val="solid"/>
                      <a:round/>
                      <a:headEnd type="none" w="med" len="med"/>
                      <a:tailEnd type="none" w="med" len="med"/>
                    </a:lnL>
                    <a:lnR w="12700" cap="flat" cmpd="sng" algn="ctr">
                      <a:solidFill>
                        <a:srgbClr val="E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4 bytes</a:t>
                      </a:r>
                    </a:p>
                  </a:txBody>
                  <a:tcPr marL="40950" marR="40950" marT="40950" marB="40950">
                    <a:lnL w="12700" cap="flat" cmpd="sng" algn="ctr">
                      <a:solidFill>
                        <a:srgbClr val="E0C80E"/>
                      </a:solidFill>
                      <a:prstDash val="solid"/>
                      <a:round/>
                      <a:headEnd type="none" w="med" len="med"/>
                      <a:tailEnd type="none" w="med" len="med"/>
                    </a:lnL>
                    <a:lnR w="12700" cap="flat" cmpd="sng" algn="ctr">
                      <a:solidFill>
                        <a:srgbClr val="B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-2147483648 to +2147483647</a:t>
                      </a:r>
                    </a:p>
                  </a:txBody>
                  <a:tcPr marL="40950" marR="40950" marT="40950" marB="40950">
                    <a:lnL w="12700" cap="flat" cmpd="sng" algn="ctr">
                      <a:solidFill>
                        <a:srgbClr val="B0C80E"/>
                      </a:solidFill>
                      <a:prstDash val="solid"/>
                      <a:round/>
                      <a:headEnd type="none" w="med" len="med"/>
                      <a:tailEnd type="none" w="med" len="med"/>
                    </a:lnL>
                    <a:lnR w="12700" cap="flat" cmpd="sng" algn="ctr">
                      <a:solidFill>
                        <a:srgbClr val="78C4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948413">
                <a:tc>
                  <a:txBody>
                    <a:bodyPr/>
                    <a:lstStyle/>
                    <a:p>
                      <a:pPr algn="l" fontAlgn="t"/>
                      <a:r>
                        <a:rPr lang="en-US" sz="1000">
                          <a:effectLst/>
                        </a:rPr>
                        <a:t>bigint</a:t>
                      </a: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D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4 bytes</a:t>
                      </a: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D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-9223372036854775808 to 9223372036854775807</a:t>
                      </a: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10C6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89840">
                <a:tc>
                  <a:txBody>
                    <a:bodyPr/>
                    <a:lstStyle/>
                    <a:p>
                      <a:pPr algn="l" fontAlgn="t"/>
                      <a:r>
                        <a:rPr lang="en-US" sz="1000">
                          <a:effectLst/>
                        </a:rPr>
                        <a:t>decimal</a:t>
                      </a:r>
                    </a:p>
                  </a:txBody>
                  <a:tcPr marL="40950" marR="40950" marT="40950" marB="40950">
                    <a:lnL w="12700" cap="flat" cmpd="sng" algn="ctr">
                      <a:solidFill>
                        <a:srgbClr val="68C80E"/>
                      </a:solidFill>
                      <a:prstDash val="solid"/>
                      <a:round/>
                      <a:headEnd type="none" w="med" len="med"/>
                      <a:tailEnd type="none" w="med" len="med"/>
                    </a:lnL>
                    <a:lnR w="12700" cap="flat" cmpd="sng" algn="ctr">
                      <a:solidFill>
                        <a:srgbClr val="2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variable</a:t>
                      </a:r>
                    </a:p>
                  </a:txBody>
                  <a:tcPr marL="40950" marR="40950" marT="40950" marB="40950">
                    <a:lnL w="12700" cap="flat" cmpd="sng" algn="ctr">
                      <a:solidFill>
                        <a:srgbClr val="20C80E"/>
                      </a:solidFill>
                      <a:prstDash val="solid"/>
                      <a:round/>
                      <a:headEnd type="none" w="med" len="med"/>
                      <a:tailEnd type="none" w="med" len="med"/>
                    </a:lnL>
                    <a:lnR w="12700" cap="flat" cmpd="sng" algn="ctr">
                      <a:solidFill>
                        <a:srgbClr val="D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If you declared it as decimal datatype ranges from 131072 digits before the decimal point to 16383 digits after the decimal point</a:t>
                      </a:r>
                    </a:p>
                  </a:txBody>
                  <a:tcPr marL="40950" marR="40950" marT="40950" marB="40950">
                    <a:lnL w="12700" cap="flat" cmpd="sng" algn="ctr">
                      <a:solidFill>
                        <a:srgbClr val="D8C70E"/>
                      </a:solidFill>
                      <a:prstDash val="solid"/>
                      <a:round/>
                      <a:headEnd type="none" w="med" len="med"/>
                      <a:tailEnd type="none" w="med" len="med"/>
                    </a:lnL>
                    <a:lnR w="12700" cap="flat" cmpd="sng" algn="ctr">
                      <a:solidFill>
                        <a:srgbClr val="D8C4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1289840">
                <a:tc>
                  <a:txBody>
                    <a:bodyPr/>
                    <a:lstStyle/>
                    <a:p>
                      <a:pPr algn="l" fontAlgn="t"/>
                      <a:r>
                        <a:rPr lang="en-US" sz="1000">
                          <a:effectLst/>
                        </a:rPr>
                        <a:t>numeric</a:t>
                      </a:r>
                    </a:p>
                  </a:txBody>
                  <a:tcPr marL="40950" marR="40950" marT="40950" marB="40950">
                    <a:lnL w="12700" cap="flat" cmpd="sng" algn="ctr">
                      <a:solidFill>
                        <a:srgbClr val="B0C80E"/>
                      </a:solidFill>
                      <a:prstDash val="solid"/>
                      <a:round/>
                      <a:headEnd type="none" w="med" len="med"/>
                      <a:tailEnd type="none" w="med" len="med"/>
                    </a:lnL>
                    <a:lnR w="12700" cap="flat" cmpd="sng" algn="ctr">
                      <a:solidFill>
                        <a:srgbClr val="1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variable</a:t>
                      </a:r>
                    </a:p>
                  </a:txBody>
                  <a:tcPr marL="40950" marR="40950" marT="40950" marB="40950">
                    <a:lnL w="12700" cap="flat" cmpd="sng" algn="ctr">
                      <a:solidFill>
                        <a:srgbClr val="18C70E"/>
                      </a:solidFill>
                      <a:prstDash val="solid"/>
                      <a:round/>
                      <a:headEnd type="none" w="med" len="med"/>
                      <a:tailEnd type="none" w="med" len="med"/>
                    </a:lnL>
                    <a:lnR w="12700" cap="flat" cmpd="sng" algn="ctr">
                      <a:solidFill>
                        <a:srgbClr val="2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If you declare it as the number, you can include number up to 131072 digits before the decimal point to 16383 digits after the decimal point</a:t>
                      </a:r>
                    </a:p>
                  </a:txBody>
                  <a:tcPr marL="40950" marR="40950" marT="40950" marB="40950">
                    <a:lnL w="12700" cap="flat" cmpd="sng" algn="ctr">
                      <a:solidFill>
                        <a:srgbClr val="20C80E"/>
                      </a:solidFill>
                      <a:prstDash val="solid"/>
                      <a:round/>
                      <a:headEnd type="none" w="med" len="med"/>
                      <a:tailEnd type="none" w="med" len="med"/>
                    </a:lnL>
                    <a:lnR w="12700" cap="flat" cmpd="sng" algn="ctr">
                      <a:solidFill>
                        <a:srgbClr val="10C6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6270">
                <a:tc>
                  <a:txBody>
                    <a:bodyPr/>
                    <a:lstStyle/>
                    <a:p>
                      <a:pPr algn="l" fontAlgn="t"/>
                      <a:r>
                        <a:rPr lang="en-US" sz="1000">
                          <a:effectLst/>
                        </a:rPr>
                        <a:t>real</a:t>
                      </a:r>
                    </a:p>
                  </a:txBody>
                  <a:tcPr marL="40950" marR="40950" marT="40950" marB="40950">
                    <a:lnL w="12700" cap="flat" cmpd="sng" algn="ctr">
                      <a:solidFill>
                        <a:srgbClr val="18C70E"/>
                      </a:solidFill>
                      <a:prstDash val="solid"/>
                      <a:round/>
                      <a:headEnd type="none" w="med" len="med"/>
                      <a:tailEnd type="none" w="med" len="med"/>
                    </a:lnL>
                    <a:lnR w="12700" cap="flat" cmpd="sng" algn="ctr">
                      <a:solidFill>
                        <a:srgbClr val="18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4 bytes</a:t>
                      </a:r>
                    </a:p>
                  </a:txBody>
                  <a:tcPr marL="40950" marR="40950" marT="40950" marB="40950">
                    <a:lnL w="12700" cap="flat" cmpd="sng" algn="ctr">
                      <a:solidFill>
                        <a:srgbClr val="18C70E"/>
                      </a:solidFill>
                      <a:prstDash val="solid"/>
                      <a:round/>
                      <a:headEnd type="none" w="med" len="med"/>
                      <a:tailEnd type="none" w="med" len="med"/>
                    </a:lnL>
                    <a:lnR w="12700" cap="flat" cmpd="sng" algn="ctr">
                      <a:solidFill>
                        <a:srgbClr val="00C7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6 decimal digits precision</a:t>
                      </a:r>
                    </a:p>
                  </a:txBody>
                  <a:tcPr marL="40950" marR="40950" marT="40950" marB="40950">
                    <a:lnL w="12700" cap="flat" cmpd="sng" algn="ctr">
                      <a:solidFill>
                        <a:srgbClr val="00C70E"/>
                      </a:solidFill>
                      <a:prstDash val="solid"/>
                      <a:round/>
                      <a:headEnd type="none" w="med" len="med"/>
                      <a:tailEnd type="none" w="med" len="med"/>
                    </a:lnL>
                    <a:lnR w="12700" cap="flat" cmpd="sng" algn="ctr">
                      <a:solidFill>
                        <a:srgbClr val="40C90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36270">
                <a:tc>
                  <a:txBody>
                    <a:bodyPr/>
                    <a:lstStyle/>
                    <a:p>
                      <a:pPr algn="l" fontAlgn="t"/>
                      <a:r>
                        <a:rPr lang="en-US" sz="1000">
                          <a:effectLst/>
                        </a:rPr>
                        <a:t>double</a:t>
                      </a:r>
                    </a:p>
                  </a:txBody>
                  <a:tcPr marL="40950" marR="40950" marT="40950" marB="40950">
                    <a:lnL w="12700" cap="flat" cmpd="sng" algn="ctr">
                      <a:solidFill>
                        <a:srgbClr val="E8C60E"/>
                      </a:solidFill>
                      <a:prstDash val="solid"/>
                      <a:round/>
                      <a:headEnd type="none" w="med" len="med"/>
                      <a:tailEnd type="none" w="med" len="med"/>
                    </a:lnL>
                    <a:lnR w="12700" cap="flat" cmpd="sng" algn="ctr">
                      <a:solidFill>
                        <a:srgbClr val="68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C80E"/>
                      </a:solidFill>
                      <a:prstDash val="solid"/>
                      <a:round/>
                      <a:headEnd type="none" w="med" len="med"/>
                      <a:tailEnd type="none" w="med" len="med"/>
                    </a:lnB>
                    <a:solidFill>
                      <a:srgbClr val="FFFFFF"/>
                    </a:solidFill>
                  </a:tcPr>
                </a:tc>
                <a:tc>
                  <a:txBody>
                    <a:bodyPr/>
                    <a:lstStyle/>
                    <a:p>
                      <a:pPr algn="l" fontAlgn="t"/>
                      <a:r>
                        <a:rPr lang="en-US" sz="1000">
                          <a:effectLst/>
                        </a:rPr>
                        <a:t>8 bytes</a:t>
                      </a:r>
                    </a:p>
                  </a:txBody>
                  <a:tcPr marL="40950" marR="40950" marT="40950" marB="40950">
                    <a:lnL w="12700" cap="flat" cmpd="sng" algn="ctr">
                      <a:solidFill>
                        <a:srgbClr val="68C80E"/>
                      </a:solidFill>
                      <a:prstDash val="solid"/>
                      <a:round/>
                      <a:headEnd type="none" w="med" len="med"/>
                      <a:tailEnd type="none" w="med" len="med"/>
                    </a:lnL>
                    <a:lnR w="12700" cap="flat" cmpd="sng" algn="ctr">
                      <a:solidFill>
                        <a:srgbClr val="2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20C80E"/>
                      </a:solidFill>
                      <a:prstDash val="solid"/>
                      <a:round/>
                      <a:headEnd type="none" w="med" len="med"/>
                      <a:tailEnd type="none" w="med" len="med"/>
                    </a:lnB>
                    <a:solidFill>
                      <a:srgbClr val="FFFFFF"/>
                    </a:solidFill>
                  </a:tcPr>
                </a:tc>
                <a:tc>
                  <a:txBody>
                    <a:bodyPr/>
                    <a:lstStyle/>
                    <a:p>
                      <a:pPr algn="l" fontAlgn="t"/>
                      <a:r>
                        <a:rPr lang="en-US" sz="1000">
                          <a:effectLst/>
                        </a:rPr>
                        <a:t>15 decimal digits precision</a:t>
                      </a:r>
                    </a:p>
                  </a:txBody>
                  <a:tcPr marL="40950" marR="40950" marT="40950" marB="40950">
                    <a:lnL w="12700" cap="flat" cmpd="sng" algn="ctr">
                      <a:solidFill>
                        <a:srgbClr val="20C80E"/>
                      </a:solidFill>
                      <a:prstDash val="solid"/>
                      <a:round/>
                      <a:headEnd type="none" w="med" len="med"/>
                      <a:tailEnd type="none" w="med" len="med"/>
                    </a:lnL>
                    <a:lnR w="12700" cap="flat" cmpd="sng" algn="ctr">
                      <a:solidFill>
                        <a:srgbClr val="E0C80E"/>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C80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Insert Data</a:t>
            </a:r>
          </a:p>
          <a:p>
            <a:r>
              <a:rPr lang="en-US" dirty="0"/>
              <a:t>Update Data</a:t>
            </a:r>
          </a:p>
          <a:p>
            <a:r>
              <a:rPr lang="en-US" dirty="0"/>
              <a:t>Select Data</a:t>
            </a:r>
          </a:p>
          <a:p>
            <a:r>
              <a:rPr lang="en-US" dirty="0"/>
              <a:t>Select Data </a:t>
            </a:r>
            <a:r>
              <a:rPr lang="en-US" dirty="0" err="1"/>
              <a:t>dengan</a:t>
            </a:r>
            <a:r>
              <a:rPr lang="en-US" dirty="0"/>
              <a:t> </a:t>
            </a:r>
            <a:r>
              <a:rPr lang="en-US" dirty="0" err="1"/>
              <a:t>Kondisi</a:t>
            </a:r>
            <a:r>
              <a:rPr lang="en-US" dirty="0"/>
              <a:t>:</a:t>
            </a:r>
          </a:p>
          <a:p>
            <a:pPr lvl="1"/>
            <a:r>
              <a:rPr lang="en-US" dirty="0" err="1"/>
              <a:t>Kondisi</a:t>
            </a:r>
            <a:r>
              <a:rPr lang="en-US" dirty="0"/>
              <a:t> </a:t>
            </a:r>
            <a:r>
              <a:rPr lang="en-US" dirty="0" err="1"/>
              <a:t>pasti</a:t>
            </a:r>
            <a:r>
              <a:rPr lang="en-US" dirty="0"/>
              <a:t> : where Column = </a:t>
            </a:r>
            <a:r>
              <a:rPr lang="en-US" dirty="0" err="1"/>
              <a:t>KataKunci</a:t>
            </a:r>
            <a:endParaRPr lang="en-US" dirty="0"/>
          </a:p>
          <a:p>
            <a:pPr lvl="1"/>
            <a:r>
              <a:rPr lang="en-US" dirty="0" err="1"/>
              <a:t>Kondisi</a:t>
            </a:r>
            <a:r>
              <a:rPr lang="en-US" dirty="0"/>
              <a:t> </a:t>
            </a:r>
            <a:r>
              <a:rPr lang="en-US" dirty="0" err="1"/>
              <a:t>tidak</a:t>
            </a:r>
            <a:r>
              <a:rPr lang="en-US" dirty="0"/>
              <a:t> </a:t>
            </a:r>
            <a:r>
              <a:rPr lang="en-US" dirty="0" err="1"/>
              <a:t>pasti</a:t>
            </a:r>
            <a:r>
              <a:rPr lang="en-US" dirty="0"/>
              <a:t>: where column like ‘%</a:t>
            </a:r>
            <a:r>
              <a:rPr lang="en-US" dirty="0" err="1"/>
              <a:t>katakunci</a:t>
            </a:r>
            <a:r>
              <a:rPr lang="en-US" dirty="0"/>
              <a:t>%’</a:t>
            </a:r>
          </a:p>
          <a:p>
            <a:r>
              <a:rPr lang="en-US" dirty="0"/>
              <a:t>Order By</a:t>
            </a:r>
          </a:p>
          <a:p>
            <a:r>
              <a:rPr lang="en-US" dirty="0"/>
              <a:t>Group By</a:t>
            </a:r>
          </a:p>
          <a:p>
            <a:pPr lvl="1"/>
            <a:r>
              <a:rPr lang="en-US" dirty="0"/>
              <a:t>Sum</a:t>
            </a:r>
          </a:p>
          <a:p>
            <a:pPr lvl="1"/>
            <a:r>
              <a:rPr lang="en-US" dirty="0"/>
              <a:t>Count</a:t>
            </a:r>
          </a:p>
        </p:txBody>
      </p:sp>
      <p:sp>
        <p:nvSpPr>
          <p:cNvPr id="5" name="Title 1"/>
          <p:cNvSpPr>
            <a:spLocks noGrp="1"/>
          </p:cNvSpPr>
          <p:nvPr>
            <p:ph type="title"/>
          </p:nvPr>
        </p:nvSpPr>
        <p:spPr>
          <a:xfrm>
            <a:off x="838200" y="365125"/>
            <a:ext cx="10515600" cy="1325563"/>
          </a:xfrm>
        </p:spPr>
        <p:txBody>
          <a:bodyPr/>
          <a:lstStyle/>
          <a:p>
            <a:r>
              <a:rPr lang="en-US" dirty="0"/>
              <a:t>DML (Data Manipulation Language)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313" y="1122987"/>
            <a:ext cx="1754326" cy="523220"/>
          </a:xfrm>
          <a:prstGeom prst="rect">
            <a:avLst/>
          </a:prstGeom>
        </p:spPr>
        <p:txBody>
          <a:bodyPr wrap="none">
            <a:spAutoFit/>
          </a:bodyPr>
          <a:lstStyle/>
          <a:p>
            <a:r>
              <a:rPr lang="en-US" sz="2800"/>
              <a:t>Insert data</a:t>
            </a:r>
          </a:p>
        </p:txBody>
      </p:sp>
      <p:sp>
        <p:nvSpPr>
          <p:cNvPr id="3" name="Rectangle 2"/>
          <p:cNvSpPr/>
          <p:nvPr/>
        </p:nvSpPr>
        <p:spPr>
          <a:xfrm>
            <a:off x="660689" y="2123507"/>
            <a:ext cx="6096000" cy="923330"/>
          </a:xfrm>
          <a:prstGeom prst="rect">
            <a:avLst/>
          </a:prstGeom>
        </p:spPr>
        <p:txBody>
          <a:bodyPr>
            <a:spAutoFit/>
          </a:bodyPr>
          <a:lstStyle/>
          <a:p>
            <a:r>
              <a:rPr lang="en-US" dirty="0"/>
              <a:t>INSERT INTO </a:t>
            </a:r>
            <a:r>
              <a:rPr lang="en-US" dirty="0" err="1"/>
              <a:t>pegawai</a:t>
            </a:r>
            <a:r>
              <a:rPr lang="en-US" dirty="0"/>
              <a:t>(</a:t>
            </a:r>
          </a:p>
          <a:p>
            <a:r>
              <a:rPr lang="en-US" dirty="0"/>
              <a:t>	</a:t>
            </a:r>
            <a:r>
              <a:rPr lang="en-US" dirty="0" err="1"/>
              <a:t>id_pegawai</a:t>
            </a:r>
            <a:r>
              <a:rPr lang="en-US" dirty="0"/>
              <a:t>, </a:t>
            </a:r>
            <a:r>
              <a:rPr lang="en-US" dirty="0" err="1"/>
              <a:t>umur</a:t>
            </a:r>
            <a:r>
              <a:rPr lang="en-US" dirty="0"/>
              <a:t>, </a:t>
            </a:r>
            <a:r>
              <a:rPr lang="en-US" dirty="0" err="1"/>
              <a:t>nama_pegawai</a:t>
            </a:r>
            <a:r>
              <a:rPr lang="en-US" dirty="0"/>
              <a:t>)</a:t>
            </a:r>
          </a:p>
          <a:p>
            <a:r>
              <a:rPr lang="en-US" dirty="0"/>
              <a:t>	VALUES (?, ?, ?);</a:t>
            </a:r>
          </a:p>
        </p:txBody>
      </p:sp>
      <p:sp>
        <p:nvSpPr>
          <p:cNvPr id="5" name="Rectangle 4"/>
          <p:cNvSpPr/>
          <p:nvPr/>
        </p:nvSpPr>
        <p:spPr>
          <a:xfrm>
            <a:off x="142313" y="3262527"/>
            <a:ext cx="1982787" cy="523220"/>
          </a:xfrm>
          <a:prstGeom prst="rect">
            <a:avLst/>
          </a:prstGeom>
        </p:spPr>
        <p:txBody>
          <a:bodyPr wrap="none">
            <a:spAutoFit/>
          </a:bodyPr>
          <a:lstStyle/>
          <a:p>
            <a:r>
              <a:rPr lang="en-US" sz="2800"/>
              <a:t>Update data</a:t>
            </a:r>
          </a:p>
        </p:txBody>
      </p:sp>
      <p:sp>
        <p:nvSpPr>
          <p:cNvPr id="6" name="Rectangle 5"/>
          <p:cNvSpPr/>
          <p:nvPr/>
        </p:nvSpPr>
        <p:spPr>
          <a:xfrm>
            <a:off x="660689" y="4001437"/>
            <a:ext cx="6096000" cy="923330"/>
          </a:xfrm>
          <a:prstGeom prst="rect">
            <a:avLst/>
          </a:prstGeom>
        </p:spPr>
        <p:txBody>
          <a:bodyPr>
            <a:spAutoFit/>
          </a:bodyPr>
          <a:lstStyle/>
          <a:p>
            <a:r>
              <a:rPr lang="en-US" dirty="0"/>
              <a:t>UPDATE </a:t>
            </a:r>
            <a:r>
              <a:rPr lang="en-US" dirty="0" err="1"/>
              <a:t>pegawai</a:t>
            </a:r>
            <a:endParaRPr lang="en-US" dirty="0"/>
          </a:p>
          <a:p>
            <a:r>
              <a:rPr lang="en-US" dirty="0"/>
              <a:t>	SET </a:t>
            </a:r>
            <a:r>
              <a:rPr lang="en-US" dirty="0" err="1"/>
              <a:t>id_pegawai</a:t>
            </a:r>
            <a:r>
              <a:rPr lang="en-US" dirty="0"/>
              <a:t>=?, </a:t>
            </a:r>
            <a:r>
              <a:rPr lang="en-US" dirty="0" err="1"/>
              <a:t>umur</a:t>
            </a:r>
            <a:r>
              <a:rPr lang="en-US" dirty="0"/>
              <a:t>=?, </a:t>
            </a:r>
            <a:r>
              <a:rPr lang="en-US" dirty="0" err="1"/>
              <a:t>nama_pegawai</a:t>
            </a:r>
            <a:r>
              <a:rPr lang="en-US" dirty="0"/>
              <a:t>=?</a:t>
            </a:r>
          </a:p>
          <a:p>
            <a:r>
              <a:rPr lang="en-US" dirty="0"/>
              <a:t>	WHERE &lt;condition&gt;;</a:t>
            </a:r>
          </a:p>
        </p:txBody>
      </p:sp>
      <p:sp>
        <p:nvSpPr>
          <p:cNvPr id="7" name="Rectangle 6"/>
          <p:cNvSpPr/>
          <p:nvPr/>
        </p:nvSpPr>
        <p:spPr>
          <a:xfrm>
            <a:off x="142313" y="5140457"/>
            <a:ext cx="1862369" cy="523220"/>
          </a:xfrm>
          <a:prstGeom prst="rect">
            <a:avLst/>
          </a:prstGeom>
        </p:spPr>
        <p:txBody>
          <a:bodyPr wrap="none">
            <a:spAutoFit/>
          </a:bodyPr>
          <a:lstStyle/>
          <a:p>
            <a:r>
              <a:rPr lang="en-US" sz="2800"/>
              <a:t>Delete data</a:t>
            </a:r>
          </a:p>
        </p:txBody>
      </p:sp>
      <p:sp>
        <p:nvSpPr>
          <p:cNvPr id="8" name="Rectangle 7"/>
          <p:cNvSpPr/>
          <p:nvPr/>
        </p:nvSpPr>
        <p:spPr>
          <a:xfrm>
            <a:off x="660689" y="5879367"/>
            <a:ext cx="6096000" cy="646331"/>
          </a:xfrm>
          <a:prstGeom prst="rect">
            <a:avLst/>
          </a:prstGeom>
        </p:spPr>
        <p:txBody>
          <a:bodyPr>
            <a:spAutoFit/>
          </a:bodyPr>
          <a:lstStyle/>
          <a:p>
            <a:r>
              <a:rPr lang="en-US"/>
              <a:t>DELETE FROM public.pegawai</a:t>
            </a:r>
          </a:p>
          <a:p>
            <a:r>
              <a:rPr lang="en-US"/>
              <a:t>	WHERE &lt;condition&gt;;</a:t>
            </a:r>
          </a:p>
        </p:txBody>
      </p:sp>
      <p:sp>
        <p:nvSpPr>
          <p:cNvPr id="9" name="Rectangle 8"/>
          <p:cNvSpPr/>
          <p:nvPr/>
        </p:nvSpPr>
        <p:spPr>
          <a:xfrm>
            <a:off x="5847754" y="1985007"/>
            <a:ext cx="6096000" cy="1200329"/>
          </a:xfrm>
          <a:prstGeom prst="rect">
            <a:avLst/>
          </a:prstGeom>
        </p:spPr>
        <p:txBody>
          <a:bodyPr>
            <a:spAutoFit/>
          </a:bodyPr>
          <a:lstStyle/>
          <a:p>
            <a:r>
              <a:rPr lang="en-US"/>
              <a:t>INSERT INTO table (column1, column2, …)</a:t>
            </a:r>
          </a:p>
          <a:p>
            <a:r>
              <a:rPr lang="en-US"/>
              <a:t>VALUES</a:t>
            </a:r>
          </a:p>
          <a:p>
            <a:r>
              <a:rPr lang="en-US"/>
              <a:t> (value1, value2, …),</a:t>
            </a:r>
          </a:p>
          <a:p>
            <a:r>
              <a:rPr lang="en-US"/>
              <a:t> (value1, value2, …) ,...;</a:t>
            </a:r>
          </a:p>
        </p:txBody>
      </p:sp>
      <p:sp>
        <p:nvSpPr>
          <p:cNvPr id="10" name="Rectangle 9"/>
          <p:cNvSpPr/>
          <p:nvPr/>
        </p:nvSpPr>
        <p:spPr>
          <a:xfrm>
            <a:off x="5847754" y="1168906"/>
            <a:ext cx="3044744" cy="523220"/>
          </a:xfrm>
          <a:prstGeom prst="rect">
            <a:avLst/>
          </a:prstGeom>
        </p:spPr>
        <p:txBody>
          <a:bodyPr wrap="none">
            <a:spAutoFit/>
          </a:bodyPr>
          <a:lstStyle/>
          <a:p>
            <a:r>
              <a:rPr lang="en-US" sz="2800"/>
              <a:t>Insert multiple data</a:t>
            </a:r>
          </a:p>
        </p:txBody>
      </p:sp>
      <p:sp>
        <p:nvSpPr>
          <p:cNvPr id="11" name="Rectangle 10"/>
          <p:cNvSpPr/>
          <p:nvPr/>
        </p:nvSpPr>
        <p:spPr>
          <a:xfrm>
            <a:off x="142313" y="184022"/>
            <a:ext cx="3127972" cy="523220"/>
          </a:xfrm>
          <a:prstGeom prst="rect">
            <a:avLst/>
          </a:prstGeom>
        </p:spPr>
        <p:txBody>
          <a:bodyPr wrap="none">
            <a:spAutoFit/>
          </a:bodyPr>
          <a:lstStyle/>
          <a:p>
            <a:r>
              <a:rPr lang="en-US" sz="2800"/>
              <a:t>DML, Existence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9" y="180878"/>
            <a:ext cx="1059906" cy="523220"/>
          </a:xfrm>
          <a:prstGeom prst="rect">
            <a:avLst/>
          </a:prstGeom>
        </p:spPr>
        <p:txBody>
          <a:bodyPr wrap="none">
            <a:spAutoFit/>
          </a:bodyPr>
          <a:lstStyle/>
          <a:p>
            <a:r>
              <a:rPr lang="en-US" sz="2800" u="sng" dirty="0"/>
              <a:t>Select</a:t>
            </a:r>
          </a:p>
        </p:txBody>
      </p:sp>
      <p:sp>
        <p:nvSpPr>
          <p:cNvPr id="11" name="TextBox 10"/>
          <p:cNvSpPr txBox="1"/>
          <p:nvPr/>
        </p:nvSpPr>
        <p:spPr>
          <a:xfrm>
            <a:off x="332962" y="704098"/>
            <a:ext cx="11425028" cy="646331"/>
          </a:xfrm>
          <a:prstGeom prst="rect">
            <a:avLst/>
          </a:prstGeom>
          <a:noFill/>
        </p:spPr>
        <p:txBody>
          <a:bodyPr wrap="square">
            <a:spAutoFit/>
          </a:bodyPr>
          <a:lstStyle/>
          <a:p>
            <a:r>
              <a:rPr lang="en-US" dirty="0"/>
              <a:t>One of the most common tasks, when you work with the database, is to query data from tables by using the SELECT statement.</a:t>
            </a:r>
            <a:endParaRPr lang="en-ID" dirty="0"/>
          </a:p>
        </p:txBody>
      </p:sp>
      <p:sp>
        <p:nvSpPr>
          <p:cNvPr id="13" name="TextBox 12"/>
          <p:cNvSpPr txBox="1"/>
          <p:nvPr/>
        </p:nvSpPr>
        <p:spPr>
          <a:xfrm>
            <a:off x="1003853" y="1350429"/>
            <a:ext cx="6112564" cy="1200329"/>
          </a:xfrm>
          <a:prstGeom prst="rect">
            <a:avLst/>
          </a:prstGeom>
          <a:noFill/>
        </p:spPr>
        <p:txBody>
          <a:bodyPr wrap="square">
            <a:spAutoFit/>
          </a:bodyPr>
          <a:lstStyle/>
          <a:p>
            <a:r>
              <a:rPr lang="en-US" dirty="0"/>
              <a:t>SELECT</a:t>
            </a:r>
          </a:p>
          <a:p>
            <a:r>
              <a:rPr lang="en-US" dirty="0"/>
              <a:t>   </a:t>
            </a:r>
            <a:r>
              <a:rPr lang="en-US" dirty="0" err="1"/>
              <a:t>select_list</a:t>
            </a:r>
            <a:endParaRPr lang="en-US" dirty="0"/>
          </a:p>
          <a:p>
            <a:r>
              <a:rPr lang="en-US" dirty="0"/>
              <a:t>FROM</a:t>
            </a:r>
          </a:p>
          <a:p>
            <a:r>
              <a:rPr lang="en-US" dirty="0"/>
              <a:t>   </a:t>
            </a:r>
            <a:r>
              <a:rPr lang="en-US" dirty="0" err="1"/>
              <a:t>table_name</a:t>
            </a:r>
            <a:r>
              <a:rPr lang="en-US" dirty="0"/>
              <a:t>;</a:t>
            </a:r>
            <a:endParaRPr lang="en-ID" dirty="0"/>
          </a:p>
        </p:txBody>
      </p:sp>
      <p:sp>
        <p:nvSpPr>
          <p:cNvPr id="15" name="TextBox 14"/>
          <p:cNvSpPr txBox="1"/>
          <p:nvPr/>
        </p:nvSpPr>
        <p:spPr>
          <a:xfrm>
            <a:off x="332961" y="2725515"/>
            <a:ext cx="10192577" cy="369332"/>
          </a:xfrm>
          <a:prstGeom prst="rect">
            <a:avLst/>
          </a:prstGeom>
          <a:noFill/>
        </p:spPr>
        <p:txBody>
          <a:bodyPr wrap="square">
            <a:spAutoFit/>
          </a:bodyPr>
          <a:lstStyle/>
          <a:p>
            <a:r>
              <a:rPr lang="en-US" dirty="0"/>
              <a:t>The following example uses the SELECT statement with an expression. It omits the FROM clause:</a:t>
            </a:r>
            <a:endParaRPr lang="en-ID" dirty="0"/>
          </a:p>
        </p:txBody>
      </p:sp>
      <p:sp>
        <p:nvSpPr>
          <p:cNvPr id="17" name="TextBox 16"/>
          <p:cNvSpPr txBox="1"/>
          <p:nvPr/>
        </p:nvSpPr>
        <p:spPr>
          <a:xfrm>
            <a:off x="998882" y="3094847"/>
            <a:ext cx="6117534" cy="369332"/>
          </a:xfrm>
          <a:prstGeom prst="rect">
            <a:avLst/>
          </a:prstGeom>
          <a:noFill/>
        </p:spPr>
        <p:txBody>
          <a:bodyPr wrap="square">
            <a:spAutoFit/>
          </a:bodyPr>
          <a:lstStyle/>
          <a:p>
            <a:r>
              <a:rPr lang="en-ID" dirty="0"/>
              <a:t>SELECT 5 * 3;</a:t>
            </a:r>
          </a:p>
        </p:txBody>
      </p:sp>
      <p:sp>
        <p:nvSpPr>
          <p:cNvPr id="19" name="TextBox 18"/>
          <p:cNvSpPr txBox="1"/>
          <p:nvPr/>
        </p:nvSpPr>
        <p:spPr>
          <a:xfrm>
            <a:off x="332961" y="3691960"/>
            <a:ext cx="11425029" cy="369332"/>
          </a:xfrm>
          <a:prstGeom prst="rect">
            <a:avLst/>
          </a:prstGeom>
          <a:noFill/>
        </p:spPr>
        <p:txBody>
          <a:bodyPr wrap="square">
            <a:spAutoFit/>
          </a:bodyPr>
          <a:lstStyle/>
          <a:p>
            <a:r>
              <a:rPr lang="en-US" dirty="0"/>
              <a:t>A column alias allows you to assign a column or an expression in the select list of a SELECT statement a temporary name.</a:t>
            </a:r>
            <a:endParaRPr lang="en-ID" dirty="0"/>
          </a:p>
        </p:txBody>
      </p:sp>
      <p:sp>
        <p:nvSpPr>
          <p:cNvPr id="21" name="TextBox 20"/>
          <p:cNvSpPr txBox="1"/>
          <p:nvPr/>
        </p:nvSpPr>
        <p:spPr>
          <a:xfrm>
            <a:off x="998882" y="4110509"/>
            <a:ext cx="3940865" cy="646331"/>
          </a:xfrm>
          <a:prstGeom prst="rect">
            <a:avLst/>
          </a:prstGeom>
          <a:noFill/>
        </p:spPr>
        <p:txBody>
          <a:bodyPr wrap="square">
            <a:spAutoFit/>
          </a:bodyPr>
          <a:lstStyle/>
          <a:p>
            <a:r>
              <a:rPr lang="en-US" dirty="0"/>
              <a:t>SELECT </a:t>
            </a:r>
            <a:r>
              <a:rPr lang="en-US" dirty="0" err="1"/>
              <a:t>column_name</a:t>
            </a:r>
            <a:r>
              <a:rPr lang="en-US" dirty="0"/>
              <a:t> AS </a:t>
            </a:r>
            <a:r>
              <a:rPr lang="en-US" dirty="0" err="1"/>
              <a:t>alias_name</a:t>
            </a:r>
            <a:endParaRPr lang="en-US" dirty="0"/>
          </a:p>
          <a:p>
            <a:r>
              <a:rPr lang="en-US" dirty="0"/>
              <a:t>FROM </a:t>
            </a:r>
            <a:r>
              <a:rPr lang="en-US" dirty="0" err="1"/>
              <a:t>table_name</a:t>
            </a:r>
            <a:r>
              <a:rPr lang="en-US" dirty="0"/>
              <a:t>;</a:t>
            </a:r>
            <a:endParaRPr lang="en-ID" dirty="0"/>
          </a:p>
        </p:txBody>
      </p:sp>
      <p:sp>
        <p:nvSpPr>
          <p:cNvPr id="23" name="TextBox 22"/>
          <p:cNvSpPr txBox="1"/>
          <p:nvPr/>
        </p:nvSpPr>
        <p:spPr>
          <a:xfrm>
            <a:off x="4939747" y="4156676"/>
            <a:ext cx="3617843" cy="646331"/>
          </a:xfrm>
          <a:prstGeom prst="rect">
            <a:avLst/>
          </a:prstGeom>
          <a:noFill/>
        </p:spPr>
        <p:txBody>
          <a:bodyPr wrap="square">
            <a:spAutoFit/>
          </a:bodyPr>
          <a:lstStyle/>
          <a:p>
            <a:r>
              <a:rPr lang="en-US" dirty="0"/>
              <a:t>SELECT </a:t>
            </a:r>
            <a:r>
              <a:rPr lang="en-US" dirty="0" err="1"/>
              <a:t>column_name</a:t>
            </a:r>
            <a:r>
              <a:rPr lang="en-US" dirty="0"/>
              <a:t> </a:t>
            </a:r>
            <a:r>
              <a:rPr lang="en-US" dirty="0" err="1"/>
              <a:t>alias_name</a:t>
            </a:r>
            <a:endParaRPr lang="en-US" dirty="0"/>
          </a:p>
          <a:p>
            <a:r>
              <a:rPr lang="en-US" dirty="0"/>
              <a:t>FROM </a:t>
            </a:r>
            <a:r>
              <a:rPr lang="en-US" dirty="0" err="1"/>
              <a:t>table_name</a:t>
            </a:r>
            <a:r>
              <a:rPr lang="en-US" dirty="0"/>
              <a:t>;</a:t>
            </a:r>
            <a:endParaRPr lang="en-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445" y="254601"/>
            <a:ext cx="11293338" cy="646331"/>
          </a:xfrm>
          <a:prstGeom prst="rect">
            <a:avLst/>
          </a:prstGeom>
          <a:noFill/>
        </p:spPr>
        <p:txBody>
          <a:bodyPr wrap="square">
            <a:spAutoFit/>
          </a:bodyPr>
          <a:lstStyle/>
          <a:p>
            <a:r>
              <a:rPr lang="en-US" dirty="0"/>
              <a:t>When you query data from a table, the SELECT statement returns rows in an unspecified order. To sort the rows of the result set, you use the ORDER BY clause in the SELECT statement.</a:t>
            </a:r>
            <a:endParaRPr lang="en-ID" dirty="0"/>
          </a:p>
        </p:txBody>
      </p:sp>
      <p:sp>
        <p:nvSpPr>
          <p:cNvPr id="7" name="TextBox 6"/>
          <p:cNvSpPr txBox="1"/>
          <p:nvPr/>
        </p:nvSpPr>
        <p:spPr>
          <a:xfrm>
            <a:off x="723072" y="982751"/>
            <a:ext cx="6097656" cy="2308324"/>
          </a:xfrm>
          <a:prstGeom prst="rect">
            <a:avLst/>
          </a:prstGeom>
          <a:noFill/>
        </p:spPr>
        <p:txBody>
          <a:bodyPr wrap="square">
            <a:spAutoFit/>
          </a:bodyPr>
          <a:lstStyle/>
          <a:p>
            <a:r>
              <a:rPr lang="en-US" dirty="0"/>
              <a:t>SELECT</a:t>
            </a:r>
          </a:p>
          <a:p>
            <a:r>
              <a:rPr lang="en-US" dirty="0"/>
              <a:t>	</a:t>
            </a:r>
            <a:r>
              <a:rPr lang="en-US" dirty="0" err="1"/>
              <a:t>select_list</a:t>
            </a:r>
            <a:endParaRPr lang="en-US" dirty="0"/>
          </a:p>
          <a:p>
            <a:r>
              <a:rPr lang="en-US" dirty="0"/>
              <a:t>FROM</a:t>
            </a:r>
          </a:p>
          <a:p>
            <a:r>
              <a:rPr lang="en-US" dirty="0"/>
              <a:t>	</a:t>
            </a:r>
            <a:r>
              <a:rPr lang="en-US" dirty="0" err="1"/>
              <a:t>table_name</a:t>
            </a:r>
            <a:endParaRPr lang="en-US" dirty="0"/>
          </a:p>
          <a:p>
            <a:r>
              <a:rPr lang="en-US" dirty="0"/>
              <a:t>ORDER BY</a:t>
            </a:r>
          </a:p>
          <a:p>
            <a:r>
              <a:rPr lang="en-US" dirty="0"/>
              <a:t>	sort_expression1 [ASC | DESC],</a:t>
            </a:r>
          </a:p>
          <a:p>
            <a:r>
              <a:rPr lang="en-US" dirty="0"/>
              <a:t>        ...</a:t>
            </a:r>
          </a:p>
          <a:p>
            <a:r>
              <a:rPr lang="en-US" dirty="0"/>
              <a:t>	</a:t>
            </a:r>
            <a:r>
              <a:rPr lang="en-US" dirty="0" err="1"/>
              <a:t>sort_expressionN</a:t>
            </a:r>
            <a:r>
              <a:rPr lang="en-US" dirty="0"/>
              <a:t> [ASC | DESC];</a:t>
            </a:r>
            <a:endParaRPr lang="en-ID" dirty="0"/>
          </a:p>
        </p:txBody>
      </p:sp>
      <p:sp>
        <p:nvSpPr>
          <p:cNvPr id="9" name="TextBox 8"/>
          <p:cNvSpPr txBox="1"/>
          <p:nvPr/>
        </p:nvSpPr>
        <p:spPr>
          <a:xfrm>
            <a:off x="335444" y="3429000"/>
            <a:ext cx="11293337" cy="923330"/>
          </a:xfrm>
          <a:prstGeom prst="rect">
            <a:avLst/>
          </a:prstGeom>
          <a:noFill/>
        </p:spPr>
        <p:txBody>
          <a:bodyPr wrap="square">
            <a:spAutoFit/>
          </a:bodyPr>
          <a:lstStyle/>
          <a:p>
            <a:r>
              <a:rPr lang="en-US" dirty="0"/>
              <a:t>The DISTINCT clause is used in the SELECT statement to remove duplicate rows from a result set. The DISTINCT clause keeps one row for each group of duplicates. The DISTINCT clause can be applied to one or more columns in the select list of the SELECT statement.</a:t>
            </a:r>
            <a:endParaRPr lang="en-ID" dirty="0"/>
          </a:p>
        </p:txBody>
      </p:sp>
      <p:sp>
        <p:nvSpPr>
          <p:cNvPr id="11" name="TextBox 10"/>
          <p:cNvSpPr txBox="1"/>
          <p:nvPr/>
        </p:nvSpPr>
        <p:spPr>
          <a:xfrm>
            <a:off x="723072" y="4674920"/>
            <a:ext cx="6097656" cy="1200329"/>
          </a:xfrm>
          <a:prstGeom prst="rect">
            <a:avLst/>
          </a:prstGeom>
          <a:noFill/>
        </p:spPr>
        <p:txBody>
          <a:bodyPr wrap="square">
            <a:spAutoFit/>
          </a:bodyPr>
          <a:lstStyle/>
          <a:p>
            <a:r>
              <a:rPr lang="en-US" dirty="0"/>
              <a:t>SELECT</a:t>
            </a:r>
          </a:p>
          <a:p>
            <a:r>
              <a:rPr lang="en-US" dirty="0"/>
              <a:t>   DISTINCT column1</a:t>
            </a:r>
          </a:p>
          <a:p>
            <a:r>
              <a:rPr lang="en-US" dirty="0"/>
              <a:t>FROM</a:t>
            </a:r>
          </a:p>
          <a:p>
            <a:r>
              <a:rPr lang="en-US" dirty="0"/>
              <a:t>   </a:t>
            </a:r>
            <a:r>
              <a:rPr lang="en-US" dirty="0" err="1"/>
              <a:t>table_name</a:t>
            </a:r>
            <a:r>
              <a:rPr lang="en-US" dirty="0"/>
              <a:t>;</a:t>
            </a:r>
            <a:endParaRPr lang="en-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3" y="174440"/>
            <a:ext cx="11760476" cy="646331"/>
          </a:xfrm>
          <a:prstGeom prst="rect">
            <a:avLst/>
          </a:prstGeom>
          <a:noFill/>
        </p:spPr>
        <p:txBody>
          <a:bodyPr wrap="square">
            <a:spAutoFit/>
          </a:bodyPr>
          <a:lstStyle/>
          <a:p>
            <a:r>
              <a:rPr lang="en-US" dirty="0"/>
              <a:t>The SELECT statement returns all rows from one or more columns in a table</a:t>
            </a:r>
            <a:r>
              <a:rPr lang="en-US"/>
              <a:t>. </a:t>
            </a:r>
          </a:p>
          <a:p>
            <a:r>
              <a:rPr lang="en-US"/>
              <a:t>To </a:t>
            </a:r>
            <a:r>
              <a:rPr lang="en-US" dirty="0"/>
              <a:t>select rows that satisfy a specified condition, you use a WHERE clause.</a:t>
            </a:r>
            <a:endParaRPr lang="en-ID" dirty="0"/>
          </a:p>
        </p:txBody>
      </p:sp>
      <p:sp>
        <p:nvSpPr>
          <p:cNvPr id="7" name="TextBox 6"/>
          <p:cNvSpPr txBox="1"/>
          <p:nvPr/>
        </p:nvSpPr>
        <p:spPr>
          <a:xfrm>
            <a:off x="534228" y="820771"/>
            <a:ext cx="6097656" cy="1200329"/>
          </a:xfrm>
          <a:prstGeom prst="rect">
            <a:avLst/>
          </a:prstGeom>
          <a:noFill/>
        </p:spPr>
        <p:txBody>
          <a:bodyPr wrap="square">
            <a:spAutoFit/>
          </a:bodyPr>
          <a:lstStyle/>
          <a:p>
            <a:r>
              <a:rPr lang="en-US" dirty="0"/>
              <a:t>SELECT </a:t>
            </a:r>
            <a:r>
              <a:rPr lang="en-US" dirty="0" err="1"/>
              <a:t>select_list</a:t>
            </a:r>
            <a:endParaRPr lang="en-US" dirty="0"/>
          </a:p>
          <a:p>
            <a:r>
              <a:rPr lang="en-US" dirty="0"/>
              <a:t>FROM </a:t>
            </a:r>
            <a:r>
              <a:rPr lang="en-US" dirty="0" err="1"/>
              <a:t>table_name</a:t>
            </a:r>
            <a:endParaRPr lang="en-US" dirty="0"/>
          </a:p>
          <a:p>
            <a:r>
              <a:rPr lang="en-US" dirty="0"/>
              <a:t>WHERE condition</a:t>
            </a:r>
          </a:p>
          <a:p>
            <a:r>
              <a:rPr lang="en-US" dirty="0"/>
              <a:t>ORDER BY </a:t>
            </a:r>
            <a:r>
              <a:rPr lang="en-US" dirty="0" err="1"/>
              <a:t>sort_expression</a:t>
            </a:r>
            <a:endParaRPr lang="en-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70672" y="0"/>
            <a:ext cx="5250656"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6713" y="195262"/>
            <a:ext cx="7105650" cy="64674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4250" y="599594"/>
            <a:ext cx="9753600" cy="4048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65" y="523333"/>
            <a:ext cx="11407035" cy="923330"/>
          </a:xfrm>
          <a:prstGeom prst="rect">
            <a:avLst/>
          </a:prstGeom>
        </p:spPr>
        <p:txBody>
          <a:bodyPr wrap="square">
            <a:spAutoFit/>
          </a:bodyPr>
          <a:lstStyle/>
          <a:p>
            <a:r>
              <a:rPr lang="en-US" b="1" dirty="0" err="1"/>
              <a:t>Pengertian</a:t>
            </a:r>
            <a:r>
              <a:rPr lang="en-US" b="1" dirty="0"/>
              <a:t> database </a:t>
            </a:r>
            <a:r>
              <a:rPr lang="en-US" b="1" dirty="0" err="1"/>
              <a:t>adalah</a:t>
            </a:r>
            <a:r>
              <a:rPr lang="en-US" b="1" dirty="0"/>
              <a:t> </a:t>
            </a:r>
            <a:r>
              <a:rPr lang="en-US" dirty="0" err="1"/>
              <a:t>sekumpulan</a:t>
            </a:r>
            <a:r>
              <a:rPr lang="en-US" dirty="0"/>
              <a:t> data yang </a:t>
            </a:r>
            <a:r>
              <a:rPr lang="en-US" dirty="0" err="1"/>
              <a:t>sudah</a:t>
            </a:r>
            <a:r>
              <a:rPr lang="en-US" dirty="0"/>
              <a:t> </a:t>
            </a:r>
            <a:r>
              <a:rPr lang="en-US" dirty="0" err="1"/>
              <a:t>disusun</a:t>
            </a:r>
            <a:r>
              <a:rPr lang="en-US" dirty="0"/>
              <a:t> </a:t>
            </a:r>
            <a:r>
              <a:rPr lang="en-US" dirty="0" err="1"/>
              <a:t>sedemikan</a:t>
            </a:r>
            <a:r>
              <a:rPr lang="en-US" dirty="0"/>
              <a:t> </a:t>
            </a:r>
            <a:r>
              <a:rPr lang="en-US" dirty="0" err="1"/>
              <a:t>rupa</a:t>
            </a:r>
            <a:r>
              <a:rPr lang="en-US" dirty="0"/>
              <a:t> </a:t>
            </a:r>
            <a:r>
              <a:rPr lang="en-US" dirty="0" err="1"/>
              <a:t>dengan</a:t>
            </a:r>
            <a:r>
              <a:rPr lang="en-US" dirty="0"/>
              <a:t> </a:t>
            </a:r>
            <a:r>
              <a:rPr lang="en-US" dirty="0" err="1"/>
              <a:t>ketentuan</a:t>
            </a:r>
            <a:r>
              <a:rPr lang="en-US" dirty="0"/>
              <a:t> </a:t>
            </a:r>
            <a:r>
              <a:rPr lang="en-US" dirty="0" err="1"/>
              <a:t>atau</a:t>
            </a:r>
            <a:r>
              <a:rPr lang="en-US" dirty="0"/>
              <a:t> </a:t>
            </a:r>
            <a:r>
              <a:rPr lang="en-US" dirty="0" err="1"/>
              <a:t>aturan</a:t>
            </a:r>
            <a:r>
              <a:rPr lang="en-US" dirty="0"/>
              <a:t> </a:t>
            </a:r>
            <a:r>
              <a:rPr lang="en-US" dirty="0" err="1"/>
              <a:t>tertentu</a:t>
            </a:r>
            <a:r>
              <a:rPr lang="en-US" dirty="0"/>
              <a:t> yang </a:t>
            </a:r>
            <a:r>
              <a:rPr lang="en-US" dirty="0" err="1"/>
              <a:t>saling</a:t>
            </a:r>
            <a:r>
              <a:rPr lang="en-US" dirty="0"/>
              <a:t> </a:t>
            </a:r>
            <a:r>
              <a:rPr lang="en-US" dirty="0" err="1"/>
              <a:t>berelasi</a:t>
            </a:r>
            <a:r>
              <a:rPr lang="en-US" dirty="0"/>
              <a:t> </a:t>
            </a:r>
            <a:r>
              <a:rPr lang="en-US" dirty="0" err="1"/>
              <a:t>sehingga</a:t>
            </a:r>
            <a:r>
              <a:rPr lang="en-US" dirty="0"/>
              <a:t> </a:t>
            </a:r>
            <a:r>
              <a:rPr lang="en-US" dirty="0" err="1"/>
              <a:t>memudahkan</a:t>
            </a:r>
            <a:r>
              <a:rPr lang="en-US" dirty="0"/>
              <a:t> </a:t>
            </a:r>
            <a:r>
              <a:rPr lang="en-US" dirty="0" err="1"/>
              <a:t>pengguna</a:t>
            </a:r>
            <a:r>
              <a:rPr lang="en-US" dirty="0"/>
              <a:t> </a:t>
            </a:r>
            <a:r>
              <a:rPr lang="en-US" dirty="0" err="1"/>
              <a:t>dalam</a:t>
            </a:r>
            <a:r>
              <a:rPr lang="en-US" dirty="0"/>
              <a:t> </a:t>
            </a:r>
            <a:r>
              <a:rPr lang="en-US" dirty="0" err="1"/>
              <a:t>mengelolanya</a:t>
            </a:r>
            <a:r>
              <a:rPr lang="en-US" dirty="0"/>
              <a:t> juga </a:t>
            </a:r>
            <a:r>
              <a:rPr lang="en-US" dirty="0" err="1"/>
              <a:t>memudahkan</a:t>
            </a:r>
            <a:r>
              <a:rPr lang="en-US" dirty="0"/>
              <a:t> </a:t>
            </a:r>
            <a:r>
              <a:rPr lang="en-US" dirty="0" err="1"/>
              <a:t>memperoleh</a:t>
            </a:r>
            <a:r>
              <a:rPr lang="en-US" dirty="0"/>
              <a:t> </a:t>
            </a:r>
            <a:r>
              <a:rPr lang="en-US" dirty="0" err="1"/>
              <a:t>informasi</a:t>
            </a:r>
            <a:r>
              <a:rPr lang="en-US" dirty="0"/>
              <a:t>.</a:t>
            </a:r>
          </a:p>
        </p:txBody>
      </p:sp>
      <p:pic>
        <p:nvPicPr>
          <p:cNvPr id="4" name="Picture 3"/>
          <p:cNvPicPr>
            <a:picLocks noChangeAspect="1"/>
          </p:cNvPicPr>
          <p:nvPr/>
        </p:nvPicPr>
        <p:blipFill>
          <a:blip r:embed="rId2"/>
          <a:stretch>
            <a:fillRect/>
          </a:stretch>
        </p:blipFill>
        <p:spPr>
          <a:xfrm>
            <a:off x="2186053" y="1662960"/>
            <a:ext cx="6667500" cy="50101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6236" y="704098"/>
            <a:ext cx="11571634" cy="646331"/>
          </a:xfrm>
          <a:prstGeom prst="rect">
            <a:avLst/>
          </a:prstGeom>
          <a:noFill/>
        </p:spPr>
        <p:txBody>
          <a:bodyPr wrap="square">
            <a:spAutoFit/>
          </a:bodyPr>
          <a:lstStyle/>
          <a:p>
            <a:r>
              <a:rPr lang="en-US" dirty="0"/>
              <a:t>To find a string that matches a specified pattern, you use the LIKE operator. The following example returns all customers whose first names start with the string Ann:</a:t>
            </a:r>
            <a:endParaRPr lang="en-ID" dirty="0"/>
          </a:p>
        </p:txBody>
      </p:sp>
      <p:sp>
        <p:nvSpPr>
          <p:cNvPr id="6" name="Rectangle 5"/>
          <p:cNvSpPr/>
          <p:nvPr/>
        </p:nvSpPr>
        <p:spPr>
          <a:xfrm>
            <a:off x="100749" y="180878"/>
            <a:ext cx="1744132" cy="523220"/>
          </a:xfrm>
          <a:prstGeom prst="rect">
            <a:avLst/>
          </a:prstGeom>
        </p:spPr>
        <p:txBody>
          <a:bodyPr wrap="none">
            <a:spAutoFit/>
          </a:bodyPr>
          <a:lstStyle/>
          <a:p>
            <a:r>
              <a:rPr lang="en-US" sz="2800" u="sng" dirty="0"/>
              <a:t>Where like</a:t>
            </a:r>
          </a:p>
        </p:txBody>
      </p:sp>
      <p:sp>
        <p:nvSpPr>
          <p:cNvPr id="8" name="TextBox 7"/>
          <p:cNvSpPr txBox="1"/>
          <p:nvPr/>
        </p:nvSpPr>
        <p:spPr>
          <a:xfrm>
            <a:off x="660953" y="1397675"/>
            <a:ext cx="6112564" cy="2031325"/>
          </a:xfrm>
          <a:prstGeom prst="rect">
            <a:avLst/>
          </a:prstGeom>
          <a:noFill/>
        </p:spPr>
        <p:txBody>
          <a:bodyPr wrap="square">
            <a:spAutoFit/>
          </a:bodyPr>
          <a:lstStyle/>
          <a:p>
            <a:r>
              <a:rPr lang="en-US" dirty="0"/>
              <a:t>SELECT</a:t>
            </a:r>
          </a:p>
          <a:p>
            <a:r>
              <a:rPr lang="en-US" dirty="0"/>
              <a:t>	</a:t>
            </a:r>
            <a:r>
              <a:rPr lang="en-US" dirty="0" err="1"/>
              <a:t>first_name</a:t>
            </a:r>
            <a:r>
              <a:rPr lang="en-US" dirty="0"/>
              <a:t>,</a:t>
            </a:r>
          </a:p>
          <a:p>
            <a:r>
              <a:rPr lang="en-US" dirty="0"/>
              <a:t>	</a:t>
            </a:r>
            <a:r>
              <a:rPr lang="en-US" dirty="0" err="1"/>
              <a:t>last_name</a:t>
            </a:r>
            <a:endParaRPr lang="en-US" dirty="0"/>
          </a:p>
          <a:p>
            <a:r>
              <a:rPr lang="en-US" dirty="0"/>
              <a:t>FROM</a:t>
            </a:r>
          </a:p>
          <a:p>
            <a:r>
              <a:rPr lang="en-US" dirty="0"/>
              <a:t>	customer</a:t>
            </a:r>
          </a:p>
          <a:p>
            <a:r>
              <a:rPr lang="en-US" dirty="0"/>
              <a:t>WHERE </a:t>
            </a:r>
          </a:p>
          <a:p>
            <a:r>
              <a:rPr lang="en-US" dirty="0"/>
              <a:t>	</a:t>
            </a:r>
            <a:r>
              <a:rPr lang="en-US" dirty="0" err="1"/>
              <a:t>first_name</a:t>
            </a:r>
            <a:r>
              <a:rPr lang="en-US" dirty="0"/>
              <a:t> LIKE 'Ann%'</a:t>
            </a:r>
            <a:endParaRPr lang="en-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5384" y="830422"/>
            <a:ext cx="11452363" cy="646331"/>
          </a:xfrm>
          <a:prstGeom prst="rect">
            <a:avLst/>
          </a:prstGeom>
          <a:noFill/>
        </p:spPr>
        <p:txBody>
          <a:bodyPr wrap="square">
            <a:spAutoFit/>
          </a:bodyPr>
          <a:lstStyle/>
          <a:p>
            <a:r>
              <a:rPr lang="en-US" dirty="0"/>
              <a:t>Aggregate functions perform a calculation on a set of rows and return a single row. PostgreSQL provides all standard SQL’s aggregate functions as follows:</a:t>
            </a:r>
            <a:endParaRPr lang="en-ID" dirty="0"/>
          </a:p>
        </p:txBody>
      </p:sp>
      <p:sp>
        <p:nvSpPr>
          <p:cNvPr id="6" name="Rectangle 5"/>
          <p:cNvSpPr/>
          <p:nvPr/>
        </p:nvSpPr>
        <p:spPr>
          <a:xfrm>
            <a:off x="100749" y="180878"/>
            <a:ext cx="2463175" cy="523220"/>
          </a:xfrm>
          <a:prstGeom prst="rect">
            <a:avLst/>
          </a:prstGeom>
        </p:spPr>
        <p:txBody>
          <a:bodyPr wrap="none">
            <a:spAutoFit/>
          </a:bodyPr>
          <a:lstStyle/>
          <a:p>
            <a:r>
              <a:rPr lang="en-US" sz="2800" u="sng" dirty="0" err="1"/>
              <a:t>Fungsi</a:t>
            </a:r>
            <a:r>
              <a:rPr lang="en-US" sz="2800" u="sng" dirty="0"/>
              <a:t> </a:t>
            </a:r>
            <a:r>
              <a:rPr lang="en-US" sz="2800" u="sng" dirty="0" err="1"/>
              <a:t>agregate</a:t>
            </a:r>
            <a:endParaRPr lang="en-US" sz="2800" u="sng" dirty="0"/>
          </a:p>
        </p:txBody>
      </p:sp>
      <p:sp>
        <p:nvSpPr>
          <p:cNvPr id="8" name="TextBox 7"/>
          <p:cNvSpPr txBox="1"/>
          <p:nvPr/>
        </p:nvSpPr>
        <p:spPr>
          <a:xfrm>
            <a:off x="919370" y="1603077"/>
            <a:ext cx="6112564" cy="1477328"/>
          </a:xfrm>
          <a:prstGeom prst="rect">
            <a:avLst/>
          </a:prstGeom>
          <a:noFill/>
        </p:spPr>
        <p:txBody>
          <a:bodyPr wrap="square">
            <a:spAutoFit/>
          </a:bodyPr>
          <a:lstStyle/>
          <a:p>
            <a:r>
              <a:rPr lang="en-US" dirty="0"/>
              <a:t>AVG() – return the average value.</a:t>
            </a:r>
          </a:p>
          <a:p>
            <a:r>
              <a:rPr lang="en-US" dirty="0"/>
              <a:t>COUNT() – return the number of values.</a:t>
            </a:r>
          </a:p>
          <a:p>
            <a:r>
              <a:rPr lang="en-US" dirty="0"/>
              <a:t>MAX() – return the maximum value.</a:t>
            </a:r>
          </a:p>
          <a:p>
            <a:r>
              <a:rPr lang="en-US" dirty="0"/>
              <a:t>MIN() – return the minimum value.</a:t>
            </a:r>
          </a:p>
          <a:p>
            <a:r>
              <a:rPr lang="en-US" dirty="0"/>
              <a:t>SUM() – return the sum of all or distinct values.</a:t>
            </a:r>
            <a:endParaRPr lang="en-ID" dirty="0"/>
          </a:p>
        </p:txBody>
      </p:sp>
      <p:sp>
        <p:nvSpPr>
          <p:cNvPr id="10" name="TextBox 9"/>
          <p:cNvSpPr txBox="1"/>
          <p:nvPr/>
        </p:nvSpPr>
        <p:spPr>
          <a:xfrm>
            <a:off x="345383" y="3206729"/>
            <a:ext cx="10428633" cy="1200329"/>
          </a:xfrm>
          <a:prstGeom prst="rect">
            <a:avLst/>
          </a:prstGeom>
          <a:noFill/>
        </p:spPr>
        <p:txBody>
          <a:bodyPr wrap="square">
            <a:spAutoFit/>
          </a:bodyPr>
          <a:lstStyle/>
          <a:p>
            <a:r>
              <a:rPr lang="en-US" dirty="0"/>
              <a:t>You can use aggregate functions as expressions only in the following clauses:</a:t>
            </a:r>
          </a:p>
          <a:p>
            <a:endParaRPr lang="en-US" dirty="0"/>
          </a:p>
          <a:p>
            <a:r>
              <a:rPr lang="en-US" dirty="0"/>
              <a:t> SELECT clause.</a:t>
            </a:r>
          </a:p>
          <a:p>
            <a:r>
              <a:rPr lang="en-US" dirty="0"/>
              <a:t> HAVING clause.</a:t>
            </a:r>
            <a:endParaRPr lang="en-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6175" y="283770"/>
            <a:ext cx="11502059" cy="646331"/>
          </a:xfrm>
          <a:prstGeom prst="rect">
            <a:avLst/>
          </a:prstGeom>
          <a:noFill/>
        </p:spPr>
        <p:txBody>
          <a:bodyPr wrap="square">
            <a:spAutoFit/>
          </a:bodyPr>
          <a:lstStyle/>
          <a:p>
            <a:r>
              <a:rPr lang="en-US" dirty="0"/>
              <a:t>The AVG() function is one of the most commonly used aggregate functions in PostgreSQL. The AVG() function allows you to calculate the average value of a set.</a:t>
            </a:r>
            <a:endParaRPr lang="en-ID" dirty="0"/>
          </a:p>
        </p:txBody>
      </p:sp>
      <p:sp>
        <p:nvSpPr>
          <p:cNvPr id="9" name="TextBox 8"/>
          <p:cNvSpPr txBox="1"/>
          <p:nvPr/>
        </p:nvSpPr>
        <p:spPr>
          <a:xfrm>
            <a:off x="663436" y="930101"/>
            <a:ext cx="10647293" cy="646331"/>
          </a:xfrm>
          <a:prstGeom prst="rect">
            <a:avLst/>
          </a:prstGeom>
          <a:noFill/>
        </p:spPr>
        <p:txBody>
          <a:bodyPr wrap="square">
            <a:spAutoFit/>
          </a:bodyPr>
          <a:lstStyle/>
          <a:p>
            <a:r>
              <a:rPr lang="en-US" dirty="0"/>
              <a:t>SELECT AVG(amount)</a:t>
            </a:r>
          </a:p>
          <a:p>
            <a:r>
              <a:rPr lang="en-US" dirty="0"/>
              <a:t>FROM payment;</a:t>
            </a:r>
            <a:endParaRPr lang="en-ID" dirty="0"/>
          </a:p>
        </p:txBody>
      </p:sp>
      <p:sp>
        <p:nvSpPr>
          <p:cNvPr id="11" name="TextBox 10"/>
          <p:cNvSpPr txBox="1"/>
          <p:nvPr/>
        </p:nvSpPr>
        <p:spPr>
          <a:xfrm>
            <a:off x="216175" y="1761098"/>
            <a:ext cx="11253582" cy="646331"/>
          </a:xfrm>
          <a:prstGeom prst="rect">
            <a:avLst/>
          </a:prstGeom>
          <a:noFill/>
        </p:spPr>
        <p:txBody>
          <a:bodyPr wrap="square">
            <a:spAutoFit/>
          </a:bodyPr>
          <a:lstStyle/>
          <a:p>
            <a:r>
              <a:rPr lang="en-US" dirty="0"/>
              <a:t>The COUNT() function is an aggregate function that allows you to get the number of rows that match a specific condition of a query.</a:t>
            </a:r>
            <a:endParaRPr lang="en-ID" dirty="0"/>
          </a:p>
        </p:txBody>
      </p:sp>
      <p:sp>
        <p:nvSpPr>
          <p:cNvPr id="13" name="TextBox 12"/>
          <p:cNvSpPr txBox="1"/>
          <p:nvPr/>
        </p:nvSpPr>
        <p:spPr>
          <a:xfrm>
            <a:off x="216174" y="2407429"/>
            <a:ext cx="11502059" cy="369332"/>
          </a:xfrm>
          <a:prstGeom prst="rect">
            <a:avLst/>
          </a:prstGeom>
          <a:noFill/>
        </p:spPr>
        <p:txBody>
          <a:bodyPr wrap="square">
            <a:spAutoFit/>
          </a:bodyPr>
          <a:lstStyle/>
          <a:p>
            <a:r>
              <a:rPr lang="en-US" dirty="0"/>
              <a:t>The COUNT(*) function returns the number of rows returned by a  SELECT statement, including NULL and duplicates.</a:t>
            </a:r>
            <a:endParaRPr lang="en-ID" dirty="0"/>
          </a:p>
        </p:txBody>
      </p:sp>
      <p:sp>
        <p:nvSpPr>
          <p:cNvPr id="15" name="TextBox 14"/>
          <p:cNvSpPr txBox="1"/>
          <p:nvPr/>
        </p:nvSpPr>
        <p:spPr>
          <a:xfrm>
            <a:off x="663436" y="2776761"/>
            <a:ext cx="6097656" cy="1754326"/>
          </a:xfrm>
          <a:prstGeom prst="rect">
            <a:avLst/>
          </a:prstGeom>
          <a:noFill/>
        </p:spPr>
        <p:txBody>
          <a:bodyPr wrap="square">
            <a:spAutoFit/>
          </a:bodyPr>
          <a:lstStyle/>
          <a:p>
            <a:r>
              <a:rPr lang="en-US" dirty="0"/>
              <a:t>SELECT </a:t>
            </a:r>
          </a:p>
          <a:p>
            <a:r>
              <a:rPr lang="en-US" dirty="0"/>
              <a:t>   COUNT(*) </a:t>
            </a:r>
          </a:p>
          <a:p>
            <a:r>
              <a:rPr lang="en-US" dirty="0"/>
              <a:t>FROM </a:t>
            </a:r>
          </a:p>
          <a:p>
            <a:r>
              <a:rPr lang="en-US" dirty="0"/>
              <a:t>   </a:t>
            </a:r>
            <a:r>
              <a:rPr lang="en-US" dirty="0" err="1"/>
              <a:t>table_name</a:t>
            </a:r>
            <a:endParaRPr lang="en-US" dirty="0"/>
          </a:p>
          <a:p>
            <a:r>
              <a:rPr lang="en-US" dirty="0"/>
              <a:t>WHERE</a:t>
            </a:r>
          </a:p>
          <a:p>
            <a:r>
              <a:rPr lang="en-US" dirty="0"/>
              <a:t>   condition;</a:t>
            </a:r>
            <a:endParaRPr lang="en-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2417" y="1509101"/>
            <a:ext cx="8648700" cy="3286125"/>
          </a:xfrm>
          <a:prstGeom prst="rect">
            <a:avLst/>
          </a:prstGeom>
        </p:spPr>
      </p:pic>
      <p:sp>
        <p:nvSpPr>
          <p:cNvPr id="6" name="Rectangle 5"/>
          <p:cNvSpPr/>
          <p:nvPr/>
        </p:nvSpPr>
        <p:spPr>
          <a:xfrm>
            <a:off x="100749" y="180878"/>
            <a:ext cx="2245295" cy="523220"/>
          </a:xfrm>
          <a:prstGeom prst="rect">
            <a:avLst/>
          </a:prstGeom>
        </p:spPr>
        <p:txBody>
          <a:bodyPr wrap="none">
            <a:spAutoFit/>
          </a:bodyPr>
          <a:lstStyle/>
          <a:p>
            <a:r>
              <a:rPr lang="en-US" sz="2800" u="sng"/>
              <a:t>Select Distinct</a:t>
            </a:r>
            <a:endParaRPr lang="en-US" sz="2800"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4641" y="911734"/>
            <a:ext cx="8620125" cy="4581525"/>
          </a:xfrm>
          <a:prstGeom prst="rect">
            <a:avLst/>
          </a:prstGeom>
        </p:spPr>
      </p:pic>
      <p:sp>
        <p:nvSpPr>
          <p:cNvPr id="6" name="Rectangle 5"/>
          <p:cNvSpPr/>
          <p:nvPr/>
        </p:nvSpPr>
        <p:spPr>
          <a:xfrm>
            <a:off x="100749" y="180878"/>
            <a:ext cx="1533112" cy="523220"/>
          </a:xfrm>
          <a:prstGeom prst="rect">
            <a:avLst/>
          </a:prstGeom>
        </p:spPr>
        <p:txBody>
          <a:bodyPr wrap="none">
            <a:spAutoFit/>
          </a:bodyPr>
          <a:lstStyle/>
          <a:p>
            <a:r>
              <a:rPr lang="en-US" sz="2800" u="sng"/>
              <a:t>Group By</a:t>
            </a:r>
            <a:endParaRPr lang="en-US" sz="2800"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279" y="715043"/>
            <a:ext cx="11929441" cy="2308324"/>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A Subquery or Inner query or a Nested query is a query within another SQL query and embedded within the WHERE clause.</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A subquery is used to return data that will be used in the main query as a condition to further restrict the data to be retrieved.</a:t>
            </a:r>
          </a:p>
          <a:p>
            <a:pPr algn="just"/>
            <a:endParaRPr lang="en-US" b="0" i="0" dirty="0">
              <a:solidFill>
                <a:srgbClr val="000000"/>
              </a:solidFill>
              <a:effectLst/>
              <a:latin typeface="Arial" panose="020B0604020202020204" pitchFamily="34" charset="0"/>
            </a:endParaRPr>
          </a:p>
          <a:p>
            <a:pPr algn="just"/>
            <a:r>
              <a:rPr lang="en-US" b="0" i="0" dirty="0">
                <a:solidFill>
                  <a:srgbClr val="000000"/>
                </a:solidFill>
                <a:effectLst/>
                <a:latin typeface="Arial" panose="020B0604020202020204" pitchFamily="34" charset="0"/>
              </a:rPr>
              <a:t>Subqueries can be used with the SELECT, INSERT, UPDATE, and DELETE statements along with the operators like =, &lt;, &gt;, &gt;=, &lt;=, IN, BETWEEN, etc.</a:t>
            </a:r>
          </a:p>
        </p:txBody>
      </p:sp>
      <p:sp>
        <p:nvSpPr>
          <p:cNvPr id="7" name="TextBox 6"/>
          <p:cNvSpPr txBox="1"/>
          <p:nvPr/>
        </p:nvSpPr>
        <p:spPr>
          <a:xfrm>
            <a:off x="131279" y="345711"/>
            <a:ext cx="6097656" cy="369332"/>
          </a:xfrm>
          <a:prstGeom prst="rect">
            <a:avLst/>
          </a:prstGeom>
          <a:noFill/>
        </p:spPr>
        <p:txBody>
          <a:bodyPr wrap="square">
            <a:spAutoFit/>
          </a:bodyPr>
          <a:lstStyle/>
          <a:p>
            <a:r>
              <a:rPr lang="en-US" b="0" i="0" u="sng" dirty="0">
                <a:solidFill>
                  <a:srgbClr val="000000"/>
                </a:solidFill>
                <a:effectLst/>
                <a:latin typeface="Arial" panose="020B0604020202020204" pitchFamily="34" charset="0"/>
              </a:rPr>
              <a:t>Subquery</a:t>
            </a:r>
            <a:endParaRPr lang="en-ID" u="sng" dirty="0"/>
          </a:p>
        </p:txBody>
      </p:sp>
      <p:sp>
        <p:nvSpPr>
          <p:cNvPr id="10" name="TextBox 9"/>
          <p:cNvSpPr txBox="1"/>
          <p:nvPr/>
        </p:nvSpPr>
        <p:spPr>
          <a:xfrm>
            <a:off x="842342" y="3257516"/>
            <a:ext cx="6097656" cy="1754326"/>
          </a:xfrm>
          <a:prstGeom prst="rect">
            <a:avLst/>
          </a:prstGeom>
          <a:noFill/>
        </p:spPr>
        <p:txBody>
          <a:bodyPr wrap="square">
            <a:spAutoFit/>
          </a:bodyPr>
          <a:lstStyle/>
          <a:p>
            <a:r>
              <a:rPr lang="en-US" dirty="0"/>
              <a:t>SELECT </a:t>
            </a:r>
            <a:r>
              <a:rPr lang="en-US" dirty="0" err="1"/>
              <a:t>column_name</a:t>
            </a:r>
            <a:r>
              <a:rPr lang="en-US" dirty="0"/>
              <a:t> [, </a:t>
            </a:r>
            <a:r>
              <a:rPr lang="en-US" dirty="0" err="1"/>
              <a:t>column_name</a:t>
            </a:r>
            <a:r>
              <a:rPr lang="en-US" dirty="0"/>
              <a:t> ]</a:t>
            </a:r>
          </a:p>
          <a:p>
            <a:r>
              <a:rPr lang="en-US" dirty="0"/>
              <a:t>FROM   table1 [, table2 ]</a:t>
            </a:r>
          </a:p>
          <a:p>
            <a:r>
              <a:rPr lang="en-US" dirty="0"/>
              <a:t>WHERE  </a:t>
            </a:r>
            <a:r>
              <a:rPr lang="en-US" dirty="0" err="1"/>
              <a:t>column_name</a:t>
            </a:r>
            <a:r>
              <a:rPr lang="en-US" dirty="0"/>
              <a:t> OPERATOR</a:t>
            </a:r>
          </a:p>
          <a:p>
            <a:r>
              <a:rPr lang="en-US" dirty="0"/>
              <a:t>   (SELECT </a:t>
            </a:r>
            <a:r>
              <a:rPr lang="en-US" dirty="0" err="1"/>
              <a:t>column_name</a:t>
            </a:r>
            <a:r>
              <a:rPr lang="en-US" dirty="0"/>
              <a:t> [, </a:t>
            </a:r>
            <a:r>
              <a:rPr lang="en-US" dirty="0" err="1"/>
              <a:t>column_name</a:t>
            </a:r>
            <a:r>
              <a:rPr lang="en-US" dirty="0"/>
              <a:t> ]</a:t>
            </a:r>
          </a:p>
          <a:p>
            <a:r>
              <a:rPr lang="en-US" dirty="0"/>
              <a:t>   FROM table1 [, table2 ]</a:t>
            </a:r>
          </a:p>
          <a:p>
            <a:r>
              <a:rPr lang="en-US" dirty="0"/>
              <a:t>   [WHERE])</a:t>
            </a:r>
            <a:endParaRPr lang="en-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Subquery</a:t>
            </a:r>
            <a:endParaRPr lang="en-US" dirty="0"/>
          </a:p>
          <a:p>
            <a:r>
              <a:rPr lang="en-US" dirty="0"/>
              <a:t>Join Table</a:t>
            </a:r>
          </a:p>
          <a:p>
            <a:pPr lvl="1"/>
            <a:r>
              <a:rPr lang="en-US" dirty="0"/>
              <a:t>2 Table</a:t>
            </a:r>
          </a:p>
          <a:p>
            <a:pPr lvl="1"/>
            <a:r>
              <a:rPr lang="en-US" dirty="0"/>
              <a:t>3 Table</a:t>
            </a:r>
          </a:p>
          <a:p>
            <a:pPr lvl="1"/>
            <a:r>
              <a:rPr lang="en-US" dirty="0"/>
              <a:t>4 Table</a:t>
            </a:r>
          </a:p>
          <a:p>
            <a:endParaRPr lang="en-US" dirty="0"/>
          </a:p>
        </p:txBody>
      </p:sp>
      <p:sp>
        <p:nvSpPr>
          <p:cNvPr id="5" name="Title 1"/>
          <p:cNvSpPr>
            <a:spLocks noGrp="1"/>
          </p:cNvSpPr>
          <p:nvPr>
            <p:ph type="title"/>
          </p:nvPr>
        </p:nvSpPr>
        <p:spPr>
          <a:xfrm>
            <a:off x="838200" y="365125"/>
            <a:ext cx="10515600" cy="1325563"/>
          </a:xfrm>
        </p:spPr>
        <p:txBody>
          <a:bodyPr/>
          <a:lstStyle/>
          <a:p>
            <a:r>
              <a:rPr lang="en-US" dirty="0"/>
              <a:t>DML (Data Manipulation </a:t>
            </a:r>
            <a:r>
              <a:rPr lang="en-US"/>
              <a:t>Language) 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749" y="180878"/>
            <a:ext cx="1576522" cy="523220"/>
          </a:xfrm>
          <a:prstGeom prst="rect">
            <a:avLst/>
          </a:prstGeom>
        </p:spPr>
        <p:txBody>
          <a:bodyPr wrap="none">
            <a:spAutoFit/>
          </a:bodyPr>
          <a:lstStyle/>
          <a:p>
            <a:r>
              <a:rPr lang="en-US" sz="2800"/>
              <a:t>Join tabel</a:t>
            </a:r>
          </a:p>
        </p:txBody>
      </p:sp>
      <p:pic>
        <p:nvPicPr>
          <p:cNvPr id="7" name="Picture 6"/>
          <p:cNvPicPr>
            <a:picLocks noChangeAspect="1"/>
          </p:cNvPicPr>
          <p:nvPr/>
        </p:nvPicPr>
        <p:blipFill>
          <a:blip r:embed="rId3"/>
          <a:stretch>
            <a:fillRect/>
          </a:stretch>
        </p:blipFill>
        <p:spPr>
          <a:xfrm>
            <a:off x="392946" y="1294072"/>
            <a:ext cx="11158999" cy="2123685"/>
          </a:xfrm>
          <a:prstGeom prst="rect">
            <a:avLst/>
          </a:prstGeom>
        </p:spPr>
      </p:pic>
      <p:sp>
        <p:nvSpPr>
          <p:cNvPr id="8" name="Rectangle 7"/>
          <p:cNvSpPr/>
          <p:nvPr/>
        </p:nvSpPr>
        <p:spPr>
          <a:xfrm>
            <a:off x="1084288" y="4007731"/>
            <a:ext cx="10098373" cy="646331"/>
          </a:xfrm>
          <a:prstGeom prst="rect">
            <a:avLst/>
          </a:prstGeom>
        </p:spPr>
        <p:txBody>
          <a:bodyPr wrap="square">
            <a:spAutoFit/>
          </a:bodyPr>
          <a:lstStyle/>
          <a:p>
            <a:r>
              <a:rPr lang="sv-SE"/>
              <a:t>Perintah JOIN dalam SQL digunakan untuk menampilkan data pada table yang saling berhubungan atau berelasi. Artinya kita dapat menampilkan data dalam beberapa table hanya dengan satu kali perintah.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7777" y="1733641"/>
            <a:ext cx="3686944" cy="4943481"/>
          </a:xfrm>
          <a:prstGeom prst="rect">
            <a:avLst/>
          </a:prstGeom>
        </p:spPr>
      </p:pic>
      <p:pic>
        <p:nvPicPr>
          <p:cNvPr id="5" name="Picture 4"/>
          <p:cNvPicPr>
            <a:picLocks noChangeAspect="1"/>
          </p:cNvPicPr>
          <p:nvPr/>
        </p:nvPicPr>
        <p:blipFill>
          <a:blip r:embed="rId3"/>
          <a:stretch>
            <a:fillRect/>
          </a:stretch>
        </p:blipFill>
        <p:spPr>
          <a:xfrm>
            <a:off x="4065560" y="1908519"/>
            <a:ext cx="3210785" cy="4408839"/>
          </a:xfrm>
          <a:prstGeom prst="rect">
            <a:avLst/>
          </a:prstGeom>
        </p:spPr>
      </p:pic>
      <p:sp>
        <p:nvSpPr>
          <p:cNvPr id="6" name="Rectangle 5"/>
          <p:cNvSpPr/>
          <p:nvPr/>
        </p:nvSpPr>
        <p:spPr>
          <a:xfrm>
            <a:off x="100749" y="180878"/>
            <a:ext cx="2719014" cy="523220"/>
          </a:xfrm>
          <a:prstGeom prst="rect">
            <a:avLst/>
          </a:prstGeom>
        </p:spPr>
        <p:txBody>
          <a:bodyPr wrap="none">
            <a:spAutoFit/>
          </a:bodyPr>
          <a:lstStyle/>
          <a:p>
            <a:r>
              <a:rPr lang="en-US" sz="2800"/>
              <a:t>Contoh Join tabel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682" y="692419"/>
            <a:ext cx="6096000" cy="923330"/>
          </a:xfrm>
          <a:prstGeom prst="rect">
            <a:avLst/>
          </a:prstGeom>
        </p:spPr>
        <p:txBody>
          <a:bodyPr>
            <a:spAutoFit/>
          </a:bodyPr>
          <a:lstStyle/>
          <a:p>
            <a:r>
              <a:rPr lang="en-US"/>
              <a:t>select * from kota INNER join propinsi</a:t>
            </a:r>
          </a:p>
          <a:p>
            <a:r>
              <a:rPr lang="en-US"/>
              <a:t>On</a:t>
            </a:r>
          </a:p>
          <a:p>
            <a:r>
              <a:rPr lang="en-US"/>
              <a:t> kota.id_propinsi = propinsi.id</a:t>
            </a:r>
          </a:p>
        </p:txBody>
      </p:sp>
      <p:sp>
        <p:nvSpPr>
          <p:cNvPr id="3" name="TextBox 2"/>
          <p:cNvSpPr txBox="1"/>
          <p:nvPr/>
        </p:nvSpPr>
        <p:spPr>
          <a:xfrm>
            <a:off x="484682" y="209862"/>
            <a:ext cx="1584088" cy="523220"/>
          </a:xfrm>
          <a:prstGeom prst="rect">
            <a:avLst/>
          </a:prstGeom>
          <a:noFill/>
        </p:spPr>
        <p:txBody>
          <a:bodyPr wrap="none" rtlCol="0">
            <a:spAutoFit/>
          </a:bodyPr>
          <a:lstStyle/>
          <a:p>
            <a:r>
              <a:rPr lang="en-US" sz="2800"/>
              <a:t>Inner join</a:t>
            </a:r>
          </a:p>
        </p:txBody>
      </p:sp>
      <p:pic>
        <p:nvPicPr>
          <p:cNvPr id="4" name="Picture 3"/>
          <p:cNvPicPr>
            <a:picLocks noChangeAspect="1"/>
          </p:cNvPicPr>
          <p:nvPr/>
        </p:nvPicPr>
        <p:blipFill rotWithShape="1">
          <a:blip r:embed="rId2"/>
          <a:srcRect l="5646" b="5861"/>
          <a:stretch>
            <a:fillRect/>
          </a:stretch>
        </p:blipFill>
        <p:spPr>
          <a:xfrm>
            <a:off x="1289152" y="3968411"/>
            <a:ext cx="9435283" cy="2889589"/>
          </a:xfrm>
          <a:prstGeom prst="rect">
            <a:avLst/>
          </a:prstGeom>
        </p:spPr>
      </p:pic>
      <p:pic>
        <p:nvPicPr>
          <p:cNvPr id="5" name="Picture 4"/>
          <p:cNvPicPr>
            <a:picLocks noChangeAspect="1"/>
          </p:cNvPicPr>
          <p:nvPr/>
        </p:nvPicPr>
        <p:blipFill>
          <a:blip r:embed="rId3"/>
          <a:stretch>
            <a:fillRect/>
          </a:stretch>
        </p:blipFill>
        <p:spPr>
          <a:xfrm>
            <a:off x="4752519" y="831923"/>
            <a:ext cx="2053016" cy="2752699"/>
          </a:xfrm>
          <a:prstGeom prst="rect">
            <a:avLst/>
          </a:prstGeom>
        </p:spPr>
      </p:pic>
      <p:pic>
        <p:nvPicPr>
          <p:cNvPr id="6" name="Picture 5"/>
          <p:cNvPicPr>
            <a:picLocks noChangeAspect="1"/>
          </p:cNvPicPr>
          <p:nvPr/>
        </p:nvPicPr>
        <p:blipFill>
          <a:blip r:embed="rId4"/>
          <a:stretch>
            <a:fillRect/>
          </a:stretch>
        </p:blipFill>
        <p:spPr>
          <a:xfrm>
            <a:off x="7747025" y="831923"/>
            <a:ext cx="1787874" cy="24549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098" y="350729"/>
            <a:ext cx="1872179" cy="369332"/>
          </a:xfrm>
          <a:prstGeom prst="rect">
            <a:avLst/>
          </a:prstGeom>
          <a:noFill/>
        </p:spPr>
        <p:txBody>
          <a:bodyPr wrap="none" rtlCol="0">
            <a:spAutoFit/>
          </a:bodyPr>
          <a:lstStyle/>
          <a:p>
            <a:r>
              <a:rPr lang="en-US"/>
              <a:t>Macam Database:</a:t>
            </a:r>
          </a:p>
        </p:txBody>
      </p:sp>
      <p:pic>
        <p:nvPicPr>
          <p:cNvPr id="3" name="Picture 2"/>
          <p:cNvPicPr>
            <a:picLocks noChangeAspect="1"/>
          </p:cNvPicPr>
          <p:nvPr/>
        </p:nvPicPr>
        <p:blipFill>
          <a:blip r:embed="rId2"/>
          <a:stretch>
            <a:fillRect/>
          </a:stretch>
        </p:blipFill>
        <p:spPr>
          <a:xfrm>
            <a:off x="718508" y="720061"/>
            <a:ext cx="10858500" cy="5181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557"/>
            <a:ext cx="6096000" cy="923330"/>
          </a:xfrm>
          <a:prstGeom prst="rect">
            <a:avLst/>
          </a:prstGeom>
        </p:spPr>
        <p:txBody>
          <a:bodyPr>
            <a:spAutoFit/>
          </a:bodyPr>
          <a:lstStyle/>
          <a:p>
            <a:r>
              <a:rPr lang="en-US"/>
              <a:t>select * from kota left join propinsi</a:t>
            </a:r>
          </a:p>
          <a:p>
            <a:r>
              <a:rPr lang="en-US"/>
              <a:t>On</a:t>
            </a:r>
          </a:p>
          <a:p>
            <a:r>
              <a:rPr lang="en-US"/>
              <a:t> kota.id_propinsi = propinsi.id</a:t>
            </a:r>
          </a:p>
        </p:txBody>
      </p:sp>
      <p:sp>
        <p:nvSpPr>
          <p:cNvPr id="3" name="TextBox 2"/>
          <p:cNvSpPr txBox="1"/>
          <p:nvPr/>
        </p:nvSpPr>
        <p:spPr>
          <a:xfrm>
            <a:off x="0" y="0"/>
            <a:ext cx="1367747" cy="523220"/>
          </a:xfrm>
          <a:prstGeom prst="rect">
            <a:avLst/>
          </a:prstGeom>
          <a:noFill/>
        </p:spPr>
        <p:txBody>
          <a:bodyPr wrap="none" rtlCol="0">
            <a:spAutoFit/>
          </a:bodyPr>
          <a:lstStyle/>
          <a:p>
            <a:r>
              <a:rPr lang="en-US" sz="2800"/>
              <a:t>Left join</a:t>
            </a:r>
          </a:p>
        </p:txBody>
      </p:sp>
      <p:pic>
        <p:nvPicPr>
          <p:cNvPr id="4" name="Picture 3"/>
          <p:cNvPicPr>
            <a:picLocks noChangeAspect="1"/>
          </p:cNvPicPr>
          <p:nvPr/>
        </p:nvPicPr>
        <p:blipFill>
          <a:blip r:embed="rId2"/>
          <a:stretch>
            <a:fillRect/>
          </a:stretch>
        </p:blipFill>
        <p:spPr>
          <a:xfrm>
            <a:off x="4827470" y="482557"/>
            <a:ext cx="2053016" cy="2752699"/>
          </a:xfrm>
          <a:prstGeom prst="rect">
            <a:avLst/>
          </a:prstGeom>
        </p:spPr>
      </p:pic>
      <p:pic>
        <p:nvPicPr>
          <p:cNvPr id="5" name="Picture 4"/>
          <p:cNvPicPr>
            <a:picLocks noChangeAspect="1"/>
          </p:cNvPicPr>
          <p:nvPr/>
        </p:nvPicPr>
        <p:blipFill>
          <a:blip r:embed="rId3"/>
          <a:stretch>
            <a:fillRect/>
          </a:stretch>
        </p:blipFill>
        <p:spPr>
          <a:xfrm>
            <a:off x="7821976" y="482557"/>
            <a:ext cx="1787874" cy="2454991"/>
          </a:xfrm>
          <a:prstGeom prst="rect">
            <a:avLst/>
          </a:prstGeom>
        </p:spPr>
      </p:pic>
      <p:pic>
        <p:nvPicPr>
          <p:cNvPr id="6" name="Picture 5"/>
          <p:cNvPicPr>
            <a:picLocks noChangeAspect="1"/>
          </p:cNvPicPr>
          <p:nvPr/>
        </p:nvPicPr>
        <p:blipFill>
          <a:blip r:embed="rId4"/>
          <a:stretch>
            <a:fillRect/>
          </a:stretch>
        </p:blipFill>
        <p:spPr>
          <a:xfrm>
            <a:off x="436445" y="3235256"/>
            <a:ext cx="9307162" cy="349270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557"/>
            <a:ext cx="6096000" cy="923330"/>
          </a:xfrm>
          <a:prstGeom prst="rect">
            <a:avLst/>
          </a:prstGeom>
        </p:spPr>
        <p:txBody>
          <a:bodyPr>
            <a:spAutoFit/>
          </a:bodyPr>
          <a:lstStyle/>
          <a:p>
            <a:r>
              <a:rPr lang="en-US"/>
              <a:t>select * from kota right join propinsi</a:t>
            </a:r>
          </a:p>
          <a:p>
            <a:r>
              <a:rPr lang="en-US"/>
              <a:t>On</a:t>
            </a:r>
          </a:p>
          <a:p>
            <a:r>
              <a:rPr lang="en-US"/>
              <a:t> kota.id_propinsi = propinsi.id</a:t>
            </a:r>
          </a:p>
        </p:txBody>
      </p:sp>
      <p:sp>
        <p:nvSpPr>
          <p:cNvPr id="3" name="TextBox 2"/>
          <p:cNvSpPr txBox="1"/>
          <p:nvPr/>
        </p:nvSpPr>
        <p:spPr>
          <a:xfrm>
            <a:off x="0" y="0"/>
            <a:ext cx="1564724" cy="523220"/>
          </a:xfrm>
          <a:prstGeom prst="rect">
            <a:avLst/>
          </a:prstGeom>
          <a:noFill/>
        </p:spPr>
        <p:txBody>
          <a:bodyPr wrap="none" rtlCol="0">
            <a:spAutoFit/>
          </a:bodyPr>
          <a:lstStyle/>
          <a:p>
            <a:r>
              <a:rPr lang="en-US" sz="2800"/>
              <a:t>Right join</a:t>
            </a:r>
          </a:p>
        </p:txBody>
      </p:sp>
      <p:pic>
        <p:nvPicPr>
          <p:cNvPr id="4" name="Picture 3"/>
          <p:cNvPicPr>
            <a:picLocks noChangeAspect="1"/>
          </p:cNvPicPr>
          <p:nvPr/>
        </p:nvPicPr>
        <p:blipFill>
          <a:blip r:embed="rId2"/>
          <a:stretch>
            <a:fillRect/>
          </a:stretch>
        </p:blipFill>
        <p:spPr>
          <a:xfrm>
            <a:off x="4497686" y="482557"/>
            <a:ext cx="2053016" cy="2752699"/>
          </a:xfrm>
          <a:prstGeom prst="rect">
            <a:avLst/>
          </a:prstGeom>
        </p:spPr>
      </p:pic>
      <p:pic>
        <p:nvPicPr>
          <p:cNvPr id="5" name="Picture 4"/>
          <p:cNvPicPr>
            <a:picLocks noChangeAspect="1"/>
          </p:cNvPicPr>
          <p:nvPr/>
        </p:nvPicPr>
        <p:blipFill>
          <a:blip r:embed="rId3"/>
          <a:stretch>
            <a:fillRect/>
          </a:stretch>
        </p:blipFill>
        <p:spPr>
          <a:xfrm>
            <a:off x="7492192" y="482557"/>
            <a:ext cx="1787874" cy="2454991"/>
          </a:xfrm>
          <a:prstGeom prst="rect">
            <a:avLst/>
          </a:prstGeom>
        </p:spPr>
      </p:pic>
      <p:pic>
        <p:nvPicPr>
          <p:cNvPr id="7" name="Picture 6"/>
          <p:cNvPicPr>
            <a:picLocks noChangeAspect="1"/>
          </p:cNvPicPr>
          <p:nvPr/>
        </p:nvPicPr>
        <p:blipFill>
          <a:blip r:embed="rId4"/>
          <a:stretch>
            <a:fillRect/>
          </a:stretch>
        </p:blipFill>
        <p:spPr>
          <a:xfrm>
            <a:off x="1098380" y="3235256"/>
            <a:ext cx="9995239" cy="355938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23220"/>
            <a:ext cx="6096000" cy="646331"/>
          </a:xfrm>
          <a:prstGeom prst="rect">
            <a:avLst/>
          </a:prstGeom>
        </p:spPr>
        <p:txBody>
          <a:bodyPr>
            <a:spAutoFit/>
          </a:bodyPr>
          <a:lstStyle/>
          <a:p>
            <a:r>
              <a:rPr lang="en-US" dirty="0"/>
              <a:t>select * from </a:t>
            </a:r>
            <a:r>
              <a:rPr lang="en-US" dirty="0" err="1"/>
              <a:t>kota</a:t>
            </a:r>
            <a:r>
              <a:rPr lang="en-US" dirty="0"/>
              <a:t> </a:t>
            </a:r>
            <a:r>
              <a:rPr lang="en-US"/>
              <a:t>FULL  OUTER </a:t>
            </a:r>
            <a:r>
              <a:rPr lang="en-US" dirty="0"/>
              <a:t>join </a:t>
            </a:r>
            <a:r>
              <a:rPr lang="en-US" dirty="0" err="1"/>
              <a:t>propinsi</a:t>
            </a:r>
            <a:endParaRPr lang="en-US" dirty="0"/>
          </a:p>
          <a:p>
            <a:r>
              <a:rPr lang="en-US" dirty="0"/>
              <a:t>on </a:t>
            </a:r>
            <a:r>
              <a:rPr lang="en-US" dirty="0" err="1"/>
              <a:t>kota.id_propinsi</a:t>
            </a:r>
            <a:r>
              <a:rPr lang="en-US" dirty="0"/>
              <a:t> = propinsi.id</a:t>
            </a:r>
          </a:p>
        </p:txBody>
      </p:sp>
      <p:sp>
        <p:nvSpPr>
          <p:cNvPr id="9" name="TextBox 8"/>
          <p:cNvSpPr txBox="1"/>
          <p:nvPr/>
        </p:nvSpPr>
        <p:spPr>
          <a:xfrm>
            <a:off x="0" y="0"/>
            <a:ext cx="2210220" cy="523220"/>
          </a:xfrm>
          <a:prstGeom prst="rect">
            <a:avLst/>
          </a:prstGeom>
          <a:noFill/>
        </p:spPr>
        <p:txBody>
          <a:bodyPr wrap="none" rtlCol="0">
            <a:spAutoFit/>
          </a:bodyPr>
          <a:lstStyle/>
          <a:p>
            <a:r>
              <a:rPr lang="en-US" sz="2800"/>
              <a:t>Full outer join</a:t>
            </a:r>
          </a:p>
        </p:txBody>
      </p:sp>
      <p:pic>
        <p:nvPicPr>
          <p:cNvPr id="10" name="Picture 9"/>
          <p:cNvPicPr>
            <a:picLocks noChangeAspect="1"/>
          </p:cNvPicPr>
          <p:nvPr/>
        </p:nvPicPr>
        <p:blipFill>
          <a:blip r:embed="rId2"/>
          <a:stretch>
            <a:fillRect/>
          </a:stretch>
        </p:blipFill>
        <p:spPr>
          <a:xfrm>
            <a:off x="4827469" y="332656"/>
            <a:ext cx="2053016" cy="2752699"/>
          </a:xfrm>
          <a:prstGeom prst="rect">
            <a:avLst/>
          </a:prstGeom>
        </p:spPr>
      </p:pic>
      <p:pic>
        <p:nvPicPr>
          <p:cNvPr id="11" name="Picture 10"/>
          <p:cNvPicPr>
            <a:picLocks noChangeAspect="1"/>
          </p:cNvPicPr>
          <p:nvPr/>
        </p:nvPicPr>
        <p:blipFill>
          <a:blip r:embed="rId3"/>
          <a:stretch>
            <a:fillRect/>
          </a:stretch>
        </p:blipFill>
        <p:spPr>
          <a:xfrm>
            <a:off x="7821975" y="332656"/>
            <a:ext cx="1787874" cy="2454991"/>
          </a:xfrm>
          <a:prstGeom prst="rect">
            <a:avLst/>
          </a:prstGeom>
        </p:spPr>
      </p:pic>
      <p:pic>
        <p:nvPicPr>
          <p:cNvPr id="12" name="Picture 11"/>
          <p:cNvPicPr>
            <a:picLocks noChangeAspect="1"/>
          </p:cNvPicPr>
          <p:nvPr/>
        </p:nvPicPr>
        <p:blipFill>
          <a:blip r:embed="rId4"/>
          <a:stretch>
            <a:fillRect/>
          </a:stretch>
        </p:blipFill>
        <p:spPr>
          <a:xfrm>
            <a:off x="1716791" y="3275919"/>
            <a:ext cx="8758418" cy="35955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872" y="119922"/>
            <a:ext cx="1108958" cy="646331"/>
          </a:xfrm>
          <a:prstGeom prst="rect">
            <a:avLst/>
          </a:prstGeom>
          <a:noFill/>
        </p:spPr>
        <p:txBody>
          <a:bodyPr wrap="none" rtlCol="0">
            <a:spAutoFit/>
          </a:bodyPr>
          <a:lstStyle/>
          <a:p>
            <a:r>
              <a:rPr lang="en-US" sz="3600"/>
              <a:t>View</a:t>
            </a:r>
          </a:p>
        </p:txBody>
      </p:sp>
      <p:sp>
        <p:nvSpPr>
          <p:cNvPr id="5" name="Rectangle 4"/>
          <p:cNvSpPr/>
          <p:nvPr/>
        </p:nvSpPr>
        <p:spPr>
          <a:xfrm>
            <a:off x="904405" y="1082163"/>
            <a:ext cx="10143345" cy="369332"/>
          </a:xfrm>
          <a:prstGeom prst="rect">
            <a:avLst/>
          </a:prstGeom>
        </p:spPr>
        <p:txBody>
          <a:bodyPr wrap="square">
            <a:spAutoFit/>
          </a:bodyPr>
          <a:lstStyle/>
          <a:p>
            <a:r>
              <a:rPr lang="en-US"/>
              <a:t>In SQL, a view is a virtual table based on the result-set of an SQL statement.</a:t>
            </a:r>
          </a:p>
        </p:txBody>
      </p:sp>
      <p:pic>
        <p:nvPicPr>
          <p:cNvPr id="6" name="Picture 5"/>
          <p:cNvPicPr>
            <a:picLocks noChangeAspect="1"/>
          </p:cNvPicPr>
          <p:nvPr/>
        </p:nvPicPr>
        <p:blipFill>
          <a:blip r:embed="rId2"/>
          <a:stretch>
            <a:fillRect/>
          </a:stretch>
        </p:blipFill>
        <p:spPr>
          <a:xfrm>
            <a:off x="194872" y="1767406"/>
            <a:ext cx="3882453" cy="2417140"/>
          </a:xfrm>
          <a:prstGeom prst="rect">
            <a:avLst/>
          </a:prstGeom>
        </p:spPr>
      </p:pic>
      <p:pic>
        <p:nvPicPr>
          <p:cNvPr id="7" name="Picture 6"/>
          <p:cNvPicPr>
            <a:picLocks noChangeAspect="1"/>
          </p:cNvPicPr>
          <p:nvPr/>
        </p:nvPicPr>
        <p:blipFill>
          <a:blip r:embed="rId3"/>
          <a:stretch>
            <a:fillRect/>
          </a:stretch>
        </p:blipFill>
        <p:spPr>
          <a:xfrm>
            <a:off x="5428941" y="3095319"/>
            <a:ext cx="6119189" cy="3359333"/>
          </a:xfrm>
          <a:prstGeom prst="rect">
            <a:avLst/>
          </a:prstGeom>
        </p:spPr>
      </p:pic>
      <p:pic>
        <p:nvPicPr>
          <p:cNvPr id="8" name="Picture 7"/>
          <p:cNvPicPr>
            <a:picLocks noChangeAspect="1"/>
          </p:cNvPicPr>
          <p:nvPr/>
        </p:nvPicPr>
        <p:blipFill>
          <a:blip r:embed="rId4"/>
          <a:stretch>
            <a:fillRect/>
          </a:stretch>
        </p:blipFill>
        <p:spPr>
          <a:xfrm>
            <a:off x="194872" y="4493325"/>
            <a:ext cx="4542020" cy="1961327"/>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3363" y="83662"/>
            <a:ext cx="2924232" cy="2924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871" y="253762"/>
            <a:ext cx="1479764" cy="646331"/>
          </a:xfrm>
          <a:prstGeom prst="rect">
            <a:avLst/>
          </a:prstGeom>
          <a:noFill/>
        </p:spPr>
        <p:txBody>
          <a:bodyPr wrap="none" rtlCol="0">
            <a:spAutoFit/>
          </a:bodyPr>
          <a:lstStyle/>
          <a:p>
            <a:r>
              <a:rPr lang="en-US" sz="3600"/>
              <a:t>Concat</a:t>
            </a:r>
          </a:p>
        </p:txBody>
      </p:sp>
      <p:sp>
        <p:nvSpPr>
          <p:cNvPr id="7" name="TextBox 6"/>
          <p:cNvSpPr txBox="1"/>
          <p:nvPr/>
        </p:nvSpPr>
        <p:spPr>
          <a:xfrm>
            <a:off x="413158" y="1501520"/>
            <a:ext cx="6094602" cy="369332"/>
          </a:xfrm>
          <a:prstGeom prst="rect">
            <a:avLst/>
          </a:prstGeom>
          <a:noFill/>
        </p:spPr>
        <p:txBody>
          <a:bodyPr wrap="square">
            <a:spAutoFit/>
          </a:bodyPr>
          <a:lstStyle/>
          <a:p>
            <a:r>
              <a:rPr lang="en-US"/>
              <a:t>Introduction to PostgreSQL CONCAT function</a:t>
            </a:r>
            <a:endParaRPr lang="en-ID"/>
          </a:p>
        </p:txBody>
      </p:sp>
      <p:sp>
        <p:nvSpPr>
          <p:cNvPr id="8" name="TextBox 7"/>
          <p:cNvSpPr txBox="1"/>
          <p:nvPr/>
        </p:nvSpPr>
        <p:spPr>
          <a:xfrm>
            <a:off x="413158" y="2058915"/>
            <a:ext cx="6094602" cy="369332"/>
          </a:xfrm>
          <a:prstGeom prst="rect">
            <a:avLst/>
          </a:prstGeom>
          <a:noFill/>
        </p:spPr>
        <p:txBody>
          <a:bodyPr wrap="square">
            <a:spAutoFit/>
          </a:bodyPr>
          <a:lstStyle/>
          <a:p>
            <a:r>
              <a:rPr lang="en-US"/>
              <a:t>Concatenation/merangkai dua atau lebih string </a:t>
            </a:r>
            <a:endParaRPr lang="en-ID"/>
          </a:p>
        </p:txBody>
      </p:sp>
      <p:sp>
        <p:nvSpPr>
          <p:cNvPr id="10" name="TextBox 9"/>
          <p:cNvSpPr txBox="1"/>
          <p:nvPr/>
        </p:nvSpPr>
        <p:spPr>
          <a:xfrm>
            <a:off x="934754" y="4148033"/>
            <a:ext cx="6094602" cy="369332"/>
          </a:xfrm>
          <a:prstGeom prst="rect">
            <a:avLst/>
          </a:prstGeom>
          <a:noFill/>
        </p:spPr>
        <p:txBody>
          <a:bodyPr wrap="square">
            <a:spAutoFit/>
          </a:bodyPr>
          <a:lstStyle/>
          <a:p>
            <a:r>
              <a:rPr lang="it-IT"/>
              <a:t>CONCAT(str_1, str_2, ...)</a:t>
            </a:r>
            <a:endParaRPr lang="en-ID"/>
          </a:p>
        </p:txBody>
      </p:sp>
      <p:sp>
        <p:nvSpPr>
          <p:cNvPr id="11" name="TextBox 10"/>
          <p:cNvSpPr txBox="1"/>
          <p:nvPr/>
        </p:nvSpPr>
        <p:spPr>
          <a:xfrm>
            <a:off x="413158" y="2502273"/>
            <a:ext cx="6094602" cy="369332"/>
          </a:xfrm>
          <a:prstGeom prst="rect">
            <a:avLst/>
          </a:prstGeom>
          <a:noFill/>
        </p:spPr>
        <p:txBody>
          <a:bodyPr wrap="square">
            <a:spAutoFit/>
          </a:bodyPr>
          <a:lstStyle/>
          <a:p>
            <a:r>
              <a:rPr lang="it-IT"/>
              <a:t>Syntax ( &lt; 9.1):</a:t>
            </a:r>
            <a:endParaRPr lang="en-ID"/>
          </a:p>
        </p:txBody>
      </p:sp>
      <p:sp>
        <p:nvSpPr>
          <p:cNvPr id="12" name="TextBox 11"/>
          <p:cNvSpPr txBox="1"/>
          <p:nvPr/>
        </p:nvSpPr>
        <p:spPr>
          <a:xfrm>
            <a:off x="413158" y="3691090"/>
            <a:ext cx="6094602" cy="369332"/>
          </a:xfrm>
          <a:prstGeom prst="rect">
            <a:avLst/>
          </a:prstGeom>
          <a:noFill/>
        </p:spPr>
        <p:txBody>
          <a:bodyPr wrap="square">
            <a:spAutoFit/>
          </a:bodyPr>
          <a:lstStyle/>
          <a:p>
            <a:r>
              <a:rPr lang="it-IT"/>
              <a:t>Syntax ( &lt; 9.1):</a:t>
            </a:r>
            <a:endParaRPr lang="en-ID"/>
          </a:p>
        </p:txBody>
      </p:sp>
      <p:sp>
        <p:nvSpPr>
          <p:cNvPr id="13" name="TextBox 12"/>
          <p:cNvSpPr txBox="1"/>
          <p:nvPr/>
        </p:nvSpPr>
        <p:spPr>
          <a:xfrm>
            <a:off x="934753" y="2945178"/>
            <a:ext cx="9182369" cy="646331"/>
          </a:xfrm>
          <a:prstGeom prst="rect">
            <a:avLst/>
          </a:prstGeom>
          <a:noFill/>
        </p:spPr>
        <p:txBody>
          <a:bodyPr wrap="square">
            <a:spAutoFit/>
          </a:bodyPr>
          <a:lstStyle/>
          <a:p>
            <a:r>
              <a:rPr lang="en-US"/>
              <a:t>SELECT</a:t>
            </a:r>
          </a:p>
          <a:p>
            <a:r>
              <a:rPr lang="en-US"/>
              <a:t>   'Concatenation' || ' ' || 'Operator' AS result_string;</a:t>
            </a:r>
            <a:endParaRPr lang="en-I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872" y="119922"/>
            <a:ext cx="3320140" cy="646331"/>
          </a:xfrm>
          <a:prstGeom prst="rect">
            <a:avLst/>
          </a:prstGeom>
          <a:noFill/>
        </p:spPr>
        <p:txBody>
          <a:bodyPr wrap="none" rtlCol="0">
            <a:spAutoFit/>
          </a:bodyPr>
          <a:lstStyle/>
          <a:p>
            <a:r>
              <a:rPr lang="en-US" sz="3600"/>
              <a:t>Conditional Case</a:t>
            </a:r>
          </a:p>
        </p:txBody>
      </p:sp>
      <p:sp>
        <p:nvSpPr>
          <p:cNvPr id="3" name="TextBox 2"/>
          <p:cNvSpPr txBox="1"/>
          <p:nvPr/>
        </p:nvSpPr>
        <p:spPr>
          <a:xfrm>
            <a:off x="194872" y="872346"/>
            <a:ext cx="6094602" cy="1477328"/>
          </a:xfrm>
          <a:prstGeom prst="rect">
            <a:avLst/>
          </a:prstGeom>
          <a:noFill/>
        </p:spPr>
        <p:txBody>
          <a:bodyPr wrap="square">
            <a:spAutoFit/>
          </a:bodyPr>
          <a:lstStyle/>
          <a:p>
            <a:r>
              <a:rPr lang="en-US"/>
              <a:t>CASE PostgreSQL sama dengan pernyataan IF/ELSE dalam bahasa pemrograman. </a:t>
            </a:r>
          </a:p>
          <a:p>
            <a:endParaRPr lang="en-US"/>
          </a:p>
          <a:p>
            <a:r>
              <a:rPr lang="en-US"/>
              <a:t>memungkinkan untuk menambahkan logika if-else ke sql untuk  membantu menyelesaikan kasus.</a:t>
            </a:r>
            <a:endParaRPr lang="en-ID"/>
          </a:p>
        </p:txBody>
      </p:sp>
      <p:pic>
        <p:nvPicPr>
          <p:cNvPr id="5" name="Picture 4"/>
          <p:cNvPicPr>
            <a:picLocks noChangeAspect="1"/>
          </p:cNvPicPr>
          <p:nvPr/>
        </p:nvPicPr>
        <p:blipFill>
          <a:blip r:embed="rId2"/>
          <a:stretch>
            <a:fillRect/>
          </a:stretch>
        </p:blipFill>
        <p:spPr>
          <a:xfrm>
            <a:off x="418520" y="2845134"/>
            <a:ext cx="4076700" cy="21240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4871" y="253762"/>
            <a:ext cx="1837362" cy="646331"/>
          </a:xfrm>
          <a:prstGeom prst="rect">
            <a:avLst/>
          </a:prstGeom>
          <a:noFill/>
        </p:spPr>
        <p:txBody>
          <a:bodyPr wrap="none" rtlCol="0">
            <a:spAutoFit/>
          </a:bodyPr>
          <a:lstStyle/>
          <a:p>
            <a:r>
              <a:rPr lang="en-US" sz="3600"/>
              <a:t>Coalesce</a:t>
            </a:r>
          </a:p>
        </p:txBody>
      </p:sp>
      <p:sp>
        <p:nvSpPr>
          <p:cNvPr id="7" name="TextBox 6"/>
          <p:cNvSpPr txBox="1"/>
          <p:nvPr/>
        </p:nvSpPr>
        <p:spPr>
          <a:xfrm>
            <a:off x="413157" y="1501520"/>
            <a:ext cx="8160391" cy="923330"/>
          </a:xfrm>
          <a:prstGeom prst="rect">
            <a:avLst/>
          </a:prstGeom>
          <a:noFill/>
        </p:spPr>
        <p:txBody>
          <a:bodyPr wrap="square">
            <a:spAutoFit/>
          </a:bodyPr>
          <a:lstStyle/>
          <a:p>
            <a:r>
              <a:rPr lang="en-US"/>
              <a:t>Replace null dengan karakter.</a:t>
            </a:r>
          </a:p>
          <a:p>
            <a:endParaRPr lang="en-US"/>
          </a:p>
          <a:p>
            <a:r>
              <a:rPr lang="en-US"/>
              <a:t>Umumnya di gunakan pada statement SELECT untuk menghandle null</a:t>
            </a:r>
            <a:endParaRPr lang="en-ID"/>
          </a:p>
        </p:txBody>
      </p:sp>
      <p:sp>
        <p:nvSpPr>
          <p:cNvPr id="14" name="TextBox 13"/>
          <p:cNvSpPr txBox="1"/>
          <p:nvPr/>
        </p:nvSpPr>
        <p:spPr>
          <a:xfrm>
            <a:off x="975220" y="2604138"/>
            <a:ext cx="6094602" cy="369332"/>
          </a:xfrm>
          <a:prstGeom prst="rect">
            <a:avLst/>
          </a:prstGeom>
          <a:noFill/>
        </p:spPr>
        <p:txBody>
          <a:bodyPr wrap="square">
            <a:spAutoFit/>
          </a:bodyPr>
          <a:lstStyle/>
          <a:p>
            <a:r>
              <a:rPr lang="fr-FR"/>
              <a:t>Syntax: COALESCE (argument_1, argument_2, …);</a:t>
            </a:r>
            <a:endParaRPr lang="en-I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872" y="119922"/>
            <a:ext cx="1562223" cy="646331"/>
          </a:xfrm>
          <a:prstGeom prst="rect">
            <a:avLst/>
          </a:prstGeom>
          <a:noFill/>
        </p:spPr>
        <p:txBody>
          <a:bodyPr wrap="none" rtlCol="0">
            <a:spAutoFit/>
          </a:bodyPr>
          <a:lstStyle/>
          <a:p>
            <a:r>
              <a:rPr lang="en-US" sz="3600"/>
              <a:t>waktu :</a:t>
            </a:r>
          </a:p>
        </p:txBody>
      </p:sp>
      <p:sp>
        <p:nvSpPr>
          <p:cNvPr id="5" name="TextBox 4"/>
          <p:cNvSpPr txBox="1"/>
          <p:nvPr/>
        </p:nvSpPr>
        <p:spPr>
          <a:xfrm>
            <a:off x="484464" y="657265"/>
            <a:ext cx="10236665" cy="646331"/>
          </a:xfrm>
          <a:prstGeom prst="rect">
            <a:avLst/>
          </a:prstGeom>
          <a:noFill/>
        </p:spPr>
        <p:txBody>
          <a:bodyPr wrap="square">
            <a:spAutoFit/>
          </a:bodyPr>
          <a:lstStyle/>
          <a:p>
            <a:r>
              <a:rPr lang="it-IT"/>
              <a:t>NOW();</a:t>
            </a:r>
          </a:p>
          <a:p>
            <a:r>
              <a:rPr lang="it-IT"/>
              <a:t>Mendapatkan waktu full saat ini. Return type dari now() adalah timestamp dengan zona waktu</a:t>
            </a:r>
            <a:endParaRPr lang="en-ID"/>
          </a:p>
        </p:txBody>
      </p:sp>
      <p:sp>
        <p:nvSpPr>
          <p:cNvPr id="6" name="TextBox 5"/>
          <p:cNvSpPr txBox="1"/>
          <p:nvPr/>
        </p:nvSpPr>
        <p:spPr>
          <a:xfrm>
            <a:off x="484465" y="1303596"/>
            <a:ext cx="9115460" cy="646331"/>
          </a:xfrm>
          <a:prstGeom prst="rect">
            <a:avLst/>
          </a:prstGeom>
          <a:noFill/>
        </p:spPr>
        <p:txBody>
          <a:bodyPr wrap="square">
            <a:spAutoFit/>
          </a:bodyPr>
          <a:lstStyle/>
          <a:p>
            <a:r>
              <a:rPr lang="en-US"/>
              <a:t>DATE_PART(field,source);</a:t>
            </a:r>
          </a:p>
          <a:p>
            <a:r>
              <a:rPr lang="en-US"/>
              <a:t>Mengeluarkan bagian waktu dari nilai tanggal atau waktu.</a:t>
            </a:r>
          </a:p>
        </p:txBody>
      </p:sp>
      <p:sp>
        <p:nvSpPr>
          <p:cNvPr id="8" name="TextBox 7"/>
          <p:cNvSpPr txBox="1"/>
          <p:nvPr/>
        </p:nvSpPr>
        <p:spPr>
          <a:xfrm>
            <a:off x="1609867" y="2099506"/>
            <a:ext cx="1934073" cy="3139321"/>
          </a:xfrm>
          <a:prstGeom prst="rect">
            <a:avLst/>
          </a:prstGeom>
          <a:noFill/>
        </p:spPr>
        <p:txBody>
          <a:bodyPr wrap="square">
            <a:spAutoFit/>
          </a:bodyPr>
          <a:lstStyle/>
          <a:p>
            <a:r>
              <a:rPr lang="en-ID"/>
              <a:t>century</a:t>
            </a:r>
          </a:p>
          <a:p>
            <a:r>
              <a:rPr lang="en-ID"/>
              <a:t>decade</a:t>
            </a:r>
          </a:p>
          <a:p>
            <a:r>
              <a:rPr lang="en-ID"/>
              <a:t>year</a:t>
            </a:r>
          </a:p>
          <a:p>
            <a:r>
              <a:rPr lang="en-ID"/>
              <a:t>month</a:t>
            </a:r>
          </a:p>
          <a:p>
            <a:r>
              <a:rPr lang="en-ID"/>
              <a:t>day</a:t>
            </a:r>
          </a:p>
          <a:p>
            <a:r>
              <a:rPr lang="en-ID"/>
              <a:t>hour</a:t>
            </a:r>
          </a:p>
          <a:p>
            <a:r>
              <a:rPr lang="en-ID"/>
              <a:t>minute</a:t>
            </a:r>
          </a:p>
          <a:p>
            <a:r>
              <a:rPr lang="en-ID"/>
              <a:t>second</a:t>
            </a:r>
          </a:p>
          <a:p>
            <a:r>
              <a:rPr lang="en-ID"/>
              <a:t>microseconds</a:t>
            </a:r>
          </a:p>
          <a:p>
            <a:r>
              <a:rPr lang="en-ID"/>
              <a:t>Milliseconds</a:t>
            </a:r>
          </a:p>
          <a:p>
            <a:r>
              <a:rPr lang="en-ID"/>
              <a:t>dll,.</a:t>
            </a:r>
          </a:p>
        </p:txBody>
      </p:sp>
      <p:sp>
        <p:nvSpPr>
          <p:cNvPr id="9" name="TextBox 8"/>
          <p:cNvSpPr txBox="1"/>
          <p:nvPr/>
        </p:nvSpPr>
        <p:spPr>
          <a:xfrm>
            <a:off x="938869" y="2099506"/>
            <a:ext cx="888257" cy="369332"/>
          </a:xfrm>
          <a:prstGeom prst="rect">
            <a:avLst/>
          </a:prstGeom>
          <a:noFill/>
        </p:spPr>
        <p:txBody>
          <a:bodyPr wrap="square">
            <a:spAutoFit/>
          </a:bodyPr>
          <a:lstStyle/>
          <a:p>
            <a:r>
              <a:rPr lang="en-US"/>
              <a:t>Field : </a:t>
            </a:r>
            <a:endParaRPr lang="en-ID"/>
          </a:p>
        </p:txBody>
      </p:sp>
      <p:sp>
        <p:nvSpPr>
          <p:cNvPr id="10" name="TextBox 9"/>
          <p:cNvSpPr txBox="1"/>
          <p:nvPr/>
        </p:nvSpPr>
        <p:spPr>
          <a:xfrm>
            <a:off x="3543940" y="2123201"/>
            <a:ext cx="6777438" cy="369332"/>
          </a:xfrm>
          <a:prstGeom prst="rect">
            <a:avLst/>
          </a:prstGeom>
          <a:noFill/>
        </p:spPr>
        <p:txBody>
          <a:bodyPr wrap="square">
            <a:spAutoFit/>
          </a:bodyPr>
          <a:lstStyle/>
          <a:p>
            <a:r>
              <a:rPr lang="en-US"/>
              <a:t>Source  :  expression bernilai TIMESTAMP, TIME, INTERVAL dan DATE.</a:t>
            </a:r>
            <a:endParaRPr lang="en-ID"/>
          </a:p>
        </p:txBody>
      </p:sp>
      <p:sp>
        <p:nvSpPr>
          <p:cNvPr id="11" name="TextBox 10"/>
          <p:cNvSpPr txBox="1"/>
          <p:nvPr/>
        </p:nvSpPr>
        <p:spPr>
          <a:xfrm>
            <a:off x="484465" y="5231224"/>
            <a:ext cx="9115460" cy="1477328"/>
          </a:xfrm>
          <a:prstGeom prst="rect">
            <a:avLst/>
          </a:prstGeom>
          <a:noFill/>
        </p:spPr>
        <p:txBody>
          <a:bodyPr wrap="square">
            <a:spAutoFit/>
          </a:bodyPr>
          <a:lstStyle/>
          <a:p>
            <a:r>
              <a:rPr lang="en-US"/>
              <a:t>TO_DATE(text,format);, merubah STRING ke DATE.</a:t>
            </a:r>
          </a:p>
          <a:p>
            <a:r>
              <a:rPr lang="en-US"/>
              <a:t>Ex: SELECT TO_DATE('20170103','YYYYMMDD’);</a:t>
            </a:r>
          </a:p>
          <a:p>
            <a:endParaRPr lang="en-US"/>
          </a:p>
          <a:p>
            <a:r>
              <a:rPr lang="en-US"/>
              <a:t>Fungsi AGE() menghitung dua nilai TIMESTAMP, mengurangi nilai kedua dari yang pertama dan mengembalikan dalam interval sebagai returnya.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257" y="141515"/>
            <a:ext cx="1013419" cy="584775"/>
          </a:xfrm>
          <a:prstGeom prst="rect">
            <a:avLst/>
          </a:prstGeom>
          <a:noFill/>
        </p:spPr>
        <p:txBody>
          <a:bodyPr wrap="none" rtlCol="0">
            <a:spAutoFit/>
          </a:bodyPr>
          <a:lstStyle/>
          <a:p>
            <a:r>
              <a:rPr lang="en-US" sz="3200"/>
              <a:t>Limit</a:t>
            </a:r>
            <a:endParaRPr lang="en-ID"/>
          </a:p>
        </p:txBody>
      </p:sp>
      <p:sp>
        <p:nvSpPr>
          <p:cNvPr id="6" name="TextBox 5"/>
          <p:cNvSpPr txBox="1"/>
          <p:nvPr/>
        </p:nvSpPr>
        <p:spPr>
          <a:xfrm>
            <a:off x="2068286" y="1363453"/>
            <a:ext cx="6096000" cy="2585323"/>
          </a:xfrm>
          <a:prstGeom prst="rect">
            <a:avLst/>
          </a:prstGeom>
          <a:noFill/>
        </p:spPr>
        <p:txBody>
          <a:bodyPr wrap="square">
            <a:spAutoFit/>
          </a:bodyPr>
          <a:lstStyle/>
          <a:p>
            <a:r>
              <a:rPr lang="en-US"/>
              <a:t>SELECT</a:t>
            </a:r>
          </a:p>
          <a:p>
            <a:r>
              <a:rPr lang="en-US"/>
              <a:t>    film_id,</a:t>
            </a:r>
          </a:p>
          <a:p>
            <a:r>
              <a:rPr lang="en-US"/>
              <a:t>    title,</a:t>
            </a:r>
          </a:p>
          <a:p>
            <a:r>
              <a:rPr lang="en-US"/>
              <a:t>    release_year</a:t>
            </a:r>
          </a:p>
          <a:p>
            <a:r>
              <a:rPr lang="en-US"/>
              <a:t>FROM</a:t>
            </a:r>
          </a:p>
          <a:p>
            <a:r>
              <a:rPr lang="en-US"/>
              <a:t>    film</a:t>
            </a:r>
          </a:p>
          <a:p>
            <a:r>
              <a:rPr lang="en-US"/>
              <a:t>ORDER BY</a:t>
            </a:r>
          </a:p>
          <a:p>
            <a:r>
              <a:rPr lang="en-US"/>
              <a:t>    film_id</a:t>
            </a:r>
          </a:p>
          <a:p>
            <a:r>
              <a:rPr lang="en-US"/>
              <a:t>LIMIT 5 OFFSET 6;</a:t>
            </a: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770" y="173330"/>
            <a:ext cx="3164071" cy="369332"/>
          </a:xfrm>
          <a:prstGeom prst="rect">
            <a:avLst/>
          </a:prstGeom>
        </p:spPr>
        <p:txBody>
          <a:bodyPr wrap="none">
            <a:spAutoFit/>
          </a:bodyPr>
          <a:lstStyle/>
          <a:p>
            <a:r>
              <a:rPr lang="id-ID" b="0" i="0">
                <a:solidFill>
                  <a:srgbClr val="000000"/>
                </a:solidFill>
                <a:effectLst/>
                <a:latin typeface="Linux Libertine"/>
              </a:rPr>
              <a:t>PostgreSQL</a:t>
            </a:r>
            <a:r>
              <a:rPr lang="en-US" b="0" i="0">
                <a:solidFill>
                  <a:srgbClr val="000000"/>
                </a:solidFill>
                <a:effectLst/>
                <a:latin typeface="Linux Libertine"/>
              </a:rPr>
              <a:t> / post-gress-Q-L</a:t>
            </a:r>
            <a:endParaRPr lang="id-ID" b="0" i="0">
              <a:solidFill>
                <a:srgbClr val="000000"/>
              </a:solidFill>
              <a:effectLst/>
              <a:latin typeface="Linux Libertine"/>
            </a:endParaRPr>
          </a:p>
        </p:txBody>
      </p:sp>
      <p:sp>
        <p:nvSpPr>
          <p:cNvPr id="4" name="Rectangle 3"/>
          <p:cNvSpPr/>
          <p:nvPr/>
        </p:nvSpPr>
        <p:spPr>
          <a:xfrm>
            <a:off x="327803" y="5054451"/>
            <a:ext cx="11559396" cy="646331"/>
          </a:xfrm>
          <a:prstGeom prst="rect">
            <a:avLst/>
          </a:prstGeom>
        </p:spPr>
        <p:txBody>
          <a:bodyPr wrap="square">
            <a:spAutoFit/>
          </a:bodyPr>
          <a:lstStyle/>
          <a:p>
            <a:r>
              <a:rPr lang="en-US" dirty="0"/>
              <a:t>PostgreSQL </a:t>
            </a:r>
            <a:r>
              <a:rPr lang="en-US" dirty="0" err="1"/>
              <a:t>adalah</a:t>
            </a:r>
            <a:r>
              <a:rPr lang="en-US" dirty="0"/>
              <a:t> </a:t>
            </a:r>
            <a:r>
              <a:rPr lang="en-US" dirty="0" err="1"/>
              <a:t>sebuah</a:t>
            </a:r>
            <a:r>
              <a:rPr lang="en-US" dirty="0"/>
              <a:t> </a:t>
            </a:r>
            <a:r>
              <a:rPr lang="en-US" dirty="0" err="1"/>
              <a:t>sistem</a:t>
            </a:r>
            <a:r>
              <a:rPr lang="en-US" dirty="0"/>
              <a:t> basis data yang </a:t>
            </a:r>
            <a:r>
              <a:rPr lang="en-US" dirty="0" err="1"/>
              <a:t>disebarluaskan</a:t>
            </a:r>
            <a:r>
              <a:rPr lang="en-US" dirty="0"/>
              <a:t> </a:t>
            </a:r>
            <a:r>
              <a:rPr lang="en-US" dirty="0" err="1"/>
              <a:t>secara</a:t>
            </a:r>
            <a:r>
              <a:rPr lang="en-US" dirty="0"/>
              <a:t> </a:t>
            </a:r>
            <a:r>
              <a:rPr lang="en-US" dirty="0" err="1"/>
              <a:t>bebas</a:t>
            </a:r>
            <a:r>
              <a:rPr lang="en-US" dirty="0"/>
              <a:t> </a:t>
            </a:r>
            <a:r>
              <a:rPr lang="en-US" dirty="0" err="1"/>
              <a:t>menurut</a:t>
            </a:r>
            <a:r>
              <a:rPr lang="en-US" dirty="0"/>
              <a:t> </a:t>
            </a:r>
            <a:r>
              <a:rPr lang="en-US" dirty="0" err="1"/>
              <a:t>Perjanjian</a:t>
            </a:r>
            <a:r>
              <a:rPr lang="en-US" dirty="0"/>
              <a:t> </a:t>
            </a:r>
            <a:r>
              <a:rPr lang="en-US" dirty="0" err="1"/>
              <a:t>lisensi</a:t>
            </a:r>
            <a:r>
              <a:rPr lang="en-US" dirty="0"/>
              <a:t> BSD. </a:t>
            </a:r>
            <a:r>
              <a:rPr lang="en-US" dirty="0" err="1"/>
              <a:t>Peranti</a:t>
            </a:r>
            <a:r>
              <a:rPr lang="en-US" dirty="0"/>
              <a:t> </a:t>
            </a:r>
            <a:r>
              <a:rPr lang="en-US" dirty="0" err="1"/>
              <a:t>lunak</a:t>
            </a:r>
            <a:r>
              <a:rPr lang="en-US" dirty="0"/>
              <a:t> </a:t>
            </a:r>
            <a:r>
              <a:rPr lang="en-US" dirty="0" err="1"/>
              <a:t>ini</a:t>
            </a:r>
            <a:r>
              <a:rPr lang="en-US" dirty="0"/>
              <a:t> </a:t>
            </a:r>
            <a:r>
              <a:rPr lang="en-US" dirty="0" err="1"/>
              <a:t>merupakan</a:t>
            </a:r>
            <a:r>
              <a:rPr lang="en-US" dirty="0"/>
              <a:t> salah </a:t>
            </a:r>
            <a:r>
              <a:rPr lang="en-US" dirty="0" err="1"/>
              <a:t>satu</a:t>
            </a:r>
            <a:r>
              <a:rPr lang="en-US" dirty="0"/>
              <a:t> basis data yang paling </a:t>
            </a:r>
            <a:r>
              <a:rPr lang="en-US" dirty="0" err="1"/>
              <a:t>banyak</a:t>
            </a:r>
            <a:r>
              <a:rPr lang="en-US" dirty="0"/>
              <a:t> </a:t>
            </a:r>
            <a:r>
              <a:rPr lang="en-US" dirty="0" err="1"/>
              <a:t>digunakan</a:t>
            </a:r>
            <a:r>
              <a:rPr lang="en-US" dirty="0"/>
              <a:t> </a:t>
            </a:r>
            <a:r>
              <a:rPr lang="en-US" dirty="0" err="1"/>
              <a:t>saat</a:t>
            </a:r>
            <a:r>
              <a:rPr lang="en-US" dirty="0"/>
              <a:t> </a:t>
            </a:r>
            <a:r>
              <a:rPr lang="en-US" dirty="0" err="1"/>
              <a:t>ini</a:t>
            </a:r>
            <a:r>
              <a:rPr lang="en-US" dirty="0"/>
              <a:t>, </a:t>
            </a:r>
            <a:r>
              <a:rPr lang="en-US" dirty="0" err="1"/>
              <a:t>selain</a:t>
            </a:r>
            <a:r>
              <a:rPr lang="en-US" dirty="0"/>
              <a:t> MySQL dan Oracle.</a:t>
            </a:r>
          </a:p>
        </p:txBody>
      </p:sp>
      <p:pic>
        <p:nvPicPr>
          <p:cNvPr id="6" name="Picture 5"/>
          <p:cNvPicPr>
            <a:picLocks noChangeAspect="1"/>
          </p:cNvPicPr>
          <p:nvPr/>
        </p:nvPicPr>
        <p:blipFill>
          <a:blip r:embed="rId2"/>
          <a:stretch>
            <a:fillRect/>
          </a:stretch>
        </p:blipFill>
        <p:spPr>
          <a:xfrm>
            <a:off x="1871931" y="893557"/>
            <a:ext cx="7620000" cy="381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5252" y="2476214"/>
            <a:ext cx="10118035" cy="3416320"/>
          </a:xfrm>
          <a:prstGeom prst="rect">
            <a:avLst/>
          </a:prstGeom>
          <a:noFill/>
        </p:spPr>
        <p:txBody>
          <a:bodyPr wrap="square">
            <a:spAutoFit/>
          </a:bodyPr>
          <a:lstStyle/>
          <a:p>
            <a:r>
              <a:rPr lang="en-ID" dirty="0" err="1"/>
              <a:t>perintah</a:t>
            </a:r>
            <a:r>
              <a:rPr lang="en-ID" dirty="0"/>
              <a:t> SQL </a:t>
            </a:r>
            <a:r>
              <a:rPr lang="en-ID" dirty="0" err="1"/>
              <a:t>dibagi</a:t>
            </a:r>
            <a:r>
              <a:rPr lang="en-ID" dirty="0"/>
              <a:t> </a:t>
            </a:r>
            <a:r>
              <a:rPr lang="en-ID" dirty="0" err="1"/>
              <a:t>dalam</a:t>
            </a:r>
            <a:r>
              <a:rPr lang="en-ID" dirty="0"/>
              <a:t> 2 </a:t>
            </a:r>
            <a:r>
              <a:rPr lang="en-ID" dirty="0" err="1"/>
              <a:t>kategori</a:t>
            </a:r>
            <a:r>
              <a:rPr lang="en-ID" dirty="0"/>
              <a:t> </a:t>
            </a:r>
            <a:r>
              <a:rPr lang="en-ID" dirty="0" err="1"/>
              <a:t>besar</a:t>
            </a:r>
            <a:r>
              <a:rPr lang="en-ID" dirty="0"/>
              <a:t> </a:t>
            </a:r>
            <a:r>
              <a:rPr lang="en-ID" dirty="0" err="1"/>
              <a:t>sesuai</a:t>
            </a:r>
            <a:r>
              <a:rPr lang="en-ID" dirty="0"/>
              <a:t> </a:t>
            </a:r>
            <a:r>
              <a:rPr lang="en-ID" dirty="0" err="1"/>
              <a:t>fungsinya</a:t>
            </a:r>
            <a:r>
              <a:rPr lang="en-ID" dirty="0"/>
              <a:t>, </a:t>
            </a:r>
            <a:r>
              <a:rPr lang="en-ID" dirty="0" err="1"/>
              <a:t>yaitu</a:t>
            </a:r>
            <a:r>
              <a:rPr lang="en-ID" dirty="0"/>
              <a:t> :</a:t>
            </a:r>
          </a:p>
          <a:p>
            <a:endParaRPr lang="en-ID" dirty="0"/>
          </a:p>
          <a:p>
            <a:r>
              <a:rPr lang="en-ID" dirty="0"/>
              <a:t>DDL - Data Definition Language :</a:t>
            </a:r>
          </a:p>
          <a:p>
            <a:endParaRPr lang="en-ID" dirty="0"/>
          </a:p>
          <a:p>
            <a:r>
              <a:rPr lang="en-ID" dirty="0" err="1"/>
              <a:t>merupakan</a:t>
            </a:r>
            <a:r>
              <a:rPr lang="en-ID" dirty="0"/>
              <a:t> </a:t>
            </a:r>
            <a:r>
              <a:rPr lang="en-ID" dirty="0" err="1"/>
              <a:t>kumpulan</a:t>
            </a:r>
            <a:r>
              <a:rPr lang="en-ID" dirty="0"/>
              <a:t> </a:t>
            </a:r>
            <a:r>
              <a:rPr lang="en-ID" dirty="0" err="1"/>
              <a:t>perintah</a:t>
            </a:r>
            <a:r>
              <a:rPr lang="en-ID" dirty="0"/>
              <a:t> SQL yang </a:t>
            </a:r>
            <a:r>
              <a:rPr lang="en-ID" dirty="0" err="1"/>
              <a:t>digunakan</a:t>
            </a:r>
            <a:r>
              <a:rPr lang="en-ID" dirty="0"/>
              <a:t> </a:t>
            </a:r>
            <a:r>
              <a:rPr lang="en-ID" dirty="0" err="1"/>
              <a:t>untuk</a:t>
            </a:r>
            <a:r>
              <a:rPr lang="en-ID" dirty="0"/>
              <a:t> </a:t>
            </a:r>
            <a:r>
              <a:rPr lang="en-ID" dirty="0" err="1"/>
              <a:t>membuat</a:t>
            </a:r>
            <a:r>
              <a:rPr lang="en-ID" dirty="0"/>
              <a:t>, </a:t>
            </a:r>
            <a:r>
              <a:rPr lang="en-ID" dirty="0" err="1"/>
              <a:t>mengubah</a:t>
            </a:r>
            <a:r>
              <a:rPr lang="en-ID" dirty="0"/>
              <a:t> dan </a:t>
            </a:r>
            <a:r>
              <a:rPr lang="en-ID" dirty="0" err="1"/>
              <a:t>menghapus</a:t>
            </a:r>
            <a:r>
              <a:rPr lang="en-ID" dirty="0"/>
              <a:t> </a:t>
            </a:r>
            <a:r>
              <a:rPr lang="en-ID" dirty="0" err="1"/>
              <a:t>struktur</a:t>
            </a:r>
            <a:r>
              <a:rPr lang="en-ID" dirty="0"/>
              <a:t> dan </a:t>
            </a:r>
            <a:r>
              <a:rPr lang="en-ID" dirty="0" err="1"/>
              <a:t>definisi</a:t>
            </a:r>
            <a:r>
              <a:rPr lang="en-ID" dirty="0"/>
              <a:t> metadata </a:t>
            </a:r>
            <a:r>
              <a:rPr lang="en-ID" dirty="0" err="1"/>
              <a:t>dari</a:t>
            </a:r>
            <a:r>
              <a:rPr lang="en-ID" dirty="0"/>
              <a:t> </a:t>
            </a:r>
            <a:r>
              <a:rPr lang="en-ID" dirty="0" err="1"/>
              <a:t>objek-objek</a:t>
            </a:r>
            <a:r>
              <a:rPr lang="en-ID" dirty="0"/>
              <a:t> database.</a:t>
            </a:r>
          </a:p>
          <a:p>
            <a:endParaRPr lang="en-ID" dirty="0"/>
          </a:p>
          <a:p>
            <a:r>
              <a:rPr lang="en-ID" dirty="0"/>
              <a:t>DML - Data Manipulation Language :</a:t>
            </a:r>
          </a:p>
          <a:p>
            <a:endParaRPr lang="en-ID" dirty="0"/>
          </a:p>
          <a:p>
            <a:r>
              <a:rPr lang="en-ID" dirty="0" err="1"/>
              <a:t>merupakan</a:t>
            </a:r>
            <a:r>
              <a:rPr lang="en-ID" dirty="0"/>
              <a:t> </a:t>
            </a:r>
            <a:r>
              <a:rPr lang="en-ID" dirty="0" err="1"/>
              <a:t>kumpulan</a:t>
            </a:r>
            <a:r>
              <a:rPr lang="en-ID" dirty="0"/>
              <a:t> </a:t>
            </a:r>
            <a:r>
              <a:rPr lang="en-ID" dirty="0" err="1"/>
              <a:t>perintah</a:t>
            </a:r>
            <a:r>
              <a:rPr lang="en-ID" dirty="0"/>
              <a:t> SQL yang </a:t>
            </a:r>
            <a:r>
              <a:rPr lang="en-ID" dirty="0" err="1"/>
              <a:t>digunakan</a:t>
            </a:r>
            <a:r>
              <a:rPr lang="en-ID" dirty="0"/>
              <a:t> </a:t>
            </a:r>
            <a:r>
              <a:rPr lang="en-ID" dirty="0" err="1"/>
              <a:t>untuk</a:t>
            </a:r>
            <a:r>
              <a:rPr lang="en-ID" dirty="0"/>
              <a:t> proses </a:t>
            </a:r>
            <a:r>
              <a:rPr lang="en-ID" dirty="0" err="1"/>
              <a:t>pengolahan</a:t>
            </a:r>
            <a:r>
              <a:rPr lang="en-ID" dirty="0"/>
              <a:t> </a:t>
            </a:r>
            <a:r>
              <a:rPr lang="en-ID" dirty="0" err="1"/>
              <a:t>isi</a:t>
            </a:r>
            <a:r>
              <a:rPr lang="en-ID" dirty="0"/>
              <a:t> data di </a:t>
            </a:r>
            <a:r>
              <a:rPr lang="en-ID" dirty="0" err="1"/>
              <a:t>dalam</a:t>
            </a:r>
            <a:r>
              <a:rPr lang="en-ID" dirty="0"/>
              <a:t> table </a:t>
            </a:r>
            <a:r>
              <a:rPr lang="en-ID" dirty="0" err="1"/>
              <a:t>seperti</a:t>
            </a:r>
            <a:r>
              <a:rPr lang="en-ID" dirty="0"/>
              <a:t> </a:t>
            </a:r>
            <a:r>
              <a:rPr lang="en-ID" dirty="0" err="1"/>
              <a:t>memasukkan</a:t>
            </a:r>
            <a:r>
              <a:rPr lang="en-ID" dirty="0"/>
              <a:t>, </a:t>
            </a:r>
            <a:r>
              <a:rPr lang="en-ID" dirty="0" err="1"/>
              <a:t>merubah</a:t>
            </a:r>
            <a:r>
              <a:rPr lang="en-ID" dirty="0"/>
              <a:t> dan </a:t>
            </a:r>
            <a:r>
              <a:rPr lang="en-ID" dirty="0" err="1"/>
              <a:t>menghapus</a:t>
            </a:r>
            <a:r>
              <a:rPr lang="en-ID" dirty="0"/>
              <a:t> </a:t>
            </a:r>
            <a:r>
              <a:rPr lang="en-ID" dirty="0" err="1"/>
              <a:t>isi</a:t>
            </a:r>
            <a:r>
              <a:rPr lang="en-ID" dirty="0"/>
              <a:t> data - dan </a:t>
            </a:r>
            <a:r>
              <a:rPr lang="en-ID" dirty="0" err="1"/>
              <a:t>tidak</a:t>
            </a:r>
            <a:r>
              <a:rPr lang="en-ID" dirty="0"/>
              <a:t> </a:t>
            </a:r>
            <a:r>
              <a:rPr lang="en-ID" dirty="0" err="1"/>
              <a:t>terkait</a:t>
            </a:r>
            <a:r>
              <a:rPr lang="en-ID" dirty="0"/>
              <a:t> </a:t>
            </a:r>
            <a:r>
              <a:rPr lang="en-ID" dirty="0" err="1"/>
              <a:t>dengan</a:t>
            </a:r>
            <a:r>
              <a:rPr lang="en-ID" dirty="0"/>
              <a:t> </a:t>
            </a:r>
            <a:r>
              <a:rPr lang="en-ID" dirty="0" err="1"/>
              <a:t>perubahan</a:t>
            </a:r>
            <a:r>
              <a:rPr lang="en-ID" dirty="0"/>
              <a:t> </a:t>
            </a:r>
            <a:r>
              <a:rPr lang="en-ID" dirty="0" err="1"/>
              <a:t>struktur</a:t>
            </a:r>
            <a:r>
              <a:rPr lang="en-ID" dirty="0"/>
              <a:t> dan </a:t>
            </a:r>
            <a:r>
              <a:rPr lang="en-ID" dirty="0" err="1"/>
              <a:t>definisi</a:t>
            </a:r>
            <a:r>
              <a:rPr lang="en-ID" dirty="0"/>
              <a:t> </a:t>
            </a:r>
            <a:r>
              <a:rPr lang="en-ID" dirty="0" err="1"/>
              <a:t>tipe</a:t>
            </a:r>
            <a:r>
              <a:rPr lang="en-ID" dirty="0"/>
              <a:t> data </a:t>
            </a:r>
            <a:r>
              <a:rPr lang="en-ID" dirty="0" err="1"/>
              <a:t>dari</a:t>
            </a:r>
            <a:r>
              <a:rPr lang="en-ID" dirty="0"/>
              <a:t> </a:t>
            </a:r>
            <a:r>
              <a:rPr lang="en-ID" dirty="0" err="1"/>
              <a:t>objek</a:t>
            </a:r>
            <a:r>
              <a:rPr lang="en-ID" dirty="0"/>
              <a:t> database.</a:t>
            </a:r>
          </a:p>
        </p:txBody>
      </p:sp>
      <p:sp>
        <p:nvSpPr>
          <p:cNvPr id="6" name="Rectangle 5"/>
          <p:cNvSpPr/>
          <p:nvPr/>
        </p:nvSpPr>
        <p:spPr>
          <a:xfrm>
            <a:off x="120770" y="173330"/>
            <a:ext cx="3264035" cy="830997"/>
          </a:xfrm>
          <a:prstGeom prst="rect">
            <a:avLst/>
          </a:prstGeom>
        </p:spPr>
        <p:txBody>
          <a:bodyPr wrap="none">
            <a:spAutoFit/>
          </a:bodyPr>
          <a:lstStyle/>
          <a:p>
            <a:r>
              <a:rPr lang="en-US" sz="4800" b="0" i="0" dirty="0">
                <a:solidFill>
                  <a:srgbClr val="000000"/>
                </a:solidFill>
                <a:effectLst/>
                <a:latin typeface="Linux Libertine"/>
              </a:rPr>
              <a:t>DDL &amp; DML</a:t>
            </a:r>
            <a:endParaRPr lang="id-ID" sz="4800" b="0" i="0" dirty="0">
              <a:solidFill>
                <a:srgbClr val="000000"/>
              </a:solidFill>
              <a:effectLst/>
              <a:latin typeface="Linux Liberti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DB</a:t>
            </a:r>
          </a:p>
          <a:p>
            <a:r>
              <a:rPr lang="en-US" dirty="0"/>
              <a:t>Create Table</a:t>
            </a:r>
          </a:p>
          <a:p>
            <a:r>
              <a:rPr lang="en-US" dirty="0"/>
              <a:t>Update Table</a:t>
            </a:r>
          </a:p>
          <a:p>
            <a:pPr lvl="1"/>
            <a:r>
              <a:rPr lang="en-US" dirty="0"/>
              <a:t>Rename Table</a:t>
            </a:r>
          </a:p>
          <a:p>
            <a:pPr lvl="1"/>
            <a:r>
              <a:rPr lang="en-US" dirty="0"/>
              <a:t>Add Column</a:t>
            </a:r>
          </a:p>
          <a:p>
            <a:pPr lvl="1"/>
            <a:r>
              <a:rPr lang="en-US" dirty="0"/>
              <a:t>Modify Column</a:t>
            </a:r>
          </a:p>
          <a:p>
            <a:pPr lvl="1"/>
            <a:r>
              <a:rPr lang="en-US" dirty="0"/>
              <a:t>Drop Column</a:t>
            </a:r>
          </a:p>
          <a:p>
            <a:r>
              <a:rPr lang="en-US" dirty="0"/>
              <a:t>Drop Table</a:t>
            </a:r>
          </a:p>
          <a:p>
            <a:endParaRPr lang="en-US" dirty="0"/>
          </a:p>
        </p:txBody>
      </p:sp>
      <p:sp>
        <p:nvSpPr>
          <p:cNvPr id="5" name="Title 1"/>
          <p:cNvSpPr txBox="1"/>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DDL (Data Definition Language)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861" y="2157406"/>
            <a:ext cx="1634678" cy="523220"/>
          </a:xfrm>
          <a:prstGeom prst="rect">
            <a:avLst/>
          </a:prstGeom>
        </p:spPr>
        <p:txBody>
          <a:bodyPr wrap="none">
            <a:spAutoFit/>
          </a:bodyPr>
          <a:lstStyle/>
          <a:p>
            <a:r>
              <a:rPr lang="en-US" sz="2800" dirty="0"/>
              <a:t>Create DB</a:t>
            </a:r>
          </a:p>
        </p:txBody>
      </p:sp>
      <p:sp>
        <p:nvSpPr>
          <p:cNvPr id="6" name="Rectangle 5"/>
          <p:cNvSpPr/>
          <p:nvPr/>
        </p:nvSpPr>
        <p:spPr>
          <a:xfrm>
            <a:off x="1914038" y="3055482"/>
            <a:ext cx="5297861" cy="523220"/>
          </a:xfrm>
          <a:prstGeom prst="rect">
            <a:avLst/>
          </a:prstGeom>
        </p:spPr>
        <p:txBody>
          <a:bodyPr wrap="none">
            <a:spAutoFit/>
          </a:bodyPr>
          <a:lstStyle/>
          <a:p>
            <a:r>
              <a:rPr lang="en-US" sz="2800" dirty="0"/>
              <a:t>CREATE DATABASE [</a:t>
            </a:r>
            <a:r>
              <a:rPr lang="en-US" sz="2800" dirty="0" err="1"/>
              <a:t>databasename</a:t>
            </a:r>
            <a:r>
              <a:rPr lang="en-US" sz="2800" dirty="0"/>
              <a:t>]</a:t>
            </a:r>
          </a:p>
        </p:txBody>
      </p:sp>
      <p:pic>
        <p:nvPicPr>
          <p:cNvPr id="2" name="Picture 1"/>
          <p:cNvPicPr>
            <a:picLocks noChangeAspect="1"/>
          </p:cNvPicPr>
          <p:nvPr/>
        </p:nvPicPr>
        <p:blipFill>
          <a:blip r:embed="rId2"/>
          <a:stretch>
            <a:fillRect/>
          </a:stretch>
        </p:blipFill>
        <p:spPr>
          <a:xfrm>
            <a:off x="8060426" y="1182135"/>
            <a:ext cx="3238500" cy="1571625"/>
          </a:xfrm>
          <a:prstGeom prst="rect">
            <a:avLst/>
          </a:prstGeom>
        </p:spPr>
      </p:pic>
      <p:sp>
        <p:nvSpPr>
          <p:cNvPr id="5" name="Rectangle 4"/>
          <p:cNvSpPr/>
          <p:nvPr/>
        </p:nvSpPr>
        <p:spPr>
          <a:xfrm>
            <a:off x="384623" y="123447"/>
            <a:ext cx="2038763" cy="584775"/>
          </a:xfrm>
          <a:prstGeom prst="rect">
            <a:avLst/>
          </a:prstGeom>
        </p:spPr>
        <p:txBody>
          <a:bodyPr wrap="none">
            <a:spAutoFit/>
          </a:bodyPr>
          <a:lstStyle/>
          <a:p>
            <a:r>
              <a:rPr lang="en-ID" sz="3200" dirty="0">
                <a:solidFill>
                  <a:srgbClr val="000000"/>
                </a:solidFill>
                <a:latin typeface="Open Sans"/>
              </a:rPr>
              <a:t>Databases</a:t>
            </a:r>
            <a:endParaRPr lang="en-ID" sz="3200" b="0" i="0" dirty="0">
              <a:solidFill>
                <a:srgbClr val="000000"/>
              </a:solidFill>
              <a:effectLst/>
              <a:latin typeface="Open Sans"/>
            </a:endParaRPr>
          </a:p>
        </p:txBody>
      </p:sp>
      <p:sp>
        <p:nvSpPr>
          <p:cNvPr id="8" name="Rectangle 7"/>
          <p:cNvSpPr/>
          <p:nvPr/>
        </p:nvSpPr>
        <p:spPr>
          <a:xfrm>
            <a:off x="2017539" y="786482"/>
            <a:ext cx="6096000" cy="646331"/>
          </a:xfrm>
          <a:prstGeom prst="rect">
            <a:avLst/>
          </a:prstGeom>
        </p:spPr>
        <p:txBody>
          <a:bodyPr>
            <a:spAutoFit/>
          </a:bodyPr>
          <a:lstStyle/>
          <a:p>
            <a:r>
              <a:rPr lang="en-US" dirty="0"/>
              <a:t>A database is a container of other objects such as tables, views, functions, and indexes.</a:t>
            </a:r>
            <a:endParaRPr lang="en-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580" y="332169"/>
            <a:ext cx="1154932" cy="523220"/>
          </a:xfrm>
          <a:prstGeom prst="rect">
            <a:avLst/>
          </a:prstGeom>
        </p:spPr>
        <p:txBody>
          <a:bodyPr wrap="none">
            <a:spAutoFit/>
          </a:bodyPr>
          <a:lstStyle/>
          <a:p>
            <a:r>
              <a:rPr lang="en-ID" sz="2800" dirty="0">
                <a:solidFill>
                  <a:srgbClr val="000000"/>
                </a:solidFill>
                <a:latin typeface="Open Sans"/>
              </a:rPr>
              <a:t>Tables</a:t>
            </a:r>
            <a:endParaRPr lang="en-ID" sz="2800" b="0" i="0" dirty="0">
              <a:solidFill>
                <a:srgbClr val="000000"/>
              </a:solidFill>
              <a:effectLst/>
              <a:latin typeface="Open Sans"/>
            </a:endParaRPr>
          </a:p>
        </p:txBody>
      </p:sp>
      <p:sp>
        <p:nvSpPr>
          <p:cNvPr id="5" name="Rectangle 4"/>
          <p:cNvSpPr/>
          <p:nvPr/>
        </p:nvSpPr>
        <p:spPr>
          <a:xfrm>
            <a:off x="1539512" y="1246568"/>
            <a:ext cx="3313536" cy="369332"/>
          </a:xfrm>
          <a:prstGeom prst="rect">
            <a:avLst/>
          </a:prstGeom>
        </p:spPr>
        <p:txBody>
          <a:bodyPr wrap="none">
            <a:spAutoFit/>
          </a:bodyPr>
          <a:lstStyle/>
          <a:p>
            <a:r>
              <a:rPr lang="en-US" dirty="0">
                <a:solidFill>
                  <a:srgbClr val="000000"/>
                </a:solidFill>
                <a:latin typeface="Open Sans"/>
              </a:rPr>
              <a:t> table is used to store the data.</a:t>
            </a:r>
            <a:endParaRPr lang="en-ID" dirty="0"/>
          </a:p>
        </p:txBody>
      </p:sp>
      <p:sp>
        <p:nvSpPr>
          <p:cNvPr id="6" name="Rectangle 5"/>
          <p:cNvSpPr/>
          <p:nvPr/>
        </p:nvSpPr>
        <p:spPr>
          <a:xfrm>
            <a:off x="1539512" y="2007079"/>
            <a:ext cx="3774238" cy="369332"/>
          </a:xfrm>
          <a:prstGeom prst="rect">
            <a:avLst/>
          </a:prstGeom>
        </p:spPr>
        <p:txBody>
          <a:bodyPr wrap="none">
            <a:spAutoFit/>
          </a:bodyPr>
          <a:lstStyle/>
          <a:p>
            <a:r>
              <a:rPr lang="en-US" dirty="0">
                <a:solidFill>
                  <a:srgbClr val="000000"/>
                </a:solidFill>
                <a:latin typeface="Open Sans"/>
              </a:rPr>
              <a:t>can have many tables in a database</a:t>
            </a:r>
            <a:endParaRPr lang="en-ID" dirty="0"/>
          </a:p>
        </p:txBody>
      </p:sp>
      <p:pic>
        <p:nvPicPr>
          <p:cNvPr id="7" name="Picture 6"/>
          <p:cNvPicPr>
            <a:picLocks noChangeAspect="1"/>
          </p:cNvPicPr>
          <p:nvPr/>
        </p:nvPicPr>
        <p:blipFill rotWithShape="1">
          <a:blip r:embed="rId2"/>
          <a:srcRect t="19710"/>
          <a:stretch>
            <a:fillRect/>
          </a:stretch>
        </p:blipFill>
        <p:spPr>
          <a:xfrm>
            <a:off x="5841188" y="855389"/>
            <a:ext cx="3213068" cy="55062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816" y="244664"/>
            <a:ext cx="1984902" cy="523220"/>
          </a:xfrm>
          <a:prstGeom prst="rect">
            <a:avLst/>
          </a:prstGeom>
        </p:spPr>
        <p:txBody>
          <a:bodyPr wrap="none">
            <a:spAutoFit/>
          </a:bodyPr>
          <a:lstStyle/>
          <a:p>
            <a:r>
              <a:rPr lang="en-US" sz="2800" u="sng" dirty="0"/>
              <a:t>Create </a:t>
            </a:r>
            <a:r>
              <a:rPr lang="en-US" sz="2800" u="sng" dirty="0" err="1"/>
              <a:t>Tabel</a:t>
            </a:r>
            <a:endParaRPr lang="en-US" sz="2800" u="sng" dirty="0"/>
          </a:p>
        </p:txBody>
      </p:sp>
      <p:sp>
        <p:nvSpPr>
          <p:cNvPr id="2" name="Rectangle 1"/>
          <p:cNvSpPr/>
          <p:nvPr/>
        </p:nvSpPr>
        <p:spPr>
          <a:xfrm>
            <a:off x="262473" y="925824"/>
            <a:ext cx="7343775" cy="1477328"/>
          </a:xfrm>
          <a:prstGeom prst="rect">
            <a:avLst/>
          </a:prstGeom>
        </p:spPr>
        <p:txBody>
          <a:bodyPr wrap="square">
            <a:spAutoFit/>
          </a:bodyPr>
          <a:lstStyle/>
          <a:p>
            <a:r>
              <a:rPr lang="en-US" dirty="0"/>
              <a:t>CREATE TABLE </a:t>
            </a:r>
            <a:r>
              <a:rPr lang="en-US" dirty="0" err="1"/>
              <a:t>pegawai</a:t>
            </a:r>
            <a:endParaRPr lang="en-US" dirty="0"/>
          </a:p>
          <a:p>
            <a:r>
              <a:rPr lang="en-US" dirty="0"/>
              <a:t>( </a:t>
            </a:r>
            <a:r>
              <a:rPr lang="en-US" dirty="0" err="1"/>
              <a:t>id_pegawai</a:t>
            </a:r>
            <a:r>
              <a:rPr lang="en-US" dirty="0"/>
              <a:t> integer PRIMARY KEY,</a:t>
            </a:r>
          </a:p>
          <a:p>
            <a:r>
              <a:rPr lang="en-US" dirty="0"/>
              <a:t>  </a:t>
            </a:r>
            <a:r>
              <a:rPr lang="en-US" dirty="0" err="1"/>
              <a:t>umur</a:t>
            </a:r>
            <a:r>
              <a:rPr lang="en-US" dirty="0"/>
              <a:t> integer,</a:t>
            </a:r>
          </a:p>
          <a:p>
            <a:r>
              <a:rPr lang="en-US" dirty="0"/>
              <a:t>  </a:t>
            </a:r>
            <a:r>
              <a:rPr lang="en-US" dirty="0" err="1"/>
              <a:t>Nama_pegawai</a:t>
            </a:r>
            <a:r>
              <a:rPr lang="en-US" dirty="0"/>
              <a:t> TEXT</a:t>
            </a:r>
          </a:p>
          <a:p>
            <a:r>
              <a:rPr lang="en-US" dirty="0"/>
              <a:t>);</a:t>
            </a:r>
          </a:p>
        </p:txBody>
      </p:sp>
      <p:sp>
        <p:nvSpPr>
          <p:cNvPr id="5" name="Rectangle 4"/>
          <p:cNvSpPr/>
          <p:nvPr/>
        </p:nvSpPr>
        <p:spPr>
          <a:xfrm>
            <a:off x="6020692" y="405073"/>
            <a:ext cx="1706044" cy="523220"/>
          </a:xfrm>
          <a:prstGeom prst="rect">
            <a:avLst/>
          </a:prstGeom>
        </p:spPr>
        <p:txBody>
          <a:bodyPr wrap="none">
            <a:spAutoFit/>
          </a:bodyPr>
          <a:lstStyle/>
          <a:p>
            <a:r>
              <a:rPr lang="en-US" sz="2800" u="sng" dirty="0"/>
              <a:t>alter </a:t>
            </a:r>
            <a:r>
              <a:rPr lang="en-US" sz="2800" u="sng" dirty="0" err="1"/>
              <a:t>Tabel</a:t>
            </a:r>
            <a:endParaRPr lang="en-US" sz="2800" u="sng" dirty="0"/>
          </a:p>
        </p:txBody>
      </p:sp>
      <p:sp>
        <p:nvSpPr>
          <p:cNvPr id="7" name="Rectangle 6"/>
          <p:cNvSpPr/>
          <p:nvPr/>
        </p:nvSpPr>
        <p:spPr>
          <a:xfrm>
            <a:off x="7411876" y="1112263"/>
            <a:ext cx="6096000" cy="646331"/>
          </a:xfrm>
          <a:prstGeom prst="rect">
            <a:avLst/>
          </a:prstGeom>
        </p:spPr>
        <p:txBody>
          <a:bodyPr>
            <a:spAutoFit/>
          </a:bodyPr>
          <a:lstStyle/>
          <a:p>
            <a:r>
              <a:rPr lang="en-US"/>
              <a:t>ALTER TABLE table_name</a:t>
            </a:r>
          </a:p>
          <a:p>
            <a:r>
              <a:rPr lang="en-US"/>
              <a:t>RENAME TO new_table_name;</a:t>
            </a:r>
          </a:p>
        </p:txBody>
      </p:sp>
      <p:sp>
        <p:nvSpPr>
          <p:cNvPr id="8" name="Rectangle 7"/>
          <p:cNvSpPr/>
          <p:nvPr/>
        </p:nvSpPr>
        <p:spPr>
          <a:xfrm>
            <a:off x="218407" y="3073450"/>
            <a:ext cx="6096000" cy="646331"/>
          </a:xfrm>
          <a:prstGeom prst="rect">
            <a:avLst/>
          </a:prstGeom>
        </p:spPr>
        <p:txBody>
          <a:bodyPr>
            <a:spAutoFit/>
          </a:bodyPr>
          <a:lstStyle/>
          <a:p>
            <a:r>
              <a:rPr lang="en-US"/>
              <a:t>ALTER TABLE table_name </a:t>
            </a:r>
          </a:p>
          <a:p>
            <a:r>
              <a:rPr lang="en-US"/>
              <a:t>RENAME COLUMN column_name TO new_column_name;</a:t>
            </a:r>
          </a:p>
        </p:txBody>
      </p:sp>
      <p:sp>
        <p:nvSpPr>
          <p:cNvPr id="9" name="Rectangle 8"/>
          <p:cNvSpPr/>
          <p:nvPr/>
        </p:nvSpPr>
        <p:spPr>
          <a:xfrm>
            <a:off x="234244" y="2620874"/>
            <a:ext cx="3204275" cy="523220"/>
          </a:xfrm>
          <a:prstGeom prst="rect">
            <a:avLst/>
          </a:prstGeom>
        </p:spPr>
        <p:txBody>
          <a:bodyPr wrap="none">
            <a:spAutoFit/>
          </a:bodyPr>
          <a:lstStyle/>
          <a:p>
            <a:r>
              <a:rPr lang="en-US" sz="2800" u="sng" dirty="0"/>
              <a:t>Rename </a:t>
            </a:r>
            <a:r>
              <a:rPr lang="en-US" sz="2800" u="sng" dirty="0" err="1"/>
              <a:t>colom</a:t>
            </a:r>
            <a:r>
              <a:rPr lang="en-US" sz="2800" u="sng" dirty="0"/>
              <a:t> </a:t>
            </a:r>
            <a:r>
              <a:rPr lang="en-US" sz="2800" u="sng" dirty="0" err="1"/>
              <a:t>Tabel</a:t>
            </a:r>
            <a:endParaRPr lang="en-US" sz="2800" u="sng" dirty="0"/>
          </a:p>
        </p:txBody>
      </p:sp>
      <p:sp>
        <p:nvSpPr>
          <p:cNvPr id="10" name="Rectangle 9"/>
          <p:cNvSpPr/>
          <p:nvPr/>
        </p:nvSpPr>
        <p:spPr>
          <a:xfrm>
            <a:off x="218407" y="4584463"/>
            <a:ext cx="10057369" cy="369332"/>
          </a:xfrm>
          <a:prstGeom prst="rect">
            <a:avLst/>
          </a:prstGeom>
        </p:spPr>
        <p:txBody>
          <a:bodyPr wrap="none">
            <a:spAutoFit/>
          </a:bodyPr>
          <a:lstStyle/>
          <a:p>
            <a:r>
              <a:rPr lang="en-US"/>
              <a:t>ALTER TABLE nama_table ALTER COLUMN nama_colom TYPE VARCHAR using NAME_COLUMN::VARCHAR;</a:t>
            </a:r>
          </a:p>
        </p:txBody>
      </p:sp>
      <p:sp>
        <p:nvSpPr>
          <p:cNvPr id="11" name="Rectangle 10"/>
          <p:cNvSpPr/>
          <p:nvPr/>
        </p:nvSpPr>
        <p:spPr>
          <a:xfrm>
            <a:off x="218407" y="3939318"/>
            <a:ext cx="3966920" cy="523220"/>
          </a:xfrm>
          <a:prstGeom prst="rect">
            <a:avLst/>
          </a:prstGeom>
        </p:spPr>
        <p:txBody>
          <a:bodyPr wrap="none">
            <a:spAutoFit/>
          </a:bodyPr>
          <a:lstStyle/>
          <a:p>
            <a:r>
              <a:rPr lang="en-US" sz="2800" u="sng" dirty="0"/>
              <a:t>alter  </a:t>
            </a:r>
            <a:r>
              <a:rPr lang="en-US" sz="2800" u="sng" dirty="0" err="1"/>
              <a:t>colom</a:t>
            </a:r>
            <a:r>
              <a:rPr lang="en-US" sz="2800" u="sng" dirty="0"/>
              <a:t> variable  type</a:t>
            </a:r>
          </a:p>
        </p:txBody>
      </p:sp>
      <p:sp>
        <p:nvSpPr>
          <p:cNvPr id="12" name="Rectangle 11"/>
          <p:cNvSpPr/>
          <p:nvPr/>
        </p:nvSpPr>
        <p:spPr>
          <a:xfrm>
            <a:off x="6020692" y="2004119"/>
            <a:ext cx="2248693" cy="523220"/>
          </a:xfrm>
          <a:prstGeom prst="rect">
            <a:avLst/>
          </a:prstGeom>
        </p:spPr>
        <p:txBody>
          <a:bodyPr wrap="none">
            <a:spAutoFit/>
          </a:bodyPr>
          <a:lstStyle/>
          <a:p>
            <a:r>
              <a:rPr lang="en-US" sz="2800" u="sng" dirty="0"/>
              <a:t>Show all </a:t>
            </a:r>
            <a:r>
              <a:rPr lang="en-US" sz="2800" u="sng" dirty="0" err="1"/>
              <a:t>Tabel</a:t>
            </a:r>
            <a:endParaRPr lang="en-US" sz="2800" u="sng" dirty="0"/>
          </a:p>
        </p:txBody>
      </p:sp>
      <p:sp>
        <p:nvSpPr>
          <p:cNvPr id="13" name="Rectangle 12"/>
          <p:cNvSpPr/>
          <p:nvPr/>
        </p:nvSpPr>
        <p:spPr>
          <a:xfrm>
            <a:off x="7145038" y="2609003"/>
            <a:ext cx="3749103" cy="369332"/>
          </a:xfrm>
          <a:prstGeom prst="rect">
            <a:avLst/>
          </a:prstGeom>
        </p:spPr>
        <p:txBody>
          <a:bodyPr wrap="none">
            <a:spAutoFit/>
          </a:bodyPr>
          <a:lstStyle/>
          <a:p>
            <a:r>
              <a:rPr lang="en-US"/>
              <a:t>SELECT * FROM pg_catalog.pg_tables;</a:t>
            </a:r>
          </a:p>
        </p:txBody>
      </p:sp>
      <p:sp>
        <p:nvSpPr>
          <p:cNvPr id="15" name="Rectangle 14"/>
          <p:cNvSpPr/>
          <p:nvPr/>
        </p:nvSpPr>
        <p:spPr>
          <a:xfrm>
            <a:off x="218407" y="5764101"/>
            <a:ext cx="6096000" cy="646331"/>
          </a:xfrm>
          <a:prstGeom prst="rect">
            <a:avLst/>
          </a:prstGeom>
        </p:spPr>
        <p:txBody>
          <a:bodyPr>
            <a:spAutoFit/>
          </a:bodyPr>
          <a:lstStyle/>
          <a:p>
            <a:r>
              <a:rPr lang="en-US" dirty="0"/>
              <a:t>ALTER TABLE </a:t>
            </a:r>
            <a:r>
              <a:rPr lang="en-US" dirty="0" err="1"/>
              <a:t>table_name</a:t>
            </a:r>
            <a:endParaRPr lang="en-US" dirty="0"/>
          </a:p>
          <a:p>
            <a:r>
              <a:rPr lang="en-US" dirty="0"/>
              <a:t>ADD COLUMN </a:t>
            </a:r>
            <a:r>
              <a:rPr lang="en-US" dirty="0" err="1"/>
              <a:t>new_column_name</a:t>
            </a:r>
            <a:r>
              <a:rPr lang="en-US" dirty="0"/>
              <a:t> </a:t>
            </a:r>
            <a:r>
              <a:rPr lang="en-US" dirty="0" err="1"/>
              <a:t>data_type</a:t>
            </a:r>
            <a:r>
              <a:rPr lang="en-US" dirty="0"/>
              <a:t>;</a:t>
            </a:r>
          </a:p>
        </p:txBody>
      </p:sp>
      <p:sp>
        <p:nvSpPr>
          <p:cNvPr id="17" name="Rectangle 16"/>
          <p:cNvSpPr/>
          <p:nvPr/>
        </p:nvSpPr>
        <p:spPr>
          <a:xfrm>
            <a:off x="218407" y="5199423"/>
            <a:ext cx="3715954" cy="523220"/>
          </a:xfrm>
          <a:prstGeom prst="rect">
            <a:avLst/>
          </a:prstGeom>
        </p:spPr>
        <p:txBody>
          <a:bodyPr wrap="none">
            <a:spAutoFit/>
          </a:bodyPr>
          <a:lstStyle/>
          <a:p>
            <a:r>
              <a:rPr lang="en-US" sz="2800" u="sng" dirty="0"/>
              <a:t>alter  </a:t>
            </a:r>
            <a:r>
              <a:rPr lang="en-US" sz="2800" u="sng" dirty="0" err="1"/>
              <a:t>colom</a:t>
            </a:r>
            <a:r>
              <a:rPr lang="en-US" sz="2800" u="sng" dirty="0"/>
              <a:t> add column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1674</Words>
  <Application>Microsoft Office PowerPoint</Application>
  <PresentationFormat>Widescreen</PresentationFormat>
  <Paragraphs>277</Paragraphs>
  <Slides>38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Linux Libertine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DML (Data Manipulation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DML (Data Manipulation Language)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ETG User</dc:creator>
  <cp:lastModifiedBy>Youhan Ideapad Gaming 3</cp:lastModifiedBy>
  <cp:revision>89</cp:revision>
  <dcterms:created xsi:type="dcterms:W3CDTF">2019-05-07T06:53:00Z</dcterms:created>
  <dcterms:modified xsi:type="dcterms:W3CDTF">2023-04-25T14:32:39Z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8CF087852AD5488B90A1BEA7A46F7C5A</vt:lpwstr>
  </property>
  <property fmtid="{D5CDD505-2E9C-101B-9397-08002B2CF9AE}" pid="3" name="KSOProductBuildVer">
    <vt:lpwstr>2057-11.2.0.11254</vt:lpwstr>
  </property>
</Properties>
</file>