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80" r:id="rId5"/>
    <p:sldId id="261" r:id="rId6"/>
    <p:sldId id="262" r:id="rId7"/>
    <p:sldId id="282" r:id="rId8"/>
    <p:sldId id="283" r:id="rId9"/>
    <p:sldId id="263" r:id="rId10"/>
    <p:sldId id="284" r:id="rId11"/>
    <p:sldId id="285" r:id="rId12"/>
    <p:sldId id="286" r:id="rId13"/>
    <p:sldId id="287" r:id="rId14"/>
    <p:sldId id="28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59"/>
    <p:restoredTop sz="62140" autoAdjust="0"/>
  </p:normalViewPr>
  <p:slideViewPr>
    <p:cSldViewPr snapToGrid="0" snapToObjects="1">
      <p:cViewPr varScale="1">
        <p:scale>
          <a:sx n="72" d="100"/>
          <a:sy n="72" d="100"/>
        </p:scale>
        <p:origin x="10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="" xmlns:a16="http://schemas.microsoft.com/office/drawing/2014/main" id="{194CC42F-4ED3-4A62-9190-3141075B9F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74EA67AE-F599-4188-BF3A-C4214684BF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73241-3921-45AD-9CA1-E092892ECF25}" type="datetimeFigureOut">
              <a:rPr lang="fr-FR" smtClean="0"/>
              <a:t>18/06/2019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C92A5930-E7CF-4898-B19A-92EB580BE0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6FE35762-7531-4B40-AA3B-7A63B6915F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0ED76-92AC-45FA-A70D-22B4B954571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9483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33DE6-FF74-7F4B-A610-C8436B1FBBF7}" type="datetimeFigureOut">
              <a:rPr lang="fr-FR" smtClean="0"/>
              <a:t>18/06/2019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0D7F8-5CFC-DD43-A8BD-555407BA41C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17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0D7F8-5CFC-DD43-A8BD-555407BA41C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3408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0D7F8-5CFC-DD43-A8BD-555407BA41C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3308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0D7F8-5CFC-DD43-A8BD-555407BA41C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26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0D7F8-5CFC-DD43-A8BD-555407BA41C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1923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0D7F8-5CFC-DD43-A8BD-555407BA41C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05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0D7F8-5CFC-DD43-A8BD-555407BA41C2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6103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899ABA1-EFAD-4EBC-B0A8-D427A0816D76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7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CF56-4308-4DF4-92C5-757DD97EF9B9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0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11D05A7-00F9-4C4A-8A43-29ECC8799647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4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845-4BCF-4055-BABF-B4593508E9D9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1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0BDEED4-71B7-44E4-B99F-F5894BE871FC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4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804E9C0-24AF-427C-9CC0-DFA073D623E2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8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237D350-F6CC-46BA-9FE0-31AACAC478CC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2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3639-1F9C-4F25-BCB0-30B1DC9D83E2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9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C862B0A-ED52-44C8-A4C6-A68AE2E03A6B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4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0D17D-F4A2-4887-BC6F-F88D992C4E9C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1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76731E5-7D44-48C4-A3E2-6506DA7CF33C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0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5531F-024A-4264-B31E-68CCE501D6A7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epmsource.com/2013/05/02/migrating-ps-2010-to-ps-2013-walkthrough/" TargetMode="Externa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epmsource.com/2013/05/02/migrating-ps-2010-to-ps-2013-walkthrough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epmsource.com/2013/05/02/migrating-ps-2010-to-ps-2013-walkthrough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epmsource.com/2013/05/02/migrating-ps-2010-to-ps-2013-walkthrough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epmsource.com/2013/05/02/migrating-ps-2010-to-ps-2013-walkthrough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hyperlink" Target="https://epmsource.com/2013/05/02/migrating-ps-2010-to-ps-2013-walkthrough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pmsource.com/2013/05/02/migrating-ps-2010-to-ps-2013-walkthrough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epmsource.com/2013/05/02/migrating-ps-2010-to-ps-2013-walkthrough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epmsource.com/2013/05/02/migrating-ps-2010-to-ps-2013-walkthrough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epmsource.com/2013/05/02/migrating-ps-2010-to-ps-2013-walkthrough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pmsource.com/2013/05/02/migrating-ps-2010-to-ps-2013-walkthrough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7" Type="http://schemas.openxmlformats.org/officeDocument/2006/relationships/image" Target="../media/image8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pmsource.com/2013/05/02/migrating-ps-2010-to-ps-2013-walkthroug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DD2E9F2-2D27-5742-8F52-3B6CC221FB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Construction d’un diamant paramétrique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D066C936-01EC-AA43-8605-466C843343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Auteurs</a:t>
            </a:r>
          </a:p>
          <a:p>
            <a:r>
              <a:rPr lang="fr-FR" dirty="0" smtClean="0"/>
              <a:t>Kadir ERCIN</a:t>
            </a:r>
            <a:endParaRPr lang="fr-FR" dirty="0"/>
          </a:p>
          <a:p>
            <a:r>
              <a:rPr lang="fr-FR" dirty="0" smtClean="0"/>
              <a:t>Li XIN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4004061-D20A-4808-9E49-58D658C45AD4}"/>
              </a:ext>
            </a:extLst>
          </p:cNvPr>
          <p:cNvSpPr txBox="1"/>
          <p:nvPr/>
        </p:nvSpPr>
        <p:spPr>
          <a:xfrm>
            <a:off x="2090257" y="1266738"/>
            <a:ext cx="8011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buClr>
                <a:srgbClr val="4A66AC"/>
              </a:buClr>
              <a:buSzPct val="110000"/>
            </a:pPr>
            <a:r>
              <a:rPr lang="fr-FR" sz="3200" dirty="0" smtClean="0">
                <a:solidFill>
                  <a:srgbClr val="FFFEFF"/>
                </a:solidFill>
              </a:rPr>
              <a:t>Projet IN55</a:t>
            </a:r>
            <a:endParaRPr lang="fr-FR" sz="3200" dirty="0">
              <a:solidFill>
                <a:srgbClr val="FFFEFF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D548B1E1-3096-456D-8167-718175BAA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2" y="5875116"/>
            <a:ext cx="2192323" cy="90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5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2366EBA-92FD-44AE-87A9-25E5135EB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B437F5FC-01F7-4EB4-81E7-C27D917E95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4B0CFF10-4805-4BFA-961B-1F60DAEB94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BE054536-C03E-4857-B4AE-D687A58F9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FE33E51C-23D8-43F5-98C4-A2ED2C4C99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89E18891-DEB2-4CFD-A907-2868B2A910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0002C1BB-DB60-4314-A2FC-203E54D94C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9B75BDFA-6D78-4FB1-9F21-5280855C49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0B632D6B-A327-41AB-BBCF-9A03AD2AB7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="" xmlns:a16="http://schemas.microsoft.com/office/drawing/2014/main" id="{F514BBC5-1736-4813-BECB-5A6B6738E5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94A2C868-7AEC-4209-BFA3-7185B11D33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="" xmlns:a16="http://schemas.microsoft.com/office/drawing/2014/main" id="{FF56CB70-2B25-4695-ADC8-6092D0D112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="" xmlns:a16="http://schemas.microsoft.com/office/drawing/2014/main" id="{BA411BEF-2182-4458-B9AF-1634B5C231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="" xmlns:a16="http://schemas.microsoft.com/office/drawing/2014/main" id="{53F27E63-3F11-4C85-AC72-1EE8508C4C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68B589BA-F70F-4E0B-94B9-EEB83EDF3F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="" xmlns:a16="http://schemas.microsoft.com/office/drawing/2014/main" id="{9D0B991D-CB0A-415F-8D77-A5565F66F0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="" xmlns:a16="http://schemas.microsoft.com/office/drawing/2014/main" id="{701E99DE-74F0-41D1-BBF4-5A57053BB6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="" xmlns:a16="http://schemas.microsoft.com/office/drawing/2014/main" id="{C02EE40A-8F17-4182-9495-9506463B79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="" xmlns:a16="http://schemas.microsoft.com/office/drawing/2014/main" id="{924210CA-0A35-4127-925F-D4084B7DC3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="" xmlns:a16="http://schemas.microsoft.com/office/drawing/2014/main" id="{DC13CEF1-DD2D-474C-B81C-820CEF3D9C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="" xmlns:a16="http://schemas.microsoft.com/office/drawing/2014/main" id="{F889481A-8038-43E6-8EF1-A5F802CEDF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="" xmlns:a16="http://schemas.microsoft.com/office/drawing/2014/main" id="{128BD14A-9093-4854-A73A-F666B2ED2D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22D884F4-76EC-4371-B903-E79CF191E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="" xmlns:a16="http://schemas.microsoft.com/office/drawing/2014/main" id="{7C462C46-EFB7-4580-9921-DFC346FCC3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FFEFB5-F0BD-874B-8D8E-EBD20C25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7355743" cy="1230570"/>
          </a:xfrm>
        </p:spPr>
        <p:txBody>
          <a:bodyPr anchor="t">
            <a:norm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</a:rPr>
              <a:t>Maillage Crown</a:t>
            </a:r>
            <a:br>
              <a:rPr lang="fr-FR" sz="2800" dirty="0" smtClean="0">
                <a:solidFill>
                  <a:schemeClr val="accent1"/>
                </a:solidFill>
              </a:rPr>
            </a:b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="" xmlns:a16="http://schemas.microsoft.com/office/drawing/2014/main" id="{B8B918B4-AB10-4E3A-916E-A9625586EA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9" name="Espace réservé du contenu 4" descr="Migrating PS 2010 to PS 2013 Walkthrough | epmsource">
            <a:extLst>
              <a:ext uri="{FF2B5EF4-FFF2-40B4-BE49-F238E27FC236}">
                <a16:creationId xmlns="" xmlns:a16="http://schemas.microsoft.com/office/drawing/2014/main" id="{B1B228AA-D295-A147-8640-7C31846FC8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rcRect l="1644" r="-3" b="-3"/>
          <a:stretch/>
        </p:blipFill>
        <p:spPr>
          <a:xfrm>
            <a:off x="10198799" y="712800"/>
            <a:ext cx="1033200" cy="1050472"/>
          </a:xfrm>
          <a:prstGeom prst="rect">
            <a:avLst/>
          </a:prstGeom>
          <a:ln w="9525">
            <a:noFill/>
          </a:ln>
        </p:spPr>
      </p:pic>
      <p:sp>
        <p:nvSpPr>
          <p:cNvPr id="42" name="Espace réservé du numéro de diapositive 41">
            <a:extLst>
              <a:ext uri="{FF2B5EF4-FFF2-40B4-BE49-F238E27FC236}">
                <a16:creationId xmlns="" xmlns:a16="http://schemas.microsoft.com/office/drawing/2014/main" id="{41164A1B-FFD6-4312-A36D-A23AECA2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36" name="Image 3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903" y="2228850"/>
            <a:ext cx="5863436" cy="1614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551" y="4876788"/>
            <a:ext cx="7313776" cy="6683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975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2366EBA-92FD-44AE-87A9-25E5135EB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B437F5FC-01F7-4EB4-81E7-C27D917E95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4B0CFF10-4805-4BFA-961B-1F60DAEB94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BE054536-C03E-4857-B4AE-D687A58F9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FE33E51C-23D8-43F5-98C4-A2ED2C4C99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89E18891-DEB2-4CFD-A907-2868B2A910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0002C1BB-DB60-4314-A2FC-203E54D94C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9B75BDFA-6D78-4FB1-9F21-5280855C49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0B632D6B-A327-41AB-BBCF-9A03AD2AB7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="" xmlns:a16="http://schemas.microsoft.com/office/drawing/2014/main" id="{F514BBC5-1736-4813-BECB-5A6B6738E5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94A2C868-7AEC-4209-BFA3-7185B11D33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="" xmlns:a16="http://schemas.microsoft.com/office/drawing/2014/main" id="{FF56CB70-2B25-4695-ADC8-6092D0D112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="" xmlns:a16="http://schemas.microsoft.com/office/drawing/2014/main" id="{BA411BEF-2182-4458-B9AF-1634B5C231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="" xmlns:a16="http://schemas.microsoft.com/office/drawing/2014/main" id="{53F27E63-3F11-4C85-AC72-1EE8508C4C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68B589BA-F70F-4E0B-94B9-EEB83EDF3F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="" xmlns:a16="http://schemas.microsoft.com/office/drawing/2014/main" id="{9D0B991D-CB0A-415F-8D77-A5565F66F0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="" xmlns:a16="http://schemas.microsoft.com/office/drawing/2014/main" id="{701E99DE-74F0-41D1-BBF4-5A57053BB6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="" xmlns:a16="http://schemas.microsoft.com/office/drawing/2014/main" id="{C02EE40A-8F17-4182-9495-9506463B79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="" xmlns:a16="http://schemas.microsoft.com/office/drawing/2014/main" id="{924210CA-0A35-4127-925F-D4084B7DC3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="" xmlns:a16="http://schemas.microsoft.com/office/drawing/2014/main" id="{DC13CEF1-DD2D-474C-B81C-820CEF3D9C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="" xmlns:a16="http://schemas.microsoft.com/office/drawing/2014/main" id="{F889481A-8038-43E6-8EF1-A5F802CEDF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="" xmlns:a16="http://schemas.microsoft.com/office/drawing/2014/main" id="{128BD14A-9093-4854-A73A-F666B2ED2D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22D884F4-76EC-4371-B903-E79CF191E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="" xmlns:a16="http://schemas.microsoft.com/office/drawing/2014/main" id="{7C462C46-EFB7-4580-9921-DFC346FCC3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FFEFB5-F0BD-874B-8D8E-EBD20C25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380" y="404163"/>
            <a:ext cx="7355743" cy="1230570"/>
          </a:xfrm>
        </p:spPr>
        <p:txBody>
          <a:bodyPr anchor="t">
            <a:norm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</a:rPr>
              <a:t>Maillage Main </a:t>
            </a:r>
            <a:r>
              <a:rPr lang="fr-FR" sz="2800" dirty="0" err="1" smtClean="0">
                <a:solidFill>
                  <a:schemeClr val="accent1"/>
                </a:solidFill>
              </a:rPr>
              <a:t>Facets</a:t>
            </a:r>
            <a:r>
              <a:rPr lang="fr-FR" sz="2800" dirty="0" smtClean="0">
                <a:solidFill>
                  <a:schemeClr val="accent1"/>
                </a:solidFill>
              </a:rPr>
              <a:t> (point sur </a:t>
            </a:r>
            <a:r>
              <a:rPr lang="fr-FR" sz="2800" dirty="0" err="1" smtClean="0">
                <a:solidFill>
                  <a:schemeClr val="accent1"/>
                </a:solidFill>
              </a:rPr>
              <a:t>Girdle</a:t>
            </a:r>
            <a:r>
              <a:rPr lang="fr-FR" sz="2800" dirty="0" smtClean="0">
                <a:solidFill>
                  <a:schemeClr val="accent1"/>
                </a:solidFill>
              </a:rPr>
              <a:t>)</a:t>
            </a:r>
            <a:br>
              <a:rPr lang="fr-FR" sz="2800" dirty="0" smtClean="0">
                <a:solidFill>
                  <a:schemeClr val="accent1"/>
                </a:solidFill>
              </a:rPr>
            </a:b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="" xmlns:a16="http://schemas.microsoft.com/office/drawing/2014/main" id="{B8B918B4-AB10-4E3A-916E-A9625586EA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9" name="Espace réservé du contenu 4" descr="Migrating PS 2010 to PS 2013 Walkthrough | epmsource">
            <a:extLst>
              <a:ext uri="{FF2B5EF4-FFF2-40B4-BE49-F238E27FC236}">
                <a16:creationId xmlns="" xmlns:a16="http://schemas.microsoft.com/office/drawing/2014/main" id="{B1B228AA-D295-A147-8640-7C31846FC8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rcRect l="1644" r="-3" b="-3"/>
          <a:stretch/>
        </p:blipFill>
        <p:spPr>
          <a:xfrm>
            <a:off x="10198799" y="712800"/>
            <a:ext cx="1033200" cy="1050472"/>
          </a:xfrm>
          <a:prstGeom prst="rect">
            <a:avLst/>
          </a:prstGeom>
          <a:ln w="9525">
            <a:noFill/>
          </a:ln>
        </p:spPr>
      </p:pic>
      <p:sp>
        <p:nvSpPr>
          <p:cNvPr id="42" name="Espace réservé du numéro de diapositive 41">
            <a:extLst>
              <a:ext uri="{FF2B5EF4-FFF2-40B4-BE49-F238E27FC236}">
                <a16:creationId xmlns="" xmlns:a16="http://schemas.microsoft.com/office/drawing/2014/main" id="{41164A1B-FFD6-4312-A36D-A23AECA2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32" name="Image 3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512" y="1634733"/>
            <a:ext cx="5406311" cy="177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" name="Image 33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76" y="3740794"/>
            <a:ext cx="3289300" cy="2344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502519" y="6354744"/>
            <a:ext cx="455541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mbria Math" panose="02040503050406030204" pitchFamily="18" charset="0"/>
                <a:ea typeface="ＭＳ 明朝" panose="02020609040205080304" pitchFamily="17" charset="-128"/>
                <a:cs typeface="Cambria Math" panose="02040503050406030204" pitchFamily="18" charset="0"/>
              </a:rPr>
              <a:t>Pm(</a:t>
            </a:r>
            <a:r>
              <a:rPr lang="en-US" dirty="0" err="1">
                <a:latin typeface="Cambria Math" panose="02040503050406030204" pitchFamily="18" charset="0"/>
                <a:ea typeface="ＭＳ 明朝" panose="02020609040205080304" pitchFamily="17" charset="-128"/>
                <a:cs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ＭＳ 明朝" panose="02020609040205080304" pitchFamily="17" charset="-128"/>
                <a:cs typeface="Cambria Math" panose="02040503050406030204" pitchFamily="18" charset="0"/>
              </a:rPr>
              <a:t>) = Intersection(OPt(</a:t>
            </a:r>
            <a:r>
              <a:rPr lang="en-US" dirty="0" err="1">
                <a:latin typeface="Cambria Math" panose="02040503050406030204" pitchFamily="18" charset="0"/>
                <a:ea typeface="ＭＳ 明朝" panose="02020609040205080304" pitchFamily="17" charset="-128"/>
                <a:cs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ＭＳ 明朝" panose="02020609040205080304" pitchFamily="17" charset="-128"/>
                <a:cs typeface="Cambria Math" panose="02040503050406030204" pitchFamily="18" charset="0"/>
              </a:rPr>
              <a:t>),</a:t>
            </a:r>
            <a:r>
              <a:rPr lang="en-US" dirty="0" err="1">
                <a:latin typeface="Cambria Math" panose="02040503050406030204" pitchFamily="18" charset="0"/>
                <a:ea typeface="ＭＳ 明朝" panose="02020609040205080304" pitchFamily="17" charset="-128"/>
                <a:cs typeface="Cambria Math" panose="02040503050406030204" pitchFamily="18" charset="0"/>
              </a:rPr>
              <a:t>Pg</a:t>
            </a:r>
            <a:r>
              <a:rPr lang="en-US" dirty="0">
                <a:latin typeface="Cambria Math" panose="02040503050406030204" pitchFamily="18" charset="0"/>
                <a:ea typeface="ＭＳ 明朝" panose="02020609040205080304" pitchFamily="17" charset="-128"/>
                <a:cs typeface="Cambria Math" panose="02040503050406030204" pitchFamily="18" charset="0"/>
              </a:rPr>
              <a:t>(k)</a:t>
            </a:r>
            <a:r>
              <a:rPr lang="en-US" dirty="0" err="1">
                <a:latin typeface="Cambria Math" panose="02040503050406030204" pitchFamily="18" charset="0"/>
                <a:ea typeface="ＭＳ 明朝" panose="02020609040205080304" pitchFamily="17" charset="-128"/>
                <a:cs typeface="Cambria Math" panose="02040503050406030204" pitchFamily="18" charset="0"/>
              </a:rPr>
              <a:t>Pg</a:t>
            </a:r>
            <a:r>
              <a:rPr lang="en-US" dirty="0">
                <a:latin typeface="Cambria Math" panose="02040503050406030204" pitchFamily="18" charset="0"/>
                <a:ea typeface="ＭＳ 明朝" panose="02020609040205080304" pitchFamily="17" charset="-128"/>
                <a:cs typeface="Cambria Math" panose="02040503050406030204" pitchFamily="18" charset="0"/>
              </a:rPr>
              <a:t>(k+1)).</a:t>
            </a:r>
            <a:endParaRPr lang="fr-FR" dirty="0">
              <a:effectLst/>
              <a:latin typeface="Calibri" panose="020F050202020403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1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2366EBA-92FD-44AE-87A9-25E5135EB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B437F5FC-01F7-4EB4-81E7-C27D917E95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4B0CFF10-4805-4BFA-961B-1F60DAEB94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BE054536-C03E-4857-B4AE-D687A58F9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FE33E51C-23D8-43F5-98C4-A2ED2C4C99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89E18891-DEB2-4CFD-A907-2868B2A910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0002C1BB-DB60-4314-A2FC-203E54D94C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9B75BDFA-6D78-4FB1-9F21-5280855C49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0B632D6B-A327-41AB-BBCF-9A03AD2AB7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="" xmlns:a16="http://schemas.microsoft.com/office/drawing/2014/main" id="{F514BBC5-1736-4813-BECB-5A6B6738E5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94A2C868-7AEC-4209-BFA3-7185B11D33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="" xmlns:a16="http://schemas.microsoft.com/office/drawing/2014/main" id="{FF56CB70-2B25-4695-ADC8-6092D0D112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="" xmlns:a16="http://schemas.microsoft.com/office/drawing/2014/main" id="{BA411BEF-2182-4458-B9AF-1634B5C231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="" xmlns:a16="http://schemas.microsoft.com/office/drawing/2014/main" id="{53F27E63-3F11-4C85-AC72-1EE8508C4C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68B589BA-F70F-4E0B-94B9-EEB83EDF3F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="" xmlns:a16="http://schemas.microsoft.com/office/drawing/2014/main" id="{9D0B991D-CB0A-415F-8D77-A5565F66F0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="" xmlns:a16="http://schemas.microsoft.com/office/drawing/2014/main" id="{701E99DE-74F0-41D1-BBF4-5A57053BB6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="" xmlns:a16="http://schemas.microsoft.com/office/drawing/2014/main" id="{C02EE40A-8F17-4182-9495-9506463B79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="" xmlns:a16="http://schemas.microsoft.com/office/drawing/2014/main" id="{924210CA-0A35-4127-925F-D4084B7DC3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="" xmlns:a16="http://schemas.microsoft.com/office/drawing/2014/main" id="{DC13CEF1-DD2D-474C-B81C-820CEF3D9C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="" xmlns:a16="http://schemas.microsoft.com/office/drawing/2014/main" id="{F889481A-8038-43E6-8EF1-A5F802CEDF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="" xmlns:a16="http://schemas.microsoft.com/office/drawing/2014/main" id="{128BD14A-9093-4854-A73A-F666B2ED2D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22D884F4-76EC-4371-B903-E79CF191E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="" xmlns:a16="http://schemas.microsoft.com/office/drawing/2014/main" id="{7C462C46-EFB7-4580-9921-DFC346FCC3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FFEFB5-F0BD-874B-8D8E-EBD20C25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380" y="404163"/>
            <a:ext cx="7355743" cy="1230570"/>
          </a:xfrm>
        </p:spPr>
        <p:txBody>
          <a:bodyPr anchor="t">
            <a:norm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</a:rPr>
              <a:t>Maillage </a:t>
            </a:r>
            <a:r>
              <a:rPr lang="fr-FR" sz="2800" dirty="0" err="1" smtClean="0">
                <a:solidFill>
                  <a:schemeClr val="accent1"/>
                </a:solidFill>
              </a:rPr>
              <a:t>Girdles</a:t>
            </a:r>
            <a:r>
              <a:rPr lang="fr-FR" sz="2800" dirty="0" smtClean="0">
                <a:solidFill>
                  <a:schemeClr val="accent1"/>
                </a:solidFill>
              </a:rPr>
              <a:t> </a:t>
            </a:r>
            <a:r>
              <a:rPr lang="fr-FR" sz="2800" dirty="0" err="1" smtClean="0">
                <a:solidFill>
                  <a:schemeClr val="accent1"/>
                </a:solidFill>
              </a:rPr>
              <a:t>Facets</a:t>
            </a:r>
            <a:r>
              <a:rPr lang="fr-FR" sz="2800" dirty="0" smtClean="0">
                <a:solidFill>
                  <a:schemeClr val="accent1"/>
                </a:solidFill>
              </a:rPr>
              <a:t> (point sur </a:t>
            </a:r>
            <a:r>
              <a:rPr lang="fr-FR" sz="2800" dirty="0" err="1" smtClean="0">
                <a:solidFill>
                  <a:schemeClr val="accent1"/>
                </a:solidFill>
              </a:rPr>
              <a:t>Girdle</a:t>
            </a:r>
            <a:r>
              <a:rPr lang="fr-FR" sz="2800" dirty="0" smtClean="0">
                <a:solidFill>
                  <a:schemeClr val="accent1"/>
                </a:solidFill>
              </a:rPr>
              <a:t>)</a:t>
            </a:r>
            <a:br>
              <a:rPr lang="fr-FR" sz="2800" dirty="0" smtClean="0">
                <a:solidFill>
                  <a:schemeClr val="accent1"/>
                </a:solidFill>
              </a:rPr>
            </a:b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="" xmlns:a16="http://schemas.microsoft.com/office/drawing/2014/main" id="{B8B918B4-AB10-4E3A-916E-A9625586EA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9" name="Espace réservé du contenu 4" descr="Migrating PS 2010 to PS 2013 Walkthrough | epmsource">
            <a:extLst>
              <a:ext uri="{FF2B5EF4-FFF2-40B4-BE49-F238E27FC236}">
                <a16:creationId xmlns="" xmlns:a16="http://schemas.microsoft.com/office/drawing/2014/main" id="{B1B228AA-D295-A147-8640-7C31846FC8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rcRect l="1644" r="-3" b="-3"/>
          <a:stretch/>
        </p:blipFill>
        <p:spPr>
          <a:xfrm>
            <a:off x="10198799" y="712800"/>
            <a:ext cx="1033200" cy="1050472"/>
          </a:xfrm>
          <a:prstGeom prst="rect">
            <a:avLst/>
          </a:prstGeom>
          <a:ln w="9525">
            <a:noFill/>
          </a:ln>
        </p:spPr>
      </p:pic>
      <p:sp>
        <p:nvSpPr>
          <p:cNvPr id="42" name="Espace réservé du numéro de diapositive 41">
            <a:extLst>
              <a:ext uri="{FF2B5EF4-FFF2-40B4-BE49-F238E27FC236}">
                <a16:creationId xmlns="" xmlns:a16="http://schemas.microsoft.com/office/drawing/2014/main" id="{41164A1B-FFD6-4312-A36D-A23AECA2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36" name="Image 3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28" y="1757591"/>
            <a:ext cx="5574795" cy="36510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3606800" y="5791199"/>
            <a:ext cx="6778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Déterminer tous les points du </a:t>
            </a:r>
            <a:r>
              <a:rPr lang="fr-FR" dirty="0" err="1" smtClean="0"/>
              <a:t>Girdle</a:t>
            </a:r>
            <a:r>
              <a:rPr lang="fr-FR" dirty="0" smtClean="0"/>
              <a:t> entre 2 Main </a:t>
            </a:r>
            <a:r>
              <a:rPr lang="fr-FR" dirty="0" err="1" smtClean="0"/>
              <a:t>Facets</a:t>
            </a:r>
            <a:r>
              <a:rPr lang="fr-FR" dirty="0" smtClean="0"/>
              <a:t>, via calculs d’angles</a:t>
            </a:r>
          </a:p>
        </p:txBody>
      </p:sp>
    </p:spTree>
    <p:extLst>
      <p:ext uri="{BB962C8B-B14F-4D97-AF65-F5344CB8AC3E}">
        <p14:creationId xmlns:p14="http://schemas.microsoft.com/office/powerpoint/2010/main" val="22812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2366EBA-92FD-44AE-87A9-25E5135EB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B437F5FC-01F7-4EB4-81E7-C27D917E95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4B0CFF10-4805-4BFA-961B-1F60DAEB94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BE054536-C03E-4857-B4AE-D687A58F9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FE33E51C-23D8-43F5-98C4-A2ED2C4C99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89E18891-DEB2-4CFD-A907-2868B2A910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0002C1BB-DB60-4314-A2FC-203E54D94C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9B75BDFA-6D78-4FB1-9F21-5280855C49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0B632D6B-A327-41AB-BBCF-9A03AD2AB7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="" xmlns:a16="http://schemas.microsoft.com/office/drawing/2014/main" id="{F514BBC5-1736-4813-BECB-5A6B6738E5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94A2C868-7AEC-4209-BFA3-7185B11D33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="" xmlns:a16="http://schemas.microsoft.com/office/drawing/2014/main" id="{FF56CB70-2B25-4695-ADC8-6092D0D112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="" xmlns:a16="http://schemas.microsoft.com/office/drawing/2014/main" id="{BA411BEF-2182-4458-B9AF-1634B5C231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="" xmlns:a16="http://schemas.microsoft.com/office/drawing/2014/main" id="{53F27E63-3F11-4C85-AC72-1EE8508C4C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68B589BA-F70F-4E0B-94B9-EEB83EDF3F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="" xmlns:a16="http://schemas.microsoft.com/office/drawing/2014/main" id="{9D0B991D-CB0A-415F-8D77-A5565F66F0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="" xmlns:a16="http://schemas.microsoft.com/office/drawing/2014/main" id="{701E99DE-74F0-41D1-BBF4-5A57053BB6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="" xmlns:a16="http://schemas.microsoft.com/office/drawing/2014/main" id="{C02EE40A-8F17-4182-9495-9506463B79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="" xmlns:a16="http://schemas.microsoft.com/office/drawing/2014/main" id="{924210CA-0A35-4127-925F-D4084B7DC3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="" xmlns:a16="http://schemas.microsoft.com/office/drawing/2014/main" id="{DC13CEF1-DD2D-474C-B81C-820CEF3D9C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="" xmlns:a16="http://schemas.microsoft.com/office/drawing/2014/main" id="{F889481A-8038-43E6-8EF1-A5F802CEDF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="" xmlns:a16="http://schemas.microsoft.com/office/drawing/2014/main" id="{128BD14A-9093-4854-A73A-F666B2ED2D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22D884F4-76EC-4371-B903-E79CF191E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="" xmlns:a16="http://schemas.microsoft.com/office/drawing/2014/main" id="{7C462C46-EFB7-4580-9921-DFC346FCC3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FFEFB5-F0BD-874B-8D8E-EBD20C25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380" y="404163"/>
            <a:ext cx="7355743" cy="1230570"/>
          </a:xfrm>
        </p:spPr>
        <p:txBody>
          <a:bodyPr anchor="t">
            <a:norm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</a:rPr>
              <a:t>Maillage </a:t>
            </a:r>
            <a:r>
              <a:rPr lang="fr-FR" sz="2800" dirty="0" err="1" smtClean="0">
                <a:solidFill>
                  <a:schemeClr val="accent1"/>
                </a:solidFill>
              </a:rPr>
              <a:t>Pavilion</a:t>
            </a:r>
            <a:r>
              <a:rPr lang="fr-FR" sz="2800" dirty="0" smtClean="0">
                <a:solidFill>
                  <a:schemeClr val="accent1"/>
                </a:solidFill>
              </a:rPr>
              <a:t> + </a:t>
            </a:r>
            <a:r>
              <a:rPr lang="fr-FR" sz="2800" dirty="0" err="1" smtClean="0">
                <a:solidFill>
                  <a:schemeClr val="accent1"/>
                </a:solidFill>
              </a:rPr>
              <a:t>Culet</a:t>
            </a:r>
            <a:r>
              <a:rPr lang="fr-FR" sz="2800" dirty="0" smtClean="0">
                <a:solidFill>
                  <a:schemeClr val="accent1"/>
                </a:solidFill>
              </a:rPr>
              <a:t> </a:t>
            </a:r>
            <a:br>
              <a:rPr lang="fr-FR" sz="2800" dirty="0" smtClean="0">
                <a:solidFill>
                  <a:schemeClr val="accent1"/>
                </a:solidFill>
              </a:rPr>
            </a:b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="" xmlns:a16="http://schemas.microsoft.com/office/drawing/2014/main" id="{B8B918B4-AB10-4E3A-916E-A9625586EA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9" name="Espace réservé du contenu 4" descr="Migrating PS 2010 to PS 2013 Walkthrough | epmsource">
            <a:extLst>
              <a:ext uri="{FF2B5EF4-FFF2-40B4-BE49-F238E27FC236}">
                <a16:creationId xmlns="" xmlns:a16="http://schemas.microsoft.com/office/drawing/2014/main" id="{B1B228AA-D295-A147-8640-7C31846FC8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rcRect l="1644" r="-3" b="-3"/>
          <a:stretch/>
        </p:blipFill>
        <p:spPr>
          <a:xfrm>
            <a:off x="10198799" y="712800"/>
            <a:ext cx="1033200" cy="1050472"/>
          </a:xfrm>
          <a:prstGeom prst="rect">
            <a:avLst/>
          </a:prstGeom>
          <a:ln w="9525">
            <a:noFill/>
          </a:ln>
        </p:spPr>
      </p:pic>
      <p:sp>
        <p:nvSpPr>
          <p:cNvPr id="42" name="Espace réservé du numéro de diapositive 41">
            <a:extLst>
              <a:ext uri="{FF2B5EF4-FFF2-40B4-BE49-F238E27FC236}">
                <a16:creationId xmlns="" xmlns:a16="http://schemas.microsoft.com/office/drawing/2014/main" id="{41164A1B-FFD6-4312-A36D-A23AECA2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32" name="Image 3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517" y="1543965"/>
            <a:ext cx="5110181" cy="29485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386097" y="5155096"/>
            <a:ext cx="412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Reprendre coordonnées de Crown</a:t>
            </a:r>
          </a:p>
          <a:p>
            <a:r>
              <a:rPr lang="fr-FR" dirty="0" smtClean="0"/>
              <a:t>Y ajouter offset (X/Y et Z)</a:t>
            </a:r>
          </a:p>
          <a:p>
            <a:r>
              <a:rPr lang="fr-FR" dirty="0" err="1" smtClean="0"/>
              <a:t>Culet</a:t>
            </a:r>
            <a:r>
              <a:rPr lang="fr-FR" dirty="0" smtClean="0"/>
              <a:t> = (0,0,depth)</a:t>
            </a:r>
          </a:p>
        </p:txBody>
      </p:sp>
    </p:spTree>
    <p:extLst>
      <p:ext uri="{BB962C8B-B14F-4D97-AF65-F5344CB8AC3E}">
        <p14:creationId xmlns:p14="http://schemas.microsoft.com/office/powerpoint/2010/main" val="418986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2366EBA-92FD-44AE-87A9-25E5135EB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B437F5FC-01F7-4EB4-81E7-C27D917E95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4B0CFF10-4805-4BFA-961B-1F60DAEB94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BE054536-C03E-4857-B4AE-D687A58F9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FE33E51C-23D8-43F5-98C4-A2ED2C4C99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89E18891-DEB2-4CFD-A907-2868B2A910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0002C1BB-DB60-4314-A2FC-203E54D94C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9B75BDFA-6D78-4FB1-9F21-5280855C49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0B632D6B-A327-41AB-BBCF-9A03AD2AB7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="" xmlns:a16="http://schemas.microsoft.com/office/drawing/2014/main" id="{F514BBC5-1736-4813-BECB-5A6B6738E5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94A2C868-7AEC-4209-BFA3-7185B11D33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="" xmlns:a16="http://schemas.microsoft.com/office/drawing/2014/main" id="{FF56CB70-2B25-4695-ADC8-6092D0D112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="" xmlns:a16="http://schemas.microsoft.com/office/drawing/2014/main" id="{BA411BEF-2182-4458-B9AF-1634B5C231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="" xmlns:a16="http://schemas.microsoft.com/office/drawing/2014/main" id="{53F27E63-3F11-4C85-AC72-1EE8508C4C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68B589BA-F70F-4E0B-94B9-EEB83EDF3F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="" xmlns:a16="http://schemas.microsoft.com/office/drawing/2014/main" id="{9D0B991D-CB0A-415F-8D77-A5565F66F0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="" xmlns:a16="http://schemas.microsoft.com/office/drawing/2014/main" id="{701E99DE-74F0-41D1-BBF4-5A57053BB6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="" xmlns:a16="http://schemas.microsoft.com/office/drawing/2014/main" id="{C02EE40A-8F17-4182-9495-9506463B79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="" xmlns:a16="http://schemas.microsoft.com/office/drawing/2014/main" id="{924210CA-0A35-4127-925F-D4084B7DC3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="" xmlns:a16="http://schemas.microsoft.com/office/drawing/2014/main" id="{DC13CEF1-DD2D-474C-B81C-820CEF3D9C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="" xmlns:a16="http://schemas.microsoft.com/office/drawing/2014/main" id="{F889481A-8038-43E6-8EF1-A5F802CEDF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="" xmlns:a16="http://schemas.microsoft.com/office/drawing/2014/main" id="{128BD14A-9093-4854-A73A-F666B2ED2D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22D884F4-76EC-4371-B903-E79CF191E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="" xmlns:a16="http://schemas.microsoft.com/office/drawing/2014/main" id="{7C462C46-EFB7-4580-9921-DFC346FCC3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FFEFB5-F0BD-874B-8D8E-EBD20C25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380" y="404163"/>
            <a:ext cx="7355743" cy="1230570"/>
          </a:xfrm>
        </p:spPr>
        <p:txBody>
          <a:bodyPr anchor="t">
            <a:normAutofit/>
          </a:bodyPr>
          <a:lstStyle/>
          <a:p>
            <a:r>
              <a:rPr lang="fr-FR" sz="2800" dirty="0" err="1" smtClean="0">
                <a:solidFill>
                  <a:schemeClr val="accent1"/>
                </a:solidFill>
              </a:rPr>
              <a:t>Render</a:t>
            </a:r>
            <a:r>
              <a:rPr lang="fr-FR" sz="2800" dirty="0" smtClean="0">
                <a:solidFill>
                  <a:schemeClr val="accent1"/>
                </a:solidFill>
              </a:rPr>
              <a:t/>
            </a:r>
            <a:br>
              <a:rPr lang="fr-FR" sz="2800" dirty="0" smtClean="0">
                <a:solidFill>
                  <a:schemeClr val="accent1"/>
                </a:solidFill>
              </a:rPr>
            </a:b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="" xmlns:a16="http://schemas.microsoft.com/office/drawing/2014/main" id="{B8B918B4-AB10-4E3A-916E-A9625586EA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9" name="Espace réservé du contenu 4" descr="Migrating PS 2010 to PS 2013 Walkthrough | epmsource">
            <a:extLst>
              <a:ext uri="{FF2B5EF4-FFF2-40B4-BE49-F238E27FC236}">
                <a16:creationId xmlns="" xmlns:a16="http://schemas.microsoft.com/office/drawing/2014/main" id="{B1B228AA-D295-A147-8640-7C31846FC8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rcRect l="1644" r="-3" b="-3"/>
          <a:stretch/>
        </p:blipFill>
        <p:spPr>
          <a:xfrm>
            <a:off x="10198799" y="712800"/>
            <a:ext cx="1033200" cy="1050472"/>
          </a:xfrm>
          <a:prstGeom prst="rect">
            <a:avLst/>
          </a:prstGeom>
          <a:ln w="9525">
            <a:noFill/>
          </a:ln>
        </p:spPr>
      </p:pic>
      <p:sp>
        <p:nvSpPr>
          <p:cNvPr id="42" name="Espace réservé du numéro de diapositive 41">
            <a:extLst>
              <a:ext uri="{FF2B5EF4-FFF2-40B4-BE49-F238E27FC236}">
                <a16:creationId xmlns="" xmlns:a16="http://schemas.microsoft.com/office/drawing/2014/main" id="{41164A1B-FFD6-4312-A36D-A23AECA2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34" name="Image 33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484" y="1224585"/>
            <a:ext cx="6212757" cy="50444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238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2366EBA-92FD-44AE-87A9-25E5135EB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B437F5FC-01F7-4EB4-81E7-C27D917E95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4B0CFF10-4805-4BFA-961B-1F60DAEB94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BE054536-C03E-4857-B4AE-D687A58F9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FE33E51C-23D8-43F5-98C4-A2ED2C4C99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89E18891-DEB2-4CFD-A907-2868B2A910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0002C1BB-DB60-4314-A2FC-203E54D94C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9B75BDFA-6D78-4FB1-9F21-5280855C49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0B632D6B-A327-41AB-BBCF-9A03AD2AB7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="" xmlns:a16="http://schemas.microsoft.com/office/drawing/2014/main" id="{F514BBC5-1736-4813-BECB-5A6B6738E5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94A2C868-7AEC-4209-BFA3-7185B11D33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="" xmlns:a16="http://schemas.microsoft.com/office/drawing/2014/main" id="{FF56CB70-2B25-4695-ADC8-6092D0D112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="" xmlns:a16="http://schemas.microsoft.com/office/drawing/2014/main" id="{BA411BEF-2182-4458-B9AF-1634B5C231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="" xmlns:a16="http://schemas.microsoft.com/office/drawing/2014/main" id="{53F27E63-3F11-4C85-AC72-1EE8508C4C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68B589BA-F70F-4E0B-94B9-EEB83EDF3F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="" xmlns:a16="http://schemas.microsoft.com/office/drawing/2014/main" id="{9D0B991D-CB0A-415F-8D77-A5565F66F0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="" xmlns:a16="http://schemas.microsoft.com/office/drawing/2014/main" id="{701E99DE-74F0-41D1-BBF4-5A57053BB6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="" xmlns:a16="http://schemas.microsoft.com/office/drawing/2014/main" id="{C02EE40A-8F17-4182-9495-9506463B79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="" xmlns:a16="http://schemas.microsoft.com/office/drawing/2014/main" id="{924210CA-0A35-4127-925F-D4084B7DC3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="" xmlns:a16="http://schemas.microsoft.com/office/drawing/2014/main" id="{DC13CEF1-DD2D-474C-B81C-820CEF3D9C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="" xmlns:a16="http://schemas.microsoft.com/office/drawing/2014/main" id="{F889481A-8038-43E6-8EF1-A5F802CEDF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="" xmlns:a16="http://schemas.microsoft.com/office/drawing/2014/main" id="{128BD14A-9093-4854-A73A-F666B2ED2D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22D884F4-76EC-4371-B903-E79CF191E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="" xmlns:a16="http://schemas.microsoft.com/office/drawing/2014/main" id="{7C462C46-EFB7-4580-9921-DFC346FCC3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="" xmlns:a16="http://schemas.microsoft.com/office/drawing/2014/main" id="{B8B918B4-AB10-4E3A-916E-A9625586EA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9" name="Espace réservé du contenu 4" descr="Migrating PS 2010 to PS 2013 Walkthrough | epmsource">
            <a:extLst>
              <a:ext uri="{FF2B5EF4-FFF2-40B4-BE49-F238E27FC236}">
                <a16:creationId xmlns="" xmlns:a16="http://schemas.microsoft.com/office/drawing/2014/main" id="{B1B228AA-D295-A147-8640-7C31846FC8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rcRect l="1644" r="-3" b="-3"/>
          <a:stretch/>
        </p:blipFill>
        <p:spPr>
          <a:xfrm>
            <a:off x="10198799" y="712800"/>
            <a:ext cx="1033200" cy="1050472"/>
          </a:xfrm>
          <a:prstGeom prst="rect">
            <a:avLst/>
          </a:prstGeom>
          <a:ln w="9525">
            <a:noFill/>
          </a:ln>
        </p:spPr>
      </p:pic>
      <p:sp>
        <p:nvSpPr>
          <p:cNvPr id="42" name="Espace réservé du numéro de diapositive 41">
            <a:extLst>
              <a:ext uri="{FF2B5EF4-FFF2-40B4-BE49-F238E27FC236}">
                <a16:creationId xmlns="" xmlns:a16="http://schemas.microsoft.com/office/drawing/2014/main" id="{41164A1B-FFD6-4312-A36D-A23AECA2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3" y="-2"/>
            <a:ext cx="12886606" cy="799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75627FE-0AC5-4349-AC08-45A58BEC9B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9">
            <a:extLst>
              <a:ext uri="{FF2B5EF4-FFF2-40B4-BE49-F238E27FC236}">
                <a16:creationId xmlns="" xmlns:a16="http://schemas.microsoft.com/office/drawing/2014/main" id="{F87AAF7B-2090-475D-9C3E-FDC03DD87A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F2DCEC33-4B31-44BC-99CB-9E4845DC4C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="" xmlns:a16="http://schemas.microsoft.com/office/drawing/2014/main" id="{204E0A10-D288-4B22-87A1-737B0A37D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9A3E042E-4911-425A-84BB-04BF90D077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3A49226D-3129-4C5A-9641-3D03BEEA79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9CC3C315-B515-4DD8-AC22-9D8417B37F2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1A961828-F78F-4D56-A98E-037806C637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739D4F9D-3728-42C1-8302-452D51321C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="" xmlns:a16="http://schemas.microsoft.com/office/drawing/2014/main" id="{B4D9647E-354D-4CA8-B4A7-39172E5EA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A3EC74E0-5222-4ACC-BCEC-1AA189D3BC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="" xmlns:a16="http://schemas.microsoft.com/office/drawing/2014/main" id="{C0AE72B4-084D-42E6-ABED-5FD4650D4B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="" xmlns:a16="http://schemas.microsoft.com/office/drawing/2014/main" id="{C9D1F5DD-8D50-4098-8D2B-10E2847527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="" xmlns:a16="http://schemas.microsoft.com/office/drawing/2014/main" id="{D48F3941-C3C7-4589-AA46-067F6BB2D0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C16BBE9A-4BE3-4401-82C5-8041DB14E5B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="" xmlns:a16="http://schemas.microsoft.com/office/drawing/2014/main" id="{06180330-CCD3-4D14-A652-D60C28252D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="" xmlns:a16="http://schemas.microsoft.com/office/drawing/2014/main" id="{616C90F6-4133-43A5-B47C-7750FE2819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="" xmlns:a16="http://schemas.microsoft.com/office/drawing/2014/main" id="{D7C03F90-E828-4414-8A53-92069FFB68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="" xmlns:a16="http://schemas.microsoft.com/office/drawing/2014/main" id="{6ADDE443-75AA-4F32-A2EE-272C4347CE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="" xmlns:a16="http://schemas.microsoft.com/office/drawing/2014/main" id="{ACD281C1-1D59-453F-A33A-D83E39EB06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="" xmlns:a16="http://schemas.microsoft.com/office/drawing/2014/main" id="{60217FAC-29FE-4D6B-9BB4-FF41AA7565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="" xmlns:a16="http://schemas.microsoft.com/office/drawing/2014/main" id="{0D3CC33A-6E36-4A72-9965-8E20FB05D1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F128F04E-05CD-4035-A32B-6E9ABAB931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BC2574CF-1D35-4994-87BD-5A3378E1AB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8355776E-B416-A94F-ABC9-E6785289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chemeClr val="tx1"/>
                </a:solidFill>
              </a:rPr>
              <a:t>Sommaire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68B6AB33-DFE6-4FE4-94FE-C9E25424AD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space réservé du contenu 2">
            <a:extLst>
              <a:ext uri="{FF2B5EF4-FFF2-40B4-BE49-F238E27FC236}">
                <a16:creationId xmlns="" xmlns:a16="http://schemas.microsoft.com/office/drawing/2014/main" id="{C6D9253E-F831-724B-B9AB-518D7F674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pPr fontAlgn="base"/>
            <a:r>
              <a:rPr lang="fr-FR" dirty="0" smtClean="0"/>
              <a:t>Sujet</a:t>
            </a:r>
            <a:endParaRPr lang="fr-FR" dirty="0"/>
          </a:p>
          <a:p>
            <a:pPr fontAlgn="base"/>
            <a:r>
              <a:rPr lang="fr-FR" dirty="0" smtClean="0"/>
              <a:t>Paramètres du diamants</a:t>
            </a:r>
            <a:endParaRPr lang="fr-FR" dirty="0"/>
          </a:p>
          <a:p>
            <a:pPr fontAlgn="base"/>
            <a:r>
              <a:rPr lang="fr-FR" dirty="0" smtClean="0"/>
              <a:t>Maillage</a:t>
            </a:r>
            <a:endParaRPr lang="fr-FR" dirty="0"/>
          </a:p>
          <a:p>
            <a:pPr fontAlgn="base"/>
            <a:r>
              <a:rPr lang="fr-FR" dirty="0" err="1" smtClean="0"/>
              <a:t>Rendering</a:t>
            </a:r>
            <a:endParaRPr lang="fr-FR" dirty="0"/>
          </a:p>
          <a:p>
            <a:pPr fontAlgn="base"/>
            <a:r>
              <a:rPr lang="fr-FR" dirty="0" err="1" smtClean="0"/>
              <a:t>Apercu</a:t>
            </a:r>
            <a:r>
              <a:rPr lang="fr-FR" dirty="0" smtClean="0"/>
              <a:t>/Démo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="" xmlns:a16="http://schemas.microsoft.com/office/drawing/2014/main" id="{BC5B0BA9-034D-4A12-804F-2D66EA2F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ED0729F1-ABF0-4A9E-8C03-5EE8FC1225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oup 11">
            <a:extLst>
              <a:ext uri="{FF2B5EF4-FFF2-40B4-BE49-F238E27FC236}">
                <a16:creationId xmlns="" xmlns:a16="http://schemas.microsoft.com/office/drawing/2014/main" id="{C1A5E60E-2EE5-4070-9E95-A54C609785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="" xmlns:a16="http://schemas.microsoft.com/office/drawing/2014/main" id="{CA71CF87-9BBC-4AB0-878A-278ACC485C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FE5EBBA9-9C02-488B-A575-6DBA738C6D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4D65CEE0-F4D3-4F84-95C3-B77FF54F81C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F79A4F55-3FE9-4F18-B5E7-C5C944821F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3697276-7E3D-4850-9A31-9C6F09450D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6E9014AE-1A87-44D4-A23D-8A593450B5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387CC58F-4DDC-4D27-9DAE-F8C5492C2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708F92F9-72F5-4C86-A495-5036739E91C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521E3EF7-F138-4E38-932D-521C394543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8FCAD62-290A-4076-924F-8800BC5AEE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BDDD9DF-794F-4A57-8C24-05CC3DC94E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6">
              <a:extLst>
                <a:ext uri="{FF2B5EF4-FFF2-40B4-BE49-F238E27FC236}">
                  <a16:creationId xmlns="" xmlns:a16="http://schemas.microsoft.com/office/drawing/2014/main" id="{884B02D8-D58B-4B5D-B13D-57E16C7561E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F04E1BD-6735-4A01-B639-F788C0F2B2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AC898E11-5718-4A4D-87A6-C30DBA5057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84A51033-BDA2-4B27-8746-8DA4EFCED4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84759D4-AE04-49AF-A4B8-64B4E1F78F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1">
              <a:extLst>
                <a:ext uri="{FF2B5EF4-FFF2-40B4-BE49-F238E27FC236}">
                  <a16:creationId xmlns="" xmlns:a16="http://schemas.microsoft.com/office/drawing/2014/main" id="{692EC530-EEBF-4F46-83C8-C2672612E12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8BCF6E7C-7AD8-4400-B0F2-1C9A494E5E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634A57B2-C66C-41BE-9957-C2F2F1F57A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FDCF624D-9F58-46CF-990F-1F71575819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3463A3D4-F18F-4A81-8CCF-EB518414EC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E41DA646-F2E9-484D-A759-4F530E3C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Sujet : Diamant paramétrique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="" xmlns:a16="http://schemas.microsoft.com/office/drawing/2014/main" id="{DECEA40A-02A7-49E6-9DB3-55F26B6D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613" y="1660098"/>
            <a:ext cx="9629774" cy="48248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286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25">
            <a:extLst>
              <a:ext uri="{FF2B5EF4-FFF2-40B4-BE49-F238E27FC236}">
                <a16:creationId xmlns="" xmlns:a16="http://schemas.microsoft.com/office/drawing/2014/main" id="{58876FC7-262C-4D21-BF78-6A5AC13668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88" name="Freeform 5">
              <a:extLst>
                <a:ext uri="{FF2B5EF4-FFF2-40B4-BE49-F238E27FC236}">
                  <a16:creationId xmlns="" xmlns:a16="http://schemas.microsoft.com/office/drawing/2014/main" id="{ABE409A9-3B26-4DE4-A0DF-736A57D7D9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0" name="Freeform 6">
              <a:extLst>
                <a:ext uri="{FF2B5EF4-FFF2-40B4-BE49-F238E27FC236}">
                  <a16:creationId xmlns="" xmlns:a16="http://schemas.microsoft.com/office/drawing/2014/main" id="{DDFC98DB-AE56-4BC5-A7FC-E1958210DF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1" name="Freeform 7">
              <a:extLst>
                <a:ext uri="{FF2B5EF4-FFF2-40B4-BE49-F238E27FC236}">
                  <a16:creationId xmlns="" xmlns:a16="http://schemas.microsoft.com/office/drawing/2014/main" id="{04C56DFB-4797-43DA-AF68-54F5A02880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2" name="Freeform 8">
              <a:extLst>
                <a:ext uri="{FF2B5EF4-FFF2-40B4-BE49-F238E27FC236}">
                  <a16:creationId xmlns="" xmlns:a16="http://schemas.microsoft.com/office/drawing/2014/main" id="{A2E5DA65-4E8C-4ED5-BB6A-C4E1072C3E3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3" name="Freeform 9">
              <a:extLst>
                <a:ext uri="{FF2B5EF4-FFF2-40B4-BE49-F238E27FC236}">
                  <a16:creationId xmlns="" xmlns:a16="http://schemas.microsoft.com/office/drawing/2014/main" id="{D6D08778-9B28-4AB2-8301-3751F4DAF3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10">
              <a:extLst>
                <a:ext uri="{FF2B5EF4-FFF2-40B4-BE49-F238E27FC236}">
                  <a16:creationId xmlns="" xmlns:a16="http://schemas.microsoft.com/office/drawing/2014/main" id="{B6E71DBF-240E-4319-BE17-2155D0DCAA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11">
              <a:extLst>
                <a:ext uri="{FF2B5EF4-FFF2-40B4-BE49-F238E27FC236}">
                  <a16:creationId xmlns="" xmlns:a16="http://schemas.microsoft.com/office/drawing/2014/main" id="{2235DD60-9149-4F52-BA2C-888BBDF8BE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6" name="Freeform 12">
              <a:extLst>
                <a:ext uri="{FF2B5EF4-FFF2-40B4-BE49-F238E27FC236}">
                  <a16:creationId xmlns="" xmlns:a16="http://schemas.microsoft.com/office/drawing/2014/main" id="{1FDAF4AB-72D9-49A1-A44E-F2E4325448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7" name="Freeform 13">
              <a:extLst>
                <a:ext uri="{FF2B5EF4-FFF2-40B4-BE49-F238E27FC236}">
                  <a16:creationId xmlns="" xmlns:a16="http://schemas.microsoft.com/office/drawing/2014/main" id="{7C74439E-2FCE-4914-B25A-0E2EACF648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8" name="Freeform 14">
              <a:extLst>
                <a:ext uri="{FF2B5EF4-FFF2-40B4-BE49-F238E27FC236}">
                  <a16:creationId xmlns="" xmlns:a16="http://schemas.microsoft.com/office/drawing/2014/main" id="{6F2AC5F5-24C6-4B21-B2A6-14E2A3DDE3D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9" name="Freeform 15">
              <a:extLst>
                <a:ext uri="{FF2B5EF4-FFF2-40B4-BE49-F238E27FC236}">
                  <a16:creationId xmlns="" xmlns:a16="http://schemas.microsoft.com/office/drawing/2014/main" id="{53E026AA-CFCC-425A-AEBB-5AF946E737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0" name="Freeform 16">
              <a:extLst>
                <a:ext uri="{FF2B5EF4-FFF2-40B4-BE49-F238E27FC236}">
                  <a16:creationId xmlns="" xmlns:a16="http://schemas.microsoft.com/office/drawing/2014/main" id="{CFB34E43-D7A7-44DD-B688-0C80F75A5F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1" name="Freeform 17">
              <a:extLst>
                <a:ext uri="{FF2B5EF4-FFF2-40B4-BE49-F238E27FC236}">
                  <a16:creationId xmlns="" xmlns:a16="http://schemas.microsoft.com/office/drawing/2014/main" id="{79E6D206-E674-40DF-B2D9-F4D4C81F22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2" name="Freeform 18">
              <a:extLst>
                <a:ext uri="{FF2B5EF4-FFF2-40B4-BE49-F238E27FC236}">
                  <a16:creationId xmlns="" xmlns:a16="http://schemas.microsoft.com/office/drawing/2014/main" id="{B8D71898-E190-48BB-9FA1-B18CFBECD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3" name="Freeform 19">
              <a:extLst>
                <a:ext uri="{FF2B5EF4-FFF2-40B4-BE49-F238E27FC236}">
                  <a16:creationId xmlns="" xmlns:a16="http://schemas.microsoft.com/office/drawing/2014/main" id="{02FEB4C2-E567-43E3-982F-9FC2F85BB0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4" name="Freeform 20">
              <a:extLst>
                <a:ext uri="{FF2B5EF4-FFF2-40B4-BE49-F238E27FC236}">
                  <a16:creationId xmlns="" xmlns:a16="http://schemas.microsoft.com/office/drawing/2014/main" id="{F3A5AE10-E218-4DE4-8C8A-E5DEF1CF60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5" name="Freeform 21">
              <a:extLst>
                <a:ext uri="{FF2B5EF4-FFF2-40B4-BE49-F238E27FC236}">
                  <a16:creationId xmlns="" xmlns:a16="http://schemas.microsoft.com/office/drawing/2014/main" id="{E6D62A9D-DBC0-4C69-A05C-785CCECCE1F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6" name="Freeform 22">
              <a:extLst>
                <a:ext uri="{FF2B5EF4-FFF2-40B4-BE49-F238E27FC236}">
                  <a16:creationId xmlns="" xmlns:a16="http://schemas.microsoft.com/office/drawing/2014/main" id="{45CCB5FD-6E4A-498D-B96B-BB4FCC1DEE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7" name="Freeform 23">
              <a:extLst>
                <a:ext uri="{FF2B5EF4-FFF2-40B4-BE49-F238E27FC236}">
                  <a16:creationId xmlns="" xmlns:a16="http://schemas.microsoft.com/office/drawing/2014/main" id="{8CB57E2B-3E69-4131-A938-EE548A3E5F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9" name="Group 208">
            <a:extLst>
              <a:ext uri="{FF2B5EF4-FFF2-40B4-BE49-F238E27FC236}">
                <a16:creationId xmlns="" xmlns:a16="http://schemas.microsoft.com/office/drawing/2014/main" id="{183BD171-940D-49F9-A450-D14C7C7B5F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10" name="Rectangle 209">
              <a:extLst>
                <a:ext uri="{FF2B5EF4-FFF2-40B4-BE49-F238E27FC236}">
                  <a16:creationId xmlns="" xmlns:a16="http://schemas.microsoft.com/office/drawing/2014/main" id="{CA28A8C9-77D1-4849-86D2-1275065E27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1" name="Isosceles Triangle 210">
              <a:extLst>
                <a:ext uri="{FF2B5EF4-FFF2-40B4-BE49-F238E27FC236}">
                  <a16:creationId xmlns="" xmlns:a16="http://schemas.microsoft.com/office/drawing/2014/main" id="{0C209A80-098E-469E-8C00-C6968D0D3F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2" name="Rectangle 211">
              <a:extLst>
                <a:ext uri="{FF2B5EF4-FFF2-40B4-BE49-F238E27FC236}">
                  <a16:creationId xmlns="" xmlns:a16="http://schemas.microsoft.com/office/drawing/2014/main" id="{D400F9E1-E8F2-45AE-AB64-B12ACDD4E2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4" name="Rectangle 213">
            <a:extLst>
              <a:ext uri="{FF2B5EF4-FFF2-40B4-BE49-F238E27FC236}">
                <a16:creationId xmlns="" xmlns:a16="http://schemas.microsoft.com/office/drawing/2014/main" id="{62704ED4-17AD-4155-82BF-349125232C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6" name="Group 215">
            <a:extLst>
              <a:ext uri="{FF2B5EF4-FFF2-40B4-BE49-F238E27FC236}">
                <a16:creationId xmlns="" xmlns:a16="http://schemas.microsoft.com/office/drawing/2014/main" id="{94030ADA-F758-4871-82A9-A900D3A1CF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17" name="Freeform 5">
              <a:extLst>
                <a:ext uri="{FF2B5EF4-FFF2-40B4-BE49-F238E27FC236}">
                  <a16:creationId xmlns="" xmlns:a16="http://schemas.microsoft.com/office/drawing/2014/main" id="{C03A5D77-B569-4446-A13F-5F2B66B895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6">
              <a:extLst>
                <a:ext uri="{FF2B5EF4-FFF2-40B4-BE49-F238E27FC236}">
                  <a16:creationId xmlns="" xmlns:a16="http://schemas.microsoft.com/office/drawing/2014/main" id="{1910AFDB-600F-419E-B8A2-C910C91CC1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7">
              <a:extLst>
                <a:ext uri="{FF2B5EF4-FFF2-40B4-BE49-F238E27FC236}">
                  <a16:creationId xmlns="" xmlns:a16="http://schemas.microsoft.com/office/drawing/2014/main" id="{8BA9642D-E707-4E5C-AD56-5B4201F77F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8">
              <a:extLst>
                <a:ext uri="{FF2B5EF4-FFF2-40B4-BE49-F238E27FC236}">
                  <a16:creationId xmlns="" xmlns:a16="http://schemas.microsoft.com/office/drawing/2014/main" id="{6BE43368-BE27-4B0F-996B-F8020ECC8F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1" name="Freeform 9">
              <a:extLst>
                <a:ext uri="{FF2B5EF4-FFF2-40B4-BE49-F238E27FC236}">
                  <a16:creationId xmlns="" xmlns:a16="http://schemas.microsoft.com/office/drawing/2014/main" id="{1C2AFC90-DCD5-4CC4-B572-09469E8927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10">
              <a:extLst>
                <a:ext uri="{FF2B5EF4-FFF2-40B4-BE49-F238E27FC236}">
                  <a16:creationId xmlns="" xmlns:a16="http://schemas.microsoft.com/office/drawing/2014/main" id="{EEC73C1F-7C9B-41BF-A454-152B90AFF4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11">
              <a:extLst>
                <a:ext uri="{FF2B5EF4-FFF2-40B4-BE49-F238E27FC236}">
                  <a16:creationId xmlns="" xmlns:a16="http://schemas.microsoft.com/office/drawing/2014/main" id="{B9387A9D-115C-4CC5-9107-97827EFF87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12">
              <a:extLst>
                <a:ext uri="{FF2B5EF4-FFF2-40B4-BE49-F238E27FC236}">
                  <a16:creationId xmlns="" xmlns:a16="http://schemas.microsoft.com/office/drawing/2014/main" id="{69CF2257-1227-45F2-8310-EF03857E082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13">
              <a:extLst>
                <a:ext uri="{FF2B5EF4-FFF2-40B4-BE49-F238E27FC236}">
                  <a16:creationId xmlns="" xmlns:a16="http://schemas.microsoft.com/office/drawing/2014/main" id="{914D598B-12C8-4050-872B-AB3C4790AB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14">
              <a:extLst>
                <a:ext uri="{FF2B5EF4-FFF2-40B4-BE49-F238E27FC236}">
                  <a16:creationId xmlns="" xmlns:a16="http://schemas.microsoft.com/office/drawing/2014/main" id="{43441426-0436-4C62-93CB-7B23121194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15">
              <a:extLst>
                <a:ext uri="{FF2B5EF4-FFF2-40B4-BE49-F238E27FC236}">
                  <a16:creationId xmlns="" xmlns:a16="http://schemas.microsoft.com/office/drawing/2014/main" id="{8174AF5F-E0DA-457B-9C6D-B6793C36AF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16">
              <a:extLst>
                <a:ext uri="{FF2B5EF4-FFF2-40B4-BE49-F238E27FC236}">
                  <a16:creationId xmlns="" xmlns:a16="http://schemas.microsoft.com/office/drawing/2014/main" id="{40D36E6D-6BFF-4FB5-9EEB-3A36B79562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17">
              <a:extLst>
                <a:ext uri="{FF2B5EF4-FFF2-40B4-BE49-F238E27FC236}">
                  <a16:creationId xmlns="" xmlns:a16="http://schemas.microsoft.com/office/drawing/2014/main" id="{5159A95D-574D-4341-8A5B-5EB05EF2CB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0" name="Freeform 18">
              <a:extLst>
                <a:ext uri="{FF2B5EF4-FFF2-40B4-BE49-F238E27FC236}">
                  <a16:creationId xmlns="" xmlns:a16="http://schemas.microsoft.com/office/drawing/2014/main" id="{CC2519B6-9E4D-48AA-8E1D-413BEEEEE68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19">
              <a:extLst>
                <a:ext uri="{FF2B5EF4-FFF2-40B4-BE49-F238E27FC236}">
                  <a16:creationId xmlns="" xmlns:a16="http://schemas.microsoft.com/office/drawing/2014/main" id="{91EFD00E-D9BB-4F8F-9652-1514A200A5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20">
              <a:extLst>
                <a:ext uri="{FF2B5EF4-FFF2-40B4-BE49-F238E27FC236}">
                  <a16:creationId xmlns="" xmlns:a16="http://schemas.microsoft.com/office/drawing/2014/main" id="{78EDA1A4-47D4-4C8C-94C1-20520CA08E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21">
              <a:extLst>
                <a:ext uri="{FF2B5EF4-FFF2-40B4-BE49-F238E27FC236}">
                  <a16:creationId xmlns="" xmlns:a16="http://schemas.microsoft.com/office/drawing/2014/main" id="{EF948F9B-2B64-4D46-B645-564490CD55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4" name="Freeform 22">
              <a:extLst>
                <a:ext uri="{FF2B5EF4-FFF2-40B4-BE49-F238E27FC236}">
                  <a16:creationId xmlns="" xmlns:a16="http://schemas.microsoft.com/office/drawing/2014/main" id="{95BA89D9-B358-4064-A9B6-44592BB971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5" name="Freeform 23">
              <a:extLst>
                <a:ext uri="{FF2B5EF4-FFF2-40B4-BE49-F238E27FC236}">
                  <a16:creationId xmlns="" xmlns:a16="http://schemas.microsoft.com/office/drawing/2014/main" id="{B1D008F9-9A52-429E-9615-0BB796945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37" name="Rectangle 236">
            <a:extLst>
              <a:ext uri="{FF2B5EF4-FFF2-40B4-BE49-F238E27FC236}">
                <a16:creationId xmlns="" xmlns:a16="http://schemas.microsoft.com/office/drawing/2014/main" id="{E4BAAF5C-577F-43DB-8ACD-EDAB5A54E6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alpha val="38000"/>
                </a:schemeClr>
              </a:gs>
              <a:gs pos="0">
                <a:schemeClr val="bg1">
                  <a:lumMod val="95000"/>
                  <a:alpha val="12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9AF7E554-C15F-B445-AE9D-D6A266D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1" y="760830"/>
            <a:ext cx="6884244" cy="5336340"/>
          </a:xfrm>
        </p:spPr>
        <p:txBody>
          <a:bodyPr vert="horz" lIns="228600" tIns="228600" rIns="228600" bIns="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fr-FR" sz="8800" dirty="0" smtClean="0">
                <a:solidFill>
                  <a:schemeClr val="tx1"/>
                </a:solidFill>
              </a:rPr>
              <a:t>Paramètres du diamants</a:t>
            </a:r>
            <a:endParaRPr lang="fr-FR" sz="8800" dirty="0">
              <a:solidFill>
                <a:schemeClr val="tx1"/>
              </a:solidFill>
            </a:endParaRPr>
          </a:p>
        </p:txBody>
      </p:sp>
      <p:sp>
        <p:nvSpPr>
          <p:cNvPr id="239" name="Isosceles Triangle 238">
            <a:extLst>
              <a:ext uri="{FF2B5EF4-FFF2-40B4-BE49-F238E27FC236}">
                <a16:creationId xmlns="" xmlns:a16="http://schemas.microsoft.com/office/drawing/2014/main" id="{78B6E08A-861F-4A1A-BCF0-69429C5A2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8025316" y="3342776"/>
            <a:ext cx="200040" cy="1724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1" name="Espace réservé du contenu 4" descr="Migrating PS 2010 to PS 2013 Walkthrough | epmsource">
            <a:extLst>
              <a:ext uri="{FF2B5EF4-FFF2-40B4-BE49-F238E27FC236}">
                <a16:creationId xmlns="" xmlns:a16="http://schemas.microsoft.com/office/drawing/2014/main" id="{DC37D48E-B9A8-1D44-A048-7917785B08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rcRect l="1644" r="-3" b="-3"/>
          <a:stretch/>
        </p:blipFill>
        <p:spPr>
          <a:xfrm>
            <a:off x="8669443" y="2060914"/>
            <a:ext cx="2440800" cy="2481602"/>
          </a:xfrm>
          <a:prstGeom prst="rect">
            <a:avLst/>
          </a:prstGeom>
          <a:ln w="9525">
            <a:noFill/>
          </a:ln>
        </p:spPr>
      </p:pic>
      <p:sp>
        <p:nvSpPr>
          <p:cNvPr id="10" name="Espace réservé du numéro de diapositive 9">
            <a:extLst>
              <a:ext uri="{FF2B5EF4-FFF2-40B4-BE49-F238E27FC236}">
                <a16:creationId xmlns="" xmlns:a16="http://schemas.microsoft.com/office/drawing/2014/main" id="{87340B4A-F136-48C9-994A-37CB5B53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6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="" xmlns:a16="http://schemas.microsoft.com/office/drawing/2014/main" id="{E2366EBA-92FD-44AE-87A9-25E5135EB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1" name="Group 140">
            <a:extLst>
              <a:ext uri="{FF2B5EF4-FFF2-40B4-BE49-F238E27FC236}">
                <a16:creationId xmlns="" xmlns:a16="http://schemas.microsoft.com/office/drawing/2014/main" id="{B437F5FC-01F7-4EB4-81E7-C27D917E95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2" name="Freeform 5">
              <a:extLst>
                <a:ext uri="{FF2B5EF4-FFF2-40B4-BE49-F238E27FC236}">
                  <a16:creationId xmlns="" xmlns:a16="http://schemas.microsoft.com/office/drawing/2014/main" id="{4B0CFF10-4805-4BFA-961B-1F60DAEB94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="" xmlns:a16="http://schemas.microsoft.com/office/drawing/2014/main" id="{BE054536-C03E-4857-B4AE-D687A58F9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7">
              <a:extLst>
                <a:ext uri="{FF2B5EF4-FFF2-40B4-BE49-F238E27FC236}">
                  <a16:creationId xmlns="" xmlns:a16="http://schemas.microsoft.com/office/drawing/2014/main" id="{FE33E51C-23D8-43F5-98C4-A2ED2C4C99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8">
              <a:extLst>
                <a:ext uri="{FF2B5EF4-FFF2-40B4-BE49-F238E27FC236}">
                  <a16:creationId xmlns="" xmlns:a16="http://schemas.microsoft.com/office/drawing/2014/main" id="{89E18891-DEB2-4CFD-A907-2868B2A910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9">
              <a:extLst>
                <a:ext uri="{FF2B5EF4-FFF2-40B4-BE49-F238E27FC236}">
                  <a16:creationId xmlns="" xmlns:a16="http://schemas.microsoft.com/office/drawing/2014/main" id="{0002C1BB-DB60-4314-A2FC-203E54D94C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10">
              <a:extLst>
                <a:ext uri="{FF2B5EF4-FFF2-40B4-BE49-F238E27FC236}">
                  <a16:creationId xmlns="" xmlns:a16="http://schemas.microsoft.com/office/drawing/2014/main" id="{9B75BDFA-6D78-4FB1-9F21-5280855C49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1">
              <a:extLst>
                <a:ext uri="{FF2B5EF4-FFF2-40B4-BE49-F238E27FC236}">
                  <a16:creationId xmlns="" xmlns:a16="http://schemas.microsoft.com/office/drawing/2014/main" id="{0B632D6B-A327-41AB-BBCF-9A03AD2AB7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="" xmlns:a16="http://schemas.microsoft.com/office/drawing/2014/main" id="{F514BBC5-1736-4813-BECB-5A6B6738E5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3">
              <a:extLst>
                <a:ext uri="{FF2B5EF4-FFF2-40B4-BE49-F238E27FC236}">
                  <a16:creationId xmlns="" xmlns:a16="http://schemas.microsoft.com/office/drawing/2014/main" id="{94A2C868-7AEC-4209-BFA3-7185B11D33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4">
              <a:extLst>
                <a:ext uri="{FF2B5EF4-FFF2-40B4-BE49-F238E27FC236}">
                  <a16:creationId xmlns="" xmlns:a16="http://schemas.microsoft.com/office/drawing/2014/main" id="{FF56CB70-2B25-4695-ADC8-6092D0D112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5">
              <a:extLst>
                <a:ext uri="{FF2B5EF4-FFF2-40B4-BE49-F238E27FC236}">
                  <a16:creationId xmlns="" xmlns:a16="http://schemas.microsoft.com/office/drawing/2014/main" id="{BA411BEF-2182-4458-B9AF-1634B5C231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6">
              <a:extLst>
                <a:ext uri="{FF2B5EF4-FFF2-40B4-BE49-F238E27FC236}">
                  <a16:creationId xmlns="" xmlns:a16="http://schemas.microsoft.com/office/drawing/2014/main" id="{53F27E63-3F11-4C85-AC72-1EE8508C4C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7">
              <a:extLst>
                <a:ext uri="{FF2B5EF4-FFF2-40B4-BE49-F238E27FC236}">
                  <a16:creationId xmlns="" xmlns:a16="http://schemas.microsoft.com/office/drawing/2014/main" id="{68B589BA-F70F-4E0B-94B9-EEB83EDF3F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8">
              <a:extLst>
                <a:ext uri="{FF2B5EF4-FFF2-40B4-BE49-F238E27FC236}">
                  <a16:creationId xmlns="" xmlns:a16="http://schemas.microsoft.com/office/drawing/2014/main" id="{9D0B991D-CB0A-415F-8D77-A5565F66F0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9">
              <a:extLst>
                <a:ext uri="{FF2B5EF4-FFF2-40B4-BE49-F238E27FC236}">
                  <a16:creationId xmlns="" xmlns:a16="http://schemas.microsoft.com/office/drawing/2014/main" id="{701E99DE-74F0-41D1-BBF4-5A57053BB6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20">
              <a:extLst>
                <a:ext uri="{FF2B5EF4-FFF2-40B4-BE49-F238E27FC236}">
                  <a16:creationId xmlns="" xmlns:a16="http://schemas.microsoft.com/office/drawing/2014/main" id="{C02EE40A-8F17-4182-9495-9506463B79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1">
              <a:extLst>
                <a:ext uri="{FF2B5EF4-FFF2-40B4-BE49-F238E27FC236}">
                  <a16:creationId xmlns="" xmlns:a16="http://schemas.microsoft.com/office/drawing/2014/main" id="{924210CA-0A35-4127-925F-D4084B7DC3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22">
              <a:extLst>
                <a:ext uri="{FF2B5EF4-FFF2-40B4-BE49-F238E27FC236}">
                  <a16:creationId xmlns="" xmlns:a16="http://schemas.microsoft.com/office/drawing/2014/main" id="{DC13CEF1-DD2D-474C-B81C-820CEF3D9C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23">
              <a:extLst>
                <a:ext uri="{FF2B5EF4-FFF2-40B4-BE49-F238E27FC236}">
                  <a16:creationId xmlns="" xmlns:a16="http://schemas.microsoft.com/office/drawing/2014/main" id="{F889481A-8038-43E6-8EF1-A5F802CEDF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24">
              <a:extLst>
                <a:ext uri="{FF2B5EF4-FFF2-40B4-BE49-F238E27FC236}">
                  <a16:creationId xmlns="" xmlns:a16="http://schemas.microsoft.com/office/drawing/2014/main" id="{128BD14A-9093-4854-A73A-F666B2ED2D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25">
              <a:extLst>
                <a:ext uri="{FF2B5EF4-FFF2-40B4-BE49-F238E27FC236}">
                  <a16:creationId xmlns="" xmlns:a16="http://schemas.microsoft.com/office/drawing/2014/main" id="{22D884F4-76EC-4371-B903-E79CF191E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64" name="Rectangle 163">
            <a:extLst>
              <a:ext uri="{FF2B5EF4-FFF2-40B4-BE49-F238E27FC236}">
                <a16:creationId xmlns="" xmlns:a16="http://schemas.microsoft.com/office/drawing/2014/main" id="{7C462C46-EFB7-4580-9921-DFC346FCC3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DBA9F236-4C45-154D-8D93-087BCDAB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</a:rPr>
              <a:t>Table/</a:t>
            </a:r>
            <a:r>
              <a:rPr lang="fr-FR" sz="2800" dirty="0" err="1" smtClean="0">
                <a:solidFill>
                  <a:schemeClr val="accent1"/>
                </a:solidFill>
              </a:rPr>
              <a:t>Girdle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166" name="Isosceles Triangle 165">
            <a:extLst>
              <a:ext uri="{FF2B5EF4-FFF2-40B4-BE49-F238E27FC236}">
                <a16:creationId xmlns="" xmlns:a16="http://schemas.microsoft.com/office/drawing/2014/main" id="{B8B918B4-AB10-4E3A-916E-A9625586EA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9309299F-2485-6345-BE90-ADE7FCEBB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012560"/>
            <a:ext cx="6855767" cy="189728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200" dirty="0" smtClean="0"/>
              <a:t>Nombre de points, Rayon et Angle</a:t>
            </a:r>
            <a:endParaRPr lang="fr-FR" sz="1200" dirty="0" smtClean="0"/>
          </a:p>
        </p:txBody>
      </p:sp>
      <p:pic>
        <p:nvPicPr>
          <p:cNvPr id="59" name="Espace réservé du contenu 4" descr="Migrating PS 2010 to PS 2013 Walkthrough | epmsource">
            <a:extLst>
              <a:ext uri="{FF2B5EF4-FFF2-40B4-BE49-F238E27FC236}">
                <a16:creationId xmlns="" xmlns:a16="http://schemas.microsoft.com/office/drawing/2014/main" id="{8EA009EE-B050-7144-A3F1-3DE94A7C2E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rcRect l="1644" r="-3" b="-3"/>
          <a:stretch/>
        </p:blipFill>
        <p:spPr>
          <a:xfrm>
            <a:off x="10198799" y="712800"/>
            <a:ext cx="1033200" cy="1050472"/>
          </a:xfrm>
          <a:prstGeom prst="rect">
            <a:avLst/>
          </a:prstGeom>
          <a:ln w="9525">
            <a:noFill/>
          </a:ln>
        </p:spPr>
      </p:pic>
      <p:sp>
        <p:nvSpPr>
          <p:cNvPr id="11" name="Espace réservé du numéro de diapositive 10">
            <a:extLst>
              <a:ext uri="{FF2B5EF4-FFF2-40B4-BE49-F238E27FC236}">
                <a16:creationId xmlns="" xmlns:a16="http://schemas.microsoft.com/office/drawing/2014/main" id="{40890587-87F5-4CA5-8800-CC9CCA09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684" y="2427436"/>
            <a:ext cx="3714402" cy="36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="" xmlns:a16="http://schemas.microsoft.com/office/drawing/2014/main" id="{E2366EBA-92FD-44AE-87A9-25E5135EB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1" name="Group 140">
            <a:extLst>
              <a:ext uri="{FF2B5EF4-FFF2-40B4-BE49-F238E27FC236}">
                <a16:creationId xmlns="" xmlns:a16="http://schemas.microsoft.com/office/drawing/2014/main" id="{B437F5FC-01F7-4EB4-81E7-C27D917E95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2" name="Freeform 5">
              <a:extLst>
                <a:ext uri="{FF2B5EF4-FFF2-40B4-BE49-F238E27FC236}">
                  <a16:creationId xmlns="" xmlns:a16="http://schemas.microsoft.com/office/drawing/2014/main" id="{4B0CFF10-4805-4BFA-961B-1F60DAEB94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="" xmlns:a16="http://schemas.microsoft.com/office/drawing/2014/main" id="{BE054536-C03E-4857-B4AE-D687A58F9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7">
              <a:extLst>
                <a:ext uri="{FF2B5EF4-FFF2-40B4-BE49-F238E27FC236}">
                  <a16:creationId xmlns="" xmlns:a16="http://schemas.microsoft.com/office/drawing/2014/main" id="{FE33E51C-23D8-43F5-98C4-A2ED2C4C99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8">
              <a:extLst>
                <a:ext uri="{FF2B5EF4-FFF2-40B4-BE49-F238E27FC236}">
                  <a16:creationId xmlns="" xmlns:a16="http://schemas.microsoft.com/office/drawing/2014/main" id="{89E18891-DEB2-4CFD-A907-2868B2A910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9">
              <a:extLst>
                <a:ext uri="{FF2B5EF4-FFF2-40B4-BE49-F238E27FC236}">
                  <a16:creationId xmlns="" xmlns:a16="http://schemas.microsoft.com/office/drawing/2014/main" id="{0002C1BB-DB60-4314-A2FC-203E54D94C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10">
              <a:extLst>
                <a:ext uri="{FF2B5EF4-FFF2-40B4-BE49-F238E27FC236}">
                  <a16:creationId xmlns="" xmlns:a16="http://schemas.microsoft.com/office/drawing/2014/main" id="{9B75BDFA-6D78-4FB1-9F21-5280855C49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1">
              <a:extLst>
                <a:ext uri="{FF2B5EF4-FFF2-40B4-BE49-F238E27FC236}">
                  <a16:creationId xmlns="" xmlns:a16="http://schemas.microsoft.com/office/drawing/2014/main" id="{0B632D6B-A327-41AB-BBCF-9A03AD2AB7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="" xmlns:a16="http://schemas.microsoft.com/office/drawing/2014/main" id="{F514BBC5-1736-4813-BECB-5A6B6738E5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3">
              <a:extLst>
                <a:ext uri="{FF2B5EF4-FFF2-40B4-BE49-F238E27FC236}">
                  <a16:creationId xmlns="" xmlns:a16="http://schemas.microsoft.com/office/drawing/2014/main" id="{94A2C868-7AEC-4209-BFA3-7185B11D33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4">
              <a:extLst>
                <a:ext uri="{FF2B5EF4-FFF2-40B4-BE49-F238E27FC236}">
                  <a16:creationId xmlns="" xmlns:a16="http://schemas.microsoft.com/office/drawing/2014/main" id="{FF56CB70-2B25-4695-ADC8-6092D0D112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5">
              <a:extLst>
                <a:ext uri="{FF2B5EF4-FFF2-40B4-BE49-F238E27FC236}">
                  <a16:creationId xmlns="" xmlns:a16="http://schemas.microsoft.com/office/drawing/2014/main" id="{BA411BEF-2182-4458-B9AF-1634B5C231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6">
              <a:extLst>
                <a:ext uri="{FF2B5EF4-FFF2-40B4-BE49-F238E27FC236}">
                  <a16:creationId xmlns="" xmlns:a16="http://schemas.microsoft.com/office/drawing/2014/main" id="{53F27E63-3F11-4C85-AC72-1EE8508C4C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7">
              <a:extLst>
                <a:ext uri="{FF2B5EF4-FFF2-40B4-BE49-F238E27FC236}">
                  <a16:creationId xmlns="" xmlns:a16="http://schemas.microsoft.com/office/drawing/2014/main" id="{68B589BA-F70F-4E0B-94B9-EEB83EDF3F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8">
              <a:extLst>
                <a:ext uri="{FF2B5EF4-FFF2-40B4-BE49-F238E27FC236}">
                  <a16:creationId xmlns="" xmlns:a16="http://schemas.microsoft.com/office/drawing/2014/main" id="{9D0B991D-CB0A-415F-8D77-A5565F66F0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9">
              <a:extLst>
                <a:ext uri="{FF2B5EF4-FFF2-40B4-BE49-F238E27FC236}">
                  <a16:creationId xmlns="" xmlns:a16="http://schemas.microsoft.com/office/drawing/2014/main" id="{701E99DE-74F0-41D1-BBF4-5A57053BB6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20">
              <a:extLst>
                <a:ext uri="{FF2B5EF4-FFF2-40B4-BE49-F238E27FC236}">
                  <a16:creationId xmlns="" xmlns:a16="http://schemas.microsoft.com/office/drawing/2014/main" id="{C02EE40A-8F17-4182-9495-9506463B79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1">
              <a:extLst>
                <a:ext uri="{FF2B5EF4-FFF2-40B4-BE49-F238E27FC236}">
                  <a16:creationId xmlns="" xmlns:a16="http://schemas.microsoft.com/office/drawing/2014/main" id="{924210CA-0A35-4127-925F-D4084B7DC3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22">
              <a:extLst>
                <a:ext uri="{FF2B5EF4-FFF2-40B4-BE49-F238E27FC236}">
                  <a16:creationId xmlns="" xmlns:a16="http://schemas.microsoft.com/office/drawing/2014/main" id="{DC13CEF1-DD2D-474C-B81C-820CEF3D9C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23">
              <a:extLst>
                <a:ext uri="{FF2B5EF4-FFF2-40B4-BE49-F238E27FC236}">
                  <a16:creationId xmlns="" xmlns:a16="http://schemas.microsoft.com/office/drawing/2014/main" id="{F889481A-8038-43E6-8EF1-A5F802CEDF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24">
              <a:extLst>
                <a:ext uri="{FF2B5EF4-FFF2-40B4-BE49-F238E27FC236}">
                  <a16:creationId xmlns="" xmlns:a16="http://schemas.microsoft.com/office/drawing/2014/main" id="{128BD14A-9093-4854-A73A-F666B2ED2D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25">
              <a:extLst>
                <a:ext uri="{FF2B5EF4-FFF2-40B4-BE49-F238E27FC236}">
                  <a16:creationId xmlns="" xmlns:a16="http://schemas.microsoft.com/office/drawing/2014/main" id="{22D884F4-76EC-4371-B903-E79CF191E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64" name="Rectangle 163">
            <a:extLst>
              <a:ext uri="{FF2B5EF4-FFF2-40B4-BE49-F238E27FC236}">
                <a16:creationId xmlns="" xmlns:a16="http://schemas.microsoft.com/office/drawing/2014/main" id="{7C462C46-EFB7-4580-9921-DFC346FCC3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DBA9F236-4C45-154D-8D93-087BCDAB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fr-FR" sz="2800" dirty="0" smtClean="0">
                <a:solidFill>
                  <a:schemeClr val="accent1"/>
                </a:solidFill>
              </a:rPr>
              <a:t>Paramètres des différentes longueurs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166" name="Isosceles Triangle 165">
            <a:extLst>
              <a:ext uri="{FF2B5EF4-FFF2-40B4-BE49-F238E27FC236}">
                <a16:creationId xmlns="" xmlns:a16="http://schemas.microsoft.com/office/drawing/2014/main" id="{B8B918B4-AB10-4E3A-916E-A9625586EA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0" name="Espace réservé du contenu 4" descr="Migrating PS 2010 to PS 2013 Walkthrough | epmsource">
            <a:extLst>
              <a:ext uri="{FF2B5EF4-FFF2-40B4-BE49-F238E27FC236}">
                <a16:creationId xmlns="" xmlns:a16="http://schemas.microsoft.com/office/drawing/2014/main" id="{8D77A3D2-72C4-6C41-B020-BCDC9476EC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rcRect l="1644" r="-3" b="-3"/>
          <a:stretch/>
        </p:blipFill>
        <p:spPr>
          <a:xfrm>
            <a:off x="10198799" y="712800"/>
            <a:ext cx="1033200" cy="1050472"/>
          </a:xfrm>
          <a:prstGeom prst="rect">
            <a:avLst/>
          </a:prstGeom>
          <a:ln w="9525">
            <a:noFill/>
          </a:ln>
        </p:spPr>
      </p:pic>
      <p:sp>
        <p:nvSpPr>
          <p:cNvPr id="11" name="Espace réservé du numéro de diapositive 10">
            <a:extLst>
              <a:ext uri="{FF2B5EF4-FFF2-40B4-BE49-F238E27FC236}">
                <a16:creationId xmlns="" xmlns:a16="http://schemas.microsoft.com/office/drawing/2014/main" id="{69C451C3-1E57-472F-902F-F873D6D3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8288" y="2228850"/>
            <a:ext cx="55911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7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="" xmlns:a16="http://schemas.microsoft.com/office/drawing/2014/main" id="{E2366EBA-92FD-44AE-87A9-25E5135EB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1" name="Group 140">
            <a:extLst>
              <a:ext uri="{FF2B5EF4-FFF2-40B4-BE49-F238E27FC236}">
                <a16:creationId xmlns="" xmlns:a16="http://schemas.microsoft.com/office/drawing/2014/main" id="{B437F5FC-01F7-4EB4-81E7-C27D917E95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2" name="Freeform 5">
              <a:extLst>
                <a:ext uri="{FF2B5EF4-FFF2-40B4-BE49-F238E27FC236}">
                  <a16:creationId xmlns="" xmlns:a16="http://schemas.microsoft.com/office/drawing/2014/main" id="{4B0CFF10-4805-4BFA-961B-1F60DAEB94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="" xmlns:a16="http://schemas.microsoft.com/office/drawing/2014/main" id="{BE054536-C03E-4857-B4AE-D687A58F9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7">
              <a:extLst>
                <a:ext uri="{FF2B5EF4-FFF2-40B4-BE49-F238E27FC236}">
                  <a16:creationId xmlns="" xmlns:a16="http://schemas.microsoft.com/office/drawing/2014/main" id="{FE33E51C-23D8-43F5-98C4-A2ED2C4C99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8">
              <a:extLst>
                <a:ext uri="{FF2B5EF4-FFF2-40B4-BE49-F238E27FC236}">
                  <a16:creationId xmlns="" xmlns:a16="http://schemas.microsoft.com/office/drawing/2014/main" id="{89E18891-DEB2-4CFD-A907-2868B2A910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9">
              <a:extLst>
                <a:ext uri="{FF2B5EF4-FFF2-40B4-BE49-F238E27FC236}">
                  <a16:creationId xmlns="" xmlns:a16="http://schemas.microsoft.com/office/drawing/2014/main" id="{0002C1BB-DB60-4314-A2FC-203E54D94C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10">
              <a:extLst>
                <a:ext uri="{FF2B5EF4-FFF2-40B4-BE49-F238E27FC236}">
                  <a16:creationId xmlns="" xmlns:a16="http://schemas.microsoft.com/office/drawing/2014/main" id="{9B75BDFA-6D78-4FB1-9F21-5280855C49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1">
              <a:extLst>
                <a:ext uri="{FF2B5EF4-FFF2-40B4-BE49-F238E27FC236}">
                  <a16:creationId xmlns="" xmlns:a16="http://schemas.microsoft.com/office/drawing/2014/main" id="{0B632D6B-A327-41AB-BBCF-9A03AD2AB7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="" xmlns:a16="http://schemas.microsoft.com/office/drawing/2014/main" id="{F514BBC5-1736-4813-BECB-5A6B6738E5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3">
              <a:extLst>
                <a:ext uri="{FF2B5EF4-FFF2-40B4-BE49-F238E27FC236}">
                  <a16:creationId xmlns="" xmlns:a16="http://schemas.microsoft.com/office/drawing/2014/main" id="{94A2C868-7AEC-4209-BFA3-7185B11D33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4">
              <a:extLst>
                <a:ext uri="{FF2B5EF4-FFF2-40B4-BE49-F238E27FC236}">
                  <a16:creationId xmlns="" xmlns:a16="http://schemas.microsoft.com/office/drawing/2014/main" id="{FF56CB70-2B25-4695-ADC8-6092D0D112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5">
              <a:extLst>
                <a:ext uri="{FF2B5EF4-FFF2-40B4-BE49-F238E27FC236}">
                  <a16:creationId xmlns="" xmlns:a16="http://schemas.microsoft.com/office/drawing/2014/main" id="{BA411BEF-2182-4458-B9AF-1634B5C231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6">
              <a:extLst>
                <a:ext uri="{FF2B5EF4-FFF2-40B4-BE49-F238E27FC236}">
                  <a16:creationId xmlns="" xmlns:a16="http://schemas.microsoft.com/office/drawing/2014/main" id="{53F27E63-3F11-4C85-AC72-1EE8508C4C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7">
              <a:extLst>
                <a:ext uri="{FF2B5EF4-FFF2-40B4-BE49-F238E27FC236}">
                  <a16:creationId xmlns="" xmlns:a16="http://schemas.microsoft.com/office/drawing/2014/main" id="{68B589BA-F70F-4E0B-94B9-EEB83EDF3F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8">
              <a:extLst>
                <a:ext uri="{FF2B5EF4-FFF2-40B4-BE49-F238E27FC236}">
                  <a16:creationId xmlns="" xmlns:a16="http://schemas.microsoft.com/office/drawing/2014/main" id="{9D0B991D-CB0A-415F-8D77-A5565F66F0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9">
              <a:extLst>
                <a:ext uri="{FF2B5EF4-FFF2-40B4-BE49-F238E27FC236}">
                  <a16:creationId xmlns="" xmlns:a16="http://schemas.microsoft.com/office/drawing/2014/main" id="{701E99DE-74F0-41D1-BBF4-5A57053BB6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20">
              <a:extLst>
                <a:ext uri="{FF2B5EF4-FFF2-40B4-BE49-F238E27FC236}">
                  <a16:creationId xmlns="" xmlns:a16="http://schemas.microsoft.com/office/drawing/2014/main" id="{C02EE40A-8F17-4182-9495-9506463B79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1">
              <a:extLst>
                <a:ext uri="{FF2B5EF4-FFF2-40B4-BE49-F238E27FC236}">
                  <a16:creationId xmlns="" xmlns:a16="http://schemas.microsoft.com/office/drawing/2014/main" id="{924210CA-0A35-4127-925F-D4084B7DC3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22">
              <a:extLst>
                <a:ext uri="{FF2B5EF4-FFF2-40B4-BE49-F238E27FC236}">
                  <a16:creationId xmlns="" xmlns:a16="http://schemas.microsoft.com/office/drawing/2014/main" id="{DC13CEF1-DD2D-474C-B81C-820CEF3D9C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23">
              <a:extLst>
                <a:ext uri="{FF2B5EF4-FFF2-40B4-BE49-F238E27FC236}">
                  <a16:creationId xmlns="" xmlns:a16="http://schemas.microsoft.com/office/drawing/2014/main" id="{F889481A-8038-43E6-8EF1-A5F802CEDF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24">
              <a:extLst>
                <a:ext uri="{FF2B5EF4-FFF2-40B4-BE49-F238E27FC236}">
                  <a16:creationId xmlns="" xmlns:a16="http://schemas.microsoft.com/office/drawing/2014/main" id="{128BD14A-9093-4854-A73A-F666B2ED2D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25">
              <a:extLst>
                <a:ext uri="{FF2B5EF4-FFF2-40B4-BE49-F238E27FC236}">
                  <a16:creationId xmlns="" xmlns:a16="http://schemas.microsoft.com/office/drawing/2014/main" id="{22D884F4-76EC-4371-B903-E79CF191E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64" name="Rectangle 163">
            <a:extLst>
              <a:ext uri="{FF2B5EF4-FFF2-40B4-BE49-F238E27FC236}">
                <a16:creationId xmlns="" xmlns:a16="http://schemas.microsoft.com/office/drawing/2014/main" id="{7C462C46-EFB7-4580-9921-DFC346FCC3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DBA9F236-4C45-154D-8D93-087BCDAB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fr-FR" sz="2800" dirty="0" smtClean="0">
                <a:solidFill>
                  <a:schemeClr val="accent1"/>
                </a:solidFill>
              </a:rPr>
              <a:t>Paramètres couleurs et mode de rendu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166" name="Isosceles Triangle 165">
            <a:extLst>
              <a:ext uri="{FF2B5EF4-FFF2-40B4-BE49-F238E27FC236}">
                <a16:creationId xmlns="" xmlns:a16="http://schemas.microsoft.com/office/drawing/2014/main" id="{B8B918B4-AB10-4E3A-916E-A9625586EA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0" name="Espace réservé du contenu 4" descr="Migrating PS 2010 to PS 2013 Walkthrough | epmsource">
            <a:extLst>
              <a:ext uri="{FF2B5EF4-FFF2-40B4-BE49-F238E27FC236}">
                <a16:creationId xmlns="" xmlns:a16="http://schemas.microsoft.com/office/drawing/2014/main" id="{8D77A3D2-72C4-6C41-B020-BCDC9476EC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rcRect l="1644" r="-3" b="-3"/>
          <a:stretch/>
        </p:blipFill>
        <p:spPr>
          <a:xfrm>
            <a:off x="10198799" y="712800"/>
            <a:ext cx="1033200" cy="1050472"/>
          </a:xfrm>
          <a:prstGeom prst="rect">
            <a:avLst/>
          </a:prstGeom>
          <a:ln w="9525">
            <a:noFill/>
          </a:ln>
        </p:spPr>
      </p:pic>
      <p:sp>
        <p:nvSpPr>
          <p:cNvPr id="11" name="Espace réservé du numéro de diapositive 10">
            <a:extLst>
              <a:ext uri="{FF2B5EF4-FFF2-40B4-BE49-F238E27FC236}">
                <a16:creationId xmlns="" xmlns:a16="http://schemas.microsoft.com/office/drawing/2014/main" id="{69C451C3-1E57-472F-902F-F873D6D3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663867" y="2239695"/>
            <a:ext cx="874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couleurs des </a:t>
            </a:r>
            <a:r>
              <a:rPr lang="fr-FR" dirty="0" err="1" smtClean="0"/>
              <a:t>vertices</a:t>
            </a:r>
            <a:r>
              <a:rPr lang="fr-FR" dirty="0" smtClean="0"/>
              <a:t>/faces (Crown, </a:t>
            </a:r>
            <a:r>
              <a:rPr lang="fr-FR" dirty="0" err="1" smtClean="0"/>
              <a:t>Girdle</a:t>
            </a:r>
            <a:r>
              <a:rPr lang="fr-FR" dirty="0" smtClean="0"/>
              <a:t>, Star/Main/</a:t>
            </a:r>
            <a:r>
              <a:rPr lang="fr-FR" dirty="0" err="1" smtClean="0"/>
              <a:t>Girdle</a:t>
            </a:r>
            <a:r>
              <a:rPr lang="fr-FR" dirty="0" smtClean="0"/>
              <a:t> </a:t>
            </a:r>
            <a:r>
              <a:rPr lang="fr-FR" dirty="0" err="1" smtClean="0"/>
              <a:t>Facets</a:t>
            </a:r>
            <a:r>
              <a:rPr lang="fr-FR" dirty="0" smtClean="0"/>
              <a:t> …)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Mode de rendu Main </a:t>
            </a:r>
            <a:r>
              <a:rPr lang="fr-FR" dirty="0" err="1" smtClean="0"/>
              <a:t>Facets</a:t>
            </a:r>
            <a:r>
              <a:rPr lang="fr-FR" dirty="0" smtClean="0"/>
              <a:t> (Crown et </a:t>
            </a:r>
            <a:r>
              <a:rPr lang="fr-FR" dirty="0" err="1" smtClean="0"/>
              <a:t>Pavilion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4047" y="3629572"/>
            <a:ext cx="2695431" cy="2327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Connecteur droit 7"/>
          <p:cNvCxnSpPr/>
          <p:nvPr/>
        </p:nvCxnSpPr>
        <p:spPr>
          <a:xfrm flipH="1">
            <a:off x="4224582" y="3907379"/>
            <a:ext cx="405172" cy="178698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6755" y="3712214"/>
            <a:ext cx="3424910" cy="21808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9" name="Connecteur droit 48"/>
          <p:cNvCxnSpPr/>
          <p:nvPr/>
        </p:nvCxnSpPr>
        <p:spPr>
          <a:xfrm flipH="1">
            <a:off x="6721090" y="4381771"/>
            <a:ext cx="2884358" cy="178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4090989" y="3260240"/>
            <a:ext cx="496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Mode 1							Mode 2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34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25">
            <a:extLst>
              <a:ext uri="{FF2B5EF4-FFF2-40B4-BE49-F238E27FC236}">
                <a16:creationId xmlns="" xmlns:a16="http://schemas.microsoft.com/office/drawing/2014/main" id="{58876FC7-262C-4D21-BF78-6A5AC13668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88" name="Freeform 5">
              <a:extLst>
                <a:ext uri="{FF2B5EF4-FFF2-40B4-BE49-F238E27FC236}">
                  <a16:creationId xmlns="" xmlns:a16="http://schemas.microsoft.com/office/drawing/2014/main" id="{ABE409A9-3B26-4DE4-A0DF-736A57D7D9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0" name="Freeform 6">
              <a:extLst>
                <a:ext uri="{FF2B5EF4-FFF2-40B4-BE49-F238E27FC236}">
                  <a16:creationId xmlns="" xmlns:a16="http://schemas.microsoft.com/office/drawing/2014/main" id="{DDFC98DB-AE56-4BC5-A7FC-E1958210DF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1" name="Freeform 7">
              <a:extLst>
                <a:ext uri="{FF2B5EF4-FFF2-40B4-BE49-F238E27FC236}">
                  <a16:creationId xmlns="" xmlns:a16="http://schemas.microsoft.com/office/drawing/2014/main" id="{04C56DFB-4797-43DA-AF68-54F5A02880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2" name="Freeform 8">
              <a:extLst>
                <a:ext uri="{FF2B5EF4-FFF2-40B4-BE49-F238E27FC236}">
                  <a16:creationId xmlns="" xmlns:a16="http://schemas.microsoft.com/office/drawing/2014/main" id="{A2E5DA65-4E8C-4ED5-BB6A-C4E1072C3E3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3" name="Freeform 9">
              <a:extLst>
                <a:ext uri="{FF2B5EF4-FFF2-40B4-BE49-F238E27FC236}">
                  <a16:creationId xmlns="" xmlns:a16="http://schemas.microsoft.com/office/drawing/2014/main" id="{D6D08778-9B28-4AB2-8301-3751F4DAF3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10">
              <a:extLst>
                <a:ext uri="{FF2B5EF4-FFF2-40B4-BE49-F238E27FC236}">
                  <a16:creationId xmlns="" xmlns:a16="http://schemas.microsoft.com/office/drawing/2014/main" id="{B6E71DBF-240E-4319-BE17-2155D0DCAA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11">
              <a:extLst>
                <a:ext uri="{FF2B5EF4-FFF2-40B4-BE49-F238E27FC236}">
                  <a16:creationId xmlns="" xmlns:a16="http://schemas.microsoft.com/office/drawing/2014/main" id="{2235DD60-9149-4F52-BA2C-888BBDF8BE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6" name="Freeform 12">
              <a:extLst>
                <a:ext uri="{FF2B5EF4-FFF2-40B4-BE49-F238E27FC236}">
                  <a16:creationId xmlns="" xmlns:a16="http://schemas.microsoft.com/office/drawing/2014/main" id="{1FDAF4AB-72D9-49A1-A44E-F2E4325448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7" name="Freeform 13">
              <a:extLst>
                <a:ext uri="{FF2B5EF4-FFF2-40B4-BE49-F238E27FC236}">
                  <a16:creationId xmlns="" xmlns:a16="http://schemas.microsoft.com/office/drawing/2014/main" id="{7C74439E-2FCE-4914-B25A-0E2EACF648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8" name="Freeform 14">
              <a:extLst>
                <a:ext uri="{FF2B5EF4-FFF2-40B4-BE49-F238E27FC236}">
                  <a16:creationId xmlns="" xmlns:a16="http://schemas.microsoft.com/office/drawing/2014/main" id="{6F2AC5F5-24C6-4B21-B2A6-14E2A3DDE3D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9" name="Freeform 15">
              <a:extLst>
                <a:ext uri="{FF2B5EF4-FFF2-40B4-BE49-F238E27FC236}">
                  <a16:creationId xmlns="" xmlns:a16="http://schemas.microsoft.com/office/drawing/2014/main" id="{53E026AA-CFCC-425A-AEBB-5AF946E737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0" name="Freeform 16">
              <a:extLst>
                <a:ext uri="{FF2B5EF4-FFF2-40B4-BE49-F238E27FC236}">
                  <a16:creationId xmlns="" xmlns:a16="http://schemas.microsoft.com/office/drawing/2014/main" id="{CFB34E43-D7A7-44DD-B688-0C80F75A5F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1" name="Freeform 17">
              <a:extLst>
                <a:ext uri="{FF2B5EF4-FFF2-40B4-BE49-F238E27FC236}">
                  <a16:creationId xmlns="" xmlns:a16="http://schemas.microsoft.com/office/drawing/2014/main" id="{79E6D206-E674-40DF-B2D9-F4D4C81F22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2" name="Freeform 18">
              <a:extLst>
                <a:ext uri="{FF2B5EF4-FFF2-40B4-BE49-F238E27FC236}">
                  <a16:creationId xmlns="" xmlns:a16="http://schemas.microsoft.com/office/drawing/2014/main" id="{B8D71898-E190-48BB-9FA1-B18CFBECD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3" name="Freeform 19">
              <a:extLst>
                <a:ext uri="{FF2B5EF4-FFF2-40B4-BE49-F238E27FC236}">
                  <a16:creationId xmlns="" xmlns:a16="http://schemas.microsoft.com/office/drawing/2014/main" id="{02FEB4C2-E567-43E3-982F-9FC2F85BB0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4" name="Freeform 20">
              <a:extLst>
                <a:ext uri="{FF2B5EF4-FFF2-40B4-BE49-F238E27FC236}">
                  <a16:creationId xmlns="" xmlns:a16="http://schemas.microsoft.com/office/drawing/2014/main" id="{F3A5AE10-E218-4DE4-8C8A-E5DEF1CF60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5" name="Freeform 21">
              <a:extLst>
                <a:ext uri="{FF2B5EF4-FFF2-40B4-BE49-F238E27FC236}">
                  <a16:creationId xmlns="" xmlns:a16="http://schemas.microsoft.com/office/drawing/2014/main" id="{E6D62A9D-DBC0-4C69-A05C-785CCECCE1F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6" name="Freeform 22">
              <a:extLst>
                <a:ext uri="{FF2B5EF4-FFF2-40B4-BE49-F238E27FC236}">
                  <a16:creationId xmlns="" xmlns:a16="http://schemas.microsoft.com/office/drawing/2014/main" id="{45CCB5FD-6E4A-498D-B96B-BB4FCC1DEE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7" name="Freeform 23">
              <a:extLst>
                <a:ext uri="{FF2B5EF4-FFF2-40B4-BE49-F238E27FC236}">
                  <a16:creationId xmlns="" xmlns:a16="http://schemas.microsoft.com/office/drawing/2014/main" id="{8CB57E2B-3E69-4131-A938-EE548A3E5F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9" name="Group 208">
            <a:extLst>
              <a:ext uri="{FF2B5EF4-FFF2-40B4-BE49-F238E27FC236}">
                <a16:creationId xmlns="" xmlns:a16="http://schemas.microsoft.com/office/drawing/2014/main" id="{183BD171-940D-49F9-A450-D14C7C7B5F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10" name="Rectangle 209">
              <a:extLst>
                <a:ext uri="{FF2B5EF4-FFF2-40B4-BE49-F238E27FC236}">
                  <a16:creationId xmlns="" xmlns:a16="http://schemas.microsoft.com/office/drawing/2014/main" id="{CA28A8C9-77D1-4849-86D2-1275065E27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1" name="Isosceles Triangle 210">
              <a:extLst>
                <a:ext uri="{FF2B5EF4-FFF2-40B4-BE49-F238E27FC236}">
                  <a16:creationId xmlns="" xmlns:a16="http://schemas.microsoft.com/office/drawing/2014/main" id="{0C209A80-098E-469E-8C00-C6968D0D3F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2" name="Rectangle 211">
              <a:extLst>
                <a:ext uri="{FF2B5EF4-FFF2-40B4-BE49-F238E27FC236}">
                  <a16:creationId xmlns="" xmlns:a16="http://schemas.microsoft.com/office/drawing/2014/main" id="{D400F9E1-E8F2-45AE-AB64-B12ACDD4E2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4" name="Rectangle 213">
            <a:extLst>
              <a:ext uri="{FF2B5EF4-FFF2-40B4-BE49-F238E27FC236}">
                <a16:creationId xmlns="" xmlns:a16="http://schemas.microsoft.com/office/drawing/2014/main" id="{62704ED4-17AD-4155-82BF-349125232C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6" name="Group 215">
            <a:extLst>
              <a:ext uri="{FF2B5EF4-FFF2-40B4-BE49-F238E27FC236}">
                <a16:creationId xmlns="" xmlns:a16="http://schemas.microsoft.com/office/drawing/2014/main" id="{94030ADA-F758-4871-82A9-A900D3A1CF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17" name="Freeform 5">
              <a:extLst>
                <a:ext uri="{FF2B5EF4-FFF2-40B4-BE49-F238E27FC236}">
                  <a16:creationId xmlns="" xmlns:a16="http://schemas.microsoft.com/office/drawing/2014/main" id="{C03A5D77-B569-4446-A13F-5F2B66B895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6">
              <a:extLst>
                <a:ext uri="{FF2B5EF4-FFF2-40B4-BE49-F238E27FC236}">
                  <a16:creationId xmlns="" xmlns:a16="http://schemas.microsoft.com/office/drawing/2014/main" id="{1910AFDB-600F-419E-B8A2-C910C91CC1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7">
              <a:extLst>
                <a:ext uri="{FF2B5EF4-FFF2-40B4-BE49-F238E27FC236}">
                  <a16:creationId xmlns="" xmlns:a16="http://schemas.microsoft.com/office/drawing/2014/main" id="{8BA9642D-E707-4E5C-AD56-5B4201F77F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8">
              <a:extLst>
                <a:ext uri="{FF2B5EF4-FFF2-40B4-BE49-F238E27FC236}">
                  <a16:creationId xmlns="" xmlns:a16="http://schemas.microsoft.com/office/drawing/2014/main" id="{6BE43368-BE27-4B0F-996B-F8020ECC8F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1" name="Freeform 9">
              <a:extLst>
                <a:ext uri="{FF2B5EF4-FFF2-40B4-BE49-F238E27FC236}">
                  <a16:creationId xmlns="" xmlns:a16="http://schemas.microsoft.com/office/drawing/2014/main" id="{1C2AFC90-DCD5-4CC4-B572-09469E8927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10">
              <a:extLst>
                <a:ext uri="{FF2B5EF4-FFF2-40B4-BE49-F238E27FC236}">
                  <a16:creationId xmlns="" xmlns:a16="http://schemas.microsoft.com/office/drawing/2014/main" id="{EEC73C1F-7C9B-41BF-A454-152B90AFF4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11">
              <a:extLst>
                <a:ext uri="{FF2B5EF4-FFF2-40B4-BE49-F238E27FC236}">
                  <a16:creationId xmlns="" xmlns:a16="http://schemas.microsoft.com/office/drawing/2014/main" id="{B9387A9D-115C-4CC5-9107-97827EFF87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12">
              <a:extLst>
                <a:ext uri="{FF2B5EF4-FFF2-40B4-BE49-F238E27FC236}">
                  <a16:creationId xmlns="" xmlns:a16="http://schemas.microsoft.com/office/drawing/2014/main" id="{69CF2257-1227-45F2-8310-EF03857E082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13">
              <a:extLst>
                <a:ext uri="{FF2B5EF4-FFF2-40B4-BE49-F238E27FC236}">
                  <a16:creationId xmlns="" xmlns:a16="http://schemas.microsoft.com/office/drawing/2014/main" id="{914D598B-12C8-4050-872B-AB3C4790AB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14">
              <a:extLst>
                <a:ext uri="{FF2B5EF4-FFF2-40B4-BE49-F238E27FC236}">
                  <a16:creationId xmlns="" xmlns:a16="http://schemas.microsoft.com/office/drawing/2014/main" id="{43441426-0436-4C62-93CB-7B23121194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15">
              <a:extLst>
                <a:ext uri="{FF2B5EF4-FFF2-40B4-BE49-F238E27FC236}">
                  <a16:creationId xmlns="" xmlns:a16="http://schemas.microsoft.com/office/drawing/2014/main" id="{8174AF5F-E0DA-457B-9C6D-B6793C36AF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16">
              <a:extLst>
                <a:ext uri="{FF2B5EF4-FFF2-40B4-BE49-F238E27FC236}">
                  <a16:creationId xmlns="" xmlns:a16="http://schemas.microsoft.com/office/drawing/2014/main" id="{40D36E6D-6BFF-4FB5-9EEB-3A36B79562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17">
              <a:extLst>
                <a:ext uri="{FF2B5EF4-FFF2-40B4-BE49-F238E27FC236}">
                  <a16:creationId xmlns="" xmlns:a16="http://schemas.microsoft.com/office/drawing/2014/main" id="{5159A95D-574D-4341-8A5B-5EB05EF2CB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0" name="Freeform 18">
              <a:extLst>
                <a:ext uri="{FF2B5EF4-FFF2-40B4-BE49-F238E27FC236}">
                  <a16:creationId xmlns="" xmlns:a16="http://schemas.microsoft.com/office/drawing/2014/main" id="{CC2519B6-9E4D-48AA-8E1D-413BEEEEE68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19">
              <a:extLst>
                <a:ext uri="{FF2B5EF4-FFF2-40B4-BE49-F238E27FC236}">
                  <a16:creationId xmlns="" xmlns:a16="http://schemas.microsoft.com/office/drawing/2014/main" id="{91EFD00E-D9BB-4F8F-9652-1514A200A5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20">
              <a:extLst>
                <a:ext uri="{FF2B5EF4-FFF2-40B4-BE49-F238E27FC236}">
                  <a16:creationId xmlns="" xmlns:a16="http://schemas.microsoft.com/office/drawing/2014/main" id="{78EDA1A4-47D4-4C8C-94C1-20520CA08E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21">
              <a:extLst>
                <a:ext uri="{FF2B5EF4-FFF2-40B4-BE49-F238E27FC236}">
                  <a16:creationId xmlns="" xmlns:a16="http://schemas.microsoft.com/office/drawing/2014/main" id="{EF948F9B-2B64-4D46-B645-564490CD55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4" name="Freeform 22">
              <a:extLst>
                <a:ext uri="{FF2B5EF4-FFF2-40B4-BE49-F238E27FC236}">
                  <a16:creationId xmlns="" xmlns:a16="http://schemas.microsoft.com/office/drawing/2014/main" id="{95BA89D9-B358-4064-A9B6-44592BB971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5" name="Freeform 23">
              <a:extLst>
                <a:ext uri="{FF2B5EF4-FFF2-40B4-BE49-F238E27FC236}">
                  <a16:creationId xmlns="" xmlns:a16="http://schemas.microsoft.com/office/drawing/2014/main" id="{B1D008F9-9A52-429E-9615-0BB796945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37" name="Rectangle 236">
            <a:extLst>
              <a:ext uri="{FF2B5EF4-FFF2-40B4-BE49-F238E27FC236}">
                <a16:creationId xmlns="" xmlns:a16="http://schemas.microsoft.com/office/drawing/2014/main" id="{E4BAAF5C-577F-43DB-8ACD-EDAB5A54E6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alpha val="38000"/>
                </a:schemeClr>
              </a:gs>
              <a:gs pos="0">
                <a:schemeClr val="bg1">
                  <a:lumMod val="95000"/>
                  <a:alpha val="12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9AF7E554-C15F-B445-AE9D-D6A266D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1" y="760830"/>
            <a:ext cx="6884244" cy="5336340"/>
          </a:xfrm>
        </p:spPr>
        <p:txBody>
          <a:bodyPr vert="horz" lIns="228600" tIns="228600" rIns="228600" bIns="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fr-FR" sz="8800" dirty="0" smtClean="0">
                <a:solidFill>
                  <a:schemeClr val="tx1"/>
                </a:solidFill>
              </a:rPr>
              <a:t>Maillage</a:t>
            </a:r>
            <a:endParaRPr lang="fr-FR" sz="8800" dirty="0">
              <a:solidFill>
                <a:schemeClr val="tx1"/>
              </a:solidFill>
            </a:endParaRPr>
          </a:p>
        </p:txBody>
      </p:sp>
      <p:sp>
        <p:nvSpPr>
          <p:cNvPr id="239" name="Isosceles Triangle 238">
            <a:extLst>
              <a:ext uri="{FF2B5EF4-FFF2-40B4-BE49-F238E27FC236}">
                <a16:creationId xmlns="" xmlns:a16="http://schemas.microsoft.com/office/drawing/2014/main" id="{78B6E08A-861F-4A1A-BCF0-69429C5A2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8025316" y="3342776"/>
            <a:ext cx="200040" cy="1724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1" name="Espace réservé du contenu 4" descr="Migrating PS 2010 to PS 2013 Walkthrough | epmsource">
            <a:extLst>
              <a:ext uri="{FF2B5EF4-FFF2-40B4-BE49-F238E27FC236}">
                <a16:creationId xmlns="" xmlns:a16="http://schemas.microsoft.com/office/drawing/2014/main" id="{DC37D48E-B9A8-1D44-A048-7917785B08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rcRect l="1644" r="-3" b="-3"/>
          <a:stretch/>
        </p:blipFill>
        <p:spPr>
          <a:xfrm>
            <a:off x="8669443" y="2060914"/>
            <a:ext cx="2440800" cy="2481602"/>
          </a:xfrm>
          <a:prstGeom prst="rect">
            <a:avLst/>
          </a:prstGeom>
          <a:ln w="9525">
            <a:noFill/>
          </a:ln>
        </p:spPr>
      </p:pic>
      <p:sp>
        <p:nvSpPr>
          <p:cNvPr id="10" name="Espace réservé du numéro de diapositive 9">
            <a:extLst>
              <a:ext uri="{FF2B5EF4-FFF2-40B4-BE49-F238E27FC236}">
                <a16:creationId xmlns="" xmlns:a16="http://schemas.microsoft.com/office/drawing/2014/main" id="{87340B4A-F136-48C9-994A-37CB5B53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55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2366EBA-92FD-44AE-87A9-25E5135EB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B437F5FC-01F7-4EB4-81E7-C27D917E95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4B0CFF10-4805-4BFA-961B-1F60DAEB94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BE054536-C03E-4857-B4AE-D687A58F9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FE33E51C-23D8-43F5-98C4-A2ED2C4C99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89E18891-DEB2-4CFD-A907-2868B2A910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0002C1BB-DB60-4314-A2FC-203E54D94C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9B75BDFA-6D78-4FB1-9F21-5280855C49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0B632D6B-A327-41AB-BBCF-9A03AD2AB7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="" xmlns:a16="http://schemas.microsoft.com/office/drawing/2014/main" id="{F514BBC5-1736-4813-BECB-5A6B6738E5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94A2C868-7AEC-4209-BFA3-7185B11D33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="" xmlns:a16="http://schemas.microsoft.com/office/drawing/2014/main" id="{FF56CB70-2B25-4695-ADC8-6092D0D112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="" xmlns:a16="http://schemas.microsoft.com/office/drawing/2014/main" id="{BA411BEF-2182-4458-B9AF-1634B5C231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="" xmlns:a16="http://schemas.microsoft.com/office/drawing/2014/main" id="{53F27E63-3F11-4C85-AC72-1EE8508C4C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68B589BA-F70F-4E0B-94B9-EEB83EDF3F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="" xmlns:a16="http://schemas.microsoft.com/office/drawing/2014/main" id="{9D0B991D-CB0A-415F-8D77-A5565F66F0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="" xmlns:a16="http://schemas.microsoft.com/office/drawing/2014/main" id="{701E99DE-74F0-41D1-BBF4-5A57053BB6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="" xmlns:a16="http://schemas.microsoft.com/office/drawing/2014/main" id="{C02EE40A-8F17-4182-9495-9506463B79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="" xmlns:a16="http://schemas.microsoft.com/office/drawing/2014/main" id="{924210CA-0A35-4127-925F-D4084B7DC3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="" xmlns:a16="http://schemas.microsoft.com/office/drawing/2014/main" id="{DC13CEF1-DD2D-474C-B81C-820CEF3D9C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="" xmlns:a16="http://schemas.microsoft.com/office/drawing/2014/main" id="{F889481A-8038-43E6-8EF1-A5F802CEDF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="" xmlns:a16="http://schemas.microsoft.com/office/drawing/2014/main" id="{128BD14A-9093-4854-A73A-F666B2ED2D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22D884F4-76EC-4371-B903-E79CF191E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="" xmlns:a16="http://schemas.microsoft.com/office/drawing/2014/main" id="{7C462C46-EFB7-4580-9921-DFC346FCC3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FFEFB5-F0BD-874B-8D8E-EBD20C25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7355743" cy="1230570"/>
          </a:xfrm>
        </p:spPr>
        <p:txBody>
          <a:bodyPr anchor="t">
            <a:norm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</a:rPr>
              <a:t>Maillage Table/</a:t>
            </a:r>
            <a:r>
              <a:rPr lang="fr-FR" sz="2800" dirty="0" err="1" smtClean="0">
                <a:solidFill>
                  <a:schemeClr val="accent1"/>
                </a:solidFill>
              </a:rPr>
              <a:t>Girdle</a:t>
            </a:r>
            <a:r>
              <a:rPr lang="fr-FR" sz="2800" dirty="0" smtClean="0">
                <a:solidFill>
                  <a:schemeClr val="accent1"/>
                </a:solidFill>
              </a:rPr>
              <a:t/>
            </a:r>
            <a:br>
              <a:rPr lang="fr-FR" sz="2800" dirty="0" smtClean="0">
                <a:solidFill>
                  <a:schemeClr val="accent1"/>
                </a:solidFill>
              </a:rPr>
            </a:b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="" xmlns:a16="http://schemas.microsoft.com/office/drawing/2014/main" id="{B8B918B4-AB10-4E3A-916E-A9625586EA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9" name="Espace réservé du contenu 4" descr="Migrating PS 2010 to PS 2013 Walkthrough | epmsource">
            <a:extLst>
              <a:ext uri="{FF2B5EF4-FFF2-40B4-BE49-F238E27FC236}">
                <a16:creationId xmlns="" xmlns:a16="http://schemas.microsoft.com/office/drawing/2014/main" id="{B1B228AA-D295-A147-8640-7C31846FC8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rcRect l="1644" r="-3" b="-3"/>
          <a:stretch/>
        </p:blipFill>
        <p:spPr>
          <a:xfrm>
            <a:off x="10198799" y="712800"/>
            <a:ext cx="1033200" cy="1050472"/>
          </a:xfrm>
          <a:prstGeom prst="rect">
            <a:avLst/>
          </a:prstGeom>
          <a:ln w="9525">
            <a:noFill/>
          </a:ln>
        </p:spPr>
      </p:pic>
      <p:sp>
        <p:nvSpPr>
          <p:cNvPr id="42" name="Espace réservé du numéro de diapositive 41">
            <a:extLst>
              <a:ext uri="{FF2B5EF4-FFF2-40B4-BE49-F238E27FC236}">
                <a16:creationId xmlns="" xmlns:a16="http://schemas.microsoft.com/office/drawing/2014/main" id="{41164A1B-FFD6-4312-A36D-A23AECA2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1612" y="2082974"/>
            <a:ext cx="3714402" cy="362252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717364" y="3147421"/>
            <a:ext cx="5696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Cambria Math" panose="02040503050406030204" pitchFamily="18" charset="0"/>
              </a:rPr>
              <a:t>𝑃(</a:t>
            </a:r>
            <a:r>
              <a:rPr lang="fr-FR" dirty="0">
                <a:solidFill>
                  <a:srgbClr val="000000"/>
                </a:solidFill>
                <a:latin typeface="Cambria Math" panose="02040503050406030204" pitchFamily="18" charset="0"/>
              </a:rPr>
              <a:t>𝑖)=(𝑟∗cos (𝑝𝑎𝑛𝑔𝑙𝑒+𝚯 ),𝑟∗sin (𝑝𝑎𝑛𝑔𝑙𝑒+𝚯,𝐳) 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5847" y="2628124"/>
            <a:ext cx="8393430" cy="864190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896" y="4833834"/>
            <a:ext cx="1488885" cy="18008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28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174</Words>
  <Application>Microsoft Office PowerPoint</Application>
  <PresentationFormat>Grand écran</PresentationFormat>
  <Paragraphs>54</Paragraphs>
  <Slides>15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4" baseType="lpstr">
      <vt:lpstr>ＭＳ 明朝</vt:lpstr>
      <vt:lpstr>Arial</vt:lpstr>
      <vt:lpstr>Calibri</vt:lpstr>
      <vt:lpstr>Calibri Light</vt:lpstr>
      <vt:lpstr>Cambria Math</vt:lpstr>
      <vt:lpstr>Rockwell</vt:lpstr>
      <vt:lpstr>Times New Roman</vt:lpstr>
      <vt:lpstr>Wingdings</vt:lpstr>
      <vt:lpstr>Atlas</vt:lpstr>
      <vt:lpstr>Construction d’un diamant paramétrique</vt:lpstr>
      <vt:lpstr>Sommaire</vt:lpstr>
      <vt:lpstr>Sujet : Diamant paramétrique</vt:lpstr>
      <vt:lpstr>Paramètres du diamants</vt:lpstr>
      <vt:lpstr>Table/Girdle</vt:lpstr>
      <vt:lpstr>Paramètres des différentes longueurs</vt:lpstr>
      <vt:lpstr>Paramètres couleurs et mode de rendu</vt:lpstr>
      <vt:lpstr>Maillage</vt:lpstr>
      <vt:lpstr>Maillage Table/Girdle </vt:lpstr>
      <vt:lpstr>Maillage Crown </vt:lpstr>
      <vt:lpstr>Maillage Main Facets (point sur Girdle) </vt:lpstr>
      <vt:lpstr>Maillage Girdles Facets (point sur Girdle) </vt:lpstr>
      <vt:lpstr>Maillage Pavilion + Culet  </vt:lpstr>
      <vt:lpstr>Render 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 de l’âge à l’aide des rides du visage</dc:title>
  <dc:creator>Nadège PANASSIM</dc:creator>
  <cp:lastModifiedBy>KadirF</cp:lastModifiedBy>
  <cp:revision>36</cp:revision>
  <dcterms:created xsi:type="dcterms:W3CDTF">2019-01-08T00:45:49Z</dcterms:created>
  <dcterms:modified xsi:type="dcterms:W3CDTF">2019-06-18T19:31:24Z</dcterms:modified>
</cp:coreProperties>
</file>