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notesMasterIdLst>
    <p:notesMasterId r:id="rId48"/>
  </p:notesMasterIdLst>
  <p:sldIdLst>
    <p:sldId id="256" r:id="rId2"/>
    <p:sldId id="257" r:id="rId3"/>
    <p:sldId id="258" r:id="rId4"/>
    <p:sldId id="272" r:id="rId5"/>
    <p:sldId id="317" r:id="rId6"/>
    <p:sldId id="273" r:id="rId7"/>
    <p:sldId id="274" r:id="rId8"/>
    <p:sldId id="275" r:id="rId9"/>
    <p:sldId id="276" r:id="rId10"/>
    <p:sldId id="318" r:id="rId11"/>
    <p:sldId id="277" r:id="rId12"/>
    <p:sldId id="279" r:id="rId13"/>
    <p:sldId id="319" r:id="rId14"/>
    <p:sldId id="333" r:id="rId15"/>
    <p:sldId id="281" r:id="rId16"/>
    <p:sldId id="282" r:id="rId17"/>
    <p:sldId id="283" r:id="rId18"/>
    <p:sldId id="285" r:id="rId19"/>
    <p:sldId id="323" r:id="rId20"/>
    <p:sldId id="324" r:id="rId21"/>
    <p:sldId id="325" r:id="rId22"/>
    <p:sldId id="326" r:id="rId23"/>
    <p:sldId id="286" r:id="rId24"/>
    <p:sldId id="287" r:id="rId25"/>
    <p:sldId id="289" r:id="rId26"/>
    <p:sldId id="290" r:id="rId27"/>
    <p:sldId id="321" r:id="rId28"/>
    <p:sldId id="293" r:id="rId29"/>
    <p:sldId id="284" r:id="rId30"/>
    <p:sldId id="292" r:id="rId31"/>
    <p:sldId id="322" r:id="rId32"/>
    <p:sldId id="294" r:id="rId33"/>
    <p:sldId id="295" r:id="rId34"/>
    <p:sldId id="302" r:id="rId35"/>
    <p:sldId id="297" r:id="rId36"/>
    <p:sldId id="327" r:id="rId37"/>
    <p:sldId id="330" r:id="rId38"/>
    <p:sldId id="304" r:id="rId39"/>
    <p:sldId id="307" r:id="rId40"/>
    <p:sldId id="308" r:id="rId41"/>
    <p:sldId id="309" r:id="rId42"/>
    <p:sldId id="334" r:id="rId43"/>
    <p:sldId id="313" r:id="rId44"/>
    <p:sldId id="312" r:id="rId45"/>
    <p:sldId id="315" r:id="rId46"/>
    <p:sldId id="31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5" autoAdjust="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D585-BE3C-4545-8FB0-ED13BB8AF50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116F0-5B2C-4B09-A918-B4BB3935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DADF-35BE-4BC6-9570-190D5B4A3C7F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9654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23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1245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022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A017-FEBC-4FE3-8572-EF4E50B960C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2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E807-CB04-47C6-A768-DF2CADDBFD7E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20D-9429-4A3D-ABFD-F74C88D7C7B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63F1-FDE2-4B49-8DAD-725A6B5FAC9B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C551-8C2A-4680-9883-1D78AD3A7E4D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369F-19E4-4E11-B2BA-1919C56A911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F1-E178-464E-9F45-0FC726447D72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1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A641-6E23-44DA-A7C7-515F83AA1088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4BE9-65D9-4A7F-A03A-88E3BB3C84F0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633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CD66-BDB1-4369-85FD-20CAA0F986B1}" type="datetime1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7C9889-E569-4F75-89AB-A5F6A577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7876" y="1288723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A17D8-99C8-40FB-A37C-1DF006AD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643" y="1631602"/>
            <a:ext cx="10250905" cy="15696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Hospital Management System for ICDDR’B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7357C-B5C1-42C3-9DF3-7103E74E4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197" y="359436"/>
            <a:ext cx="1474702" cy="129441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8FA1BD-A3F4-434F-9B4F-BCCD0785B49B}"/>
              </a:ext>
            </a:extLst>
          </p:cNvPr>
          <p:cNvSpPr/>
          <p:nvPr/>
        </p:nvSpPr>
        <p:spPr>
          <a:xfrm>
            <a:off x="1604381" y="609626"/>
            <a:ext cx="8906815" cy="566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IUBAT – International University of Business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&amp;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8352B-AF56-4C3F-A72B-194D58FD2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1" y="418262"/>
            <a:ext cx="1321853" cy="1200417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D344D441-EB9E-42CC-884E-8458E6D955BF}"/>
              </a:ext>
            </a:extLst>
          </p:cNvPr>
          <p:cNvSpPr txBox="1"/>
          <p:nvPr/>
        </p:nvSpPr>
        <p:spPr>
          <a:xfrm>
            <a:off x="867027" y="4709048"/>
            <a:ext cx="3540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Rafiyatul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18103391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BCSE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D8B751-2F1C-41DE-B5C1-F80037F0E750}"/>
              </a:ext>
            </a:extLst>
          </p:cNvPr>
          <p:cNvSpPr txBox="1"/>
          <p:nvPr/>
        </p:nvSpPr>
        <p:spPr>
          <a:xfrm>
            <a:off x="8445530" y="4709048"/>
            <a:ext cx="3540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FB33-E6AF-4DAD-A6CF-E7EE3F87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8553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this model?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35F9-5C59-4018-9B6A-25F7790B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907" y="1621128"/>
            <a:ext cx="9905998" cy="4433047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multiple development cycles take place in incremental model.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flexible to change requirements and scope.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efficient.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errors.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is user friendly.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C6FD0-EF24-470B-9B0F-19C5BF05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7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2494547" y="246620"/>
            <a:ext cx="7202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D5EAA-C317-4080-9585-1ECFE2D0E42E}"/>
              </a:ext>
            </a:extLst>
          </p:cNvPr>
          <p:cNvSpPr txBox="1"/>
          <p:nvPr/>
        </p:nvSpPr>
        <p:spPr>
          <a:xfrm>
            <a:off x="3025116" y="1741037"/>
            <a:ext cx="9550007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BF1EB-6590-4EFA-A468-0BACD08B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24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F53-C7EE-4510-951D-5C53162B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585" y="1493564"/>
            <a:ext cx="10131425" cy="4687379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login/register.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manage (Create, View) posts.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manage (View, Update) their profile.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manage (View) post.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response to guest’s problems.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send message to each other.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User Can manage (Send, Receive) messages.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18A8F-0CD0-4A53-8765-2C3887AB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12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9C108-9F93-4226-AD09-0488EB9F0BF1}"/>
              </a:ext>
            </a:extLst>
          </p:cNvPr>
          <p:cNvSpPr txBox="1"/>
          <p:nvPr/>
        </p:nvSpPr>
        <p:spPr>
          <a:xfrm>
            <a:off x="2903620" y="0"/>
            <a:ext cx="67216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System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355D1-55C5-4964-B599-984106A62B29}"/>
              </a:ext>
            </a:extLst>
          </p:cNvPr>
          <p:cNvSpPr txBox="1"/>
          <p:nvPr/>
        </p:nvSpPr>
        <p:spPr>
          <a:xfrm>
            <a:off x="2060575" y="970344"/>
            <a:ext cx="638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User:</a:t>
            </a:r>
          </a:p>
        </p:txBody>
      </p:sp>
    </p:spTree>
    <p:extLst>
      <p:ext uri="{BB962C8B-B14F-4D97-AF65-F5344CB8AC3E}">
        <p14:creationId xmlns:p14="http://schemas.microsoft.com/office/powerpoint/2010/main" val="115393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87CD-B843-4E17-A1B8-FD062E7A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626"/>
            <a:ext cx="9905998" cy="309282"/>
          </a:xfrm>
        </p:spPr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and System Requirements (Cont.) </a:t>
            </a:r>
            <a:b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84D283-5BE7-4F43-8906-0A486C4A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33" y="2202728"/>
            <a:ext cx="9906000" cy="418203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login.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(View, Update) their profile.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manage (View, Block)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manage (View, modify, Delete) post information.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send message to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manage guest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E9606-5C6A-476F-B8F7-45730045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DFA77-A241-4F3D-B8CF-3FC83F1CBB06}"/>
              </a:ext>
            </a:extLst>
          </p:cNvPr>
          <p:cNvSpPr txBox="1"/>
          <p:nvPr/>
        </p:nvSpPr>
        <p:spPr>
          <a:xfrm>
            <a:off x="1988701" y="1463879"/>
            <a:ext cx="638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Admin:</a:t>
            </a:r>
          </a:p>
        </p:txBody>
      </p:sp>
    </p:spTree>
    <p:extLst>
      <p:ext uri="{BB962C8B-B14F-4D97-AF65-F5344CB8AC3E}">
        <p14:creationId xmlns:p14="http://schemas.microsoft.com/office/powerpoint/2010/main" val="330184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87CD-B843-4E17-A1B8-FD062E7A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6626"/>
            <a:ext cx="9905998" cy="309282"/>
          </a:xfrm>
        </p:spPr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and System Requirements (Cont.) </a:t>
            </a:r>
            <a:b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84D283-5BE7-4F43-8906-0A486C4A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33" y="2202728"/>
            <a:ext cx="9906000" cy="418203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Guest can view dashboard.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Guest can submit (Send, Receive)their problems and get response through emails.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E9606-5C6A-476F-B8F7-45730045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DFA77-A241-4F3D-B8CF-3FC83F1CBB06}"/>
              </a:ext>
            </a:extLst>
          </p:cNvPr>
          <p:cNvSpPr txBox="1"/>
          <p:nvPr/>
        </p:nvSpPr>
        <p:spPr>
          <a:xfrm>
            <a:off x="1988701" y="1463879"/>
            <a:ext cx="638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Guest:</a:t>
            </a:r>
          </a:p>
        </p:txBody>
      </p:sp>
    </p:spTree>
    <p:extLst>
      <p:ext uri="{BB962C8B-B14F-4D97-AF65-F5344CB8AC3E}">
        <p14:creationId xmlns:p14="http://schemas.microsoft.com/office/powerpoint/2010/main" val="173456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F53-C7EE-4510-951D-5C53162B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590" y="1580786"/>
            <a:ext cx="10960767" cy="4161874"/>
          </a:xfrm>
        </p:spPr>
        <p:txBody>
          <a:bodyPr numCol="2">
            <a:noAutofit/>
          </a:bodyPr>
          <a:lstStyle/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Login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View profile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View Post List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View User List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View Guest List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Block User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Unblock User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Delete Post</a:t>
            </a:r>
          </a:p>
          <a:p>
            <a:pPr marL="0" marR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Logout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32DA0-D264-4846-A4F4-4A10773B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9C108-9F93-4226-AD09-0488EB9F0BF1}"/>
              </a:ext>
            </a:extLst>
          </p:cNvPr>
          <p:cNvSpPr txBox="1"/>
          <p:nvPr/>
        </p:nvSpPr>
        <p:spPr>
          <a:xfrm>
            <a:off x="2903620" y="0"/>
            <a:ext cx="6384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355D1-55C5-4964-B599-984106A62B29}"/>
              </a:ext>
            </a:extLst>
          </p:cNvPr>
          <p:cNvSpPr txBox="1"/>
          <p:nvPr/>
        </p:nvSpPr>
        <p:spPr>
          <a:xfrm>
            <a:off x="1949142" y="1057566"/>
            <a:ext cx="638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Admin:</a:t>
            </a:r>
          </a:p>
        </p:txBody>
      </p:sp>
    </p:spTree>
    <p:extLst>
      <p:ext uri="{BB962C8B-B14F-4D97-AF65-F5344CB8AC3E}">
        <p14:creationId xmlns:p14="http://schemas.microsoft.com/office/powerpoint/2010/main" val="346493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F53-C7EE-4510-951D-5C53162B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861" y="1554671"/>
            <a:ext cx="10960767" cy="5284693"/>
          </a:xfrm>
        </p:spPr>
        <p:txBody>
          <a:bodyPr numCol="2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Registration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Login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View profile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Edit Profile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View Post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Response to guest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Send messages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Receive messages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  <a:tabLst>
                <a:tab pos="10096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Logout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DA9C0-3808-48E2-A090-3709F7C5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335" y="76615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9C108-9F93-4226-AD09-0488EB9F0BF1}"/>
              </a:ext>
            </a:extLst>
          </p:cNvPr>
          <p:cNvSpPr txBox="1"/>
          <p:nvPr/>
        </p:nvSpPr>
        <p:spPr>
          <a:xfrm>
            <a:off x="2903620" y="0"/>
            <a:ext cx="7218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355D1-55C5-4964-B599-984106A62B29}"/>
              </a:ext>
            </a:extLst>
          </p:cNvPr>
          <p:cNvSpPr txBox="1"/>
          <p:nvPr/>
        </p:nvSpPr>
        <p:spPr>
          <a:xfrm>
            <a:off x="1340143" y="1031451"/>
            <a:ext cx="638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User:</a:t>
            </a:r>
          </a:p>
        </p:txBody>
      </p:sp>
    </p:spTree>
    <p:extLst>
      <p:ext uri="{BB962C8B-B14F-4D97-AF65-F5344CB8AC3E}">
        <p14:creationId xmlns:p14="http://schemas.microsoft.com/office/powerpoint/2010/main" val="113740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F53-C7EE-4510-951D-5C53162B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28" y="1361961"/>
            <a:ext cx="10131425" cy="5617803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cannot create more than one accounts using the same Mail Address.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will all store the Mail address and Password in Database.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and User will see their profile information in their profile after login.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00965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will be validated with valid mail address.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84AD4-366B-4C84-8624-2D5B688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17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9C108-9F93-4226-AD09-0488EB9F0BF1}"/>
              </a:ext>
            </a:extLst>
          </p:cNvPr>
          <p:cNvSpPr txBox="1"/>
          <p:nvPr/>
        </p:nvSpPr>
        <p:spPr>
          <a:xfrm>
            <a:off x="2903618" y="195605"/>
            <a:ext cx="67216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4077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B05C6-B218-4F3F-A299-AC27E7F7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93407-706F-4AD1-B5B2-8CADAD1A15B0}"/>
              </a:ext>
            </a:extLst>
          </p:cNvPr>
          <p:cNvSpPr txBox="1"/>
          <p:nvPr/>
        </p:nvSpPr>
        <p:spPr>
          <a:xfrm>
            <a:off x="3305263" y="2328908"/>
            <a:ext cx="7189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Estimation</a:t>
            </a:r>
          </a:p>
        </p:txBody>
      </p:sp>
    </p:spTree>
    <p:extLst>
      <p:ext uri="{BB962C8B-B14F-4D97-AF65-F5344CB8AC3E}">
        <p14:creationId xmlns:p14="http://schemas.microsoft.com/office/powerpoint/2010/main" val="398264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74A2-790E-45A3-B4E2-A82CEE0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6" y="103775"/>
            <a:ext cx="9905998" cy="1078523"/>
          </a:xfrm>
        </p:spPr>
        <p:txBody>
          <a:bodyPr>
            <a:normAutofit fontScale="90000"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Calibri"/>
                <a:cs typeface="Vrinda"/>
              </a:rPr>
              <a:t>Identifying Complexity for Transaction Function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3F91143-FB50-479B-B550-94A6CAB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4344" y="64303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19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2A36A-C663-49CE-B2BB-9B636D12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3" y="1305911"/>
            <a:ext cx="5675889" cy="555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5F3DB-D114-4FBB-952D-EDABA092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54" y="1305911"/>
            <a:ext cx="5192473" cy="55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3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36">
            <a:extLst>
              <a:ext uri="{FF2B5EF4-FFF2-40B4-BE49-F238E27FC236}">
                <a16:creationId xmlns:a16="http://schemas.microsoft.com/office/drawing/2014/main" id="{387F19EE-8D8C-441A-85E9-D598E596E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014" y="2032972"/>
            <a:ext cx="2024760" cy="424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2AAAB-3F66-4A2C-B752-4C1DEDD5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6" name="Google Shape;190;p36">
            <a:extLst>
              <a:ext uri="{FF2B5EF4-FFF2-40B4-BE49-F238E27FC236}">
                <a16:creationId xmlns:a16="http://schemas.microsoft.com/office/drawing/2014/main" id="{699A9B33-9F57-4471-AF7C-4425E5EFFE85}"/>
              </a:ext>
            </a:extLst>
          </p:cNvPr>
          <p:cNvSpPr txBox="1">
            <a:spLocks/>
          </p:cNvSpPr>
          <p:nvPr/>
        </p:nvSpPr>
        <p:spPr>
          <a:xfrm>
            <a:off x="2927754" y="1700886"/>
            <a:ext cx="2137180" cy="706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7" name="Google Shape;192;p36">
            <a:extLst>
              <a:ext uri="{FF2B5EF4-FFF2-40B4-BE49-F238E27FC236}">
                <a16:creationId xmlns:a16="http://schemas.microsoft.com/office/drawing/2014/main" id="{E6EF84B5-7D39-4523-94C1-7D62CE34D42B}"/>
              </a:ext>
            </a:extLst>
          </p:cNvPr>
          <p:cNvSpPr txBox="1">
            <a:spLocks/>
          </p:cNvSpPr>
          <p:nvPr/>
        </p:nvSpPr>
        <p:spPr>
          <a:xfrm>
            <a:off x="5559126" y="1998498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</a:p>
        </p:txBody>
      </p:sp>
      <p:sp>
        <p:nvSpPr>
          <p:cNvPr id="8" name="Google Shape;194;p36">
            <a:extLst>
              <a:ext uri="{FF2B5EF4-FFF2-40B4-BE49-F238E27FC236}">
                <a16:creationId xmlns:a16="http://schemas.microsoft.com/office/drawing/2014/main" id="{F4CF302A-687F-4812-8D4F-BD053B24346B}"/>
              </a:ext>
            </a:extLst>
          </p:cNvPr>
          <p:cNvSpPr txBox="1">
            <a:spLocks/>
          </p:cNvSpPr>
          <p:nvPr/>
        </p:nvSpPr>
        <p:spPr>
          <a:xfrm>
            <a:off x="4078075" y="3400855"/>
            <a:ext cx="2413902" cy="706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ESTIMATION</a:t>
            </a:r>
          </a:p>
        </p:txBody>
      </p:sp>
      <p:sp>
        <p:nvSpPr>
          <p:cNvPr id="9" name="Google Shape;196;p36">
            <a:extLst>
              <a:ext uri="{FF2B5EF4-FFF2-40B4-BE49-F238E27FC236}">
                <a16:creationId xmlns:a16="http://schemas.microsoft.com/office/drawing/2014/main" id="{6B3B5864-282E-4127-8137-F401F96CD1E0}"/>
              </a:ext>
            </a:extLst>
          </p:cNvPr>
          <p:cNvSpPr txBox="1">
            <a:spLocks/>
          </p:cNvSpPr>
          <p:nvPr/>
        </p:nvSpPr>
        <p:spPr>
          <a:xfrm>
            <a:off x="1402941" y="3188611"/>
            <a:ext cx="2550693" cy="706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10" name="Google Shape;202;p36">
            <a:extLst>
              <a:ext uri="{FF2B5EF4-FFF2-40B4-BE49-F238E27FC236}">
                <a16:creationId xmlns:a16="http://schemas.microsoft.com/office/drawing/2014/main" id="{1DB73982-3D51-40BC-A32E-4C252954A617}"/>
              </a:ext>
            </a:extLst>
          </p:cNvPr>
          <p:cNvCxnSpPr/>
          <p:nvPr/>
        </p:nvCxnSpPr>
        <p:spPr>
          <a:xfrm rot="10800000">
            <a:off x="1402943" y="14182"/>
            <a:ext cx="0" cy="1280160"/>
          </a:xfrm>
          <a:prstGeom prst="straightConnector1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oogle Shape;203;p36">
            <a:extLst>
              <a:ext uri="{FF2B5EF4-FFF2-40B4-BE49-F238E27FC236}">
                <a16:creationId xmlns:a16="http://schemas.microsoft.com/office/drawing/2014/main" id="{84625443-8284-40BD-B04E-68353A30E3DE}"/>
              </a:ext>
            </a:extLst>
          </p:cNvPr>
          <p:cNvCxnSpPr/>
          <p:nvPr/>
        </p:nvCxnSpPr>
        <p:spPr>
          <a:xfrm rot="10800000">
            <a:off x="3839539" y="-39158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" name="Google Shape;204;p36">
            <a:extLst>
              <a:ext uri="{FF2B5EF4-FFF2-40B4-BE49-F238E27FC236}">
                <a16:creationId xmlns:a16="http://schemas.microsoft.com/office/drawing/2014/main" id="{980664A0-4B47-4B3D-B05E-D1ED3093A21A}"/>
              </a:ext>
            </a:extLst>
          </p:cNvPr>
          <p:cNvCxnSpPr/>
          <p:nvPr/>
        </p:nvCxnSpPr>
        <p:spPr>
          <a:xfrm rot="10800000">
            <a:off x="6491977" y="0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" name="Google Shape;205;p36">
            <a:extLst>
              <a:ext uri="{FF2B5EF4-FFF2-40B4-BE49-F238E27FC236}">
                <a16:creationId xmlns:a16="http://schemas.microsoft.com/office/drawing/2014/main" id="{8F37B376-BF2E-40BB-A0AC-82B17306BDBD}"/>
              </a:ext>
            </a:extLst>
          </p:cNvPr>
          <p:cNvCxnSpPr>
            <a:cxnSpLocks/>
          </p:cNvCxnSpPr>
          <p:nvPr/>
        </p:nvCxnSpPr>
        <p:spPr>
          <a:xfrm flipV="1">
            <a:off x="2687659" y="-23680"/>
            <a:ext cx="8519" cy="311077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" name="Google Shape;206;p36">
            <a:extLst>
              <a:ext uri="{FF2B5EF4-FFF2-40B4-BE49-F238E27FC236}">
                <a16:creationId xmlns:a16="http://schemas.microsoft.com/office/drawing/2014/main" id="{A6698690-23D3-42BA-8833-F4F3C811C63E}"/>
              </a:ext>
            </a:extLst>
          </p:cNvPr>
          <p:cNvCxnSpPr/>
          <p:nvPr/>
        </p:nvCxnSpPr>
        <p:spPr>
          <a:xfrm rot="10800000">
            <a:off x="5280091" y="-17805"/>
            <a:ext cx="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" name="Google Shape;194;p36">
            <a:extLst>
              <a:ext uri="{FF2B5EF4-FFF2-40B4-BE49-F238E27FC236}">
                <a16:creationId xmlns:a16="http://schemas.microsoft.com/office/drawing/2014/main" id="{73A63292-D7B1-4FCB-9D1D-3659ECA90285}"/>
              </a:ext>
            </a:extLst>
          </p:cNvPr>
          <p:cNvSpPr txBox="1">
            <a:spLocks/>
          </p:cNvSpPr>
          <p:nvPr/>
        </p:nvSpPr>
        <p:spPr>
          <a:xfrm>
            <a:off x="6857273" y="3499120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cxnSp>
        <p:nvCxnSpPr>
          <p:cNvPr id="16" name="Google Shape;206;p36">
            <a:extLst>
              <a:ext uri="{FF2B5EF4-FFF2-40B4-BE49-F238E27FC236}">
                <a16:creationId xmlns:a16="http://schemas.microsoft.com/office/drawing/2014/main" id="{CBF67840-4387-4054-8506-98023C23B5D0}"/>
              </a:ext>
            </a:extLst>
          </p:cNvPr>
          <p:cNvCxnSpPr>
            <a:cxnSpLocks/>
          </p:cNvCxnSpPr>
          <p:nvPr/>
        </p:nvCxnSpPr>
        <p:spPr>
          <a:xfrm rot="10800000">
            <a:off x="7830623" y="13408"/>
            <a:ext cx="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" name="Google Shape;192;p36">
            <a:extLst>
              <a:ext uri="{FF2B5EF4-FFF2-40B4-BE49-F238E27FC236}">
                <a16:creationId xmlns:a16="http://schemas.microsoft.com/office/drawing/2014/main" id="{4223B767-7F1F-44DD-9C5D-E867E3344303}"/>
              </a:ext>
            </a:extLst>
          </p:cNvPr>
          <p:cNvSpPr txBox="1">
            <a:spLocks/>
          </p:cNvSpPr>
          <p:nvPr/>
        </p:nvSpPr>
        <p:spPr>
          <a:xfrm>
            <a:off x="7875451" y="1863137"/>
            <a:ext cx="2459085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cxnSp>
        <p:nvCxnSpPr>
          <p:cNvPr id="18" name="Google Shape;204;p36">
            <a:extLst>
              <a:ext uri="{FF2B5EF4-FFF2-40B4-BE49-F238E27FC236}">
                <a16:creationId xmlns:a16="http://schemas.microsoft.com/office/drawing/2014/main" id="{1D6B0961-E6AC-4357-A7FC-7E5AAA3D05B7}"/>
              </a:ext>
            </a:extLst>
          </p:cNvPr>
          <p:cNvCxnSpPr/>
          <p:nvPr/>
        </p:nvCxnSpPr>
        <p:spPr>
          <a:xfrm rot="10800000">
            <a:off x="9083008" y="3072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06;p36">
            <a:extLst>
              <a:ext uri="{FF2B5EF4-FFF2-40B4-BE49-F238E27FC236}">
                <a16:creationId xmlns:a16="http://schemas.microsoft.com/office/drawing/2014/main" id="{710EFA6A-95E5-40D0-BA92-556E63A059F5}"/>
              </a:ext>
            </a:extLst>
          </p:cNvPr>
          <p:cNvCxnSpPr>
            <a:cxnSpLocks/>
          </p:cNvCxnSpPr>
          <p:nvPr/>
        </p:nvCxnSpPr>
        <p:spPr>
          <a:xfrm rot="10800000">
            <a:off x="10302155" y="-19720"/>
            <a:ext cx="0" cy="303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057665E-F6E3-43C2-8BE3-636D1A5618DF}"/>
              </a:ext>
            </a:extLst>
          </p:cNvPr>
          <p:cNvSpPr txBox="1"/>
          <p:nvPr/>
        </p:nvSpPr>
        <p:spPr>
          <a:xfrm>
            <a:off x="1196536" y="1432722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4C22DF-72E7-40B2-BC3C-D68BD2B239B8}"/>
              </a:ext>
            </a:extLst>
          </p:cNvPr>
          <p:cNvSpPr txBox="1"/>
          <p:nvPr/>
        </p:nvSpPr>
        <p:spPr>
          <a:xfrm>
            <a:off x="3655395" y="1397989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DEBD66-8D4D-41FC-946F-71893C78063D}"/>
              </a:ext>
            </a:extLst>
          </p:cNvPr>
          <p:cNvSpPr txBox="1"/>
          <p:nvPr/>
        </p:nvSpPr>
        <p:spPr>
          <a:xfrm>
            <a:off x="6284080" y="1416760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91D9F9-E502-43CE-9034-50E1248318AC}"/>
              </a:ext>
            </a:extLst>
          </p:cNvPr>
          <p:cNvSpPr txBox="1"/>
          <p:nvPr/>
        </p:nvSpPr>
        <p:spPr>
          <a:xfrm>
            <a:off x="8884868" y="1490272"/>
            <a:ext cx="43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37C9B7-FB7B-41AB-9D1C-50B8009434CB}"/>
              </a:ext>
            </a:extLst>
          </p:cNvPr>
          <p:cNvSpPr txBox="1"/>
          <p:nvPr/>
        </p:nvSpPr>
        <p:spPr>
          <a:xfrm>
            <a:off x="2489772" y="3129788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D86AA4-7000-4125-B6ED-D189F803EE29}"/>
              </a:ext>
            </a:extLst>
          </p:cNvPr>
          <p:cNvSpPr txBox="1"/>
          <p:nvPr/>
        </p:nvSpPr>
        <p:spPr>
          <a:xfrm>
            <a:off x="10095749" y="3049896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91480-B978-4B67-810F-4A641390270F}"/>
              </a:ext>
            </a:extLst>
          </p:cNvPr>
          <p:cNvSpPr txBox="1"/>
          <p:nvPr/>
        </p:nvSpPr>
        <p:spPr>
          <a:xfrm>
            <a:off x="7630654" y="3126209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39891C-61DC-410B-A762-AB90F77C2DD5}"/>
              </a:ext>
            </a:extLst>
          </p:cNvPr>
          <p:cNvSpPr txBox="1"/>
          <p:nvPr/>
        </p:nvSpPr>
        <p:spPr>
          <a:xfrm>
            <a:off x="5073685" y="3087096"/>
            <a:ext cx="41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dirty="0"/>
          </a:p>
        </p:txBody>
      </p:sp>
      <p:sp>
        <p:nvSpPr>
          <p:cNvPr id="27" name="Google Shape;192;p36">
            <a:extLst>
              <a:ext uri="{FF2B5EF4-FFF2-40B4-BE49-F238E27FC236}">
                <a16:creationId xmlns:a16="http://schemas.microsoft.com/office/drawing/2014/main" id="{E3537FEC-FA8D-4459-A14D-01C018E5FB75}"/>
              </a:ext>
            </a:extLst>
          </p:cNvPr>
          <p:cNvSpPr txBox="1">
            <a:spLocks/>
          </p:cNvSpPr>
          <p:nvPr/>
        </p:nvSpPr>
        <p:spPr>
          <a:xfrm>
            <a:off x="10295805" y="1805449"/>
            <a:ext cx="19467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28" name="Google Shape;204;p36">
            <a:extLst>
              <a:ext uri="{FF2B5EF4-FFF2-40B4-BE49-F238E27FC236}">
                <a16:creationId xmlns:a16="http://schemas.microsoft.com/office/drawing/2014/main" id="{97C589D3-2830-4176-B4FA-7972B38399C9}"/>
              </a:ext>
            </a:extLst>
          </p:cNvPr>
          <p:cNvCxnSpPr/>
          <p:nvPr/>
        </p:nvCxnSpPr>
        <p:spPr>
          <a:xfrm rot="10800000">
            <a:off x="11269155" y="-17951"/>
            <a:ext cx="0" cy="1333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CEC47D-6D91-43DD-BEBA-0CC4B5B1C465}"/>
              </a:ext>
            </a:extLst>
          </p:cNvPr>
          <p:cNvSpPr txBox="1"/>
          <p:nvPr/>
        </p:nvSpPr>
        <p:spPr>
          <a:xfrm>
            <a:off x="11071015" y="1469249"/>
            <a:ext cx="43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37FD34-4A8F-4AB6-A64F-A53B7BD204D0}"/>
              </a:ext>
            </a:extLst>
          </p:cNvPr>
          <p:cNvSpPr txBox="1"/>
          <p:nvPr/>
        </p:nvSpPr>
        <p:spPr>
          <a:xfrm>
            <a:off x="9377514" y="3451195"/>
            <a:ext cx="612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8145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FD24-8154-41AE-B93B-747C10F1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20" y="145365"/>
            <a:ext cx="9905998" cy="754966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Calibri"/>
                <a:cs typeface="Vrinda"/>
              </a:rPr>
              <a:t>Identifying Complexity for Data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E3C96-24AC-43F2-B7DC-FEFB204C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82" y="797449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03DD7-22F8-4B32-83A2-DBDDE6DB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36" y="1611753"/>
            <a:ext cx="8816969" cy="21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7338-2892-470C-A2FA-BC9A2B2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766"/>
            <a:ext cx="9905998" cy="839372"/>
          </a:xfrm>
        </p:spPr>
        <p:txBody>
          <a:bodyPr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Calibri"/>
                <a:cs typeface="Vrinda"/>
              </a:rPr>
              <a:t>Complexity Weight table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07F3059-9011-417E-9503-7D6EB437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972" y="1839986"/>
            <a:ext cx="7709483" cy="3778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EDB6C-A9F9-42A6-B11C-0F70950B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1834" y="79233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43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72000">
              <a:schemeClr val="bg2">
                <a:shade val="98000"/>
                <a:satMod val="120000"/>
                <a:lumMod val="0"/>
                <a:lumOff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5770-F1CD-4156-9EF7-7883B88D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339969"/>
            <a:ext cx="9905998" cy="726831"/>
          </a:xfrm>
        </p:spPr>
        <p:txBody>
          <a:bodyPr/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  <a:ea typeface="Calibri"/>
                <a:cs typeface="Vrinda"/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3DF9E-0169-4EE5-B748-FC70BF5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43BA7A-431C-4CE0-8834-B5E38A1E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593" y="1865943"/>
            <a:ext cx="4418586" cy="41241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5D8E8-0571-4BAD-87D6-42D2DACC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865943"/>
            <a:ext cx="4624000" cy="34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DD4F3-9D3D-4428-9B15-24C55BEA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208" y="80259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8DCE1-C231-4A8A-B3F5-82393BEB6970}"/>
              </a:ext>
            </a:extLst>
          </p:cNvPr>
          <p:cNvSpPr txBox="1"/>
          <p:nvPr/>
        </p:nvSpPr>
        <p:spPr>
          <a:xfrm>
            <a:off x="30480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 </a:t>
            </a:r>
          </a:p>
        </p:txBody>
      </p:sp>
      <p:pic>
        <p:nvPicPr>
          <p:cNvPr id="8" name="image21.png">
            <a:extLst>
              <a:ext uri="{FF2B5EF4-FFF2-40B4-BE49-F238E27FC236}">
                <a16:creationId xmlns:a16="http://schemas.microsoft.com/office/drawing/2014/main" id="{21C95573-BCCA-4495-95EE-AAF05953DF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709" y="1355580"/>
            <a:ext cx="10104582" cy="49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E6A5E-2861-4AC8-92E1-7A4B46F8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8312" y="77340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B3846-CBA0-4A16-8EC8-CB8ED0AFE184}"/>
              </a:ext>
            </a:extLst>
          </p:cNvPr>
          <p:cNvSpPr txBox="1"/>
          <p:nvPr/>
        </p:nvSpPr>
        <p:spPr>
          <a:xfrm>
            <a:off x="30480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Based Estimation</a:t>
            </a:r>
          </a:p>
        </p:txBody>
      </p:sp>
      <p:pic>
        <p:nvPicPr>
          <p:cNvPr id="6" name="Content Placeholder 7" descr="Picture2.jpg">
            <a:extLst>
              <a:ext uri="{FF2B5EF4-FFF2-40B4-BE49-F238E27FC236}">
                <a16:creationId xmlns:a16="http://schemas.microsoft.com/office/drawing/2014/main" id="{B13598F0-79B5-45EB-B1C3-932EF72F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90" y="852268"/>
            <a:ext cx="9125619" cy="55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8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2494547" y="246620"/>
            <a:ext cx="7202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0BF3E-2E6A-4E21-B658-DC43775B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1751" y="74904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25</a:t>
            </a:fld>
            <a:endParaRPr lang="en-US" sz="2000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8F005703-3EE6-4671-B063-B9961C57445D}"/>
              </a:ext>
            </a:extLst>
          </p:cNvPr>
          <p:cNvSpPr txBox="1"/>
          <p:nvPr/>
        </p:nvSpPr>
        <p:spPr>
          <a:xfrm>
            <a:off x="334563" y="1256690"/>
            <a:ext cx="2245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cost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D745-0AC9-4994-9D61-711F942E71F8}"/>
              </a:ext>
            </a:extLst>
          </p:cNvPr>
          <p:cNvSpPr txBox="1"/>
          <p:nvPr/>
        </p:nvSpPr>
        <p:spPr>
          <a:xfrm>
            <a:off x="6095999" y="12073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8ECA-70CF-426C-821D-AB60A4E59987}"/>
              </a:ext>
            </a:extLst>
          </p:cNvPr>
          <p:cNvSpPr txBox="1"/>
          <p:nvPr/>
        </p:nvSpPr>
        <p:spPr>
          <a:xfrm>
            <a:off x="247040" y="38449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9499F-FD02-49ED-BDD9-2C7A32CF6A2F}"/>
              </a:ext>
            </a:extLst>
          </p:cNvPr>
          <p:cNvSpPr txBox="1"/>
          <p:nvPr/>
        </p:nvSpPr>
        <p:spPr>
          <a:xfrm>
            <a:off x="6540500" y="37944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C0CD5-FCAC-4A4A-A8C4-47B3EE04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56" y="1667840"/>
            <a:ext cx="5208535" cy="131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4D68E-B59E-40EC-87D8-6756A0391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3" y="4357589"/>
            <a:ext cx="5225728" cy="1295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104182-1329-48C6-8949-D2D6048BD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960" y="1669047"/>
            <a:ext cx="6096000" cy="19331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9F0DDA-56BA-4762-A5E8-93517705A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959" y="4329009"/>
            <a:ext cx="609599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4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2365382" y="-51248"/>
            <a:ext cx="7202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Estimation(Cont.)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0BF3E-2E6A-4E21-B658-DC43775B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8587" y="813974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26</a:t>
            </a:fld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D89B9-42F1-4A1A-89EB-39A1829621A1}"/>
              </a:ext>
            </a:extLst>
          </p:cNvPr>
          <p:cNvSpPr txBox="1"/>
          <p:nvPr/>
        </p:nvSpPr>
        <p:spPr>
          <a:xfrm>
            <a:off x="1788955" y="7720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11E5-B667-4654-98E2-001DE699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324" y="813974"/>
            <a:ext cx="5687219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B686-93E3-415A-9843-790CB1B9E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32345"/>
            <a:ext cx="8915399" cy="2262781"/>
          </a:xfrm>
        </p:spPr>
        <p:txBody>
          <a:bodyPr/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9E60-7532-4111-8EF0-9DA7D92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9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75" y="76815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4570520" y="-71021"/>
            <a:ext cx="30509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FC65B-1DB3-4BF5-B58C-D678A114E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95" y="636865"/>
            <a:ext cx="8053137" cy="583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1389B-F1B7-41CA-B2A9-3C6DD05A6664}"/>
              </a:ext>
            </a:extLst>
          </p:cNvPr>
          <p:cNvSpPr/>
          <p:nvPr/>
        </p:nvSpPr>
        <p:spPr>
          <a:xfrm>
            <a:off x="2524200" y="579885"/>
            <a:ext cx="92485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CC23E-4DBC-46D2-95D8-4A1C5870B798}"/>
              </a:ext>
            </a:extLst>
          </p:cNvPr>
          <p:cNvSpPr/>
          <p:nvPr/>
        </p:nvSpPr>
        <p:spPr>
          <a:xfrm>
            <a:off x="9641305" y="6104667"/>
            <a:ext cx="92485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8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59F6A91-919C-4983-A5FF-29AF880C4624}"/>
              </a:ext>
            </a:extLst>
          </p:cNvPr>
          <p:cNvSpPr txBox="1"/>
          <p:nvPr/>
        </p:nvSpPr>
        <p:spPr>
          <a:xfrm>
            <a:off x="80767" y="112493"/>
            <a:ext cx="3568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74D9-3313-4028-972C-F569F8F3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786A1-4E79-47E2-9DAB-DA599990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89" y="545433"/>
            <a:ext cx="6831063" cy="59997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80A375-C4C5-4760-9F5D-EFEDF60F8557}"/>
              </a:ext>
            </a:extLst>
          </p:cNvPr>
          <p:cNvSpPr/>
          <p:nvPr/>
        </p:nvSpPr>
        <p:spPr>
          <a:xfrm>
            <a:off x="3628389" y="545433"/>
            <a:ext cx="1324611" cy="89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F2A1-19DA-4D75-BD18-3B8C160E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72" y="624110"/>
            <a:ext cx="8911687" cy="128089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082EA-E97E-4D17-85FC-FF274C9E4471}"/>
              </a:ext>
            </a:extLst>
          </p:cNvPr>
          <p:cNvSpPr txBox="1"/>
          <p:nvPr/>
        </p:nvSpPr>
        <p:spPr>
          <a:xfrm>
            <a:off x="1499287" y="4272676"/>
            <a:ext cx="90945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1960 in Dhaka, Bangladesh. 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solution 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 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 </a:t>
            </a:r>
          </a:p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 “A world in which more people survive and enjoy healthy lives.”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D4213-2BB6-4E62-B3B9-B5723AC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CEA71-8FAD-42E2-9FBF-465D7C0A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1955800"/>
            <a:ext cx="3175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7980" y="81280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BBDC0-1984-440A-8DB1-DEE097CF8148}"/>
              </a:ext>
            </a:extLst>
          </p:cNvPr>
          <p:cNvSpPr txBox="1"/>
          <p:nvPr/>
        </p:nvSpPr>
        <p:spPr>
          <a:xfrm>
            <a:off x="0" y="0"/>
            <a:ext cx="6964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Employee</a:t>
            </a: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0F1FCA9C-D1DA-45B8-A6ED-8D495FFB711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21204" y="812800"/>
            <a:ext cx="9113070" cy="5812589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D66983-EE34-43DE-A000-62203174C653}"/>
              </a:ext>
            </a:extLst>
          </p:cNvPr>
          <p:cNvSpPr/>
          <p:nvPr/>
        </p:nvSpPr>
        <p:spPr>
          <a:xfrm>
            <a:off x="2425700" y="812800"/>
            <a:ext cx="93980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9A924-CCE3-4012-A0AB-89487C4D76FF}"/>
              </a:ext>
            </a:extLst>
          </p:cNvPr>
          <p:cNvSpPr/>
          <p:nvPr/>
        </p:nvSpPr>
        <p:spPr>
          <a:xfrm>
            <a:off x="10594474" y="6470268"/>
            <a:ext cx="939800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7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C5E03-8A74-4CF8-A467-0D7669D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8056" y="82501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400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D5404-ABE0-4C92-BE12-04D06F2E96F1}"/>
              </a:ext>
            </a:extLst>
          </p:cNvPr>
          <p:cNvSpPr txBox="1"/>
          <p:nvPr/>
        </p:nvSpPr>
        <p:spPr>
          <a:xfrm>
            <a:off x="0" y="0"/>
            <a:ext cx="6188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Admin</a:t>
            </a:r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ECFB7C89-CE43-4F33-9DB7-F7967DCDBBA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0059" y="825011"/>
            <a:ext cx="8650741" cy="5735446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CD9589-FC86-43D0-9133-1C68128BC408}"/>
              </a:ext>
            </a:extLst>
          </p:cNvPr>
          <p:cNvSpPr/>
          <p:nvPr/>
        </p:nvSpPr>
        <p:spPr>
          <a:xfrm>
            <a:off x="2815771" y="825011"/>
            <a:ext cx="914400" cy="118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2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8603" y="793028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32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197398" y="-80211"/>
            <a:ext cx="779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(Context level)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639DF7-10D8-4B7A-A64A-6AFDAA25D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789" y="1033660"/>
            <a:ext cx="8491685" cy="52067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A5F35C8-FC5B-4742-93DD-95BC8ACEA68E}"/>
              </a:ext>
            </a:extLst>
          </p:cNvPr>
          <p:cNvSpPr/>
          <p:nvPr/>
        </p:nvSpPr>
        <p:spPr>
          <a:xfrm>
            <a:off x="2807368" y="975590"/>
            <a:ext cx="166837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2DEC1-AFF5-4EB8-A8F5-B7B92C80072D}"/>
              </a:ext>
            </a:extLst>
          </p:cNvPr>
          <p:cNvSpPr/>
          <p:nvPr/>
        </p:nvSpPr>
        <p:spPr>
          <a:xfrm>
            <a:off x="9654095" y="6057816"/>
            <a:ext cx="1668379" cy="18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6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168" y="720435"/>
            <a:ext cx="770802" cy="441579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1989035" y="-112295"/>
            <a:ext cx="8213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1 Diagram)</a:t>
            </a:r>
          </a:p>
        </p:txBody>
      </p:sp>
      <p:pic>
        <p:nvPicPr>
          <p:cNvPr id="5" name="image46.png">
            <a:extLst>
              <a:ext uri="{FF2B5EF4-FFF2-40B4-BE49-F238E27FC236}">
                <a16:creationId xmlns:a16="http://schemas.microsoft.com/office/drawing/2014/main" id="{4CA73213-3197-4DA6-BD21-5032C6E68FA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9069" y="613666"/>
            <a:ext cx="7363894" cy="5995681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F98254-36E0-49E4-BF94-AD638C9C9AC5}"/>
              </a:ext>
            </a:extLst>
          </p:cNvPr>
          <p:cNvSpPr/>
          <p:nvPr/>
        </p:nvSpPr>
        <p:spPr>
          <a:xfrm>
            <a:off x="2807368" y="595591"/>
            <a:ext cx="1427748" cy="25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170BB-D8D4-4C0E-BB09-1C76260841B7}"/>
              </a:ext>
            </a:extLst>
          </p:cNvPr>
          <p:cNvSpPr/>
          <p:nvPr/>
        </p:nvSpPr>
        <p:spPr>
          <a:xfrm>
            <a:off x="8775215" y="6354706"/>
            <a:ext cx="1427748" cy="254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9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928" y="77613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34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417094" y="257159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 Process 1 Login)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3E6DE-294E-4256-BDB2-AE9731B9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43" y="1153957"/>
            <a:ext cx="9226571" cy="51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317" y="796992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35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-112295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 Process 2 Profile)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BEF1A-0014-4838-BDAF-24706139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69" y="796992"/>
            <a:ext cx="8767457" cy="5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4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75" y="765492"/>
            <a:ext cx="525420" cy="392444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36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-112295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 Process 3 Post)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C56A-7E35-40D6-87FD-C49D62EE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16" y="758915"/>
            <a:ext cx="7993394" cy="550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317" y="796203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37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-112295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 Process 4 Message)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51E3F-38A4-43B3-B084-BE3B5258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27" y="1037890"/>
            <a:ext cx="8294915" cy="47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39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013C23-40A5-4520-86B3-71752F53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140464"/>
            <a:ext cx="8915399" cy="1468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5E7B5-765B-4C09-983A-34EBA4E7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27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484" y="77108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39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0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Methods 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1B386-410C-487D-BAB7-1C477F0FE686}"/>
              </a:ext>
            </a:extLst>
          </p:cNvPr>
          <p:cNvSpPr txBox="1">
            <a:spLocks/>
          </p:cNvSpPr>
          <p:nvPr/>
        </p:nvSpPr>
        <p:spPr>
          <a:xfrm>
            <a:off x="1531471" y="1589935"/>
            <a:ext cx="8825659" cy="447314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White Box 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Acceptance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Testing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Black Box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Testing</a:t>
            </a:r>
          </a:p>
          <a:p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80F0F6C-769D-4DB5-8653-CC467F00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41" y="933802"/>
            <a:ext cx="3630181" cy="2185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EEA15-5E74-403B-831B-46DE213D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41" y="3532346"/>
            <a:ext cx="3630181" cy="25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6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3048000" y="3173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77E1AC-602D-4A6F-87C1-A9E76C9D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92" y="1405257"/>
            <a:ext cx="6357043" cy="40408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 web based system.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services and good keeping of records.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environment designed for make your mind refresh.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4A03-9216-4937-A86E-230FE5CC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67BABC-6817-4E11-BBAF-B19E014E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810" y="1446821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7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086" y="75701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40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0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Scenario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F3E4D-E7BA-4CF0-A984-BFCC4FB2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69" y="1134835"/>
            <a:ext cx="4548836" cy="5105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540EFA-B0EF-4364-8E11-94E44E6C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6" y="1134834"/>
            <a:ext cx="4596963" cy="3356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9A3211-3809-4F2F-A6A9-BBCBE545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976" y="4357263"/>
            <a:ext cx="4596962" cy="188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8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9541" y="792043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41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181384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Scenario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BC834-A304-4C47-A5EC-5BA069CE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39" y="1684421"/>
            <a:ext cx="4553585" cy="3930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0EBD4-0EA7-4B6B-9851-BC584787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07" y="1684421"/>
            <a:ext cx="4648849" cy="39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8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3940C-5533-47D5-A8C8-C73C06E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9541" y="792043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42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B2B7-CD51-4D03-82A0-9ACA6F58243B}"/>
              </a:ext>
            </a:extLst>
          </p:cNvPr>
          <p:cNvSpPr txBox="1"/>
          <p:nvPr/>
        </p:nvSpPr>
        <p:spPr>
          <a:xfrm>
            <a:off x="208547" y="181384"/>
            <a:ext cx="11774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Scenario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2DC79-CB4E-4AB4-801C-B407CDE8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97" y="2078645"/>
            <a:ext cx="4525006" cy="3856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88E47-41E3-4CFE-9FEA-C2C5097A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65" y="2078645"/>
            <a:ext cx="4505954" cy="38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9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747DD-8E68-4447-BAB6-CDE20F9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18722-D560-4941-8836-EE957C8519C8}"/>
              </a:ext>
            </a:extLst>
          </p:cNvPr>
          <p:cNvSpPr txBox="1"/>
          <p:nvPr/>
        </p:nvSpPr>
        <p:spPr>
          <a:xfrm>
            <a:off x="2414337" y="2921168"/>
            <a:ext cx="7972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29730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4F53-C7EE-4510-951D-5C53162B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493" y="1767620"/>
            <a:ext cx="10131425" cy="3774831"/>
          </a:xfrm>
        </p:spPr>
        <p:txBody>
          <a:bodyPr>
            <a:noAutofit/>
          </a:bodyPr>
          <a:lstStyle/>
          <a:p>
            <a:pPr lvl="0" fontAlgn="base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Huge database needed.</a:t>
            </a:r>
          </a:p>
          <a:p>
            <a:pPr lvl="0" fontAlgn="base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does not allow any type of calling feature. </a:t>
            </a:r>
          </a:p>
          <a:p>
            <a:pPr lvl="0" fontAlgn="base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and Page feature also not in the system.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84AD4-366B-4C84-8624-2D5B688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3834" y="791308"/>
            <a:ext cx="518195" cy="376989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44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9C108-9F93-4226-AD09-0488EB9F0BF1}"/>
              </a:ext>
            </a:extLst>
          </p:cNvPr>
          <p:cNvSpPr txBox="1"/>
          <p:nvPr/>
        </p:nvSpPr>
        <p:spPr>
          <a:xfrm>
            <a:off x="2836385" y="271917"/>
            <a:ext cx="67216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312477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0AA0A5-031D-48CB-BC66-26A7F858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228" y="2056028"/>
            <a:ext cx="11057456" cy="3919899"/>
          </a:xfrm>
        </p:spPr>
        <p:txBody>
          <a:bodyPr>
            <a:noAutofit/>
          </a:bodyPr>
          <a:lstStyle/>
          <a:p>
            <a:pPr lvl="0" algn="just" fontAlgn="base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notification there will be specific route.</a:t>
            </a:r>
          </a:p>
          <a:p>
            <a:pPr lvl="0" algn="just" fontAlgn="base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will work fast as the more calculation will be added.</a:t>
            </a:r>
          </a:p>
          <a:p>
            <a:pPr lvl="0" algn="just" fontAlgn="base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in option using third party applications.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747DD-8E68-4447-BAB6-CDE20F9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208" y="608782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8D377-8AD6-4FD2-8483-5BAD887E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7" b="22802"/>
          <a:stretch/>
        </p:blipFill>
        <p:spPr>
          <a:xfrm>
            <a:off x="0" y="1"/>
            <a:ext cx="12192000" cy="17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51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747DD-8E68-4447-BAB6-CDE20F9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FC6F6-7290-49AA-AD7C-CCACC61C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11BDE-D90C-4A57-83AF-40E4F75F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5494"/>
            <a:ext cx="9905998" cy="811305"/>
          </a:xfrm>
        </p:spPr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990468-C63B-478D-9872-AD090F8E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453022"/>
            <a:ext cx="9905998" cy="4491317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>
                <a:srgbClr val="A9A57C"/>
              </a:buClr>
              <a:buSzTx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purpose of the project. </a:t>
            </a:r>
            <a:endParaRPr lang="en-US" sz="2400" cap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914400">
              <a:spcAft>
                <a:spcPts val="0"/>
              </a:spcAft>
              <a:buClr>
                <a:srgbClr val="A9A57C"/>
              </a:buClr>
              <a:buSzTx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Secure and user friendly system. </a:t>
            </a:r>
          </a:p>
          <a:p>
            <a:pPr defTabSz="914400">
              <a:spcAft>
                <a:spcPts val="0"/>
              </a:spcAft>
              <a:buClr>
                <a:srgbClr val="A9A57C"/>
              </a:buClr>
              <a:buSzTx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presentation generated purpose.</a:t>
            </a:r>
          </a:p>
          <a:p>
            <a:pPr defTabSz="914400">
              <a:spcAft>
                <a:spcPts val="0"/>
              </a:spcAft>
              <a:buClr>
                <a:srgbClr val="A9A57C"/>
              </a:buClr>
              <a:buSzTx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this presentation I will describe every part of the development parts with proper designs.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5803-B339-4E98-933B-35B455CA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3048000" y="3589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5EB8D-1795-43FF-91E9-8E44B5896063}"/>
              </a:ext>
            </a:extLst>
          </p:cNvPr>
          <p:cNvSpPr txBox="1"/>
          <p:nvPr/>
        </p:nvSpPr>
        <p:spPr>
          <a:xfrm>
            <a:off x="1811578" y="1341211"/>
            <a:ext cx="949810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 are: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029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system for the User</a:t>
            </a:r>
          </a:p>
          <a:p>
            <a:pPr marL="5029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user-friendly system for user, as well as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and guest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on data.</a:t>
            </a:r>
          </a:p>
          <a:p>
            <a:pPr marL="5029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user friendly site and comfort.</a:t>
            </a:r>
          </a:p>
          <a:p>
            <a:pPr marL="5029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Unnecessary Doctor visits.</a:t>
            </a:r>
          </a:p>
          <a:p>
            <a:pPr marL="50292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modify their profile as their wills.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0F747-1C4B-4F67-9C8A-A6CA6A27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19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2494547" y="246620"/>
            <a:ext cx="7202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Features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159D-28F5-4D6A-A078-8A7C3F9A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704406"/>
            <a:ext cx="9905998" cy="4365812"/>
          </a:xfrm>
        </p:spPr>
        <p:txBody>
          <a:bodyPr>
            <a:normAutofit/>
          </a:bodyPr>
          <a:lstStyle/>
          <a:p>
            <a:pPr marR="0" lvl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is specially build for securing user personal information.</a:t>
            </a:r>
          </a:p>
          <a:p>
            <a:pPr marR="0" lvl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 the safe data transferring this system helps users to make a delighted communication.</a:t>
            </a:r>
          </a:p>
          <a:p>
            <a:pPr marR="0" lvl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can take doctor advise remotely which will reduce unnecessary doctor visits.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AE226-0680-459F-AC1B-95BF0498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452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2494547" y="246620"/>
            <a:ext cx="7202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Benefits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D5EAA-C317-4080-9585-1ECFE2D0E42E}"/>
              </a:ext>
            </a:extLst>
          </p:cNvPr>
          <p:cNvSpPr txBox="1"/>
          <p:nvPr/>
        </p:nvSpPr>
        <p:spPr>
          <a:xfrm>
            <a:off x="1396999" y="2031021"/>
            <a:ext cx="93980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information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show all the features &amp; creating also.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safety of personal information.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0BF3E-2E6A-4E21-B658-DC43775B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24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53A0EB-EDA5-41E9-8207-EE9710F8493F}"/>
              </a:ext>
            </a:extLst>
          </p:cNvPr>
          <p:cNvSpPr txBox="1"/>
          <p:nvPr/>
        </p:nvSpPr>
        <p:spPr>
          <a:xfrm>
            <a:off x="2494547" y="246620"/>
            <a:ext cx="7202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A5B6B-FBC5-4E78-A02B-A4ACFBC4C419}"/>
              </a:ext>
            </a:extLst>
          </p:cNvPr>
          <p:cNvSpPr/>
          <p:nvPr/>
        </p:nvSpPr>
        <p:spPr>
          <a:xfrm>
            <a:off x="2101517" y="1372602"/>
            <a:ext cx="8839200" cy="32881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97284-173E-4D50-ADA7-5FDFA017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201BE-5E88-4511-A16D-82D5ED43F017}"/>
              </a:ext>
            </a:extLst>
          </p:cNvPr>
          <p:cNvSpPr txBox="1"/>
          <p:nvPr/>
        </p:nvSpPr>
        <p:spPr>
          <a:xfrm>
            <a:off x="3048739" y="489420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Figure: Incremental Process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271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7409</TotalTime>
  <Words>846</Words>
  <Application>Microsoft Office PowerPoint</Application>
  <PresentationFormat>Widescreen</PresentationFormat>
  <Paragraphs>216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Century Gothic</vt:lpstr>
      <vt:lpstr>Montserrat ExtraBold</vt:lpstr>
      <vt:lpstr>Times New Roman</vt:lpstr>
      <vt:lpstr>Wingdings</vt:lpstr>
      <vt:lpstr>Wingdings 3</vt:lpstr>
      <vt:lpstr>Wisp</vt:lpstr>
      <vt:lpstr>Development of Hospital Management System for ICDDR’B</vt:lpstr>
      <vt:lpstr>Organizational Overview</vt:lpstr>
      <vt:lpstr>Organization</vt:lpstr>
      <vt:lpstr>PowerPoint Presentation</vt:lpstr>
      <vt:lpstr>Introduction(Cont.)</vt:lpstr>
      <vt:lpstr>PowerPoint Presentation</vt:lpstr>
      <vt:lpstr>PowerPoint Presentation</vt:lpstr>
      <vt:lpstr>PowerPoint Presentation</vt:lpstr>
      <vt:lpstr>PowerPoint Presentation</vt:lpstr>
      <vt:lpstr>Why this model?</vt:lpstr>
      <vt:lpstr>PowerPoint Presentation</vt:lpstr>
      <vt:lpstr>PowerPoint Presentation</vt:lpstr>
      <vt:lpstr>User and System Requirements (Cont.)  </vt:lpstr>
      <vt:lpstr>User and System Requirements (Cont.)  </vt:lpstr>
      <vt:lpstr>PowerPoint Presentation</vt:lpstr>
      <vt:lpstr>PowerPoint Presentation</vt:lpstr>
      <vt:lpstr>PowerPoint Presentation</vt:lpstr>
      <vt:lpstr>PowerPoint Presentation</vt:lpstr>
      <vt:lpstr>Identifying Complexity for Transaction Function</vt:lpstr>
      <vt:lpstr>Identifying Complexity for Data Function</vt:lpstr>
      <vt:lpstr>Complexity Weight table</vt:lpstr>
      <vt:lpstr>Calculation</vt:lpstr>
      <vt:lpstr>PowerPoint Presentation</vt:lpstr>
      <vt:lpstr>PowerPoint Presentation</vt:lpstr>
      <vt:lpstr>PowerPoint Presentation</vt:lpstr>
      <vt:lpstr>PowerPoint Presentation</vt:lpstr>
      <vt:lpstr>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by “ei ki jibon!!”</dc:title>
  <dc:creator>Windows User</dc:creator>
  <cp:lastModifiedBy>USER</cp:lastModifiedBy>
  <cp:revision>112</cp:revision>
  <dcterms:created xsi:type="dcterms:W3CDTF">2018-04-04T05:19:49Z</dcterms:created>
  <dcterms:modified xsi:type="dcterms:W3CDTF">2022-04-23T07:34:54Z</dcterms:modified>
</cp:coreProperties>
</file>