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45"/>
  </p:notesMasterIdLst>
  <p:handoutMasterIdLst>
    <p:handoutMasterId r:id="rId46"/>
  </p:handoutMasterIdLst>
  <p:sldIdLst>
    <p:sldId id="261" r:id="rId2"/>
    <p:sldId id="357" r:id="rId3"/>
    <p:sldId id="358" r:id="rId4"/>
    <p:sldId id="360" r:id="rId5"/>
    <p:sldId id="359" r:id="rId6"/>
    <p:sldId id="314" r:id="rId7"/>
    <p:sldId id="315" r:id="rId8"/>
    <p:sldId id="316" r:id="rId9"/>
    <p:sldId id="284" r:id="rId10"/>
    <p:sldId id="285" r:id="rId11"/>
    <p:sldId id="317" r:id="rId12"/>
    <p:sldId id="369" r:id="rId13"/>
    <p:sldId id="364" r:id="rId14"/>
    <p:sldId id="365" r:id="rId15"/>
    <p:sldId id="370" r:id="rId16"/>
    <p:sldId id="361" r:id="rId17"/>
    <p:sldId id="362" r:id="rId18"/>
    <p:sldId id="363" r:id="rId19"/>
    <p:sldId id="404" r:id="rId20"/>
    <p:sldId id="393" r:id="rId21"/>
    <p:sldId id="378" r:id="rId22"/>
    <p:sldId id="385" r:id="rId23"/>
    <p:sldId id="371" r:id="rId24"/>
    <p:sldId id="373" r:id="rId25"/>
    <p:sldId id="374" r:id="rId26"/>
    <p:sldId id="390" r:id="rId27"/>
    <p:sldId id="397" r:id="rId28"/>
    <p:sldId id="408" r:id="rId29"/>
    <p:sldId id="409" r:id="rId30"/>
    <p:sldId id="410" r:id="rId31"/>
    <p:sldId id="406" r:id="rId32"/>
    <p:sldId id="407" r:id="rId33"/>
    <p:sldId id="405" r:id="rId34"/>
    <p:sldId id="403" r:id="rId35"/>
    <p:sldId id="399" r:id="rId36"/>
    <p:sldId id="402" r:id="rId37"/>
    <p:sldId id="401" r:id="rId38"/>
    <p:sldId id="400" r:id="rId39"/>
    <p:sldId id="412" r:id="rId40"/>
    <p:sldId id="411" r:id="rId41"/>
    <p:sldId id="413" r:id="rId42"/>
    <p:sldId id="414" r:id="rId43"/>
    <p:sldId id="36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09EEAA-74A8-4DC8-90B6-AD6F80C4E43C}">
          <p14:sldIdLst>
            <p14:sldId id="261"/>
            <p14:sldId id="357"/>
            <p14:sldId id="358"/>
            <p14:sldId id="360"/>
            <p14:sldId id="359"/>
            <p14:sldId id="314"/>
            <p14:sldId id="315"/>
            <p14:sldId id="316"/>
            <p14:sldId id="284"/>
            <p14:sldId id="285"/>
            <p14:sldId id="317"/>
            <p14:sldId id="369"/>
            <p14:sldId id="364"/>
            <p14:sldId id="365"/>
            <p14:sldId id="370"/>
            <p14:sldId id="361"/>
            <p14:sldId id="362"/>
            <p14:sldId id="363"/>
            <p14:sldId id="404"/>
            <p14:sldId id="393"/>
            <p14:sldId id="378"/>
            <p14:sldId id="385"/>
            <p14:sldId id="371"/>
            <p14:sldId id="373"/>
            <p14:sldId id="374"/>
            <p14:sldId id="390"/>
            <p14:sldId id="397"/>
            <p14:sldId id="408"/>
            <p14:sldId id="409"/>
            <p14:sldId id="410"/>
            <p14:sldId id="406"/>
            <p14:sldId id="407"/>
            <p14:sldId id="405"/>
            <p14:sldId id="403"/>
            <p14:sldId id="399"/>
            <p14:sldId id="402"/>
            <p14:sldId id="401"/>
            <p14:sldId id="400"/>
            <p14:sldId id="412"/>
            <p14:sldId id="411"/>
            <p14:sldId id="413"/>
            <p14:sldId id="414"/>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E1D"/>
    <a:srgbClr val="EEEEEE"/>
    <a:srgbClr val="87175F"/>
    <a:srgbClr val="EEC621"/>
    <a:srgbClr val="E58C09"/>
    <a:srgbClr val="43467B"/>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5332" autoAdjust="0"/>
  </p:normalViewPr>
  <p:slideViewPr>
    <p:cSldViewPr>
      <p:cViewPr varScale="1">
        <p:scale>
          <a:sx n="83" d="100"/>
          <a:sy n="83" d="100"/>
        </p:scale>
        <p:origin x="523" y="8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6/29/2023</a:t>
            </a:fld>
            <a:endParaRPr lang="en-US" dirty="0">
              <a:latin typeface="Tw Cen MT" panose="020B0602020104020603"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t>6/29/2023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t>1</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E5FABD-26C8-4F74-B1E3-45BC91BC9D7B}" type="slidenum">
              <a:rPr lang="en-US" noProof="0" smtClean="0"/>
              <a:t>30</a:t>
            </a:fld>
            <a:endParaRPr lang="en-US" noProof="0" dirty="0"/>
          </a:p>
        </p:txBody>
      </p:sp>
    </p:spTree>
    <p:extLst>
      <p:ext uri="{BB962C8B-B14F-4D97-AF65-F5344CB8AC3E}">
        <p14:creationId xmlns:p14="http://schemas.microsoft.com/office/powerpoint/2010/main" val="115830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2" name="Title 1"/>
          <p:cNvSpPr>
            <a:spLocks noGrp="1"/>
          </p:cNvSpPr>
          <p:nvPr>
            <p:ph type="title"/>
          </p:nvPr>
        </p:nvSpPr>
        <p:spPr>
          <a:xfrm>
            <a:off x="548640" y="548640"/>
            <a:ext cx="11106150" cy="518160"/>
          </a:xfrm>
        </p:spPr>
        <p:txBody>
          <a:bodyPr/>
          <a:lstStyle/>
          <a:p>
            <a:r>
              <a:rPr lang="en-US"/>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
        <p:nvSpPr>
          <p:cNvPr id="2" name="Title 1"/>
          <p:cNvSpPr>
            <a:spLocks noGrp="1"/>
          </p:cNvSpPr>
          <p:nvPr>
            <p:ph type="title"/>
          </p:nvPr>
        </p:nvSpPr>
        <p:spPr>
          <a:xfrm>
            <a:off x="548640" y="548640"/>
            <a:ext cx="11106150" cy="518160"/>
          </a:xfrm>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
        <p:nvSpPr>
          <p:cNvPr id="2" name="Title 1"/>
          <p:cNvSpPr>
            <a:spLocks noGrp="1"/>
          </p:cNvSpPr>
          <p:nvPr>
            <p:ph type="title"/>
          </p:nvPr>
        </p:nvSpPr>
        <p:spPr>
          <a:xfrm>
            <a:off x="548640" y="548640"/>
            <a:ext cx="11106150" cy="641329"/>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2" name="Title 1"/>
          <p:cNvSpPr>
            <a:spLocks noGrp="1"/>
          </p:cNvSpPr>
          <p:nvPr>
            <p:ph type="title"/>
          </p:nvPr>
        </p:nvSpPr>
        <p:spPr>
          <a:xfrm>
            <a:off x="548640" y="548640"/>
            <a:ext cx="11106150" cy="441960"/>
          </a:xfrm>
        </p:spPr>
        <p:txBody>
          <a:bodyPr/>
          <a:lstStyle/>
          <a:p>
            <a:r>
              <a:rPr lang="en-US"/>
              <a:t>Click to edit Master title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13" name="Content Placeholder 6"/>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13" name="Content Placeholder 6"/>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15" name="Freeform: Shape 14"/>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15" name="Freeform: Shape 14"/>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3906013" y="2754546"/>
            <a:ext cx="3254399" cy="2828600"/>
            <a:chOff x="4431264" y="2199060"/>
            <a:chExt cx="3363136" cy="2828600"/>
          </a:xfrm>
        </p:grpSpPr>
        <p:cxnSp>
          <p:nvCxnSpPr>
            <p:cNvPr id="21" name="Straight Connector 20"/>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userDrawn="1"/>
        </p:nvGrpSpPr>
        <p:grpSpPr>
          <a:xfrm>
            <a:off x="7034827" y="2754546"/>
            <a:ext cx="3254399" cy="2828600"/>
            <a:chOff x="4431264" y="2199060"/>
            <a:chExt cx="3363136" cy="2828600"/>
          </a:xfrm>
        </p:grpSpPr>
        <p:cxnSp>
          <p:nvCxnSpPr>
            <p:cNvPr id="39" name="Straight Connector 38"/>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9" name="Freeform: Shape 8"/>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
        <p:nvSpPr>
          <p:cNvPr id="15" name="Freeform: Shape 14"/>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3"/>
          <a:srcRect t="7813" b="7813"/>
          <a:stretch>
            <a:fillRect/>
          </a:stretch>
        </p:blipFill>
        <p:spPr/>
      </p:pic>
      <p:sp>
        <p:nvSpPr>
          <p:cNvPr id="285" name="Text Placeholder 284"/>
          <p:cNvSpPr>
            <a:spLocks noGrp="1"/>
          </p:cNvSpPr>
          <p:nvPr>
            <p:ph type="body" sz="quarter" idx="13"/>
          </p:nvPr>
        </p:nvSpPr>
        <p:spPr/>
        <p:txBody>
          <a:bodyPr/>
          <a:lstStyle/>
          <a:p>
            <a:endParaRPr lang="en-US" dirty="0"/>
          </a:p>
        </p:txBody>
      </p:sp>
      <p:sp>
        <p:nvSpPr>
          <p:cNvPr id="286" name="Text Placeholder 285"/>
          <p:cNvSpPr>
            <a:spLocks noGrp="1"/>
          </p:cNvSpPr>
          <p:nvPr>
            <p:ph type="body" sz="quarter" idx="15"/>
          </p:nvPr>
        </p:nvSpPr>
        <p:spPr/>
        <p:txBody>
          <a:bodyPr/>
          <a:lstStyle/>
          <a:p>
            <a:endParaRPr lang="en-US" dirty="0"/>
          </a:p>
        </p:txBody>
      </p:sp>
      <p:sp>
        <p:nvSpPr>
          <p:cNvPr id="6" name="Title 5"/>
          <p:cNvSpPr>
            <a:spLocks noGrp="1"/>
          </p:cNvSpPr>
          <p:nvPr>
            <p:ph type="ctrTitle"/>
          </p:nvPr>
        </p:nvSpPr>
        <p:spPr>
          <a:xfrm>
            <a:off x="2191385" y="1124585"/>
            <a:ext cx="7809865" cy="1803400"/>
          </a:xfrm>
        </p:spPr>
        <p:txBody>
          <a:bodyPr/>
          <a:lstStyle/>
          <a:p>
            <a:pPr algn="ctr"/>
            <a:r>
              <a:rPr b="1" u="sng" dirty="0">
                <a:solidFill>
                  <a:schemeClr val="accent2">
                    <a:lumMod val="60000"/>
                    <a:lumOff val="40000"/>
                  </a:schemeClr>
                </a:solidFill>
                <a:sym typeface="+mn-ea"/>
              </a:rPr>
              <a:t>placement prediction</a:t>
            </a:r>
            <a:endParaRPr lang="en-US" dirty="0"/>
          </a:p>
        </p:txBody>
      </p:sp>
      <p:sp>
        <p:nvSpPr>
          <p:cNvPr id="7" name="Subtitle 6"/>
          <p:cNvSpPr>
            <a:spLocks noGrp="1"/>
          </p:cNvSpPr>
          <p:nvPr>
            <p:ph type="subTitle" idx="1"/>
          </p:nvPr>
        </p:nvSpPr>
        <p:spPr>
          <a:xfrm>
            <a:off x="2190750" y="3310890"/>
            <a:ext cx="7810500" cy="2858770"/>
          </a:xfrm>
        </p:spPr>
        <p:txBody>
          <a:bodyPr>
            <a:normAutofit lnSpcReduction="10000"/>
          </a:bodyPr>
          <a:lstStyle/>
          <a:p>
            <a:pPr lvl="0" algn="l"/>
            <a:r>
              <a:rPr b="1" dirty="0">
                <a:solidFill>
                  <a:schemeClr val="accent2">
                    <a:lumMod val="60000"/>
                    <a:lumOff val="40000"/>
                  </a:schemeClr>
                </a:solidFill>
                <a:sym typeface="+mn-ea"/>
              </a:rPr>
              <a:t>  </a:t>
            </a:r>
            <a:r>
              <a:rPr sz="2400" b="1" u="sng" dirty="0">
                <a:solidFill>
                  <a:schemeClr val="accent2">
                    <a:lumMod val="60000"/>
                    <a:lumOff val="40000"/>
                  </a:schemeClr>
                </a:solidFill>
                <a:sym typeface="+mn-ea"/>
              </a:rPr>
              <a:t>GROUP MEMBERS</a:t>
            </a:r>
            <a:r>
              <a:rPr sz="2400" b="1" dirty="0">
                <a:solidFill>
                  <a:schemeClr val="accent2">
                    <a:lumMod val="60000"/>
                    <a:lumOff val="40000"/>
                  </a:schemeClr>
                </a:solidFill>
                <a:sym typeface="+mn-ea"/>
              </a:rPr>
              <a:t>:      RIDDHESH DEVGHARE</a:t>
            </a:r>
          </a:p>
          <a:p>
            <a:pPr lvl="0" algn="ctr"/>
            <a:r>
              <a:rPr sz="2400" b="1" dirty="0">
                <a:solidFill>
                  <a:schemeClr val="accent2">
                    <a:lumMod val="60000"/>
                    <a:lumOff val="40000"/>
                  </a:schemeClr>
                </a:solidFill>
                <a:sym typeface="+mn-ea"/>
              </a:rPr>
              <a:t>   AMIT PARMAR</a:t>
            </a:r>
            <a:br>
              <a:rPr sz="2400" b="1" dirty="0">
                <a:solidFill>
                  <a:schemeClr val="accent2">
                    <a:lumMod val="60000"/>
                    <a:lumOff val="40000"/>
                  </a:schemeClr>
                </a:solidFill>
                <a:sym typeface="+mn-ea"/>
              </a:rPr>
            </a:br>
            <a:r>
              <a:rPr sz="2400" b="1" dirty="0">
                <a:solidFill>
                  <a:schemeClr val="accent2">
                    <a:lumMod val="60000"/>
                    <a:lumOff val="40000"/>
                  </a:schemeClr>
                </a:solidFill>
                <a:sym typeface="+mn-ea"/>
              </a:rPr>
              <a:t>   MAHESH MALI</a:t>
            </a:r>
          </a:p>
          <a:p>
            <a:pPr lvl="0" algn="ctr"/>
            <a:r>
              <a:rPr sz="2400" b="1" dirty="0">
                <a:solidFill>
                  <a:schemeClr val="accent2">
                    <a:lumMod val="60000"/>
                    <a:lumOff val="40000"/>
                  </a:schemeClr>
                </a:solidFill>
                <a:sym typeface="+mn-ea"/>
              </a:rPr>
              <a:t>           KAUSTUBH MOHITE</a:t>
            </a:r>
            <a:br>
              <a:rPr sz="2400" b="1" dirty="0">
                <a:solidFill>
                  <a:schemeClr val="accent2">
                    <a:lumMod val="60000"/>
                    <a:lumOff val="40000"/>
                  </a:schemeClr>
                </a:solidFill>
                <a:sym typeface="+mn-ea"/>
              </a:rPr>
            </a:br>
            <a:r>
              <a:rPr sz="2400" b="1" dirty="0">
                <a:solidFill>
                  <a:schemeClr val="accent2">
                    <a:lumMod val="60000"/>
                    <a:lumOff val="40000"/>
                  </a:schemeClr>
                </a:solidFill>
                <a:sym typeface="+mn-ea"/>
              </a:rPr>
              <a:t>         OMKAR MAYEKAR </a:t>
            </a:r>
            <a:r>
              <a:rPr sz="2400" dirty="0">
                <a:solidFill>
                  <a:schemeClr val="accent2">
                    <a:lumMod val="60000"/>
                    <a:lumOff val="40000"/>
                  </a:schemeClr>
                </a:solidFill>
                <a:sym typeface="+mn-ea"/>
              </a:rPr>
              <a:t/>
            </a:r>
            <a:br>
              <a:rPr sz="2400" dirty="0">
                <a:solidFill>
                  <a:schemeClr val="accent2">
                    <a:lumMod val="60000"/>
                    <a:lumOff val="40000"/>
                  </a:schemeClr>
                </a:solidFill>
                <a:sym typeface="+mn-ea"/>
              </a:rPr>
            </a:br>
            <a:endParaRPr sz="2400" b="1" u="sng" dirty="0">
              <a:solidFill>
                <a:schemeClr val="accent2">
                  <a:lumMod val="60000"/>
                  <a:lumOff val="40000"/>
                </a:schemeClr>
              </a:solidFill>
              <a:sym typeface="+mn-ea"/>
            </a:endParaRPr>
          </a:p>
          <a:p>
            <a:pPr lvl="0" algn="ctr"/>
            <a:endParaRPr sz="2210" b="1" u="sng" dirty="0">
              <a:solidFill>
                <a:schemeClr val="accent2">
                  <a:lumMod val="60000"/>
                  <a:lumOff val="40000"/>
                </a:schemeClr>
              </a:solidFill>
              <a:latin typeface="Arial Black" panose="020B0A04020102020204" pitchFamily="34" charset="0"/>
              <a:sym typeface="+mn-ea"/>
            </a:endParaRPr>
          </a:p>
          <a:p>
            <a:pPr lvl="0" algn="ctr"/>
            <a:r>
              <a:rPr sz="2210" b="1" u="sng" dirty="0">
                <a:solidFill>
                  <a:schemeClr val="accent2">
                    <a:lumMod val="60000"/>
                    <a:lumOff val="40000"/>
                  </a:schemeClr>
                </a:solidFill>
                <a:latin typeface="Arial Black" panose="020B0A04020102020204" pitchFamily="34" charset="0"/>
                <a:sym typeface="+mn-ea"/>
              </a:rPr>
              <a:t>MENTOR: DR. S. P. GITE</a:t>
            </a:r>
            <a:r>
              <a:rPr sz="2215" b="1" dirty="0">
                <a:solidFill>
                  <a:schemeClr val="accent2">
                    <a:lumMod val="60000"/>
                    <a:lumOff val="40000"/>
                  </a:schemeClr>
                </a:solidFill>
                <a:sym typeface="+mn-ea"/>
              </a:rPr>
              <a:t>               </a:t>
            </a:r>
            <a:endParaRPr lang="en-US" sz="22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B8655B-5EB9-8F90-5C58-8DFBB9A0A966}"/>
              </a:ext>
            </a:extLst>
          </p:cNvPr>
          <p:cNvSpPr>
            <a:spLocks noGrp="1"/>
          </p:cNvSpPr>
          <p:nvPr>
            <p:ph type="sldNum" sz="quarter" idx="4"/>
          </p:nvPr>
        </p:nvSpPr>
        <p:spPr/>
        <p:txBody>
          <a:bodyPr/>
          <a:lstStyle/>
          <a:p>
            <a:fld id="{4FAB73BC-B049-4115-A692-8D63A059BFB8}" type="slidenum">
              <a:rPr lang="en-US" noProof="0" smtClean="0"/>
              <a:t>10</a:t>
            </a:fld>
            <a:endParaRPr lang="en-US" noProof="0" dirty="0"/>
          </a:p>
        </p:txBody>
      </p:sp>
      <p:pic>
        <p:nvPicPr>
          <p:cNvPr id="5" name="Picture 4">
            <a:extLst>
              <a:ext uri="{FF2B5EF4-FFF2-40B4-BE49-F238E27FC236}">
                <a16:creationId xmlns:a16="http://schemas.microsoft.com/office/drawing/2014/main" id="{AB8BFD2B-DF75-3515-775B-8CED162AA883}"/>
              </a:ext>
            </a:extLst>
          </p:cNvPr>
          <p:cNvPicPr>
            <a:picLocks noChangeAspect="1"/>
          </p:cNvPicPr>
          <p:nvPr/>
        </p:nvPicPr>
        <p:blipFill>
          <a:blip r:embed="rId2"/>
          <a:stretch>
            <a:fillRect/>
          </a:stretch>
        </p:blipFill>
        <p:spPr>
          <a:xfrm>
            <a:off x="261853" y="693982"/>
            <a:ext cx="3498304" cy="601161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A9CFA0F-D7E6-B3BB-95AD-B42E81F4C113}"/>
              </a:ext>
            </a:extLst>
          </p:cNvPr>
          <p:cNvPicPr>
            <a:picLocks noChangeAspect="1"/>
          </p:cNvPicPr>
          <p:nvPr/>
        </p:nvPicPr>
        <p:blipFill>
          <a:blip r:embed="rId3"/>
          <a:stretch>
            <a:fillRect/>
          </a:stretch>
        </p:blipFill>
        <p:spPr>
          <a:xfrm>
            <a:off x="6567505" y="548680"/>
            <a:ext cx="3086367" cy="615692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9C90300-FA5F-C8C6-0A1D-4881D28D7A4C}"/>
              </a:ext>
            </a:extLst>
          </p:cNvPr>
          <p:cNvSpPr txBox="1"/>
          <p:nvPr/>
        </p:nvSpPr>
        <p:spPr>
          <a:xfrm>
            <a:off x="3975974" y="1105715"/>
            <a:ext cx="2232248" cy="584775"/>
          </a:xfrm>
          <a:prstGeom prst="rect">
            <a:avLst/>
          </a:prstGeom>
          <a:noFill/>
        </p:spPr>
        <p:txBody>
          <a:bodyPr wrap="square" rtlCol="0">
            <a:spAutoFit/>
          </a:bodyPr>
          <a:lstStyle/>
          <a:p>
            <a:r>
              <a:rPr lang="en-IN" sz="3200" b="1" dirty="0"/>
              <a:t>Leadership</a:t>
            </a:r>
          </a:p>
        </p:txBody>
      </p:sp>
      <p:sp>
        <p:nvSpPr>
          <p:cNvPr id="9" name="TextBox 8">
            <a:extLst>
              <a:ext uri="{FF2B5EF4-FFF2-40B4-BE49-F238E27FC236}">
                <a16:creationId xmlns:a16="http://schemas.microsoft.com/office/drawing/2014/main" id="{FB74F46D-C928-8B0F-F5D3-7A47734C91B6}"/>
              </a:ext>
            </a:extLst>
          </p:cNvPr>
          <p:cNvSpPr txBox="1"/>
          <p:nvPr/>
        </p:nvSpPr>
        <p:spPr>
          <a:xfrm>
            <a:off x="3955868" y="3039857"/>
            <a:ext cx="2232248" cy="954107"/>
          </a:xfrm>
          <a:prstGeom prst="rect">
            <a:avLst/>
          </a:prstGeom>
          <a:noFill/>
        </p:spPr>
        <p:txBody>
          <a:bodyPr wrap="square" rtlCol="0">
            <a:spAutoFit/>
          </a:bodyPr>
          <a:lstStyle/>
          <a:p>
            <a:r>
              <a:rPr lang="en-IN" sz="2800" b="1" dirty="0"/>
              <a:t>Placed in the campus</a:t>
            </a:r>
          </a:p>
        </p:txBody>
      </p:sp>
      <p:sp>
        <p:nvSpPr>
          <p:cNvPr id="10" name="TextBox 9">
            <a:extLst>
              <a:ext uri="{FF2B5EF4-FFF2-40B4-BE49-F238E27FC236}">
                <a16:creationId xmlns:a16="http://schemas.microsoft.com/office/drawing/2014/main" id="{9708B572-0E4E-1D80-70C1-765672C14A8C}"/>
              </a:ext>
            </a:extLst>
          </p:cNvPr>
          <p:cNvSpPr txBox="1"/>
          <p:nvPr/>
        </p:nvSpPr>
        <p:spPr>
          <a:xfrm>
            <a:off x="3922061" y="5324467"/>
            <a:ext cx="2052747" cy="1077218"/>
          </a:xfrm>
          <a:prstGeom prst="rect">
            <a:avLst/>
          </a:prstGeom>
          <a:noFill/>
        </p:spPr>
        <p:txBody>
          <a:bodyPr wrap="square" rtlCol="0">
            <a:spAutoFit/>
          </a:bodyPr>
          <a:lstStyle/>
          <a:p>
            <a:r>
              <a:rPr lang="en-IN" sz="3200" b="1" dirty="0"/>
              <a:t>Placed off campus</a:t>
            </a:r>
          </a:p>
        </p:txBody>
      </p:sp>
      <p:sp>
        <p:nvSpPr>
          <p:cNvPr id="11" name="TextBox 10">
            <a:extLst>
              <a:ext uri="{FF2B5EF4-FFF2-40B4-BE49-F238E27FC236}">
                <a16:creationId xmlns:a16="http://schemas.microsoft.com/office/drawing/2014/main" id="{8704C730-618D-677E-2E99-3B3022F9D3B0}"/>
              </a:ext>
            </a:extLst>
          </p:cNvPr>
          <p:cNvSpPr txBox="1"/>
          <p:nvPr/>
        </p:nvSpPr>
        <p:spPr>
          <a:xfrm>
            <a:off x="9735737" y="908720"/>
            <a:ext cx="2026201" cy="1077218"/>
          </a:xfrm>
          <a:prstGeom prst="rect">
            <a:avLst/>
          </a:prstGeom>
          <a:noFill/>
        </p:spPr>
        <p:txBody>
          <a:bodyPr wrap="square" rtlCol="0">
            <a:spAutoFit/>
          </a:bodyPr>
          <a:lstStyle/>
          <a:p>
            <a:r>
              <a:rPr lang="en-IN" sz="3200" b="1" dirty="0"/>
              <a:t>Work experience</a:t>
            </a:r>
          </a:p>
        </p:txBody>
      </p:sp>
      <p:sp>
        <p:nvSpPr>
          <p:cNvPr id="15" name="TextBox 14">
            <a:extLst>
              <a:ext uri="{FF2B5EF4-FFF2-40B4-BE49-F238E27FC236}">
                <a16:creationId xmlns:a16="http://schemas.microsoft.com/office/drawing/2014/main" id="{DFCA72CF-3399-8BE4-1558-4BE7E5F23506}"/>
              </a:ext>
            </a:extLst>
          </p:cNvPr>
          <p:cNvSpPr txBox="1"/>
          <p:nvPr/>
        </p:nvSpPr>
        <p:spPr>
          <a:xfrm>
            <a:off x="9750816" y="2980809"/>
            <a:ext cx="2151072" cy="1261884"/>
          </a:xfrm>
          <a:prstGeom prst="rect">
            <a:avLst/>
          </a:prstGeom>
          <a:noFill/>
        </p:spPr>
        <p:txBody>
          <a:bodyPr wrap="square" rtlCol="0">
            <a:spAutoFit/>
          </a:bodyPr>
          <a:lstStyle/>
          <a:p>
            <a:r>
              <a:rPr lang="en-US" sz="2400" b="1" dirty="0"/>
              <a:t>On campus/off </a:t>
            </a:r>
            <a:r>
              <a:rPr lang="en-US" sz="2800" b="1" dirty="0"/>
              <a:t>campus</a:t>
            </a:r>
            <a:r>
              <a:rPr lang="en-US" sz="2400" b="1" dirty="0"/>
              <a:t> annual pay</a:t>
            </a:r>
            <a:endParaRPr lang="en-IN" sz="2400" b="1" dirty="0"/>
          </a:p>
        </p:txBody>
      </p:sp>
      <p:sp>
        <p:nvSpPr>
          <p:cNvPr id="16" name="TextBox 15">
            <a:extLst>
              <a:ext uri="{FF2B5EF4-FFF2-40B4-BE49-F238E27FC236}">
                <a16:creationId xmlns:a16="http://schemas.microsoft.com/office/drawing/2014/main" id="{74412998-6E7A-F1E4-63A4-563330D0FD97}"/>
              </a:ext>
            </a:extLst>
          </p:cNvPr>
          <p:cNvSpPr txBox="1"/>
          <p:nvPr/>
        </p:nvSpPr>
        <p:spPr>
          <a:xfrm>
            <a:off x="9774438" y="5324466"/>
            <a:ext cx="2298226" cy="646331"/>
          </a:xfrm>
          <a:prstGeom prst="rect">
            <a:avLst/>
          </a:prstGeom>
          <a:noFill/>
        </p:spPr>
        <p:txBody>
          <a:bodyPr wrap="square" rtlCol="0">
            <a:spAutoFit/>
          </a:bodyPr>
          <a:lstStyle/>
          <a:p>
            <a:r>
              <a:rPr lang="en-IN" sz="3600" b="1" dirty="0"/>
              <a:t>Internships</a:t>
            </a:r>
          </a:p>
        </p:txBody>
      </p:sp>
    </p:spTree>
    <p:extLst>
      <p:ext uri="{BB962C8B-B14F-4D97-AF65-F5344CB8AC3E}">
        <p14:creationId xmlns:p14="http://schemas.microsoft.com/office/powerpoint/2010/main" val="183751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1" y="402066"/>
            <a:ext cx="10805160" cy="707886"/>
          </a:xfrm>
        </p:spPr>
        <p:txBody>
          <a:bodyPr/>
          <a:lstStyle/>
          <a:p>
            <a:r>
              <a:rPr lang="en-US" dirty="0"/>
              <a:t>Missing values:-</a:t>
            </a:r>
            <a:endParaRPr lang="en-IN" dirty="0"/>
          </a:p>
        </p:txBody>
      </p:sp>
      <p:sp>
        <p:nvSpPr>
          <p:cNvPr id="3" name="Slide Number Placeholder 2"/>
          <p:cNvSpPr>
            <a:spLocks noGrp="1"/>
          </p:cNvSpPr>
          <p:nvPr>
            <p:ph type="sldNum" sz="quarter" idx="4"/>
          </p:nvPr>
        </p:nvSpPr>
        <p:spPr/>
        <p:txBody>
          <a:bodyPr/>
          <a:lstStyle/>
          <a:p>
            <a:r>
              <a:rPr lang="en-US" noProof="0" dirty="0"/>
              <a:t>11</a:t>
            </a:r>
          </a:p>
        </p:txBody>
      </p:sp>
      <p:sp>
        <p:nvSpPr>
          <p:cNvPr id="7" name="TextBox 6"/>
          <p:cNvSpPr txBox="1"/>
          <p:nvPr/>
        </p:nvSpPr>
        <p:spPr>
          <a:xfrm>
            <a:off x="7464152" y="1832630"/>
            <a:ext cx="3816424" cy="646331"/>
          </a:xfrm>
          <a:prstGeom prst="rect">
            <a:avLst/>
          </a:prstGeom>
          <a:noFill/>
        </p:spPr>
        <p:txBody>
          <a:bodyPr wrap="square" rtlCol="0">
            <a:spAutoFit/>
          </a:bodyPr>
          <a:lstStyle/>
          <a:p>
            <a:r>
              <a:rPr lang="en-US" dirty="0"/>
              <a:t>Insight :-</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120246"/>
            <a:ext cx="11233248" cy="3413760"/>
          </a:xfrm>
          <a:prstGeom prst="rect">
            <a:avLst/>
          </a:prstGeom>
        </p:spPr>
      </p:pic>
      <p:sp>
        <p:nvSpPr>
          <p:cNvPr id="10" name="TextBox 9"/>
          <p:cNvSpPr txBox="1"/>
          <p:nvPr/>
        </p:nvSpPr>
        <p:spPr>
          <a:xfrm>
            <a:off x="551384" y="5103674"/>
            <a:ext cx="4804713" cy="1200329"/>
          </a:xfrm>
          <a:prstGeom prst="rect">
            <a:avLst/>
          </a:prstGeom>
          <a:noFill/>
        </p:spPr>
        <p:txBody>
          <a:bodyPr wrap="none" rtlCol="0">
            <a:spAutoFit/>
          </a:bodyPr>
          <a:lstStyle/>
          <a:p>
            <a:r>
              <a:rPr lang="en-US" dirty="0"/>
              <a:t>INSIGHTS :-</a:t>
            </a:r>
            <a:endParaRPr lang="en-IN" dirty="0"/>
          </a:p>
          <a:p>
            <a:pPr marL="285750" lvl="0" indent="-285750">
              <a:buFont typeface="Arial" panose="020B0604020202020204" pitchFamily="34" charset="0"/>
              <a:buChar char="•"/>
            </a:pPr>
            <a:r>
              <a:rPr lang="en-IN" dirty="0"/>
              <a:t>Father Occupation has 5 (2.9%) missing values</a:t>
            </a:r>
          </a:p>
          <a:p>
            <a:pPr marL="285750" lvl="0" indent="-285750">
              <a:buFont typeface="Arial" panose="020B0604020202020204" pitchFamily="34" charset="0"/>
              <a:buChar char="•"/>
            </a:pPr>
            <a:r>
              <a:rPr lang="en-IN" dirty="0"/>
              <a:t>Mother Occupation has 2 (1.1%) missing values</a:t>
            </a:r>
          </a:p>
          <a:p>
            <a:endParaRPr lang="en-IN" dirty="0"/>
          </a:p>
        </p:txBody>
      </p:sp>
      <p:sp>
        <p:nvSpPr>
          <p:cNvPr id="11" name="TextBox 10"/>
          <p:cNvSpPr txBox="1"/>
          <p:nvPr/>
        </p:nvSpPr>
        <p:spPr>
          <a:xfrm>
            <a:off x="931069" y="4544300"/>
            <a:ext cx="10302148" cy="369332"/>
          </a:xfrm>
          <a:prstGeom prst="rect">
            <a:avLst/>
          </a:prstGeom>
          <a:noFill/>
        </p:spPr>
        <p:txBody>
          <a:bodyPr wrap="square" rtlCol="0">
            <a:spAutoFit/>
          </a:bodyPr>
          <a:lstStyle/>
          <a:p>
            <a:r>
              <a:rPr lang="en-US" dirty="0">
                <a:solidFill>
                  <a:schemeClr val="accent1"/>
                </a:solidFill>
              </a:rPr>
              <a:t>Nullity matrix is a data-dense display which lets you quickly visually pick out patterns in data completion.</a:t>
            </a:r>
            <a:endParaRPr lang="en-IN" dirty="0">
              <a:solidFill>
                <a:schemeClr val="accent1"/>
              </a:solidFill>
            </a:endParaRPr>
          </a:p>
        </p:txBody>
      </p:sp>
      <p:sp>
        <p:nvSpPr>
          <p:cNvPr id="12" name="TextBox 11"/>
          <p:cNvSpPr txBox="1"/>
          <p:nvPr/>
        </p:nvSpPr>
        <p:spPr>
          <a:xfrm>
            <a:off x="5544585" y="5392455"/>
            <a:ext cx="5688632" cy="923330"/>
          </a:xfrm>
          <a:prstGeom prst="rect">
            <a:avLst/>
          </a:prstGeom>
          <a:noFill/>
        </p:spPr>
        <p:txBody>
          <a:bodyPr wrap="square" rtlCol="0">
            <a:spAutoFit/>
          </a:bodyPr>
          <a:lstStyle/>
          <a:p>
            <a:pPr marL="285750" lvl="0" indent="-285750">
              <a:buFont typeface="Arial" panose="020B0604020202020204" pitchFamily="34" charset="0"/>
              <a:buChar char="•"/>
            </a:pPr>
            <a:r>
              <a:rPr lang="en-IN" dirty="0"/>
              <a:t>Placed off-Campus has 113 (64.9%) missing values</a:t>
            </a:r>
          </a:p>
          <a:p>
            <a:pPr marL="285750" lvl="0" indent="-285750">
              <a:buFont typeface="Arial" panose="020B0604020202020204" pitchFamily="34" charset="0"/>
              <a:buChar char="•"/>
            </a:pPr>
            <a:r>
              <a:rPr lang="en-IN" dirty="0"/>
              <a:t>On campus/off campus annual pay has 23 (13.2%)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6987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C3BA-6EE7-197B-C0DA-0221F3304ED3}"/>
              </a:ext>
            </a:extLst>
          </p:cNvPr>
          <p:cNvSpPr>
            <a:spLocks noGrp="1"/>
          </p:cNvSpPr>
          <p:nvPr>
            <p:ph type="title"/>
          </p:nvPr>
        </p:nvSpPr>
        <p:spPr>
          <a:xfrm>
            <a:off x="551384" y="836712"/>
            <a:ext cx="10805160" cy="707886"/>
          </a:xfrm>
        </p:spPr>
        <p:txBody>
          <a:bodyPr/>
          <a:lstStyle/>
          <a:p>
            <a:r>
              <a:rPr lang="en-US" dirty="0"/>
              <a:t>Handling missing values:-</a:t>
            </a:r>
            <a:endParaRPr lang="en-IN" dirty="0"/>
          </a:p>
        </p:txBody>
      </p:sp>
      <p:sp>
        <p:nvSpPr>
          <p:cNvPr id="3" name="Slide Number Placeholder 2">
            <a:extLst>
              <a:ext uri="{FF2B5EF4-FFF2-40B4-BE49-F238E27FC236}">
                <a16:creationId xmlns:a16="http://schemas.microsoft.com/office/drawing/2014/main" id="{BA892844-E787-4780-E178-2029C2E2BC1C}"/>
              </a:ext>
            </a:extLst>
          </p:cNvPr>
          <p:cNvSpPr>
            <a:spLocks noGrp="1"/>
          </p:cNvSpPr>
          <p:nvPr>
            <p:ph type="sldNum" sz="quarter" idx="4"/>
          </p:nvPr>
        </p:nvSpPr>
        <p:spPr/>
        <p:txBody>
          <a:bodyPr/>
          <a:lstStyle/>
          <a:p>
            <a:fld id="{4FAB73BC-B049-4115-A692-8D63A059BFB8}" type="slidenum">
              <a:rPr lang="en-US" noProof="0" smtClean="0"/>
              <a:t>12</a:t>
            </a:fld>
            <a:endParaRPr lang="en-US" noProof="0" dirty="0"/>
          </a:p>
        </p:txBody>
      </p:sp>
      <p:sp>
        <p:nvSpPr>
          <p:cNvPr id="4" name="TextBox 3">
            <a:extLst>
              <a:ext uri="{FF2B5EF4-FFF2-40B4-BE49-F238E27FC236}">
                <a16:creationId xmlns:a16="http://schemas.microsoft.com/office/drawing/2014/main" id="{1FE29648-F593-6F2F-4288-B8A88C10EA40}"/>
              </a:ext>
            </a:extLst>
          </p:cNvPr>
          <p:cNvSpPr txBox="1"/>
          <p:nvPr/>
        </p:nvSpPr>
        <p:spPr>
          <a:xfrm>
            <a:off x="628788" y="1844824"/>
            <a:ext cx="9787692" cy="1631216"/>
          </a:xfrm>
          <a:prstGeom prst="rect">
            <a:avLst/>
          </a:prstGeom>
          <a:noFill/>
        </p:spPr>
        <p:txBody>
          <a:bodyPr wrap="square" rtlCol="0">
            <a:spAutoFit/>
          </a:bodyPr>
          <a:lstStyle/>
          <a:p>
            <a:r>
              <a:rPr lang="en-US" sz="2000" dirty="0"/>
              <a:t>Missing values have been found in columns:-</a:t>
            </a:r>
          </a:p>
          <a:p>
            <a:pPr marL="4000500" lvl="8" indent="-342900">
              <a:buFont typeface="+mj-lt"/>
              <a:buAutoNum type="arabicPeriod"/>
            </a:pPr>
            <a:r>
              <a:rPr lang="en-US" sz="2000" dirty="0"/>
              <a:t>Father’s  Occupation - 05</a:t>
            </a:r>
          </a:p>
          <a:p>
            <a:pPr marL="4000500" lvl="8" indent="-342900">
              <a:buFont typeface="+mj-lt"/>
              <a:buAutoNum type="arabicPeriod"/>
            </a:pPr>
            <a:r>
              <a:rPr lang="en-US" sz="2000" dirty="0"/>
              <a:t>Mother’s Occupation - 02</a:t>
            </a:r>
          </a:p>
          <a:p>
            <a:pPr marL="4000500" lvl="8" indent="-342900">
              <a:buFont typeface="+mj-lt"/>
              <a:buAutoNum type="arabicPeriod"/>
            </a:pPr>
            <a:r>
              <a:rPr lang="en-US" sz="2000" dirty="0"/>
              <a:t>Placed off campus    -115 </a:t>
            </a:r>
          </a:p>
          <a:p>
            <a:pPr marL="4000500" lvl="8" indent="-342900">
              <a:buFont typeface="+mj-lt"/>
              <a:buAutoNum type="arabicPeriod"/>
            </a:pPr>
            <a:r>
              <a:rPr lang="en-US" sz="2000" dirty="0"/>
              <a:t>Salary                     - 40  </a:t>
            </a:r>
            <a:r>
              <a:rPr lang="en-US" dirty="0"/>
              <a:t>                                     </a:t>
            </a:r>
            <a:endParaRPr lang="en-IN" dirty="0"/>
          </a:p>
        </p:txBody>
      </p:sp>
      <p:sp>
        <p:nvSpPr>
          <p:cNvPr id="5" name="TextBox 4">
            <a:extLst>
              <a:ext uri="{FF2B5EF4-FFF2-40B4-BE49-F238E27FC236}">
                <a16:creationId xmlns:a16="http://schemas.microsoft.com/office/drawing/2014/main" id="{257B7574-E3B8-27D5-DFE2-08A75356D2E7}"/>
              </a:ext>
            </a:extLst>
          </p:cNvPr>
          <p:cNvSpPr txBox="1"/>
          <p:nvPr/>
        </p:nvSpPr>
        <p:spPr>
          <a:xfrm>
            <a:off x="721689" y="3383281"/>
            <a:ext cx="10634855" cy="1938992"/>
          </a:xfrm>
          <a:prstGeom prst="rect">
            <a:avLst/>
          </a:prstGeom>
          <a:noFill/>
        </p:spPr>
        <p:txBody>
          <a:bodyPr wrap="square" rtlCol="0">
            <a:spAutoFit/>
          </a:bodyPr>
          <a:lstStyle/>
          <a:p>
            <a:r>
              <a:rPr lang="en-US" sz="2000" dirty="0"/>
              <a:t>The missing values in the column Father’s Occupation &amp; Mother’s Occupation been assigned a new category named ‘Others/Unknown’. </a:t>
            </a:r>
          </a:p>
          <a:p>
            <a:endParaRPr lang="en-IN" sz="2000" dirty="0"/>
          </a:p>
          <a:p>
            <a:r>
              <a:rPr lang="en-IN" sz="2000" dirty="0"/>
              <a:t>Missing values in salary variable is being replaced by mode value of the respective column.</a:t>
            </a:r>
          </a:p>
          <a:p>
            <a:endParaRPr lang="en-IN" sz="2000" dirty="0"/>
          </a:p>
          <a:p>
            <a:r>
              <a:rPr lang="en-IN" sz="2000" dirty="0"/>
              <a:t>Missing values in Placed off campus has been occurred due to design flaws.</a:t>
            </a:r>
          </a:p>
        </p:txBody>
      </p:sp>
    </p:spTree>
    <p:extLst>
      <p:ext uri="{BB962C8B-B14F-4D97-AF65-F5344CB8AC3E}">
        <p14:creationId xmlns:p14="http://schemas.microsoft.com/office/powerpoint/2010/main" val="253519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736D-82AA-872C-84C9-AF7E479F907C}"/>
              </a:ext>
            </a:extLst>
          </p:cNvPr>
          <p:cNvSpPr>
            <a:spLocks noGrp="1"/>
          </p:cNvSpPr>
          <p:nvPr>
            <p:ph type="title"/>
          </p:nvPr>
        </p:nvSpPr>
        <p:spPr>
          <a:xfrm>
            <a:off x="-13528" y="404664"/>
            <a:ext cx="4256848" cy="707886"/>
          </a:xfrm>
        </p:spPr>
        <p:txBody>
          <a:bodyPr>
            <a:normAutofit fontScale="90000"/>
          </a:bodyPr>
          <a:lstStyle/>
          <a:p>
            <a:r>
              <a:rPr lang="en-US" dirty="0"/>
              <a:t>Detection of outliers :-</a:t>
            </a:r>
            <a:endParaRPr lang="en-IN" dirty="0"/>
          </a:p>
        </p:txBody>
      </p:sp>
      <p:sp>
        <p:nvSpPr>
          <p:cNvPr id="3" name="Slide Number Placeholder 2">
            <a:extLst>
              <a:ext uri="{FF2B5EF4-FFF2-40B4-BE49-F238E27FC236}">
                <a16:creationId xmlns:a16="http://schemas.microsoft.com/office/drawing/2014/main" id="{E2B98F63-1E04-F89E-EF49-D665B88651A6}"/>
              </a:ext>
            </a:extLst>
          </p:cNvPr>
          <p:cNvSpPr>
            <a:spLocks noGrp="1"/>
          </p:cNvSpPr>
          <p:nvPr>
            <p:ph type="sldNum" sz="quarter" idx="4"/>
          </p:nvPr>
        </p:nvSpPr>
        <p:spPr>
          <a:xfrm>
            <a:off x="0" y="6492240"/>
            <a:ext cx="302281" cy="365760"/>
          </a:xfrm>
        </p:spPr>
        <p:txBody>
          <a:bodyPr/>
          <a:lstStyle/>
          <a:p>
            <a:fld id="{4FAB73BC-B049-4115-A692-8D63A059BFB8}" type="slidenum">
              <a:rPr lang="en-US" noProof="0" smtClean="0"/>
              <a:t>13</a:t>
            </a:fld>
            <a:endParaRPr lang="en-US" noProof="0" dirty="0"/>
          </a:p>
        </p:txBody>
      </p:sp>
      <p:pic>
        <p:nvPicPr>
          <p:cNvPr id="6" name="Picture 5">
            <a:extLst>
              <a:ext uri="{FF2B5EF4-FFF2-40B4-BE49-F238E27FC236}">
                <a16:creationId xmlns:a16="http://schemas.microsoft.com/office/drawing/2014/main" id="{B27C68B9-EA27-34AC-1D01-4D9EB2746856}"/>
              </a:ext>
            </a:extLst>
          </p:cNvPr>
          <p:cNvPicPr>
            <a:picLocks noChangeAspect="1"/>
          </p:cNvPicPr>
          <p:nvPr/>
        </p:nvPicPr>
        <p:blipFill>
          <a:blip r:embed="rId2"/>
          <a:stretch>
            <a:fillRect/>
          </a:stretch>
        </p:blipFill>
        <p:spPr>
          <a:xfrm>
            <a:off x="407368" y="1195944"/>
            <a:ext cx="3522760" cy="5662056"/>
          </a:xfrm>
          <a:prstGeom prst="rect">
            <a:avLst/>
          </a:prstGeom>
        </p:spPr>
      </p:pic>
      <p:sp>
        <p:nvSpPr>
          <p:cNvPr id="7" name="TextBox 6">
            <a:extLst>
              <a:ext uri="{FF2B5EF4-FFF2-40B4-BE49-F238E27FC236}">
                <a16:creationId xmlns:a16="http://schemas.microsoft.com/office/drawing/2014/main" id="{4D1F2449-8FFB-31DC-40B8-D4CCA4783270}"/>
              </a:ext>
            </a:extLst>
          </p:cNvPr>
          <p:cNvSpPr txBox="1"/>
          <p:nvPr/>
        </p:nvSpPr>
        <p:spPr>
          <a:xfrm>
            <a:off x="4243320" y="1216016"/>
            <a:ext cx="7829344" cy="3785652"/>
          </a:xfrm>
          <a:prstGeom prst="rect">
            <a:avLst/>
          </a:prstGeom>
          <a:noFill/>
        </p:spPr>
        <p:txBody>
          <a:bodyPr wrap="square" rtlCol="0">
            <a:spAutoFit/>
          </a:bodyPr>
          <a:lstStyle/>
          <a:p>
            <a:r>
              <a:rPr lang="en-US" sz="2400" dirty="0"/>
              <a:t>In statistics, outliers are data points that fall far outside the range of the other data points in a dataset. Outliers can be caused by measurement errors, natural variations in the data, or rare events that do not fit the typical pattern of the data.</a:t>
            </a:r>
          </a:p>
          <a:p>
            <a:endParaRPr lang="en-US" sz="2400" dirty="0"/>
          </a:p>
          <a:p>
            <a:r>
              <a:rPr lang="en-US" sz="2400" dirty="0"/>
              <a:t>Insights</a:t>
            </a:r>
            <a:r>
              <a:rPr lang="en-IN" sz="2400" dirty="0"/>
              <a:t>:-</a:t>
            </a:r>
          </a:p>
          <a:p>
            <a:pPr marL="342900" indent="-342900">
              <a:buFont typeface="Arial" panose="020B0604020202020204" pitchFamily="34" charset="0"/>
              <a:buChar char="•"/>
            </a:pPr>
            <a:r>
              <a:rPr lang="en-IN" sz="2400" dirty="0"/>
              <a:t>From the Boxplots we can see that outliers are detected in the variables percentage 12</a:t>
            </a:r>
            <a:r>
              <a:rPr lang="en-IN" sz="2400" baseline="30000" dirty="0"/>
              <a:t>th</a:t>
            </a:r>
            <a:r>
              <a:rPr lang="en-IN" sz="2400" dirty="0"/>
              <a:t> and CGPA in degree. </a:t>
            </a:r>
          </a:p>
          <a:p>
            <a:pPr marL="342900" indent="-342900">
              <a:buFont typeface="Arial" panose="020B0604020202020204" pitchFamily="34" charset="0"/>
              <a:buChar char="•"/>
            </a:pPr>
            <a:r>
              <a:rPr lang="en-IN" sz="2400" dirty="0"/>
              <a:t>No outliers are detected in the last figure </a:t>
            </a:r>
            <a:r>
              <a:rPr lang="en-IN" sz="2400" dirty="0" err="1"/>
              <a:t>i.e</a:t>
            </a:r>
            <a:r>
              <a:rPr lang="en-IN" sz="2400" dirty="0"/>
              <a:t> Percentage in 10</a:t>
            </a:r>
            <a:r>
              <a:rPr lang="en-IN" sz="2400" baseline="30000" dirty="0"/>
              <a:t>th</a:t>
            </a:r>
            <a:endParaRPr lang="en-IN" sz="2400" dirty="0"/>
          </a:p>
        </p:txBody>
      </p:sp>
    </p:spTree>
    <p:extLst>
      <p:ext uri="{BB962C8B-B14F-4D97-AF65-F5344CB8AC3E}">
        <p14:creationId xmlns:p14="http://schemas.microsoft.com/office/powerpoint/2010/main" val="194842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360F93-30A0-ADBF-9AAC-971E259254CA}"/>
              </a:ext>
            </a:extLst>
          </p:cNvPr>
          <p:cNvSpPr>
            <a:spLocks noGrp="1"/>
          </p:cNvSpPr>
          <p:nvPr>
            <p:ph type="sldNum" sz="quarter" idx="4"/>
          </p:nvPr>
        </p:nvSpPr>
        <p:spPr>
          <a:xfrm>
            <a:off x="19328" y="6471920"/>
            <a:ext cx="302281" cy="365760"/>
          </a:xfrm>
        </p:spPr>
        <p:txBody>
          <a:bodyPr/>
          <a:lstStyle/>
          <a:p>
            <a:fld id="{4FAB73BC-B049-4115-A692-8D63A059BFB8}" type="slidenum">
              <a:rPr lang="en-US" noProof="0" smtClean="0"/>
              <a:t>14</a:t>
            </a:fld>
            <a:endParaRPr lang="en-US" noProof="0" dirty="0"/>
          </a:p>
        </p:txBody>
      </p:sp>
      <p:pic>
        <p:nvPicPr>
          <p:cNvPr id="4" name="Picture 3">
            <a:extLst>
              <a:ext uri="{FF2B5EF4-FFF2-40B4-BE49-F238E27FC236}">
                <a16:creationId xmlns:a16="http://schemas.microsoft.com/office/drawing/2014/main" id="{FA0D228A-5B79-3852-BC5C-8A43CA4B306B}"/>
              </a:ext>
            </a:extLst>
          </p:cNvPr>
          <p:cNvPicPr>
            <a:picLocks noChangeAspect="1"/>
          </p:cNvPicPr>
          <p:nvPr/>
        </p:nvPicPr>
        <p:blipFill>
          <a:blip r:embed="rId2"/>
          <a:stretch>
            <a:fillRect/>
          </a:stretch>
        </p:blipFill>
        <p:spPr>
          <a:xfrm>
            <a:off x="574551" y="2737636"/>
            <a:ext cx="3096344" cy="1883827"/>
          </a:xfrm>
          <a:prstGeom prst="rect">
            <a:avLst/>
          </a:prstGeom>
        </p:spPr>
      </p:pic>
      <p:pic>
        <p:nvPicPr>
          <p:cNvPr id="5" name="Picture 4">
            <a:extLst>
              <a:ext uri="{FF2B5EF4-FFF2-40B4-BE49-F238E27FC236}">
                <a16:creationId xmlns:a16="http://schemas.microsoft.com/office/drawing/2014/main" id="{68BDF5B1-5F3D-55A4-955E-90D2FDDF1A3A}"/>
              </a:ext>
            </a:extLst>
          </p:cNvPr>
          <p:cNvPicPr>
            <a:picLocks noChangeAspect="1"/>
          </p:cNvPicPr>
          <p:nvPr/>
        </p:nvPicPr>
        <p:blipFill>
          <a:blip r:embed="rId3"/>
          <a:stretch>
            <a:fillRect/>
          </a:stretch>
        </p:blipFill>
        <p:spPr>
          <a:xfrm>
            <a:off x="574551" y="4792200"/>
            <a:ext cx="3096344" cy="1883827"/>
          </a:xfrm>
          <a:prstGeom prst="rect">
            <a:avLst/>
          </a:prstGeom>
        </p:spPr>
      </p:pic>
      <p:pic>
        <p:nvPicPr>
          <p:cNvPr id="6" name="Picture 5">
            <a:extLst>
              <a:ext uri="{FF2B5EF4-FFF2-40B4-BE49-F238E27FC236}">
                <a16:creationId xmlns:a16="http://schemas.microsoft.com/office/drawing/2014/main" id="{533ECEE6-0D4D-052E-3278-82A1CF33A0F7}"/>
              </a:ext>
            </a:extLst>
          </p:cNvPr>
          <p:cNvPicPr>
            <a:picLocks noChangeAspect="1"/>
          </p:cNvPicPr>
          <p:nvPr/>
        </p:nvPicPr>
        <p:blipFill>
          <a:blip r:embed="rId4"/>
          <a:stretch>
            <a:fillRect/>
          </a:stretch>
        </p:blipFill>
        <p:spPr>
          <a:xfrm>
            <a:off x="574551" y="692696"/>
            <a:ext cx="3096344" cy="1883827"/>
          </a:xfrm>
          <a:prstGeom prst="rect">
            <a:avLst/>
          </a:prstGeom>
        </p:spPr>
      </p:pic>
      <p:sp>
        <p:nvSpPr>
          <p:cNvPr id="7" name="TextBox 6">
            <a:extLst>
              <a:ext uri="{FF2B5EF4-FFF2-40B4-BE49-F238E27FC236}">
                <a16:creationId xmlns:a16="http://schemas.microsoft.com/office/drawing/2014/main" id="{2DCE8D75-F98D-1BAC-31CC-D74204BADD8B}"/>
              </a:ext>
            </a:extLst>
          </p:cNvPr>
          <p:cNvSpPr txBox="1"/>
          <p:nvPr/>
        </p:nvSpPr>
        <p:spPr>
          <a:xfrm>
            <a:off x="4079776" y="1004490"/>
            <a:ext cx="7992888" cy="4849020"/>
          </a:xfrm>
          <a:prstGeom prst="rect">
            <a:avLst/>
          </a:prstGeom>
          <a:noFill/>
        </p:spPr>
        <p:txBody>
          <a:bodyPr wrap="square" rtlCol="0">
            <a:spAutoFit/>
          </a:bodyPr>
          <a:lstStyle/>
          <a:p>
            <a:pPr>
              <a:lnSpc>
                <a:spcPct val="150000"/>
              </a:lnSpc>
            </a:pPr>
            <a:r>
              <a:rPr lang="en-US" sz="2800" dirty="0"/>
              <a:t>Insights :-</a:t>
            </a:r>
          </a:p>
          <a:p>
            <a:pPr marL="285750" indent="-285750" algn="just">
              <a:lnSpc>
                <a:spcPct val="150000"/>
              </a:lnSpc>
              <a:buFont typeface="Arial" panose="020B0604020202020204" pitchFamily="34" charset="0"/>
              <a:buChar char="•"/>
            </a:pPr>
            <a:r>
              <a:rPr lang="en-US" dirty="0"/>
              <a:t>Outliers are detected in all Three figures </a:t>
            </a:r>
            <a:r>
              <a:rPr lang="en-US" dirty="0" err="1"/>
              <a:t>representating</a:t>
            </a:r>
            <a:r>
              <a:rPr lang="en-US" dirty="0"/>
              <a:t>  Total Members in family , Earning members in Family &amp; Candidates Age. </a:t>
            </a:r>
          </a:p>
          <a:p>
            <a:pPr marL="285750" indent="-285750">
              <a:lnSpc>
                <a:spcPct val="150000"/>
              </a:lnSpc>
              <a:buFont typeface="Arial" panose="020B0604020202020204" pitchFamily="34" charset="0"/>
              <a:buChar char="•"/>
            </a:pPr>
            <a:r>
              <a:rPr lang="en-US" dirty="0"/>
              <a:t>Discuss the potential causes of the outliers: Outliers may be caused by measurement errors, data entry mistakes, or genuine anomalies in the data. It's important to explore the possible causes to determine if the outliers are valid or if they should be removed.</a:t>
            </a:r>
          </a:p>
          <a:p>
            <a:pPr marL="285750" indent="-285750">
              <a:lnSpc>
                <a:spcPct val="150000"/>
              </a:lnSpc>
              <a:buFont typeface="Arial" panose="020B0604020202020204" pitchFamily="34" charset="0"/>
              <a:buChar char="•"/>
            </a:pPr>
            <a:r>
              <a:rPr lang="en-US" dirty="0"/>
              <a:t>Depending on the nature of the outliers, there are several options for handling them. These may include removing them from the dataset, transforming the data to reduce the impact of outliers, or analyzing the outliers separately from the main dataset.</a:t>
            </a:r>
            <a:endParaRPr lang="en-IN" dirty="0"/>
          </a:p>
        </p:txBody>
      </p:sp>
    </p:spTree>
    <p:extLst>
      <p:ext uri="{BB962C8B-B14F-4D97-AF65-F5344CB8AC3E}">
        <p14:creationId xmlns:p14="http://schemas.microsoft.com/office/powerpoint/2010/main" val="3616211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A2B9-BE4B-25A3-7E7D-C8BEC66ED46F}"/>
              </a:ext>
            </a:extLst>
          </p:cNvPr>
          <p:cNvSpPr>
            <a:spLocks noGrp="1"/>
          </p:cNvSpPr>
          <p:nvPr>
            <p:ph type="title"/>
          </p:nvPr>
        </p:nvSpPr>
        <p:spPr/>
        <p:txBody>
          <a:bodyPr>
            <a:normAutofit fontScale="90000"/>
          </a:bodyPr>
          <a:lstStyle/>
          <a:p>
            <a:r>
              <a:rPr lang="en-US" dirty="0"/>
              <a:t>Handling Outliers:-</a:t>
            </a:r>
            <a:br>
              <a:rPr lang="en-US" dirty="0"/>
            </a:br>
            <a:r>
              <a:rPr lang="en-US" dirty="0"/>
              <a:t/>
            </a:r>
            <a:br>
              <a:rPr lang="en-US" dirty="0"/>
            </a:br>
            <a:endParaRPr lang="en-IN" dirty="0">
              <a:highlight>
                <a:srgbClr val="FFFF00"/>
              </a:highlight>
            </a:endParaRPr>
          </a:p>
        </p:txBody>
      </p:sp>
      <p:sp>
        <p:nvSpPr>
          <p:cNvPr id="3" name="Slide Number Placeholder 2">
            <a:extLst>
              <a:ext uri="{FF2B5EF4-FFF2-40B4-BE49-F238E27FC236}">
                <a16:creationId xmlns:a16="http://schemas.microsoft.com/office/drawing/2014/main" id="{A09A1062-163D-F0DE-884E-A9CBDBBB21D4}"/>
              </a:ext>
            </a:extLst>
          </p:cNvPr>
          <p:cNvSpPr>
            <a:spLocks noGrp="1"/>
          </p:cNvSpPr>
          <p:nvPr>
            <p:ph type="sldNum" sz="quarter" idx="4"/>
          </p:nvPr>
        </p:nvSpPr>
        <p:spPr/>
        <p:txBody>
          <a:bodyPr/>
          <a:lstStyle/>
          <a:p>
            <a:fld id="{4FAB73BC-B049-4115-A692-8D63A059BFB8}" type="slidenum">
              <a:rPr lang="en-US" noProof="0" smtClean="0"/>
              <a:t>15</a:t>
            </a:fld>
            <a:endParaRPr lang="en-US" noProof="0" dirty="0"/>
          </a:p>
        </p:txBody>
      </p:sp>
      <p:sp>
        <p:nvSpPr>
          <p:cNvPr id="6" name="TextBox 5">
            <a:extLst>
              <a:ext uri="{FF2B5EF4-FFF2-40B4-BE49-F238E27FC236}">
                <a16:creationId xmlns:a16="http://schemas.microsoft.com/office/drawing/2014/main" id="{04B263BD-969D-0C05-B1D8-EF78F44EE75B}"/>
              </a:ext>
            </a:extLst>
          </p:cNvPr>
          <p:cNvSpPr txBox="1"/>
          <p:nvPr/>
        </p:nvSpPr>
        <p:spPr>
          <a:xfrm>
            <a:off x="628788" y="2060848"/>
            <a:ext cx="9139620" cy="2492990"/>
          </a:xfrm>
          <a:prstGeom prst="rect">
            <a:avLst/>
          </a:prstGeom>
          <a:noFill/>
        </p:spPr>
        <p:txBody>
          <a:bodyPr wrap="square" rtlCol="0">
            <a:spAutoFit/>
          </a:bodyPr>
          <a:lstStyle/>
          <a:p>
            <a:r>
              <a:rPr lang="en-US" sz="2000" u="sng" dirty="0"/>
              <a:t>Outliers been observed in following Variables :-</a:t>
            </a:r>
          </a:p>
          <a:p>
            <a:pPr marL="4000500" lvl="8" indent="-342900">
              <a:buFont typeface="+mj-lt"/>
              <a:buAutoNum type="arabicPeriod"/>
            </a:pPr>
            <a:r>
              <a:rPr lang="en-US" sz="2000" u="sng" dirty="0"/>
              <a:t>Percentage 12</a:t>
            </a:r>
            <a:r>
              <a:rPr lang="en-US" sz="2000" u="sng" baseline="30000" dirty="0"/>
              <a:t>th</a:t>
            </a:r>
          </a:p>
          <a:p>
            <a:pPr marL="4000500" lvl="8" indent="-342900">
              <a:buAutoNum type="arabicPeriod" startAt="2"/>
            </a:pPr>
            <a:r>
              <a:rPr lang="en-US" sz="2000" u="sng" dirty="0"/>
              <a:t>CGPA</a:t>
            </a:r>
          </a:p>
          <a:p>
            <a:pPr marL="4000500" lvl="8" indent="-342900">
              <a:buAutoNum type="arabicPeriod" startAt="2"/>
            </a:pPr>
            <a:r>
              <a:rPr lang="en-US" sz="2000" u="sng" dirty="0"/>
              <a:t>Members in Family</a:t>
            </a:r>
          </a:p>
          <a:p>
            <a:pPr marL="4000500" lvl="8" indent="-342900">
              <a:buAutoNum type="arabicPeriod" startAt="2"/>
            </a:pPr>
            <a:r>
              <a:rPr lang="en-US" sz="2000" u="sng" dirty="0"/>
              <a:t>Earning members in family</a:t>
            </a:r>
          </a:p>
          <a:p>
            <a:pPr marL="4000500" lvl="8" indent="-342900">
              <a:buAutoNum type="arabicPeriod" startAt="2"/>
            </a:pPr>
            <a:r>
              <a:rPr lang="en-US" sz="2000" u="sng" dirty="0"/>
              <a:t>Candidate’s age</a:t>
            </a:r>
          </a:p>
          <a:p>
            <a:pPr lvl="8"/>
            <a:endParaRPr lang="en-US" dirty="0"/>
          </a:p>
          <a:p>
            <a:pPr marL="4000500" lvl="8" indent="-342900">
              <a:buFont typeface="+mj-lt"/>
              <a:buAutoNum type="arabicPeriod"/>
            </a:pPr>
            <a:endParaRPr lang="en-IN" dirty="0"/>
          </a:p>
        </p:txBody>
      </p:sp>
      <p:sp>
        <p:nvSpPr>
          <p:cNvPr id="7" name="TextBox 6">
            <a:extLst>
              <a:ext uri="{FF2B5EF4-FFF2-40B4-BE49-F238E27FC236}">
                <a16:creationId xmlns:a16="http://schemas.microsoft.com/office/drawing/2014/main" id="{4F0E2B8D-2FD7-1043-BBB6-DED412719084}"/>
              </a:ext>
            </a:extLst>
          </p:cNvPr>
          <p:cNvSpPr txBox="1"/>
          <p:nvPr/>
        </p:nvSpPr>
        <p:spPr>
          <a:xfrm>
            <a:off x="839416" y="4221088"/>
            <a:ext cx="10297144" cy="1015663"/>
          </a:xfrm>
          <a:prstGeom prst="rect">
            <a:avLst/>
          </a:prstGeom>
          <a:noFill/>
        </p:spPr>
        <p:txBody>
          <a:bodyPr wrap="square" rtlCol="0">
            <a:spAutoFit/>
          </a:bodyPr>
          <a:lstStyle/>
          <a:p>
            <a:r>
              <a:rPr lang="en-US" sz="2000" dirty="0"/>
              <a:t>Replacing outliers using </a:t>
            </a:r>
            <a:r>
              <a:rPr lang="en-US" sz="2000" dirty="0"/>
              <a:t>Tukey's </a:t>
            </a:r>
            <a:r>
              <a:rPr lang="en-US" sz="2000" dirty="0" smtClean="0"/>
              <a:t>fences method </a:t>
            </a:r>
            <a:r>
              <a:rPr lang="en-US" sz="2000" dirty="0"/>
              <a:t>:-</a:t>
            </a:r>
          </a:p>
          <a:p>
            <a:r>
              <a:rPr lang="en-US" sz="2000" dirty="0"/>
              <a:t> Outliers greater than Q3 + 1.5 * IQR with Q3 + 1.5 * IQR, and outliers lower than Q1 - 1.5 * IQR with Q1 - 1.5 * IQR. This approach is also known as capping  the outliers.</a:t>
            </a:r>
            <a:endParaRPr lang="en-IN" sz="2000" dirty="0"/>
          </a:p>
        </p:txBody>
      </p:sp>
    </p:spTree>
    <p:extLst>
      <p:ext uri="{BB962C8B-B14F-4D97-AF65-F5344CB8AC3E}">
        <p14:creationId xmlns:p14="http://schemas.microsoft.com/office/powerpoint/2010/main" val="3549076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0DF2-DCF1-11B9-A31E-A4E7E3EA7075}"/>
              </a:ext>
            </a:extLst>
          </p:cNvPr>
          <p:cNvSpPr>
            <a:spLocks noGrp="1"/>
          </p:cNvSpPr>
          <p:nvPr>
            <p:ph type="title"/>
          </p:nvPr>
        </p:nvSpPr>
        <p:spPr>
          <a:xfrm>
            <a:off x="191344" y="548680"/>
            <a:ext cx="10805160" cy="707886"/>
          </a:xfrm>
        </p:spPr>
        <p:txBody>
          <a:bodyPr>
            <a:normAutofit/>
          </a:bodyPr>
          <a:lstStyle/>
          <a:p>
            <a:r>
              <a:rPr lang="en-US" sz="3200" dirty="0"/>
              <a:t>Relationship between Internship &amp; placement</a:t>
            </a:r>
            <a:r>
              <a:rPr lang="en-US" dirty="0"/>
              <a:t>:-</a:t>
            </a:r>
            <a:r>
              <a:rPr lang="en-US" sz="3200" dirty="0"/>
              <a:t> </a:t>
            </a:r>
            <a:endParaRPr lang="en-IN" sz="3200" dirty="0"/>
          </a:p>
        </p:txBody>
      </p:sp>
      <p:sp>
        <p:nvSpPr>
          <p:cNvPr id="3" name="Slide Number Placeholder 2">
            <a:extLst>
              <a:ext uri="{FF2B5EF4-FFF2-40B4-BE49-F238E27FC236}">
                <a16:creationId xmlns:a16="http://schemas.microsoft.com/office/drawing/2014/main" id="{A391FBB2-F38B-6250-940A-0C8F079639F4}"/>
              </a:ext>
            </a:extLst>
          </p:cNvPr>
          <p:cNvSpPr>
            <a:spLocks noGrp="1"/>
          </p:cNvSpPr>
          <p:nvPr>
            <p:ph type="sldNum" sz="quarter" idx="4"/>
          </p:nvPr>
        </p:nvSpPr>
        <p:spPr/>
        <p:txBody>
          <a:bodyPr/>
          <a:lstStyle/>
          <a:p>
            <a:fld id="{4FAB73BC-B049-4115-A692-8D63A059BFB8}" type="slidenum">
              <a:rPr lang="en-US" noProof="0" smtClean="0"/>
              <a:t>16</a:t>
            </a:fld>
            <a:endParaRPr lang="en-US" noProof="0" dirty="0"/>
          </a:p>
        </p:txBody>
      </p:sp>
      <p:pic>
        <p:nvPicPr>
          <p:cNvPr id="4" name="Picture 3">
            <a:extLst>
              <a:ext uri="{FF2B5EF4-FFF2-40B4-BE49-F238E27FC236}">
                <a16:creationId xmlns:a16="http://schemas.microsoft.com/office/drawing/2014/main" id="{17BC419E-3E00-C491-F74E-E2F509709A7B}"/>
              </a:ext>
            </a:extLst>
          </p:cNvPr>
          <p:cNvPicPr>
            <a:picLocks noChangeAspect="1"/>
          </p:cNvPicPr>
          <p:nvPr/>
        </p:nvPicPr>
        <p:blipFill>
          <a:blip r:embed="rId2"/>
          <a:stretch>
            <a:fillRect/>
          </a:stretch>
        </p:blipFill>
        <p:spPr>
          <a:xfrm>
            <a:off x="335360" y="1484784"/>
            <a:ext cx="5976664" cy="4032448"/>
          </a:xfrm>
          <a:prstGeom prst="rect">
            <a:avLst/>
          </a:prstGeom>
        </p:spPr>
      </p:pic>
      <p:sp>
        <p:nvSpPr>
          <p:cNvPr id="9" name="TextBox 8">
            <a:extLst>
              <a:ext uri="{FF2B5EF4-FFF2-40B4-BE49-F238E27FC236}">
                <a16:creationId xmlns:a16="http://schemas.microsoft.com/office/drawing/2014/main" id="{CD0D7CF5-C723-28FB-238D-73ECEE54C768}"/>
              </a:ext>
            </a:extLst>
          </p:cNvPr>
          <p:cNvSpPr txBox="1"/>
          <p:nvPr/>
        </p:nvSpPr>
        <p:spPr>
          <a:xfrm>
            <a:off x="6528048" y="1911425"/>
            <a:ext cx="556726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graph suggests that students who complete internships have a higher chance of getting selected by companies for job placements. This is because internships provide students with hands-on, practical experience in their chosen field, which is highly valued by companies.</a:t>
            </a:r>
          </a:p>
          <a:p>
            <a:pPr marL="285750" indent="-285750">
              <a:buFont typeface="Arial" panose="020B0604020202020204" pitchFamily="34" charset="0"/>
              <a:buChar char="•"/>
            </a:pPr>
            <a:r>
              <a:rPr lang="en-US" dirty="0"/>
              <a:t>Completing an internship can help students develop relevant skills, build professional networks, and gain a better understanding of their career interests and goals.</a:t>
            </a:r>
          </a:p>
          <a:p>
            <a:pPr marL="285750" indent="-285750">
              <a:buFont typeface="Arial" panose="020B0604020202020204" pitchFamily="34" charset="0"/>
              <a:buChar char="•"/>
            </a:pPr>
            <a:r>
              <a:rPr lang="en-US" dirty="0"/>
              <a:t>Therefore, students who complete internships have a better chance of securing job placements and kickstarting their careers on a positive note.</a:t>
            </a:r>
            <a:endParaRPr lang="en-IN" dirty="0"/>
          </a:p>
        </p:txBody>
      </p:sp>
      <p:sp>
        <p:nvSpPr>
          <p:cNvPr id="12" name="TextBox 11">
            <a:extLst>
              <a:ext uri="{FF2B5EF4-FFF2-40B4-BE49-F238E27FC236}">
                <a16:creationId xmlns:a16="http://schemas.microsoft.com/office/drawing/2014/main" id="{4DADAA33-8A57-8A45-3BB1-51358A815970}"/>
              </a:ext>
            </a:extLst>
          </p:cNvPr>
          <p:cNvSpPr txBox="1"/>
          <p:nvPr/>
        </p:nvSpPr>
        <p:spPr>
          <a:xfrm>
            <a:off x="6528048" y="1256566"/>
            <a:ext cx="2277967" cy="646331"/>
          </a:xfrm>
          <a:prstGeom prst="rect">
            <a:avLst/>
          </a:prstGeom>
          <a:noFill/>
        </p:spPr>
        <p:txBody>
          <a:bodyPr wrap="square" rtlCol="0">
            <a:spAutoFit/>
          </a:bodyPr>
          <a:lstStyle/>
          <a:p>
            <a:r>
              <a:rPr lang="en-US" sz="2800" dirty="0"/>
              <a:t>INSIGTHS</a:t>
            </a:r>
            <a:r>
              <a:rPr lang="en-US" sz="3600" dirty="0"/>
              <a:t>:-</a:t>
            </a:r>
            <a:endParaRPr lang="en-IN" sz="3600" dirty="0"/>
          </a:p>
        </p:txBody>
      </p:sp>
    </p:spTree>
    <p:extLst>
      <p:ext uri="{BB962C8B-B14F-4D97-AF65-F5344CB8AC3E}">
        <p14:creationId xmlns:p14="http://schemas.microsoft.com/office/powerpoint/2010/main" val="3316109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3534-CD27-5713-E253-D3E331926C71}"/>
              </a:ext>
            </a:extLst>
          </p:cNvPr>
          <p:cNvSpPr>
            <a:spLocks noGrp="1"/>
          </p:cNvSpPr>
          <p:nvPr>
            <p:ph type="title"/>
          </p:nvPr>
        </p:nvSpPr>
        <p:spPr>
          <a:xfrm>
            <a:off x="0" y="422498"/>
            <a:ext cx="10805160" cy="650607"/>
          </a:xfrm>
        </p:spPr>
        <p:txBody>
          <a:bodyPr>
            <a:normAutofit/>
          </a:bodyPr>
          <a:lstStyle/>
          <a:p>
            <a:r>
              <a:rPr lang="en-US" sz="2800" dirty="0"/>
              <a:t>Relationship between Extracurricular activities &amp; placements :-</a:t>
            </a:r>
            <a:endParaRPr lang="en-IN" sz="2800" dirty="0"/>
          </a:p>
        </p:txBody>
      </p:sp>
      <p:sp>
        <p:nvSpPr>
          <p:cNvPr id="3" name="Slide Number Placeholder 2">
            <a:extLst>
              <a:ext uri="{FF2B5EF4-FFF2-40B4-BE49-F238E27FC236}">
                <a16:creationId xmlns:a16="http://schemas.microsoft.com/office/drawing/2014/main" id="{A246A599-8623-735E-5049-1A52FD9F495F}"/>
              </a:ext>
            </a:extLst>
          </p:cNvPr>
          <p:cNvSpPr>
            <a:spLocks noGrp="1"/>
          </p:cNvSpPr>
          <p:nvPr>
            <p:ph type="sldNum" sz="quarter" idx="4"/>
          </p:nvPr>
        </p:nvSpPr>
        <p:spPr/>
        <p:txBody>
          <a:bodyPr/>
          <a:lstStyle/>
          <a:p>
            <a:fld id="{4FAB73BC-B049-4115-A692-8D63A059BFB8}" type="slidenum">
              <a:rPr lang="en-US" noProof="0" smtClean="0"/>
              <a:t>17</a:t>
            </a:fld>
            <a:endParaRPr lang="en-US" noProof="0" dirty="0"/>
          </a:p>
        </p:txBody>
      </p:sp>
      <p:pic>
        <p:nvPicPr>
          <p:cNvPr id="4" name="Picture 3">
            <a:extLst>
              <a:ext uri="{FF2B5EF4-FFF2-40B4-BE49-F238E27FC236}">
                <a16:creationId xmlns:a16="http://schemas.microsoft.com/office/drawing/2014/main" id="{7878236F-F14C-87A8-8F45-C7893056C62C}"/>
              </a:ext>
            </a:extLst>
          </p:cNvPr>
          <p:cNvPicPr>
            <a:picLocks noChangeAspect="1"/>
          </p:cNvPicPr>
          <p:nvPr/>
        </p:nvPicPr>
        <p:blipFill>
          <a:blip r:embed="rId2"/>
          <a:stretch>
            <a:fillRect/>
          </a:stretch>
        </p:blipFill>
        <p:spPr>
          <a:xfrm>
            <a:off x="86314" y="983263"/>
            <a:ext cx="5145590" cy="2743438"/>
          </a:xfrm>
          <a:prstGeom prst="rect">
            <a:avLst/>
          </a:prstGeom>
        </p:spPr>
      </p:pic>
      <p:pic>
        <p:nvPicPr>
          <p:cNvPr id="5" name="Picture 4">
            <a:extLst>
              <a:ext uri="{FF2B5EF4-FFF2-40B4-BE49-F238E27FC236}">
                <a16:creationId xmlns:a16="http://schemas.microsoft.com/office/drawing/2014/main" id="{17982D69-53ED-6907-F708-6D4E27ABF56F}"/>
              </a:ext>
            </a:extLst>
          </p:cNvPr>
          <p:cNvPicPr>
            <a:picLocks noChangeAspect="1"/>
          </p:cNvPicPr>
          <p:nvPr/>
        </p:nvPicPr>
        <p:blipFill>
          <a:blip r:embed="rId3"/>
          <a:stretch>
            <a:fillRect/>
          </a:stretch>
        </p:blipFill>
        <p:spPr>
          <a:xfrm>
            <a:off x="119336" y="3962162"/>
            <a:ext cx="5145590" cy="2743438"/>
          </a:xfrm>
          <a:prstGeom prst="rect">
            <a:avLst/>
          </a:prstGeom>
        </p:spPr>
      </p:pic>
      <p:sp>
        <p:nvSpPr>
          <p:cNvPr id="8" name="TextBox 7">
            <a:extLst>
              <a:ext uri="{FF2B5EF4-FFF2-40B4-BE49-F238E27FC236}">
                <a16:creationId xmlns:a16="http://schemas.microsoft.com/office/drawing/2014/main" id="{40F36B25-EF59-93DC-95A1-EE92FC2ADBF7}"/>
              </a:ext>
            </a:extLst>
          </p:cNvPr>
          <p:cNvSpPr txBox="1"/>
          <p:nvPr/>
        </p:nvSpPr>
        <p:spPr>
          <a:xfrm>
            <a:off x="5741999" y="1073105"/>
            <a:ext cx="1989935" cy="523220"/>
          </a:xfrm>
          <a:prstGeom prst="rect">
            <a:avLst/>
          </a:prstGeom>
          <a:noFill/>
        </p:spPr>
        <p:txBody>
          <a:bodyPr wrap="square" rtlCol="0">
            <a:spAutoFit/>
          </a:bodyPr>
          <a:lstStyle/>
          <a:p>
            <a:r>
              <a:rPr lang="en-US" sz="2800" dirty="0"/>
              <a:t>INSIGHTS:-</a:t>
            </a:r>
            <a:endParaRPr lang="en-IN" sz="2800" dirty="0"/>
          </a:p>
        </p:txBody>
      </p:sp>
      <p:sp>
        <p:nvSpPr>
          <p:cNvPr id="9" name="TextBox 8">
            <a:extLst>
              <a:ext uri="{FF2B5EF4-FFF2-40B4-BE49-F238E27FC236}">
                <a16:creationId xmlns:a16="http://schemas.microsoft.com/office/drawing/2014/main" id="{48F4743E-E08A-A972-3DCC-B3A48D9AE908}"/>
              </a:ext>
            </a:extLst>
          </p:cNvPr>
          <p:cNvSpPr txBox="1"/>
          <p:nvPr/>
        </p:nvSpPr>
        <p:spPr>
          <a:xfrm>
            <a:off x="5775020" y="1540831"/>
            <a:ext cx="629764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graphs suggests that students who are involved in extracurricular activities as well as events have a better chance of getting selected by companies for job placements. This is because companies tend to value not only academic qualifications, but also the skills and experiences that students gain through their participation in extracurricular activities.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students who engage in extracurricular activities tend to have an edge over those who do not when it comes to job placement.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the graph highlights the importance of extracurricular activities in shaping the overall profile of a student and enhancing their employability.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11254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0E55-1FE2-E095-A117-05B2F28296D4}"/>
              </a:ext>
            </a:extLst>
          </p:cNvPr>
          <p:cNvSpPr>
            <a:spLocks noGrp="1"/>
          </p:cNvSpPr>
          <p:nvPr>
            <p:ph type="title"/>
          </p:nvPr>
        </p:nvSpPr>
        <p:spPr>
          <a:xfrm>
            <a:off x="0" y="415217"/>
            <a:ext cx="10805160" cy="707886"/>
          </a:xfrm>
        </p:spPr>
        <p:txBody>
          <a:bodyPr>
            <a:normAutofit fontScale="90000"/>
          </a:bodyPr>
          <a:lstStyle/>
          <a:p>
            <a:r>
              <a:rPr lang="en-US" dirty="0"/>
              <a:t>Placements of different institutes</a:t>
            </a:r>
            <a:r>
              <a:rPr lang="en-US" sz="4400" dirty="0"/>
              <a:t>:-</a:t>
            </a:r>
            <a:r>
              <a:rPr lang="en-US" dirty="0"/>
              <a:t> </a:t>
            </a:r>
            <a:endParaRPr lang="en-IN" dirty="0"/>
          </a:p>
        </p:txBody>
      </p:sp>
      <p:sp>
        <p:nvSpPr>
          <p:cNvPr id="3" name="Slide Number Placeholder 2">
            <a:extLst>
              <a:ext uri="{FF2B5EF4-FFF2-40B4-BE49-F238E27FC236}">
                <a16:creationId xmlns:a16="http://schemas.microsoft.com/office/drawing/2014/main" id="{CC4A2999-3A3F-B80C-3169-B167D3014402}"/>
              </a:ext>
            </a:extLst>
          </p:cNvPr>
          <p:cNvSpPr>
            <a:spLocks noGrp="1"/>
          </p:cNvSpPr>
          <p:nvPr>
            <p:ph type="sldNum" sz="quarter" idx="4"/>
          </p:nvPr>
        </p:nvSpPr>
        <p:spPr/>
        <p:txBody>
          <a:bodyPr/>
          <a:lstStyle/>
          <a:p>
            <a:fld id="{4FAB73BC-B049-4115-A692-8D63A059BFB8}" type="slidenum">
              <a:rPr lang="en-US" noProof="0" smtClean="0"/>
              <a:t>18</a:t>
            </a:fld>
            <a:endParaRPr lang="en-US" noProof="0" dirty="0"/>
          </a:p>
        </p:txBody>
      </p:sp>
      <p:pic>
        <p:nvPicPr>
          <p:cNvPr id="4" name="Picture 3">
            <a:extLst>
              <a:ext uri="{FF2B5EF4-FFF2-40B4-BE49-F238E27FC236}">
                <a16:creationId xmlns:a16="http://schemas.microsoft.com/office/drawing/2014/main" id="{0820DB95-05A2-3E4E-59AE-E78F31C820B3}"/>
              </a:ext>
            </a:extLst>
          </p:cNvPr>
          <p:cNvPicPr>
            <a:picLocks noChangeAspect="1"/>
          </p:cNvPicPr>
          <p:nvPr/>
        </p:nvPicPr>
        <p:blipFill>
          <a:blip r:embed="rId2"/>
          <a:stretch>
            <a:fillRect/>
          </a:stretch>
        </p:blipFill>
        <p:spPr>
          <a:xfrm>
            <a:off x="335360" y="1340768"/>
            <a:ext cx="5976664" cy="4392488"/>
          </a:xfrm>
          <a:prstGeom prst="rect">
            <a:avLst/>
          </a:prstGeom>
        </p:spPr>
      </p:pic>
      <p:sp>
        <p:nvSpPr>
          <p:cNvPr id="7" name="TextBox 6">
            <a:extLst>
              <a:ext uri="{FF2B5EF4-FFF2-40B4-BE49-F238E27FC236}">
                <a16:creationId xmlns:a16="http://schemas.microsoft.com/office/drawing/2014/main" id="{4323E71E-0497-E8A8-990C-52D8CE104AC8}"/>
              </a:ext>
            </a:extLst>
          </p:cNvPr>
          <p:cNvSpPr txBox="1"/>
          <p:nvPr/>
        </p:nvSpPr>
        <p:spPr>
          <a:xfrm>
            <a:off x="6744072" y="1247367"/>
            <a:ext cx="5112568" cy="3293209"/>
          </a:xfrm>
          <a:prstGeom prst="rect">
            <a:avLst/>
          </a:prstGeom>
          <a:noFill/>
        </p:spPr>
        <p:txBody>
          <a:bodyPr wrap="square" rtlCol="0">
            <a:spAutoFit/>
          </a:bodyPr>
          <a:lstStyle/>
          <a:p>
            <a:r>
              <a:rPr lang="en-US" sz="2800" dirty="0"/>
              <a:t>Insights:-</a:t>
            </a:r>
          </a:p>
          <a:p>
            <a:pPr marL="342900" indent="-342900">
              <a:buFont typeface="Arial" panose="020B0604020202020204" pitchFamily="34" charset="0"/>
              <a:buChar char="•"/>
            </a:pPr>
            <a:r>
              <a:rPr lang="en-US" sz="2000" dirty="0"/>
              <a:t>Institute wise placement graph is useful for students who are considering different institutes for their higher education. By looking at the placement statistics, students can get an idea of the institute's reputation in the job market &amp; various other aspects.</a:t>
            </a:r>
          </a:p>
          <a:p>
            <a:pPr marL="342900" indent="-342900">
              <a:buFont typeface="Arial" panose="020B0604020202020204" pitchFamily="34" charset="0"/>
              <a:buChar char="•"/>
            </a:pPr>
            <a:r>
              <a:rPr lang="en-US" sz="2000" dirty="0"/>
              <a:t>NMIMS has the highest placement rate followed by the University of Mumbai and others respectively.</a:t>
            </a:r>
            <a:endParaRPr lang="en-IN" dirty="0"/>
          </a:p>
        </p:txBody>
      </p:sp>
    </p:spTree>
    <p:extLst>
      <p:ext uri="{BB962C8B-B14F-4D97-AF65-F5344CB8AC3E}">
        <p14:creationId xmlns:p14="http://schemas.microsoft.com/office/powerpoint/2010/main" val="3703058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692696"/>
            <a:ext cx="10805160" cy="707886"/>
          </a:xfrm>
        </p:spPr>
        <p:txBody>
          <a:bodyPr/>
          <a:lstStyle/>
          <a:p>
            <a:r>
              <a:rPr lang="en-US" dirty="0" smtClean="0"/>
              <a:t>Testing the Hypothesis:-</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19</a:t>
            </a:fld>
            <a:endParaRPr lang="en-US" noProof="0" dirty="0"/>
          </a:p>
        </p:txBody>
      </p:sp>
      <p:sp>
        <p:nvSpPr>
          <p:cNvPr id="4" name="TextBox 3"/>
          <p:cNvSpPr txBox="1"/>
          <p:nvPr/>
        </p:nvSpPr>
        <p:spPr>
          <a:xfrm>
            <a:off x="407368" y="1484784"/>
            <a:ext cx="10009112" cy="4801314"/>
          </a:xfrm>
          <a:prstGeom prst="rect">
            <a:avLst/>
          </a:prstGeom>
          <a:noFill/>
        </p:spPr>
        <p:txBody>
          <a:bodyPr wrap="square" rtlCol="0">
            <a:spAutoFit/>
          </a:bodyPr>
          <a:lstStyle/>
          <a:p>
            <a:r>
              <a:rPr lang="en-US" dirty="0" smtClean="0"/>
              <a:t>  We want to study </a:t>
            </a:r>
            <a:r>
              <a:rPr lang="en-US" dirty="0" smtClean="0">
                <a:sym typeface="+mn-ea"/>
              </a:rPr>
              <a:t>the relationship between Internships with chances of  getting  placed . We are going to     </a:t>
            </a:r>
          </a:p>
          <a:p>
            <a:r>
              <a:rPr lang="en-US" dirty="0">
                <a:sym typeface="+mn-ea"/>
              </a:rPr>
              <a:t> </a:t>
            </a:r>
            <a:r>
              <a:rPr lang="en-US" dirty="0" smtClean="0">
                <a:sym typeface="+mn-ea"/>
              </a:rPr>
              <a:t> conduct Chi-squared test </a:t>
            </a:r>
            <a:r>
              <a:rPr lang="en-US" dirty="0">
                <a:sym typeface="+mn-ea"/>
              </a:rPr>
              <a:t>t</a:t>
            </a:r>
            <a:r>
              <a:rPr lang="en-US" dirty="0" smtClean="0"/>
              <a:t>o </a:t>
            </a:r>
            <a:r>
              <a:rPr lang="en-US" dirty="0"/>
              <a:t>test the significance of the variable "internship" on the target variable </a:t>
            </a:r>
            <a:r>
              <a:rPr lang="en-US" dirty="0" smtClean="0"/>
              <a:t> </a:t>
            </a:r>
          </a:p>
          <a:p>
            <a:r>
              <a:rPr lang="en-US" dirty="0"/>
              <a:t> </a:t>
            </a:r>
            <a:r>
              <a:rPr lang="en-US" dirty="0" smtClean="0"/>
              <a:t> "</a:t>
            </a:r>
            <a:r>
              <a:rPr lang="en-US" dirty="0"/>
              <a:t>placed" which has two outputs ("yes" and "no</a:t>
            </a:r>
            <a:r>
              <a:rPr lang="en-US" dirty="0" smtClean="0"/>
              <a:t>"). Our hypothesis are :-</a:t>
            </a:r>
          </a:p>
          <a:p>
            <a:endParaRPr lang="en-US" dirty="0">
              <a:solidFill>
                <a:schemeClr val="tx1">
                  <a:lumMod val="85000"/>
                  <a:lumOff val="15000"/>
                </a:schemeClr>
              </a:solidFill>
            </a:endParaRPr>
          </a:p>
          <a:p>
            <a:r>
              <a:rPr lang="en-US" dirty="0" smtClean="0">
                <a:solidFill>
                  <a:schemeClr val="tx1">
                    <a:lumMod val="85000"/>
                    <a:lumOff val="15000"/>
                  </a:schemeClr>
                </a:solidFill>
              </a:rPr>
              <a:t>  </a:t>
            </a:r>
            <a:r>
              <a:rPr lang="en-US" dirty="0" smtClean="0"/>
              <a:t>H0 : There is no association between the variables internship and placed v/s</a:t>
            </a:r>
          </a:p>
          <a:p>
            <a:r>
              <a:rPr lang="en-US" dirty="0"/>
              <a:t> </a:t>
            </a:r>
            <a:r>
              <a:rPr lang="en-US" dirty="0" smtClean="0"/>
              <a:t> H1 : Both the variables are associated </a:t>
            </a:r>
            <a:endParaRPr lang="en-US" dirty="0"/>
          </a:p>
          <a:p>
            <a:r>
              <a:rPr lang="en-US" dirty="0" smtClean="0"/>
              <a:t>  The output from Chi-square test we got is :-</a:t>
            </a:r>
          </a:p>
          <a:p>
            <a:r>
              <a:rPr lang="en-US" dirty="0" smtClean="0"/>
              <a:t>  </a:t>
            </a:r>
          </a:p>
          <a:p>
            <a:endParaRPr lang="en-US" dirty="0"/>
          </a:p>
          <a:p>
            <a:r>
              <a:rPr lang="en-US" dirty="0"/>
              <a:t> </a:t>
            </a:r>
            <a:r>
              <a:rPr lang="en-US" dirty="0" smtClean="0"/>
              <a:t> </a:t>
            </a:r>
          </a:p>
          <a:p>
            <a:endParaRPr lang="en-US" dirty="0"/>
          </a:p>
          <a:p>
            <a:endParaRPr lang="en-US" dirty="0" smtClean="0"/>
          </a:p>
          <a:p>
            <a:endParaRPr lang="en-US" dirty="0"/>
          </a:p>
          <a:p>
            <a:r>
              <a:rPr lang="en-US" dirty="0" smtClean="0"/>
              <a:t>  Therefore we reject H0 against H1 stating that the variable ‘internship’ and target variable ‘placed’ are         </a:t>
            </a:r>
          </a:p>
          <a:p>
            <a:r>
              <a:rPr lang="en-US" dirty="0"/>
              <a:t> </a:t>
            </a:r>
            <a:r>
              <a:rPr lang="en-US" dirty="0" smtClean="0"/>
              <a:t> associated.</a:t>
            </a:r>
            <a:endParaRPr lang="en-US" dirty="0"/>
          </a:p>
          <a:p>
            <a:endParaRPr lang="en-US"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01548433"/>
              </p:ext>
            </p:extLst>
          </p:nvPr>
        </p:nvGraphicFramePr>
        <p:xfrm>
          <a:off x="2567608" y="3573016"/>
          <a:ext cx="6264696" cy="1280160"/>
        </p:xfrm>
        <a:graphic>
          <a:graphicData uri="http://schemas.openxmlformats.org/drawingml/2006/table">
            <a:tbl>
              <a:tblPr firstRow="1" bandRow="1">
                <a:tableStyleId>{5940675A-B579-460E-94D1-54222C63F5DA}</a:tableStyleId>
              </a:tblPr>
              <a:tblGrid>
                <a:gridCol w="2088232">
                  <a:extLst>
                    <a:ext uri="{9D8B030D-6E8A-4147-A177-3AD203B41FA5}">
                      <a16:colId xmlns:a16="http://schemas.microsoft.com/office/drawing/2014/main" val="1904656180"/>
                    </a:ext>
                  </a:extLst>
                </a:gridCol>
                <a:gridCol w="1574803">
                  <a:extLst>
                    <a:ext uri="{9D8B030D-6E8A-4147-A177-3AD203B41FA5}">
                      <a16:colId xmlns:a16="http://schemas.microsoft.com/office/drawing/2014/main" val="3720406060"/>
                    </a:ext>
                  </a:extLst>
                </a:gridCol>
                <a:gridCol w="2601661">
                  <a:extLst>
                    <a:ext uri="{9D8B030D-6E8A-4147-A177-3AD203B41FA5}">
                      <a16:colId xmlns:a16="http://schemas.microsoft.com/office/drawing/2014/main" val="3844710887"/>
                    </a:ext>
                  </a:extLst>
                </a:gridCol>
              </a:tblGrid>
              <a:tr h="370840">
                <a:tc>
                  <a:txBody>
                    <a:bodyPr/>
                    <a:lstStyle/>
                    <a:p>
                      <a:r>
                        <a:rPr lang="en-IN" sz="1800" b="0" i="0" kern="1200" dirty="0" smtClean="0">
                          <a:solidFill>
                            <a:schemeClr val="tx1"/>
                          </a:solidFill>
                          <a:effectLst/>
                          <a:latin typeface="+mn-lt"/>
                          <a:ea typeface="+mn-ea"/>
                          <a:cs typeface="+mn-cs"/>
                        </a:rPr>
                        <a:t>Chi-square test statistic</a:t>
                      </a:r>
                      <a:endParaRPr lang="en-IN" dirty="0"/>
                    </a:p>
                  </a:txBody>
                  <a:tcPr/>
                </a:tc>
                <a:tc>
                  <a:txBody>
                    <a:bodyPr/>
                    <a:lstStyle/>
                    <a:p>
                      <a:r>
                        <a:rPr lang="en-IN" sz="1800" b="0" i="0" kern="1200" dirty="0" smtClean="0">
                          <a:solidFill>
                            <a:schemeClr val="tx1"/>
                          </a:solidFill>
                          <a:effectLst/>
                          <a:latin typeface="+mn-lt"/>
                          <a:ea typeface="+mn-ea"/>
                          <a:cs typeface="+mn-cs"/>
                        </a:rPr>
                        <a:t>Degrees of freedom</a:t>
                      </a:r>
                      <a:endParaRPr lang="en-IN" dirty="0"/>
                    </a:p>
                  </a:txBody>
                  <a:tcPr/>
                </a:tc>
                <a:tc>
                  <a:txBody>
                    <a:bodyPr/>
                    <a:lstStyle/>
                    <a:p>
                      <a:r>
                        <a:rPr lang="en-IN" sz="1800" u="sng" dirty="0" smtClean="0"/>
                        <a:t>p-value</a:t>
                      </a:r>
                      <a:r>
                        <a:rPr lang="en-IN" dirty="0" smtClean="0"/>
                        <a:t> </a:t>
                      </a:r>
                      <a:endParaRPr lang="en-IN" dirty="0"/>
                    </a:p>
                  </a:txBody>
                  <a:tcPr/>
                </a:tc>
                <a:extLst>
                  <a:ext uri="{0D108BD9-81ED-4DB2-BD59-A6C34878D82A}">
                    <a16:rowId xmlns:a16="http://schemas.microsoft.com/office/drawing/2014/main" val="349084775"/>
                  </a:ext>
                </a:extLst>
              </a:tr>
              <a:tr h="370840">
                <a:tc>
                  <a:txBody>
                    <a:bodyPr/>
                    <a:lstStyle/>
                    <a:p>
                      <a:r>
                        <a:rPr lang="en-IN" sz="1800" b="0" i="0" kern="1200" dirty="0" smtClean="0">
                          <a:solidFill>
                            <a:schemeClr val="tx1"/>
                          </a:solidFill>
                          <a:effectLst/>
                          <a:latin typeface="+mn-lt"/>
                          <a:ea typeface="+mn-ea"/>
                          <a:cs typeface="+mn-cs"/>
                        </a:rPr>
                        <a:t>13.388794574376664</a:t>
                      </a:r>
                      <a:endParaRPr lang="en-IN" dirty="0"/>
                    </a:p>
                  </a:txBody>
                  <a:tcPr/>
                </a:tc>
                <a:tc>
                  <a:txBody>
                    <a:bodyPr/>
                    <a:lstStyle/>
                    <a:p>
                      <a:r>
                        <a:rPr lang="en-US" dirty="0" smtClean="0"/>
                        <a:t>  </a:t>
                      </a:r>
                      <a:r>
                        <a:rPr lang="en-US" baseline="0" dirty="0" smtClean="0"/>
                        <a:t>      0</a:t>
                      </a:r>
                      <a:r>
                        <a:rPr lang="en-US"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0.0125313</a:t>
                      </a:r>
                      <a:endParaRPr lang="en-US" dirty="0" smtClean="0"/>
                    </a:p>
                    <a:p>
                      <a:endParaRPr lang="en-IN" dirty="0"/>
                    </a:p>
                  </a:txBody>
                  <a:tcPr/>
                </a:tc>
                <a:extLst>
                  <a:ext uri="{0D108BD9-81ED-4DB2-BD59-A6C34878D82A}">
                    <a16:rowId xmlns:a16="http://schemas.microsoft.com/office/drawing/2014/main" val="12144004"/>
                  </a:ext>
                </a:extLst>
              </a:tr>
            </a:tbl>
          </a:graphicData>
        </a:graphic>
      </p:graphicFrame>
    </p:spTree>
    <p:extLst>
      <p:ext uri="{BB962C8B-B14F-4D97-AF65-F5344CB8AC3E}">
        <p14:creationId xmlns:p14="http://schemas.microsoft.com/office/powerpoint/2010/main" val="180508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FAB73BC-B049-4115-A692-8D63A059BFB8}" type="slidenum">
              <a:rPr lang="en-US" noProof="0" smtClean="0"/>
              <a:t>2</a:t>
            </a:fld>
            <a:endParaRPr lang="en-US" noProof="0" dirty="0"/>
          </a:p>
        </p:txBody>
      </p:sp>
      <p:sp>
        <p:nvSpPr>
          <p:cNvPr id="4" name="Title 6"/>
          <p:cNvSpPr txBox="1">
            <a:spLocks/>
          </p:cNvSpPr>
          <p:nvPr/>
        </p:nvSpPr>
        <p:spPr>
          <a:xfrm>
            <a:off x="548640" y="990600"/>
            <a:ext cx="10805160" cy="86931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b="1" dirty="0">
                <a:solidFill>
                  <a:schemeClr val="tx1">
                    <a:lumMod val="85000"/>
                    <a:lumOff val="15000"/>
                  </a:schemeClr>
                </a:solidFill>
                <a:sym typeface="+mn-ea"/>
              </a:rPr>
              <a:t>Problem statement:</a:t>
            </a:r>
          </a:p>
        </p:txBody>
      </p:sp>
      <p:sp>
        <p:nvSpPr>
          <p:cNvPr id="5" name="Content Placeholder 7"/>
          <p:cNvSpPr txBox="1">
            <a:spLocks/>
          </p:cNvSpPr>
          <p:nvPr/>
        </p:nvSpPr>
        <p:spPr>
          <a:xfrm>
            <a:off x="548640" y="1988820"/>
            <a:ext cx="10288693" cy="3660648"/>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a:lnSpc>
                <a:spcPct val="110000"/>
              </a:lnSpc>
            </a:pPr>
            <a:r>
              <a:rPr lang="en-US" dirty="0">
                <a:solidFill>
                  <a:schemeClr val="tx1">
                    <a:lumMod val="85000"/>
                    <a:lumOff val="15000"/>
                  </a:schemeClr>
                </a:solidFill>
                <a:sym typeface="+mn-ea"/>
              </a:rPr>
              <a:t>The Placement of students is one of the most important objective of an educational institution. Reputation and yearly admissions of an institution invariably depend on the placements it provides it students with. That is why all the </a:t>
            </a:r>
            <a:r>
              <a:rPr lang="en-US" dirty="0" smtClean="0">
                <a:solidFill>
                  <a:schemeClr val="tx1">
                    <a:lumMod val="85000"/>
                    <a:lumOff val="15000"/>
                  </a:schemeClr>
                </a:solidFill>
                <a:sym typeface="+mn-ea"/>
              </a:rPr>
              <a:t>institutions, </a:t>
            </a:r>
            <a:r>
              <a:rPr lang="en-US" dirty="0">
                <a:solidFill>
                  <a:schemeClr val="tx1">
                    <a:lumMod val="85000"/>
                    <a:lumOff val="15000"/>
                  </a:schemeClr>
                </a:solidFill>
                <a:sym typeface="+mn-ea"/>
              </a:rPr>
              <a:t>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dirty="0">
              <a:solidFill>
                <a:schemeClr val="tx1">
                  <a:lumMod val="85000"/>
                  <a:lumOff val="15000"/>
                </a:schemeClr>
              </a:solidFill>
            </a:endParaRPr>
          </a:p>
          <a:p>
            <a:pPr>
              <a:lnSpc>
                <a:spcPct val="110000"/>
              </a:lnSpc>
            </a:pPr>
            <a:endParaRPr lang="en-IN" dirty="0">
              <a:solidFill>
                <a:schemeClr val="tx1">
                  <a:lumMod val="85000"/>
                  <a:lumOff val="15000"/>
                </a:schemeClr>
              </a:solidFill>
            </a:endParaRPr>
          </a:p>
        </p:txBody>
      </p:sp>
    </p:spTree>
    <p:extLst>
      <p:ext uri="{BB962C8B-B14F-4D97-AF65-F5344CB8AC3E}">
        <p14:creationId xmlns:p14="http://schemas.microsoft.com/office/powerpoint/2010/main" val="144104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24BA-1D3C-0071-F5CA-64D0980805A4}"/>
              </a:ext>
            </a:extLst>
          </p:cNvPr>
          <p:cNvSpPr>
            <a:spLocks noGrp="1"/>
          </p:cNvSpPr>
          <p:nvPr>
            <p:ph type="title"/>
          </p:nvPr>
        </p:nvSpPr>
        <p:spPr>
          <a:xfrm>
            <a:off x="191344" y="548680"/>
            <a:ext cx="10805160" cy="707886"/>
          </a:xfrm>
        </p:spPr>
        <p:txBody>
          <a:bodyPr/>
          <a:lstStyle/>
          <a:p>
            <a:r>
              <a:rPr lang="en-US" dirty="0"/>
              <a:t>Checking normality :-</a:t>
            </a:r>
            <a:endParaRPr lang="en-IN" dirty="0"/>
          </a:p>
        </p:txBody>
      </p:sp>
      <p:sp>
        <p:nvSpPr>
          <p:cNvPr id="3" name="Slide Number Placeholder 2">
            <a:extLst>
              <a:ext uri="{FF2B5EF4-FFF2-40B4-BE49-F238E27FC236}">
                <a16:creationId xmlns:a16="http://schemas.microsoft.com/office/drawing/2014/main" id="{AF674853-FA2B-B6B2-EAAA-BD9C09C407ED}"/>
              </a:ext>
            </a:extLst>
          </p:cNvPr>
          <p:cNvSpPr>
            <a:spLocks noGrp="1"/>
          </p:cNvSpPr>
          <p:nvPr>
            <p:ph type="sldNum" sz="quarter" idx="4"/>
          </p:nvPr>
        </p:nvSpPr>
        <p:spPr/>
        <p:txBody>
          <a:bodyPr/>
          <a:lstStyle/>
          <a:p>
            <a:fld id="{4FAB73BC-B049-4115-A692-8D63A059BFB8}" type="slidenum">
              <a:rPr lang="en-US" noProof="0" smtClean="0"/>
              <a:t>20</a:t>
            </a:fld>
            <a:endParaRPr lang="en-US" noProof="0" dirty="0"/>
          </a:p>
        </p:txBody>
      </p:sp>
      <p:sp>
        <p:nvSpPr>
          <p:cNvPr id="4" name="TextBox 3">
            <a:extLst>
              <a:ext uri="{FF2B5EF4-FFF2-40B4-BE49-F238E27FC236}">
                <a16:creationId xmlns:a16="http://schemas.microsoft.com/office/drawing/2014/main" id="{3162328B-BA62-DAFD-04DA-AE335739410F}"/>
              </a:ext>
            </a:extLst>
          </p:cNvPr>
          <p:cNvSpPr txBox="1"/>
          <p:nvPr/>
        </p:nvSpPr>
        <p:spPr>
          <a:xfrm>
            <a:off x="191344" y="1556792"/>
            <a:ext cx="11449272" cy="4339650"/>
          </a:xfrm>
          <a:prstGeom prst="rect">
            <a:avLst/>
          </a:prstGeom>
          <a:noFill/>
        </p:spPr>
        <p:txBody>
          <a:bodyPr wrap="square" rtlCol="0">
            <a:spAutoFit/>
          </a:bodyPr>
          <a:lstStyle/>
          <a:p>
            <a:r>
              <a:rPr lang="en-US" sz="2000" dirty="0"/>
              <a:t>When examining the normality of a dataset, one important characteristic to consider is symmetry. A symmetric distribution is evenly balanced around its central point. In the case of a normal distribution, it exhibits perfect symmetry. Here are a few examples of graphs depicting symmetric normality:</a:t>
            </a:r>
          </a:p>
          <a:p>
            <a:endParaRPr lang="en-US" sz="2000" dirty="0"/>
          </a:p>
          <a:p>
            <a:r>
              <a:rPr lang="en-US" sz="2000" dirty="0"/>
              <a:t>1. </a:t>
            </a:r>
            <a:r>
              <a:rPr lang="en-US" sz="2000" b="1" dirty="0"/>
              <a:t>Histogram with a Bell Curve:</a:t>
            </a:r>
          </a:p>
          <a:p>
            <a:r>
              <a:rPr lang="en-US" sz="2000" dirty="0"/>
              <a:t>    A common way to represent normality is through a histogram overlaid with a smooth curve representing the idealized normal distribution. In a symmetric normal distribution, the histogram bars are evenly distributed around the center, and the curve aligns with the shape of the bars.</a:t>
            </a:r>
          </a:p>
          <a:p>
            <a:endParaRPr lang="en-US" sz="2000" dirty="0"/>
          </a:p>
          <a:p>
            <a:r>
              <a:rPr lang="en-US" sz="2000" dirty="0"/>
              <a:t>2. </a:t>
            </a:r>
            <a:r>
              <a:rPr lang="en-US" sz="2000" b="1" dirty="0"/>
              <a:t>Q-Q Plot (Quantile-Quantile Plot):</a:t>
            </a:r>
          </a:p>
          <a:p>
            <a:r>
              <a:rPr lang="en-US" sz="2000" dirty="0"/>
              <a:t>   A Q-Q plot compares the quantiles of a dataset against the quantiles of a theoretical normal distribution. In a symmetric normal distribution, the points in the Q-Q plot will roughly fall along a straight line.</a:t>
            </a:r>
          </a:p>
          <a:p>
            <a:endParaRPr lang="en-US" dirty="0"/>
          </a:p>
          <a:p>
            <a:endParaRPr lang="en-US" dirty="0"/>
          </a:p>
        </p:txBody>
      </p:sp>
    </p:spTree>
    <p:extLst>
      <p:ext uri="{BB962C8B-B14F-4D97-AF65-F5344CB8AC3E}">
        <p14:creationId xmlns:p14="http://schemas.microsoft.com/office/powerpoint/2010/main" val="10846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A41D-AB8F-CEE1-BDAD-46B824140A24}"/>
              </a:ext>
            </a:extLst>
          </p:cNvPr>
          <p:cNvSpPr>
            <a:spLocks noGrp="1"/>
          </p:cNvSpPr>
          <p:nvPr>
            <p:ph type="title"/>
          </p:nvPr>
        </p:nvSpPr>
        <p:spPr>
          <a:xfrm>
            <a:off x="548640" y="555444"/>
            <a:ext cx="10805160" cy="707886"/>
          </a:xfrm>
        </p:spPr>
        <p:txBody>
          <a:bodyPr>
            <a:normAutofit/>
          </a:bodyPr>
          <a:lstStyle/>
          <a:p>
            <a:r>
              <a:rPr lang="en-IN" sz="3600" dirty="0">
                <a:solidFill>
                  <a:schemeClr val="tx1"/>
                </a:solidFill>
                <a:effectLst/>
                <a:latin typeface="Tw Cen MT Condensed" panose="020B0606020104020203" pitchFamily="34" charset="0"/>
              </a:rPr>
              <a:t>checking normality using histogram</a:t>
            </a:r>
            <a:endParaRPr lang="en-IN" sz="3600" dirty="0"/>
          </a:p>
        </p:txBody>
      </p:sp>
      <p:sp>
        <p:nvSpPr>
          <p:cNvPr id="3" name="Slide Number Placeholder 2">
            <a:extLst>
              <a:ext uri="{FF2B5EF4-FFF2-40B4-BE49-F238E27FC236}">
                <a16:creationId xmlns:a16="http://schemas.microsoft.com/office/drawing/2014/main" id="{DD3234DD-2880-5613-7614-033ADDDC95F8}"/>
              </a:ext>
            </a:extLst>
          </p:cNvPr>
          <p:cNvSpPr>
            <a:spLocks noGrp="1"/>
          </p:cNvSpPr>
          <p:nvPr>
            <p:ph type="sldNum" sz="quarter" idx="4"/>
          </p:nvPr>
        </p:nvSpPr>
        <p:spPr/>
        <p:txBody>
          <a:bodyPr/>
          <a:lstStyle/>
          <a:p>
            <a:fld id="{4FAB73BC-B049-4115-A692-8D63A059BFB8}" type="slidenum">
              <a:rPr lang="en-US" noProof="0" smtClean="0"/>
              <a:t>21</a:t>
            </a:fld>
            <a:endParaRPr lang="en-US" noProof="0" dirty="0"/>
          </a:p>
        </p:txBody>
      </p:sp>
      <p:pic>
        <p:nvPicPr>
          <p:cNvPr id="13" name="Picture Placeholder 12">
            <a:extLst>
              <a:ext uri="{FF2B5EF4-FFF2-40B4-BE49-F238E27FC236}">
                <a16:creationId xmlns:a16="http://schemas.microsoft.com/office/drawing/2014/main" id="{FB3C8689-5250-A55D-759B-1A52B4F40239}"/>
              </a:ext>
            </a:extLst>
          </p:cNvPr>
          <p:cNvPicPr>
            <a:picLocks noGrp="1" noChangeAspect="1"/>
          </p:cNvPicPr>
          <p:nvPr>
            <p:ph type="pic" sz="quarter" idx="18"/>
          </p:nvPr>
        </p:nvPicPr>
        <p:blipFill>
          <a:blip r:embed="rId2"/>
          <a:srcRect l="1710" r="1710"/>
          <a:stretch>
            <a:fillRect/>
          </a:stretch>
        </p:blipFill>
        <p:spPr>
          <a:xfrm>
            <a:off x="4286250" y="1449388"/>
            <a:ext cx="3657600" cy="3959225"/>
          </a:xfrm>
          <a:prstGeom prst="rect">
            <a:avLst/>
          </a:prstGeom>
          <a:ln>
            <a:noFill/>
          </a:ln>
          <a:effectLst>
            <a:outerShdw blurRad="292100" dist="139700" dir="2700000" algn="tl" rotWithShape="0">
              <a:srgbClr val="333333">
                <a:alpha val="65000"/>
              </a:srgbClr>
            </a:outerShdw>
          </a:effectLst>
        </p:spPr>
      </p:pic>
      <p:pic>
        <p:nvPicPr>
          <p:cNvPr id="15" name="Picture Placeholder 14">
            <a:extLst>
              <a:ext uri="{FF2B5EF4-FFF2-40B4-BE49-F238E27FC236}">
                <a16:creationId xmlns:a16="http://schemas.microsoft.com/office/drawing/2014/main" id="{50F16649-719E-4DC5-006A-E576F0E77C2F}"/>
              </a:ext>
            </a:extLst>
          </p:cNvPr>
          <p:cNvPicPr>
            <a:picLocks noGrp="1" noChangeAspect="1"/>
          </p:cNvPicPr>
          <p:nvPr>
            <p:ph type="pic" sz="quarter" idx="19"/>
          </p:nvPr>
        </p:nvPicPr>
        <p:blipFill>
          <a:blip r:embed="rId3"/>
          <a:srcRect l="1710" r="1710"/>
          <a:stretch>
            <a:fillRect/>
          </a:stretch>
        </p:blipFill>
        <p:spPr>
          <a:xfrm>
            <a:off x="8001000" y="1449388"/>
            <a:ext cx="3657600" cy="3959225"/>
          </a:xfrm>
          <a:prstGeom prst="rect">
            <a:avLst/>
          </a:prstGeom>
          <a:ln>
            <a:noFill/>
          </a:ln>
          <a:effectLst>
            <a:outerShdw blurRad="292100" dist="139700" dir="2700000" algn="tl" rotWithShape="0">
              <a:srgbClr val="333333">
                <a:alpha val="65000"/>
              </a:srgbClr>
            </a:outerShdw>
          </a:effectLst>
        </p:spPr>
      </p:pic>
      <p:pic>
        <p:nvPicPr>
          <p:cNvPr id="8" name="Picture Placeholder 7">
            <a:extLst>
              <a:ext uri="{FF2B5EF4-FFF2-40B4-BE49-F238E27FC236}">
                <a16:creationId xmlns:a16="http://schemas.microsoft.com/office/drawing/2014/main" id="{EA78561B-0F65-B63A-CE23-AC862E6E8D1D}"/>
              </a:ext>
            </a:extLst>
          </p:cNvPr>
          <p:cNvPicPr>
            <a:picLocks noGrp="1" noChangeAspect="1"/>
          </p:cNvPicPr>
          <p:nvPr>
            <p:ph type="pic" sz="quarter" idx="17"/>
          </p:nvPr>
        </p:nvPicPr>
        <p:blipFill rotWithShape="1">
          <a:blip r:embed="rId4"/>
          <a:srcRect t="-2017" r="-2604" b="-1504"/>
          <a:stretch/>
        </p:blipFill>
        <p:spPr>
          <a:xfrm>
            <a:off x="498773" y="1449387"/>
            <a:ext cx="3752850" cy="3959225"/>
          </a:xfrm>
        </p:spPr>
      </p:pic>
    </p:spTree>
    <p:extLst>
      <p:ext uri="{BB962C8B-B14F-4D97-AF65-F5344CB8AC3E}">
        <p14:creationId xmlns:p14="http://schemas.microsoft.com/office/powerpoint/2010/main" val="141515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C67D-15BB-FFBD-9FF6-3F7E4BAA8F4B}"/>
              </a:ext>
            </a:extLst>
          </p:cNvPr>
          <p:cNvSpPr>
            <a:spLocks noGrp="1"/>
          </p:cNvSpPr>
          <p:nvPr>
            <p:ph type="title"/>
          </p:nvPr>
        </p:nvSpPr>
        <p:spPr/>
        <p:txBody>
          <a:bodyPr/>
          <a:lstStyle/>
          <a:p>
            <a:r>
              <a:rPr lang="en-US" sz="4000" dirty="0"/>
              <a:t>Q-Q Plot (Quantile-Quantile Plot):</a:t>
            </a:r>
            <a:endParaRPr lang="en-IN" dirty="0"/>
          </a:p>
        </p:txBody>
      </p:sp>
      <p:sp>
        <p:nvSpPr>
          <p:cNvPr id="3" name="Slide Number Placeholder 2">
            <a:extLst>
              <a:ext uri="{FF2B5EF4-FFF2-40B4-BE49-F238E27FC236}">
                <a16:creationId xmlns:a16="http://schemas.microsoft.com/office/drawing/2014/main" id="{3B7EC2AD-1C86-2B2E-53CB-68237FC54086}"/>
              </a:ext>
            </a:extLst>
          </p:cNvPr>
          <p:cNvSpPr>
            <a:spLocks noGrp="1"/>
          </p:cNvSpPr>
          <p:nvPr>
            <p:ph type="sldNum" sz="quarter" idx="4"/>
          </p:nvPr>
        </p:nvSpPr>
        <p:spPr/>
        <p:txBody>
          <a:bodyPr/>
          <a:lstStyle/>
          <a:p>
            <a:fld id="{4FAB73BC-B049-4115-A692-8D63A059BFB8}" type="slidenum">
              <a:rPr lang="en-US" noProof="0" smtClean="0"/>
              <a:t>22</a:t>
            </a:fld>
            <a:endParaRPr lang="en-US" noProof="0" dirty="0"/>
          </a:p>
        </p:txBody>
      </p:sp>
      <p:pic>
        <p:nvPicPr>
          <p:cNvPr id="8" name="Picture Placeholder 7">
            <a:extLst>
              <a:ext uri="{FF2B5EF4-FFF2-40B4-BE49-F238E27FC236}">
                <a16:creationId xmlns:a16="http://schemas.microsoft.com/office/drawing/2014/main" id="{FB1A04DA-3EE1-DBC2-1EE1-4C69EC844149}"/>
              </a:ext>
            </a:extLst>
          </p:cNvPr>
          <p:cNvPicPr>
            <a:picLocks noGrp="1" noChangeAspect="1"/>
          </p:cNvPicPr>
          <p:nvPr>
            <p:ph type="pic" sz="quarter" idx="17"/>
          </p:nvPr>
        </p:nvPicPr>
        <p:blipFill rotWithShape="1">
          <a:blip r:embed="rId2"/>
          <a:srcRect l="-207" r="-1705"/>
          <a:stretch/>
        </p:blipFill>
        <p:spPr>
          <a:xfrm>
            <a:off x="219580" y="2131278"/>
            <a:ext cx="3888432" cy="2762808"/>
          </a:xfrm>
        </p:spPr>
      </p:pic>
      <p:pic>
        <p:nvPicPr>
          <p:cNvPr id="17" name="Picture Placeholder 16">
            <a:extLst>
              <a:ext uri="{FF2B5EF4-FFF2-40B4-BE49-F238E27FC236}">
                <a16:creationId xmlns:a16="http://schemas.microsoft.com/office/drawing/2014/main" id="{75F77E86-ABD6-9D52-3FE3-8E8B3DE3A07F}"/>
              </a:ext>
            </a:extLst>
          </p:cNvPr>
          <p:cNvPicPr>
            <a:picLocks noGrp="1" noChangeAspect="1"/>
          </p:cNvPicPr>
          <p:nvPr>
            <p:ph type="pic" sz="quarter" idx="18"/>
          </p:nvPr>
        </p:nvPicPr>
        <p:blipFill>
          <a:blip r:embed="rId3"/>
          <a:srcRect t="1981" b="1981"/>
          <a:stretch>
            <a:fillRect/>
          </a:stretch>
        </p:blipFill>
        <p:spPr>
          <a:xfrm>
            <a:off x="4108012" y="2121733"/>
            <a:ext cx="3998476" cy="2780041"/>
          </a:xfrm>
          <a:prstGeom prst="rect">
            <a:avLst/>
          </a:prstGeom>
          <a:ln>
            <a:noFill/>
          </a:ln>
          <a:effectLst>
            <a:outerShdw blurRad="292100" dist="139700" dir="2700000" algn="tl" rotWithShape="0">
              <a:srgbClr val="333333">
                <a:alpha val="65000"/>
              </a:srgbClr>
            </a:outerShdw>
          </a:effectLst>
        </p:spPr>
      </p:pic>
      <p:pic>
        <p:nvPicPr>
          <p:cNvPr id="19" name="Picture Placeholder 18">
            <a:extLst>
              <a:ext uri="{FF2B5EF4-FFF2-40B4-BE49-F238E27FC236}">
                <a16:creationId xmlns:a16="http://schemas.microsoft.com/office/drawing/2014/main" id="{AA92AAA7-C985-EB67-EA87-CC116465F95F}"/>
              </a:ext>
            </a:extLst>
          </p:cNvPr>
          <p:cNvPicPr>
            <a:picLocks noGrp="1" noChangeAspect="1"/>
          </p:cNvPicPr>
          <p:nvPr>
            <p:ph type="pic" sz="quarter" idx="19"/>
          </p:nvPr>
        </p:nvPicPr>
        <p:blipFill>
          <a:blip r:embed="rId4"/>
          <a:srcRect t="1962" b="1962"/>
          <a:stretch>
            <a:fillRect/>
          </a:stretch>
        </p:blipFill>
        <p:spPr>
          <a:xfrm>
            <a:off x="8106488" y="2112944"/>
            <a:ext cx="3998476" cy="278114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95400" y="5317333"/>
            <a:ext cx="11205055" cy="923330"/>
          </a:xfrm>
          <a:prstGeom prst="rect">
            <a:avLst/>
          </a:prstGeom>
          <a:noFill/>
        </p:spPr>
        <p:txBody>
          <a:bodyPr wrap="none" rtlCol="0">
            <a:spAutoFit/>
          </a:bodyPr>
          <a:lstStyle/>
          <a:p>
            <a:r>
              <a:rPr lang="en-US" dirty="0" smtClean="0"/>
              <a:t>Conclusion:-</a:t>
            </a:r>
            <a:r>
              <a:rPr lang="en-US" dirty="0"/>
              <a:t/>
            </a:r>
            <a:br>
              <a:rPr lang="en-US" dirty="0"/>
            </a:br>
            <a:r>
              <a:rPr lang="en-US" dirty="0"/>
              <a:t>Based on the analysis of histograms and Q-Q plots, it can be concluded that all the continuous variables in your dataset </a:t>
            </a:r>
            <a:endParaRPr lang="en-US" dirty="0" smtClean="0"/>
          </a:p>
          <a:p>
            <a:r>
              <a:rPr lang="en-US" dirty="0" smtClean="0"/>
              <a:t>exhibit </a:t>
            </a:r>
            <a:r>
              <a:rPr lang="en-US" dirty="0"/>
              <a:t>a normal distribution.</a:t>
            </a:r>
            <a:endParaRPr lang="en-IN" dirty="0"/>
          </a:p>
        </p:txBody>
      </p:sp>
    </p:spTree>
    <p:extLst>
      <p:ext uri="{BB962C8B-B14F-4D97-AF65-F5344CB8AC3E}">
        <p14:creationId xmlns:p14="http://schemas.microsoft.com/office/powerpoint/2010/main" val="3402963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E123-FDFF-FC65-B824-DC55003A0545}"/>
              </a:ext>
            </a:extLst>
          </p:cNvPr>
          <p:cNvSpPr>
            <a:spLocks noGrp="1"/>
          </p:cNvSpPr>
          <p:nvPr>
            <p:ph type="title"/>
          </p:nvPr>
        </p:nvSpPr>
        <p:spPr>
          <a:xfrm>
            <a:off x="363845" y="692696"/>
            <a:ext cx="10805160" cy="707886"/>
          </a:xfrm>
        </p:spPr>
        <p:txBody>
          <a:bodyPr/>
          <a:lstStyle/>
          <a:p>
            <a:r>
              <a:rPr lang="en-US" dirty="0"/>
              <a:t>Imbalanced data:-</a:t>
            </a:r>
            <a:endParaRPr lang="en-IN" dirty="0"/>
          </a:p>
        </p:txBody>
      </p:sp>
      <p:sp>
        <p:nvSpPr>
          <p:cNvPr id="3" name="Slide Number Placeholder 2">
            <a:extLst>
              <a:ext uri="{FF2B5EF4-FFF2-40B4-BE49-F238E27FC236}">
                <a16:creationId xmlns:a16="http://schemas.microsoft.com/office/drawing/2014/main" id="{389C3141-5A47-F4BE-567F-F2E4C5E1FD37}"/>
              </a:ext>
            </a:extLst>
          </p:cNvPr>
          <p:cNvSpPr>
            <a:spLocks noGrp="1"/>
          </p:cNvSpPr>
          <p:nvPr>
            <p:ph type="sldNum" sz="quarter" idx="4"/>
          </p:nvPr>
        </p:nvSpPr>
        <p:spPr/>
        <p:txBody>
          <a:bodyPr/>
          <a:lstStyle/>
          <a:p>
            <a:fld id="{4FAB73BC-B049-4115-A692-8D63A059BFB8}" type="slidenum">
              <a:rPr lang="en-US" noProof="0" smtClean="0"/>
              <a:t>23</a:t>
            </a:fld>
            <a:endParaRPr lang="en-US" noProof="0" dirty="0"/>
          </a:p>
        </p:txBody>
      </p:sp>
      <p:sp>
        <p:nvSpPr>
          <p:cNvPr id="4" name="TextBox 3">
            <a:extLst>
              <a:ext uri="{FF2B5EF4-FFF2-40B4-BE49-F238E27FC236}">
                <a16:creationId xmlns:a16="http://schemas.microsoft.com/office/drawing/2014/main" id="{AE2F6A07-FA1B-92CC-05E4-EE1734E77EDC}"/>
              </a:ext>
            </a:extLst>
          </p:cNvPr>
          <p:cNvSpPr txBox="1"/>
          <p:nvPr/>
        </p:nvSpPr>
        <p:spPr>
          <a:xfrm>
            <a:off x="551384" y="2204864"/>
            <a:ext cx="11017224" cy="576064"/>
          </a:xfrm>
          <a:prstGeom prst="rect">
            <a:avLst/>
          </a:prstGeom>
          <a:noFill/>
        </p:spPr>
        <p:txBody>
          <a:bodyPr wrap="square" rtlCol="0">
            <a:spAutoFit/>
          </a:bodyPr>
          <a:lstStyle/>
          <a:p>
            <a:endParaRPr lang="en-IN"/>
          </a:p>
        </p:txBody>
      </p:sp>
      <p:sp>
        <p:nvSpPr>
          <p:cNvPr id="5" name="TextBox 4">
            <a:extLst>
              <a:ext uri="{FF2B5EF4-FFF2-40B4-BE49-F238E27FC236}">
                <a16:creationId xmlns:a16="http://schemas.microsoft.com/office/drawing/2014/main" id="{39E75E4C-DA2D-3D97-7D88-16A2686924BB}"/>
              </a:ext>
            </a:extLst>
          </p:cNvPr>
          <p:cNvSpPr txBox="1"/>
          <p:nvPr/>
        </p:nvSpPr>
        <p:spPr>
          <a:xfrm>
            <a:off x="512539" y="1410132"/>
            <a:ext cx="10507772" cy="6647974"/>
          </a:xfrm>
          <a:prstGeom prst="rect">
            <a:avLst/>
          </a:prstGeom>
          <a:noFill/>
        </p:spPr>
        <p:txBody>
          <a:bodyPr wrap="square" rtlCol="0">
            <a:spAutoFit/>
          </a:bodyPr>
          <a:lstStyle/>
          <a:p>
            <a:r>
              <a:rPr lang="en-US" sz="2000" dirty="0"/>
              <a:t>Imbalanced data refers to a situation where the classes in the target variable are not represented equally. One class (referred to as the majority class) is significantly more prevalent than the other classes) (referred to as the minority classes)). This can pose challenges for machine learning algorithms because they tend to be biased towards the majority class, resulting in poor performance on the minority class.</a:t>
            </a:r>
          </a:p>
          <a:p>
            <a:endParaRPr lang="en-US" sz="2000" dirty="0"/>
          </a:p>
          <a:p>
            <a:r>
              <a:rPr lang="en-US" sz="2000" dirty="0"/>
              <a:t>In our case the target column ‘total placed’ has two categories (‘Yes’,’No’) in responses which has count (</a:t>
            </a:r>
            <a:r>
              <a:rPr lang="en-US" sz="2000" dirty="0" smtClean="0"/>
              <a:t>151,23</a:t>
            </a:r>
            <a:r>
              <a:rPr lang="en-US" sz="2000" dirty="0"/>
              <a:t>) respectively.</a:t>
            </a:r>
          </a:p>
          <a:p>
            <a:endParaRPr lang="en-US" sz="2000" dirty="0"/>
          </a:p>
          <a:p>
            <a:r>
              <a:rPr lang="en-US" sz="2000" dirty="0"/>
              <a:t>To tackle this problem we have used a technique of oversampling called SMOTE(Synthetic Minority Over-sampling Technique). It is a popular technique for oversampling the minority class in imbalanced datasets. It generates synthetic samples for the minority class by interpolating between existing instances. It can help to create a more balanced dataset and improve the performance of machine learning algorithms, particularly when the minority class is under-represented.</a:t>
            </a:r>
          </a:p>
          <a:p>
            <a:r>
              <a:rPr lang="en-US" sz="2000" dirty="0"/>
              <a:t>After using this technique </a:t>
            </a:r>
            <a:r>
              <a:rPr lang="en-US" sz="2000" dirty="0" smtClean="0"/>
              <a:t>now </a:t>
            </a:r>
            <a:r>
              <a:rPr lang="en-US" sz="2000" dirty="0"/>
              <a:t>our target column has </a:t>
            </a:r>
            <a:r>
              <a:rPr lang="en-US" sz="2000" b="1" u="sng" dirty="0" smtClean="0"/>
              <a:t>151</a:t>
            </a:r>
            <a:r>
              <a:rPr lang="en-US" sz="2000" dirty="0" smtClean="0"/>
              <a:t> </a:t>
            </a:r>
            <a:r>
              <a:rPr lang="en-US" sz="2000" dirty="0"/>
              <a:t>values for both categories.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83854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816F-B0BC-F2FA-00A0-171CB5FBA927}"/>
              </a:ext>
            </a:extLst>
          </p:cNvPr>
          <p:cNvSpPr>
            <a:spLocks noGrp="1"/>
          </p:cNvSpPr>
          <p:nvPr>
            <p:ph type="title"/>
          </p:nvPr>
        </p:nvSpPr>
        <p:spPr>
          <a:xfrm>
            <a:off x="479376" y="692696"/>
            <a:ext cx="10805160" cy="707886"/>
          </a:xfrm>
        </p:spPr>
        <p:txBody>
          <a:bodyPr>
            <a:normAutofit fontScale="90000"/>
          </a:bodyPr>
          <a:lstStyle/>
          <a:p>
            <a:r>
              <a:rPr lang="en-US" dirty="0"/>
              <a:t>Feature encoding:-</a:t>
            </a:r>
            <a:br>
              <a:rPr lang="en-US" dirty="0"/>
            </a:br>
            <a:endParaRPr lang="en-IN" dirty="0"/>
          </a:p>
        </p:txBody>
      </p:sp>
      <p:sp>
        <p:nvSpPr>
          <p:cNvPr id="3" name="Slide Number Placeholder 2">
            <a:extLst>
              <a:ext uri="{FF2B5EF4-FFF2-40B4-BE49-F238E27FC236}">
                <a16:creationId xmlns:a16="http://schemas.microsoft.com/office/drawing/2014/main" id="{2AD885F8-7463-BAD6-6A09-5C3FFDE36A8F}"/>
              </a:ext>
            </a:extLst>
          </p:cNvPr>
          <p:cNvSpPr>
            <a:spLocks noGrp="1"/>
          </p:cNvSpPr>
          <p:nvPr>
            <p:ph type="sldNum" sz="quarter" idx="4"/>
          </p:nvPr>
        </p:nvSpPr>
        <p:spPr/>
        <p:txBody>
          <a:bodyPr/>
          <a:lstStyle/>
          <a:p>
            <a:fld id="{4FAB73BC-B049-4115-A692-8D63A059BFB8}" type="slidenum">
              <a:rPr lang="en-US" noProof="0" smtClean="0"/>
              <a:t>24</a:t>
            </a:fld>
            <a:endParaRPr lang="en-US" noProof="0" dirty="0"/>
          </a:p>
        </p:txBody>
      </p:sp>
      <p:sp>
        <p:nvSpPr>
          <p:cNvPr id="4" name="TextBox 3">
            <a:extLst>
              <a:ext uri="{FF2B5EF4-FFF2-40B4-BE49-F238E27FC236}">
                <a16:creationId xmlns:a16="http://schemas.microsoft.com/office/drawing/2014/main" id="{72494587-E567-291C-BFF9-534CB6421229}"/>
              </a:ext>
            </a:extLst>
          </p:cNvPr>
          <p:cNvSpPr txBox="1"/>
          <p:nvPr/>
        </p:nvSpPr>
        <p:spPr>
          <a:xfrm>
            <a:off x="551384" y="1268760"/>
            <a:ext cx="11089232" cy="5478423"/>
          </a:xfrm>
          <a:prstGeom prst="rect">
            <a:avLst/>
          </a:prstGeom>
          <a:noFill/>
        </p:spPr>
        <p:txBody>
          <a:bodyPr wrap="square" rtlCol="0">
            <a:spAutoFit/>
          </a:bodyPr>
          <a:lstStyle/>
          <a:p>
            <a:r>
              <a:rPr lang="en-US" sz="2000" dirty="0"/>
              <a:t>Feature encoding is an essential step in preparing data for machine learning models. It involves transforming categorical or textual features into a numerical representation that can be effectively utilized by machine learning algorithms.</a:t>
            </a:r>
          </a:p>
          <a:p>
            <a:endParaRPr lang="en-US" sz="2000" dirty="0"/>
          </a:p>
          <a:p>
            <a:r>
              <a:rPr lang="en-US" sz="2000" dirty="0"/>
              <a:t>In our Features columns we have 22 object columns which are of nominal type so we proceeded with One Hot Encoding </a:t>
            </a:r>
            <a:r>
              <a:rPr lang="en-US" sz="2000" dirty="0" smtClean="0"/>
              <a:t>method.</a:t>
            </a:r>
            <a:endParaRPr lang="en-US" sz="2000" dirty="0"/>
          </a:p>
          <a:p>
            <a:endParaRPr lang="en-US" sz="2000" dirty="0"/>
          </a:p>
          <a:p>
            <a:r>
              <a:rPr lang="en-US" sz="2000" b="1" i="0" dirty="0" smtClean="0">
                <a:effectLst/>
              </a:rPr>
              <a:t>One-Hot </a:t>
            </a:r>
            <a:r>
              <a:rPr lang="en-US" sz="2000" b="1" i="0" dirty="0">
                <a:effectLst/>
              </a:rPr>
              <a:t>Encoding</a:t>
            </a:r>
            <a:r>
              <a:rPr lang="en-US" sz="2000" b="0" i="0" dirty="0">
                <a:effectLst/>
              </a:rPr>
              <a:t>: It is used to represent categorical variables with multiple categories. It creates binary columns (also known as dummy variables) for each category, where a value of 1 indicates the presence of the category and 0 indicates its absence. This technique ensures that each category is represented independently, without imposing any ordinal relationship. One-hot encoding is suitable when the number of categories is relatively small.</a:t>
            </a:r>
            <a:endParaRPr lang="en-US" sz="2000" dirty="0"/>
          </a:p>
          <a:p>
            <a:endParaRPr lang="en-US" sz="2000" b="1" i="0" dirty="0">
              <a:effectLst/>
            </a:endParaRPr>
          </a:p>
          <a:p>
            <a:endParaRPr lang="en-US" dirty="0"/>
          </a:p>
          <a:p>
            <a:r>
              <a:rPr lang="en-IN" dirty="0">
                <a:latin typeface="Söhne"/>
              </a:rPr>
              <a:t> </a:t>
            </a:r>
          </a:p>
          <a:p>
            <a:endParaRPr lang="en-IN" dirty="0">
              <a:latin typeface="Söhne"/>
            </a:endParaRPr>
          </a:p>
          <a:p>
            <a:endParaRPr lang="en-IN" dirty="0">
              <a:latin typeface="Söhne"/>
            </a:endParaRPr>
          </a:p>
          <a:p>
            <a:endParaRPr lang="en-IN" dirty="0"/>
          </a:p>
        </p:txBody>
      </p:sp>
    </p:spTree>
    <p:extLst>
      <p:ext uri="{BB962C8B-B14F-4D97-AF65-F5344CB8AC3E}">
        <p14:creationId xmlns:p14="http://schemas.microsoft.com/office/powerpoint/2010/main" val="3075527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59CB-CBEF-D6F8-4259-FC3F480EA184}"/>
              </a:ext>
            </a:extLst>
          </p:cNvPr>
          <p:cNvSpPr>
            <a:spLocks noGrp="1"/>
          </p:cNvSpPr>
          <p:nvPr>
            <p:ph type="title"/>
          </p:nvPr>
        </p:nvSpPr>
        <p:spPr>
          <a:xfrm>
            <a:off x="390422" y="674244"/>
            <a:ext cx="10805160" cy="707886"/>
          </a:xfrm>
        </p:spPr>
        <p:txBody>
          <a:bodyPr>
            <a:normAutofit fontScale="90000"/>
          </a:bodyPr>
          <a:lstStyle/>
          <a:p>
            <a:r>
              <a:rPr lang="en-US" dirty="0"/>
              <a:t>Feature scaling:-</a:t>
            </a:r>
            <a:br>
              <a:rPr lang="en-US" dirty="0"/>
            </a:br>
            <a:r>
              <a:rPr lang="en-US" dirty="0"/>
              <a:t> </a:t>
            </a:r>
            <a:br>
              <a:rPr lang="en-US" dirty="0"/>
            </a:br>
            <a:endParaRPr lang="en-IN" dirty="0"/>
          </a:p>
        </p:txBody>
      </p:sp>
      <p:sp>
        <p:nvSpPr>
          <p:cNvPr id="3" name="Slide Number Placeholder 2">
            <a:extLst>
              <a:ext uri="{FF2B5EF4-FFF2-40B4-BE49-F238E27FC236}">
                <a16:creationId xmlns:a16="http://schemas.microsoft.com/office/drawing/2014/main" id="{944C96E4-5D8C-D24E-A000-B78B151C427B}"/>
              </a:ext>
            </a:extLst>
          </p:cNvPr>
          <p:cNvSpPr>
            <a:spLocks noGrp="1"/>
          </p:cNvSpPr>
          <p:nvPr>
            <p:ph type="sldNum" sz="quarter" idx="4"/>
          </p:nvPr>
        </p:nvSpPr>
        <p:spPr/>
        <p:txBody>
          <a:bodyPr/>
          <a:lstStyle/>
          <a:p>
            <a:fld id="{4FAB73BC-B049-4115-A692-8D63A059BFB8}" type="slidenum">
              <a:rPr lang="en-US" noProof="0" smtClean="0"/>
              <a:t>25</a:t>
            </a:fld>
            <a:endParaRPr lang="en-US" noProof="0" dirty="0"/>
          </a:p>
        </p:txBody>
      </p:sp>
      <p:sp>
        <p:nvSpPr>
          <p:cNvPr id="4" name="TextBox 3">
            <a:extLst>
              <a:ext uri="{FF2B5EF4-FFF2-40B4-BE49-F238E27FC236}">
                <a16:creationId xmlns:a16="http://schemas.microsoft.com/office/drawing/2014/main" id="{31D10E24-0CB1-9A38-0E8A-FD7742DD544F}"/>
              </a:ext>
            </a:extLst>
          </p:cNvPr>
          <p:cNvSpPr txBox="1"/>
          <p:nvPr/>
        </p:nvSpPr>
        <p:spPr>
          <a:xfrm>
            <a:off x="407368" y="1772816"/>
            <a:ext cx="10795804" cy="3785652"/>
          </a:xfrm>
          <a:prstGeom prst="rect">
            <a:avLst/>
          </a:prstGeom>
          <a:noFill/>
        </p:spPr>
        <p:txBody>
          <a:bodyPr wrap="square" rtlCol="0">
            <a:spAutoFit/>
          </a:bodyPr>
          <a:lstStyle/>
          <a:p>
            <a:r>
              <a:rPr lang="en-US" sz="2000" dirty="0"/>
              <a:t>Feature scaling, also known as data normalization, is a preprocessing step used to standardize the range of feature values in a dataset. It aims to bring all features to a similar scale, removing the potential bias or dominance of certain features due to their original measurement units or scales. The main purpose of feature scaling is to ensure that the features contribute equally and fairly to the machine learning model training process.</a:t>
            </a:r>
          </a:p>
          <a:p>
            <a:endParaRPr lang="en-US" sz="2000" dirty="0"/>
          </a:p>
          <a:p>
            <a:r>
              <a:rPr lang="en-US" sz="2000" dirty="0"/>
              <a:t>We have used Min-Max Scaling technique for scaling the data.</a:t>
            </a:r>
          </a:p>
          <a:p>
            <a:endParaRPr lang="en-US" sz="2000" u="sng" dirty="0"/>
          </a:p>
          <a:p>
            <a:r>
              <a:rPr lang="en-US" sz="2000" b="1" u="sng" dirty="0"/>
              <a:t>Min-Max Scaling</a:t>
            </a:r>
            <a:r>
              <a:rPr lang="en-US" sz="2000" dirty="0"/>
              <a:t>: Min-Max scaling, also known as normalization, rescales features to a specific range, typically between 0 and 1. It subtracts the minimum value of the feature and then divides by the range (maximum value minus minimum value). This technique linearly transforms the feature values to the desired range, preserving the distribution's shape.</a:t>
            </a:r>
            <a:endParaRPr lang="en-IN" sz="2000" dirty="0"/>
          </a:p>
        </p:txBody>
      </p:sp>
    </p:spTree>
    <p:extLst>
      <p:ext uri="{BB962C8B-B14F-4D97-AF65-F5344CB8AC3E}">
        <p14:creationId xmlns:p14="http://schemas.microsoft.com/office/powerpoint/2010/main" val="2701219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2472-C574-17D1-ECC0-4F8CFF098702}"/>
              </a:ext>
            </a:extLst>
          </p:cNvPr>
          <p:cNvSpPr>
            <a:spLocks noGrp="1"/>
          </p:cNvSpPr>
          <p:nvPr>
            <p:ph type="title"/>
          </p:nvPr>
        </p:nvSpPr>
        <p:spPr>
          <a:xfrm>
            <a:off x="188977" y="557778"/>
            <a:ext cx="10805160" cy="707886"/>
          </a:xfrm>
        </p:spPr>
        <p:txBody>
          <a:bodyPr>
            <a:normAutofit fontScale="90000"/>
          </a:bodyPr>
          <a:lstStyle/>
          <a:p>
            <a:r>
              <a:rPr lang="en-IN" dirty="0">
                <a:solidFill>
                  <a:schemeClr val="tx1"/>
                </a:solidFill>
                <a:effectLst/>
                <a:latin typeface="Consolas" panose="020B0609020204030204" pitchFamily="49" charset="0"/>
              </a:rPr>
              <a:t>feature </a:t>
            </a:r>
            <a:r>
              <a:rPr lang="en-IN" dirty="0" smtClean="0">
                <a:solidFill>
                  <a:schemeClr val="tx1"/>
                </a:solidFill>
                <a:effectLst/>
                <a:latin typeface="Consolas" panose="020B0609020204030204" pitchFamily="49" charset="0"/>
              </a:rPr>
              <a:t>importance (for Numeric data):</a:t>
            </a:r>
            <a:r>
              <a:rPr lang="en-IN" b="0" dirty="0">
                <a:solidFill>
                  <a:srgbClr val="FFFFFF"/>
                </a:solidFill>
                <a:effectLst/>
                <a:latin typeface="Consolas" panose="020B0609020204030204" pitchFamily="49" charset="0"/>
              </a:rPr>
              <a:t/>
            </a:r>
            <a:br>
              <a:rPr lang="en-IN" b="0" dirty="0">
                <a:solidFill>
                  <a:srgbClr val="FFFFFF"/>
                </a:solidFill>
                <a:effectLst/>
                <a:latin typeface="Consolas" panose="020B0609020204030204" pitchFamily="49" charset="0"/>
              </a:rPr>
            </a:br>
            <a:r>
              <a:rPr lang="en-US" dirty="0"/>
              <a:t/>
            </a:r>
            <a:br>
              <a:rPr lang="en-US" dirty="0"/>
            </a:br>
            <a:endParaRPr lang="en-IN" dirty="0"/>
          </a:p>
        </p:txBody>
      </p:sp>
      <p:sp>
        <p:nvSpPr>
          <p:cNvPr id="3" name="Slide Number Placeholder 2">
            <a:extLst>
              <a:ext uri="{FF2B5EF4-FFF2-40B4-BE49-F238E27FC236}">
                <a16:creationId xmlns:a16="http://schemas.microsoft.com/office/drawing/2014/main" id="{68B06A3B-83AC-A077-B26A-3922503DC860}"/>
              </a:ext>
            </a:extLst>
          </p:cNvPr>
          <p:cNvSpPr>
            <a:spLocks noGrp="1"/>
          </p:cNvSpPr>
          <p:nvPr>
            <p:ph type="sldNum" sz="quarter" idx="4"/>
          </p:nvPr>
        </p:nvSpPr>
        <p:spPr/>
        <p:txBody>
          <a:bodyPr/>
          <a:lstStyle/>
          <a:p>
            <a:fld id="{4FAB73BC-B049-4115-A692-8D63A059BFB8}" type="slidenum">
              <a:rPr lang="en-US" noProof="0" smtClean="0"/>
              <a:t>26</a:t>
            </a:fld>
            <a:endParaRPr lang="en-US" noProof="0" dirty="0"/>
          </a:p>
        </p:txBody>
      </p:sp>
      <p:sp>
        <p:nvSpPr>
          <p:cNvPr id="4" name="TextBox 3">
            <a:extLst>
              <a:ext uri="{FF2B5EF4-FFF2-40B4-BE49-F238E27FC236}">
                <a16:creationId xmlns:a16="http://schemas.microsoft.com/office/drawing/2014/main" id="{625E698F-0A89-0A04-8F69-BC71CFDEFC45}"/>
              </a:ext>
            </a:extLst>
          </p:cNvPr>
          <p:cNvSpPr txBox="1"/>
          <p:nvPr/>
        </p:nvSpPr>
        <p:spPr>
          <a:xfrm>
            <a:off x="5878761" y="1496948"/>
            <a:ext cx="6339879" cy="2308324"/>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Feature importance is a concept commonly used in machine learning and statistical modeling to understand the relative importance or contribution of different input features in predicting an outcome or target </a:t>
            </a:r>
            <a:r>
              <a:rPr lang="en-US" b="0" i="0" dirty="0" smtClean="0">
                <a:effectLst/>
              </a:rPr>
              <a:t>variable.</a:t>
            </a:r>
            <a:endParaRPr lang="en-US" dirty="0" smtClean="0">
              <a:latin typeface="Söhne"/>
            </a:endParaRPr>
          </a:p>
          <a:p>
            <a:pPr marL="285750" indent="-285750">
              <a:buFont typeface="Arial" panose="020B0604020202020204" pitchFamily="34" charset="0"/>
              <a:buChar char="•"/>
            </a:pPr>
            <a:r>
              <a:rPr lang="en-US" dirty="0" smtClean="0"/>
              <a:t>The </a:t>
            </a:r>
            <a:r>
              <a:rPr lang="en-US" dirty="0"/>
              <a:t>F-test </a:t>
            </a:r>
            <a:r>
              <a:rPr lang="en-US" dirty="0" smtClean="0"/>
              <a:t>is </a:t>
            </a:r>
            <a:r>
              <a:rPr lang="en-US" dirty="0"/>
              <a:t>primarily suitable for selecting significant features among numeric variables. The F-test measures the linear relationship between each numeric feature and the target variable.</a:t>
            </a:r>
            <a:endParaRPr lang="en-US" b="0" i="0" dirty="0" smtClean="0">
              <a:effectLst/>
            </a:endParaRPr>
          </a:p>
        </p:txBody>
      </p:sp>
      <p:sp>
        <p:nvSpPr>
          <p:cNvPr id="8" name="TextBox 7">
            <a:extLst>
              <a:ext uri="{FF2B5EF4-FFF2-40B4-BE49-F238E27FC236}">
                <a16:creationId xmlns:a16="http://schemas.microsoft.com/office/drawing/2014/main" id="{473A9DD6-E8D9-D63F-B3D7-EF8D248C58B5}"/>
              </a:ext>
            </a:extLst>
          </p:cNvPr>
          <p:cNvSpPr txBox="1"/>
          <p:nvPr/>
        </p:nvSpPr>
        <p:spPr>
          <a:xfrm>
            <a:off x="5856651" y="3826160"/>
            <a:ext cx="580898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w Cen MT" panose="020B0602020104020603" pitchFamily="34" charset="0"/>
              </a:rPr>
              <a:t>T</a:t>
            </a:r>
            <a:r>
              <a:rPr lang="en-US" b="0" i="0" dirty="0" smtClean="0">
                <a:effectLst/>
                <a:latin typeface="Tw Cen MT" panose="020B0602020104020603" pitchFamily="34" charset="0"/>
              </a:rPr>
              <a:t>he </a:t>
            </a:r>
            <a:r>
              <a:rPr lang="en-US" b="0" i="0" dirty="0">
                <a:effectLst/>
                <a:latin typeface="Tw Cen MT" panose="020B0602020104020603" pitchFamily="34" charset="0"/>
              </a:rPr>
              <a:t>variables in the </a:t>
            </a:r>
            <a:r>
              <a:rPr lang="en-US" b="0" i="0" dirty="0" smtClean="0">
                <a:effectLst/>
                <a:latin typeface="Tw Cen MT" panose="020B0602020104020603" pitchFamily="34" charset="0"/>
              </a:rPr>
              <a:t>table who </a:t>
            </a:r>
            <a:r>
              <a:rPr lang="en-US" b="0" i="0" dirty="0">
                <a:effectLst/>
                <a:latin typeface="Tw Cen MT" panose="020B0602020104020603" pitchFamily="34" charset="0"/>
              </a:rPr>
              <a:t>have p-values less than </a:t>
            </a:r>
            <a:r>
              <a:rPr lang="en-US" b="0" i="0" dirty="0" smtClean="0">
                <a:effectLst/>
                <a:latin typeface="Tw Cen MT" panose="020B0602020104020603" pitchFamily="34" charset="0"/>
              </a:rPr>
              <a:t>0.05 </a:t>
            </a:r>
            <a:r>
              <a:rPr lang="en-US" b="0" i="0" dirty="0">
                <a:effectLst/>
                <a:latin typeface="Tw Cen MT" panose="020B0602020104020603" pitchFamily="34" charset="0"/>
              </a:rPr>
              <a:t>they are considered </a:t>
            </a:r>
            <a:r>
              <a:rPr lang="en-US" b="0" i="0" dirty="0" smtClean="0">
                <a:effectLst/>
                <a:latin typeface="Tw Cen MT" panose="020B0602020104020603" pitchFamily="34" charset="0"/>
              </a:rPr>
              <a:t>significant and the rest are considered as insignificant.</a:t>
            </a:r>
            <a:endParaRPr lang="en-IN" dirty="0">
              <a:latin typeface="Tw Cen MT" panose="020B0602020104020603" pitchFamily="34" charset="0"/>
            </a:endParaRPr>
          </a:p>
        </p:txBody>
      </p:sp>
      <p:sp>
        <p:nvSpPr>
          <p:cNvPr id="10" name="TextBox 9">
            <a:extLst>
              <a:ext uri="{FF2B5EF4-FFF2-40B4-BE49-F238E27FC236}">
                <a16:creationId xmlns:a16="http://schemas.microsoft.com/office/drawing/2014/main" id="{3287E9AE-26E8-F929-3DFE-315AFA8609C4}"/>
              </a:ext>
            </a:extLst>
          </p:cNvPr>
          <p:cNvSpPr txBox="1"/>
          <p:nvPr/>
        </p:nvSpPr>
        <p:spPr>
          <a:xfrm>
            <a:off x="5852121" y="4797152"/>
            <a:ext cx="550470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By identifying and including significant variables, the model can better capture the underlying dynamics of the data, leading to more accurate predictions and better insights. </a:t>
            </a:r>
            <a:endParaRPr lang="en-IN" dirty="0"/>
          </a:p>
        </p:txBody>
      </p:sp>
      <p:graphicFrame>
        <p:nvGraphicFramePr>
          <p:cNvPr id="7" name="Object 6"/>
          <p:cNvGraphicFramePr>
            <a:graphicFrameLocks noChangeAspect="1"/>
          </p:cNvGraphicFramePr>
          <p:nvPr>
            <p:extLst>
              <p:ext uri="{D42A27DB-BD31-4B8C-83A1-F6EECF244321}">
                <p14:modId xmlns:p14="http://schemas.microsoft.com/office/powerpoint/2010/main" val="2368386704"/>
              </p:ext>
            </p:extLst>
          </p:nvPr>
        </p:nvGraphicFramePr>
        <p:xfrm>
          <a:off x="191344" y="1844824"/>
          <a:ext cx="4896544" cy="4032448"/>
        </p:xfrm>
        <a:graphic>
          <a:graphicData uri="http://schemas.openxmlformats.org/presentationml/2006/ole">
            <mc:AlternateContent xmlns:mc="http://schemas.openxmlformats.org/markup-compatibility/2006">
              <mc:Choice xmlns:v="urn:schemas-microsoft-com:vml" Requires="v">
                <p:oleObj spid="_x0000_s1097" name="Worksheet" r:id="rId3" imgW="3177561" imgH="1836317" progId="Excel.Sheet.12">
                  <p:embed/>
                </p:oleObj>
              </mc:Choice>
              <mc:Fallback>
                <p:oleObj name="Worksheet" r:id="rId3" imgW="3177561" imgH="1836317" progId="Excel.Sheet.12">
                  <p:embed/>
                  <p:pic>
                    <p:nvPicPr>
                      <p:cNvPr id="0" name=""/>
                      <p:cNvPicPr/>
                      <p:nvPr/>
                    </p:nvPicPr>
                    <p:blipFill>
                      <a:blip r:embed="rId4"/>
                      <a:stretch>
                        <a:fillRect/>
                      </a:stretch>
                    </p:blipFill>
                    <p:spPr>
                      <a:xfrm>
                        <a:off x="191344" y="1844824"/>
                        <a:ext cx="4896544" cy="4032448"/>
                      </a:xfrm>
                      <a:prstGeom prst="rect">
                        <a:avLst/>
                      </a:prstGeom>
                    </p:spPr>
                  </p:pic>
                </p:oleObj>
              </mc:Fallback>
            </mc:AlternateContent>
          </a:graphicData>
        </a:graphic>
      </p:graphicFrame>
    </p:spTree>
    <p:extLst>
      <p:ext uri="{BB962C8B-B14F-4D97-AF65-F5344CB8AC3E}">
        <p14:creationId xmlns:p14="http://schemas.microsoft.com/office/powerpoint/2010/main" val="2819736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ED91-52AF-27B3-11E2-F036B06AD304}"/>
              </a:ext>
            </a:extLst>
          </p:cNvPr>
          <p:cNvSpPr>
            <a:spLocks noGrp="1"/>
          </p:cNvSpPr>
          <p:nvPr>
            <p:ph type="title"/>
          </p:nvPr>
        </p:nvSpPr>
        <p:spPr>
          <a:xfrm>
            <a:off x="407368" y="523736"/>
            <a:ext cx="10805160" cy="707886"/>
          </a:xfrm>
        </p:spPr>
        <p:txBody>
          <a:bodyPr>
            <a:normAutofit fontScale="90000"/>
          </a:bodyPr>
          <a:lstStyle/>
          <a:p>
            <a:r>
              <a:rPr lang="en-IN" dirty="0" smtClean="0">
                <a:solidFill>
                  <a:schemeClr val="tx1"/>
                </a:solidFill>
                <a:effectLst/>
                <a:latin typeface="Consolas" panose="020B0609020204030204" pitchFamily="49" charset="0"/>
              </a:rPr>
              <a:t>Feature importance (for categorical):-</a:t>
            </a:r>
            <a:endParaRPr lang="en-IN" dirty="0"/>
          </a:p>
        </p:txBody>
      </p:sp>
      <p:sp>
        <p:nvSpPr>
          <p:cNvPr id="3" name="Slide Number Placeholder 2">
            <a:extLst>
              <a:ext uri="{FF2B5EF4-FFF2-40B4-BE49-F238E27FC236}">
                <a16:creationId xmlns:a16="http://schemas.microsoft.com/office/drawing/2014/main" id="{88D0BED2-217E-5216-7C9E-1C135206FA86}"/>
              </a:ext>
            </a:extLst>
          </p:cNvPr>
          <p:cNvSpPr>
            <a:spLocks noGrp="1"/>
          </p:cNvSpPr>
          <p:nvPr>
            <p:ph type="sldNum" sz="quarter" idx="4"/>
          </p:nvPr>
        </p:nvSpPr>
        <p:spPr/>
        <p:txBody>
          <a:bodyPr/>
          <a:lstStyle/>
          <a:p>
            <a:fld id="{4FAB73BC-B049-4115-A692-8D63A059BFB8}" type="slidenum">
              <a:rPr lang="en-US" noProof="0" smtClean="0"/>
              <a:t>27</a:t>
            </a:fld>
            <a:endParaRPr lang="en-US" noProof="0" dirty="0"/>
          </a:p>
        </p:txBody>
      </p:sp>
      <p:sp>
        <p:nvSpPr>
          <p:cNvPr id="4" name="TextBox 3"/>
          <p:cNvSpPr txBox="1"/>
          <p:nvPr/>
        </p:nvSpPr>
        <p:spPr>
          <a:xfrm>
            <a:off x="8209033" y="1412776"/>
            <a:ext cx="384020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categorical data we have used Chi-square test.</a:t>
            </a:r>
            <a:r>
              <a:rPr lang="en-US" dirty="0"/>
              <a:t> </a:t>
            </a:r>
            <a:r>
              <a:rPr lang="en-US" dirty="0" smtClean="0"/>
              <a:t>It is </a:t>
            </a:r>
            <a:r>
              <a:rPr lang="en-US" dirty="0"/>
              <a:t>used to assess the independence or association between two categorical </a:t>
            </a:r>
            <a:r>
              <a:rPr lang="en-US" dirty="0" smtClean="0"/>
              <a:t>variables.</a:t>
            </a:r>
          </a:p>
          <a:p>
            <a:pPr marL="285750" indent="-285750">
              <a:buFont typeface="Arial" panose="020B0604020202020204" pitchFamily="34" charset="0"/>
              <a:buChar char="•"/>
            </a:pPr>
            <a:r>
              <a:rPr lang="en-US" dirty="0">
                <a:latin typeface="Tw Cen MT" panose="020B0602020104020603" pitchFamily="34" charset="0"/>
              </a:rPr>
              <a:t>The variables in the table who have p-values less than 0.05 they are considered significant and the rest are considered as </a:t>
            </a:r>
            <a:r>
              <a:rPr lang="en-US" dirty="0" smtClean="0">
                <a:latin typeface="Tw Cen MT" panose="020B0602020104020603" pitchFamily="34" charset="0"/>
              </a:rPr>
              <a:t>insignificant.</a:t>
            </a:r>
            <a:endParaRPr lang="en-US" dirty="0" smtClean="0"/>
          </a:p>
          <a:p>
            <a:endParaRPr lang="en-US" dirty="0" smtClean="0"/>
          </a:p>
          <a:p>
            <a:endParaRPr lang="en-US" dirty="0" smtClean="0"/>
          </a:p>
        </p:txBody>
      </p:sp>
      <p:graphicFrame>
        <p:nvGraphicFramePr>
          <p:cNvPr id="11" name="Object 10"/>
          <p:cNvGraphicFramePr>
            <a:graphicFrameLocks noChangeAspect="1"/>
          </p:cNvGraphicFramePr>
          <p:nvPr>
            <p:extLst>
              <p:ext uri="{D42A27DB-BD31-4B8C-83A1-F6EECF244321}">
                <p14:modId xmlns:p14="http://schemas.microsoft.com/office/powerpoint/2010/main" val="1650812476"/>
              </p:ext>
            </p:extLst>
          </p:nvPr>
        </p:nvGraphicFramePr>
        <p:xfrm>
          <a:off x="119336" y="1255038"/>
          <a:ext cx="3946525" cy="4762500"/>
        </p:xfrm>
        <a:graphic>
          <a:graphicData uri="http://schemas.openxmlformats.org/presentationml/2006/ole">
            <mc:AlternateContent xmlns:mc="http://schemas.openxmlformats.org/markup-compatibility/2006">
              <mc:Choice xmlns:v="urn:schemas-microsoft-com:vml" Requires="v">
                <p:oleObj spid="_x0000_s2154" name="Worksheet" r:id="rId3" imgW="3947174" imgH="4396908" progId="Excel.Sheet.12">
                  <p:embed/>
                </p:oleObj>
              </mc:Choice>
              <mc:Fallback>
                <p:oleObj name="Worksheet" r:id="rId3" imgW="3947174" imgH="4396908" progId="Excel.Sheet.12">
                  <p:embed/>
                  <p:pic>
                    <p:nvPicPr>
                      <p:cNvPr id="0" name=""/>
                      <p:cNvPicPr/>
                      <p:nvPr/>
                    </p:nvPicPr>
                    <p:blipFill>
                      <a:blip r:embed="rId4"/>
                      <a:stretch>
                        <a:fillRect/>
                      </a:stretch>
                    </p:blipFill>
                    <p:spPr>
                      <a:xfrm>
                        <a:off x="119336" y="1255038"/>
                        <a:ext cx="3946525" cy="47625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75984724"/>
              </p:ext>
            </p:extLst>
          </p:nvPr>
        </p:nvGraphicFramePr>
        <p:xfrm>
          <a:off x="4223792" y="1255038"/>
          <a:ext cx="3810000" cy="4762500"/>
        </p:xfrm>
        <a:graphic>
          <a:graphicData uri="http://schemas.openxmlformats.org/presentationml/2006/ole">
            <mc:AlternateContent xmlns:mc="http://schemas.openxmlformats.org/markup-compatibility/2006">
              <mc:Choice xmlns:v="urn:schemas-microsoft-com:vml" Requires="v">
                <p:oleObj spid="_x0000_s2155" name="Worksheet" r:id="rId5" imgW="3809972" imgH="4762358" progId="Excel.Sheet.12">
                  <p:embed/>
                </p:oleObj>
              </mc:Choice>
              <mc:Fallback>
                <p:oleObj name="Worksheet" r:id="rId5" imgW="3809972" imgH="4762358" progId="Excel.Sheet.12">
                  <p:embed/>
                  <p:pic>
                    <p:nvPicPr>
                      <p:cNvPr id="0" name=""/>
                      <p:cNvPicPr/>
                      <p:nvPr/>
                    </p:nvPicPr>
                    <p:blipFill>
                      <a:blip r:embed="rId6"/>
                      <a:stretch>
                        <a:fillRect/>
                      </a:stretch>
                    </p:blipFill>
                    <p:spPr>
                      <a:xfrm>
                        <a:off x="4223792" y="1255038"/>
                        <a:ext cx="3810000" cy="4762500"/>
                      </a:xfrm>
                      <a:prstGeom prst="rect">
                        <a:avLst/>
                      </a:prstGeom>
                    </p:spPr>
                  </p:pic>
                </p:oleObj>
              </mc:Fallback>
            </mc:AlternateContent>
          </a:graphicData>
        </a:graphic>
      </p:graphicFrame>
    </p:spTree>
    <p:extLst>
      <p:ext uri="{BB962C8B-B14F-4D97-AF65-F5344CB8AC3E}">
        <p14:creationId xmlns:p14="http://schemas.microsoft.com/office/powerpoint/2010/main" val="3414233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Wald test:-</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28</a:t>
            </a:fld>
            <a:endParaRPr lang="en-US" noProof="0" dirty="0"/>
          </a:p>
        </p:txBody>
      </p:sp>
      <p:sp>
        <p:nvSpPr>
          <p:cNvPr id="4" name="TextBox 3"/>
          <p:cNvSpPr txBox="1"/>
          <p:nvPr/>
        </p:nvSpPr>
        <p:spPr>
          <a:xfrm>
            <a:off x="628788" y="1716215"/>
            <a:ext cx="11464742" cy="646331"/>
          </a:xfrm>
          <a:prstGeom prst="rect">
            <a:avLst/>
          </a:prstGeom>
          <a:noFill/>
        </p:spPr>
        <p:txBody>
          <a:bodyPr wrap="none" rtlCol="0">
            <a:spAutoFit/>
          </a:bodyPr>
          <a:lstStyle/>
          <a:p>
            <a:r>
              <a:rPr lang="en-US" dirty="0"/>
              <a:t>The Wald test is a statistical test used to assess the significance of individual coefficients (parameters) in a statistical </a:t>
            </a:r>
            <a:r>
              <a:rPr lang="en-US" dirty="0" smtClean="0"/>
              <a:t>model.</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580058298"/>
              </p:ext>
            </p:extLst>
          </p:nvPr>
        </p:nvGraphicFramePr>
        <p:xfrm>
          <a:off x="628788" y="2194698"/>
          <a:ext cx="3450988" cy="3791889"/>
        </p:xfrm>
        <a:graphic>
          <a:graphicData uri="http://schemas.openxmlformats.org/drawingml/2006/table">
            <a:tbl>
              <a:tblPr/>
              <a:tblGrid>
                <a:gridCol w="2414071">
                  <a:extLst>
                    <a:ext uri="{9D8B030D-6E8A-4147-A177-3AD203B41FA5}">
                      <a16:colId xmlns:a16="http://schemas.microsoft.com/office/drawing/2014/main" val="76282092"/>
                    </a:ext>
                  </a:extLst>
                </a:gridCol>
                <a:gridCol w="1036917">
                  <a:extLst>
                    <a:ext uri="{9D8B030D-6E8A-4147-A177-3AD203B41FA5}">
                      <a16:colId xmlns:a16="http://schemas.microsoft.com/office/drawing/2014/main" val="2903237090"/>
                    </a:ext>
                  </a:extLst>
                </a:gridCol>
              </a:tblGrid>
              <a:tr h="236171">
                <a:tc>
                  <a:txBody>
                    <a:bodyPr/>
                    <a:lstStyle/>
                    <a:p>
                      <a:pPr algn="l" fontAlgn="b"/>
                      <a:r>
                        <a:rPr lang="en-IN" sz="1100" b="1" i="0" u="none" strike="noStrike">
                          <a:solidFill>
                            <a:srgbClr val="FFFFFF"/>
                          </a:solidFill>
                          <a:effectLst/>
                          <a:latin typeface="Calibri" panose="020F0502020204030204" pitchFamily="34" charset="0"/>
                        </a:rPr>
                        <a:t>Variables</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1100" b="1" i="0" u="none" strike="noStrike">
                          <a:solidFill>
                            <a:srgbClr val="FFFFFF"/>
                          </a:solidFill>
                          <a:effectLst/>
                          <a:latin typeface="Calibri" panose="020F0502020204030204" pitchFamily="34" charset="0"/>
                        </a:rPr>
                        <a:t>p-value</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78367318"/>
                  </a:ext>
                </a:extLst>
              </a:tr>
              <a:tr h="236171">
                <a:tc>
                  <a:txBody>
                    <a:bodyPr/>
                    <a:lstStyle/>
                    <a:p>
                      <a:pPr algn="l" fontAlgn="b"/>
                      <a:r>
                        <a:rPr lang="en-IN" sz="1100" b="0" i="0" u="none" strike="noStrike" dirty="0" smtClean="0">
                          <a:solidFill>
                            <a:srgbClr val="000000"/>
                          </a:solidFill>
                          <a:effectLst/>
                          <a:latin typeface="Calibri" panose="020F0502020204030204" pitchFamily="34" charset="0"/>
                        </a:rPr>
                        <a:t>internship_Yes</a:t>
                      </a:r>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0.0009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057638461"/>
                  </a:ext>
                </a:extLst>
              </a:tr>
              <a:tr h="236171">
                <a:tc>
                  <a:txBody>
                    <a:bodyPr/>
                    <a:lstStyle/>
                    <a:p>
                      <a:pPr algn="l" fontAlgn="b"/>
                      <a:r>
                        <a:rPr lang="en-IN" sz="1100" b="0" i="0" u="none" strike="noStrike" dirty="0">
                          <a:solidFill>
                            <a:srgbClr val="000000"/>
                          </a:solidFill>
                          <a:effectLst/>
                          <a:latin typeface="Calibri" panose="020F0502020204030204" pitchFamily="34" charset="0"/>
                        </a:rPr>
                        <a:t>extracurricular activities_Yes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0.0064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047224946"/>
                  </a:ext>
                </a:extLst>
              </a:tr>
              <a:tr h="236171">
                <a:tc>
                  <a:txBody>
                    <a:bodyPr/>
                    <a:lstStyle/>
                    <a:p>
                      <a:pPr algn="l" fontAlgn="b"/>
                      <a:r>
                        <a:rPr lang="en-IN" sz="1100" b="0" i="0" u="none" strike="noStrike" dirty="0">
                          <a:solidFill>
                            <a:srgbClr val="000000"/>
                          </a:solidFill>
                          <a:effectLst/>
                          <a:latin typeface="Calibri" panose="020F0502020204030204" pitchFamily="34" charset="0"/>
                        </a:rPr>
                        <a:t>work experience_Yes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0.0072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46648901"/>
                  </a:ext>
                </a:extLst>
              </a:tr>
              <a:tr h="236171">
                <a:tc>
                  <a:txBody>
                    <a:bodyPr/>
                    <a:lstStyle/>
                    <a:p>
                      <a:pPr algn="l" fontAlgn="b"/>
                      <a:r>
                        <a:rPr lang="en-IN" sz="1100" b="0" i="0" u="none" strike="noStrike" dirty="0">
                          <a:solidFill>
                            <a:srgbClr val="000000"/>
                          </a:solidFill>
                          <a:effectLst/>
                          <a:latin typeface="Calibri" panose="020F0502020204030204" pitchFamily="34" charset="0"/>
                        </a:rPr>
                        <a:t>Problem solving skills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0.0086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714300395"/>
                  </a:ext>
                </a:extLst>
              </a:tr>
              <a:tr h="236171">
                <a:tc>
                  <a:txBody>
                    <a:bodyPr/>
                    <a:lstStyle/>
                    <a:p>
                      <a:pPr algn="l" fontAlgn="b"/>
                      <a:r>
                        <a:rPr lang="en-IN" sz="1100" b="0" i="0" u="none" strike="noStrike">
                          <a:solidFill>
                            <a:srgbClr val="000000"/>
                          </a:solidFill>
                          <a:effectLst/>
                          <a:latin typeface="Calibri" panose="020F0502020204030204" pitchFamily="34" charset="0"/>
                        </a:rPr>
                        <a:t>leadership/Teamwork skills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0.0107</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85541013"/>
                  </a:ext>
                </a:extLst>
              </a:tr>
              <a:tr h="249324">
                <a:tc>
                  <a:txBody>
                    <a:bodyPr/>
                    <a:lstStyle/>
                    <a:p>
                      <a:pPr algn="l" fontAlgn="b"/>
                      <a:r>
                        <a:rPr lang="en-IN" sz="1100" b="0" i="0" u="none" strike="noStrike" dirty="0">
                          <a:solidFill>
                            <a:srgbClr val="000000"/>
                          </a:solidFill>
                          <a:effectLst/>
                          <a:latin typeface="Calibri" panose="020F0502020204030204" pitchFamily="34" charset="0"/>
                        </a:rPr>
                        <a:t>technical/non-technical events_Yes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760247908"/>
                  </a:ext>
                </a:extLst>
              </a:tr>
              <a:tr h="236171">
                <a:tc>
                  <a:txBody>
                    <a:bodyPr/>
                    <a:lstStyle/>
                    <a:p>
                      <a:pPr algn="l" fontAlgn="b"/>
                      <a:r>
                        <a:rPr lang="en-IN" sz="1100" b="0" i="0" u="none" strike="noStrike">
                          <a:solidFill>
                            <a:srgbClr val="000000"/>
                          </a:solidFill>
                          <a:effectLst/>
                          <a:latin typeface="Calibri" panose="020F0502020204030204" pitchFamily="34" charset="0"/>
                        </a:rPr>
                        <a:t>communication skills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0.0192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994637015"/>
                  </a:ext>
                </a:extLst>
              </a:tr>
              <a:tr h="236171">
                <a:tc>
                  <a:txBody>
                    <a:bodyPr/>
                    <a:lstStyle/>
                    <a:p>
                      <a:pPr algn="l" fontAlgn="b"/>
                      <a:r>
                        <a:rPr lang="en-IN" sz="1100" b="0" i="0" u="none" strike="noStrike" dirty="0">
                          <a:solidFill>
                            <a:srgbClr val="000000"/>
                          </a:solidFill>
                          <a:effectLst/>
                          <a:latin typeface="Calibri" panose="020F0502020204030204" pitchFamily="34" charset="0"/>
                        </a:rPr>
                        <a:t>Degree Specialisation_CS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0.025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928377096"/>
                  </a:ext>
                </a:extLst>
              </a:tr>
              <a:tr h="236171">
                <a:tc>
                  <a:txBody>
                    <a:bodyPr/>
                    <a:lstStyle/>
                    <a:p>
                      <a:pPr algn="l" fontAlgn="b"/>
                      <a:r>
                        <a:rPr lang="en-IN" sz="1100" b="0" i="0" u="none" strike="noStrike" dirty="0">
                          <a:solidFill>
                            <a:srgbClr val="000000"/>
                          </a:solidFill>
                          <a:effectLst/>
                          <a:latin typeface="Calibri" panose="020F0502020204030204" pitchFamily="34" charset="0"/>
                        </a:rPr>
                        <a:t>Education Status_Pursuing</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0.0273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470609003"/>
                  </a:ext>
                </a:extLst>
              </a:tr>
              <a:tr h="236171">
                <a:tc>
                  <a:txBody>
                    <a:bodyPr/>
                    <a:lstStyle/>
                    <a:p>
                      <a:pPr algn="l" fontAlgn="b"/>
                      <a:r>
                        <a:rPr lang="en-IN" sz="1100" b="0" i="0" u="none" strike="noStrike" dirty="0">
                          <a:solidFill>
                            <a:srgbClr val="000000"/>
                          </a:solidFill>
                          <a:effectLst/>
                          <a:latin typeface="Calibri" panose="020F0502020204030204" pitchFamily="34" charset="0"/>
                        </a:rPr>
                        <a:t>Institute_NMIMS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0.032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935390403"/>
                  </a:ext>
                </a:extLst>
              </a:tr>
              <a:tr h="236171">
                <a:tc>
                  <a:txBody>
                    <a:bodyPr/>
                    <a:lstStyle/>
                    <a:p>
                      <a:pPr algn="l" fontAlgn="b"/>
                      <a:r>
                        <a:rPr lang="en-IN" sz="1100" b="0" i="0" u="none" strike="noStrike" dirty="0">
                          <a:solidFill>
                            <a:srgbClr val="000000"/>
                          </a:solidFill>
                          <a:effectLst/>
                          <a:latin typeface="Calibri" panose="020F0502020204030204" pitchFamily="34" charset="0"/>
                        </a:rPr>
                        <a:t>Degree Specialisation_Statistics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0.0362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348996650"/>
                  </a:ext>
                </a:extLst>
              </a:tr>
              <a:tr h="236171">
                <a:tc>
                  <a:txBody>
                    <a:bodyPr/>
                    <a:lstStyle/>
                    <a:p>
                      <a:pPr algn="l" fontAlgn="b"/>
                      <a:r>
                        <a:rPr lang="en-IN" sz="1100" b="0" i="0" u="none" strike="noStrike" dirty="0">
                          <a:solidFill>
                            <a:srgbClr val="000000"/>
                          </a:solidFill>
                          <a:effectLst/>
                          <a:latin typeface="Calibri" panose="020F0502020204030204" pitchFamily="34" charset="0"/>
                        </a:rPr>
                        <a:t>Institute_University of Mumbai</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0.0379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779348413"/>
                  </a:ext>
                </a:extLst>
              </a:tr>
              <a:tr h="236171">
                <a:tc>
                  <a:txBody>
                    <a:bodyPr/>
                    <a:lstStyle/>
                    <a:p>
                      <a:pPr algn="l" fontAlgn="b"/>
                      <a:r>
                        <a:rPr lang="en-IN" sz="1100" b="0" i="0" u="none" strike="noStrike" dirty="0">
                          <a:solidFill>
                            <a:srgbClr val="000000"/>
                          </a:solidFill>
                          <a:effectLst/>
                          <a:latin typeface="Calibri" panose="020F0502020204030204" pitchFamily="34" charset="0"/>
                        </a:rPr>
                        <a:t>Degree Specialisation_Zoology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0.0412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593139304"/>
                  </a:ext>
                </a:extLst>
              </a:tr>
              <a:tr h="236171">
                <a:tc>
                  <a:txBody>
                    <a:bodyPr/>
                    <a:lstStyle/>
                    <a:p>
                      <a:pPr algn="l" fontAlgn="b"/>
                      <a:r>
                        <a:rPr lang="en-IN" sz="1100" b="0" i="0" u="none" strike="noStrike">
                          <a:solidFill>
                            <a:srgbClr val="000000"/>
                          </a:solidFill>
                          <a:effectLst/>
                          <a:latin typeface="Calibri" panose="020F0502020204030204" pitchFamily="34" charset="0"/>
                        </a:rPr>
                        <a:t>CGPA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0.04738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84882690"/>
                  </a:ext>
                </a:extLst>
              </a:tr>
              <a:tr h="236171">
                <a:tc>
                  <a:txBody>
                    <a:bodyPr/>
                    <a:lstStyle/>
                    <a:p>
                      <a:pPr algn="l" fontAlgn="b"/>
                      <a:r>
                        <a:rPr lang="en-IN" sz="1100" b="0" i="0" u="none" strike="noStrike" dirty="0">
                          <a:solidFill>
                            <a:srgbClr val="000000"/>
                          </a:solidFill>
                          <a:effectLst/>
                          <a:latin typeface="Calibri" panose="020F0502020204030204" pitchFamily="34" charset="0"/>
                        </a:rPr>
                        <a:t>Degree Specialisation_IT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4C6E7"/>
                    </a:solidFill>
                  </a:tcPr>
                </a:tc>
                <a:tc>
                  <a:txBody>
                    <a:bodyPr/>
                    <a:lstStyle/>
                    <a:p>
                      <a:pPr algn="r" fontAlgn="b"/>
                      <a:r>
                        <a:rPr lang="en-IN" sz="1100" b="0" i="0" u="none" strike="noStrike" dirty="0">
                          <a:solidFill>
                            <a:srgbClr val="000000"/>
                          </a:solidFill>
                          <a:effectLst/>
                          <a:latin typeface="Calibri" panose="020F0502020204030204" pitchFamily="34" charset="0"/>
                        </a:rPr>
                        <a:t>0.0493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4C6E7"/>
                    </a:solidFill>
                  </a:tcPr>
                </a:tc>
                <a:extLst>
                  <a:ext uri="{0D108BD9-81ED-4DB2-BD59-A6C34878D82A}">
                    <a16:rowId xmlns:a16="http://schemas.microsoft.com/office/drawing/2014/main" val="1472561537"/>
                  </a:ext>
                </a:extLst>
              </a:tr>
            </a:tbl>
          </a:graphicData>
        </a:graphic>
      </p:graphicFrame>
      <p:sp>
        <p:nvSpPr>
          <p:cNvPr id="6" name="TextBox 5"/>
          <p:cNvSpPr txBox="1"/>
          <p:nvPr/>
        </p:nvSpPr>
        <p:spPr>
          <a:xfrm>
            <a:off x="5375920" y="2358333"/>
            <a:ext cx="5040560" cy="3693319"/>
          </a:xfrm>
          <a:prstGeom prst="rect">
            <a:avLst/>
          </a:prstGeom>
          <a:noFill/>
        </p:spPr>
        <p:txBody>
          <a:bodyPr wrap="square" rtlCol="0">
            <a:spAutoFit/>
          </a:bodyPr>
          <a:lstStyle/>
          <a:p>
            <a:r>
              <a:rPr lang="en-US" dirty="0" smtClean="0"/>
              <a:t>Insights :-</a:t>
            </a:r>
          </a:p>
          <a:p>
            <a:pPr marL="285750" indent="-285750">
              <a:buFont typeface="Arial" panose="020B0604020202020204" pitchFamily="34" charset="0"/>
              <a:buChar char="•"/>
            </a:pPr>
            <a:r>
              <a:rPr lang="en-US" dirty="0"/>
              <a:t>A small p-value (typically below a chosen significance </a:t>
            </a:r>
            <a:r>
              <a:rPr lang="en-US" dirty="0" smtClean="0"/>
              <a:t>level 0.05</a:t>
            </a:r>
            <a:r>
              <a:rPr lang="en-US" dirty="0"/>
              <a:t>) suggests that the coefficient is statistically significant, indicating that the predictor variable has a significant effect on the outcome. </a:t>
            </a:r>
            <a:endParaRPr lang="en-US" dirty="0" smtClean="0"/>
          </a:p>
          <a:p>
            <a:pPr marL="285750" indent="-285750">
              <a:buFont typeface="Arial" panose="020B0604020202020204" pitchFamily="34" charset="0"/>
              <a:buChar char="•"/>
            </a:pPr>
            <a:r>
              <a:rPr lang="en-US" dirty="0" smtClean="0"/>
              <a:t>These variables mentioned in the table are significant and have coefficients </a:t>
            </a:r>
            <a:r>
              <a:rPr lang="en-US" dirty="0"/>
              <a:t>significantly different from zero, providing insights into the importance of the variable in predicting the outcome.</a:t>
            </a:r>
            <a:r>
              <a:rPr lang="en-US" dirty="0" smtClean="0"/>
              <a:t> </a:t>
            </a:r>
            <a:endParaRPr lang="en-US" dirty="0"/>
          </a:p>
          <a:p>
            <a:pPr marL="285750" indent="-285750">
              <a:buFont typeface="Arial" panose="020B0604020202020204" pitchFamily="34" charset="0"/>
              <a:buChar char="•"/>
            </a:pPr>
            <a:r>
              <a:rPr lang="en-US" dirty="0" smtClean="0"/>
              <a:t>Thus these variables can be selected in model building.</a:t>
            </a:r>
            <a:endParaRPr lang="en-IN" dirty="0"/>
          </a:p>
        </p:txBody>
      </p:sp>
    </p:spTree>
    <p:extLst>
      <p:ext uri="{BB962C8B-B14F-4D97-AF65-F5344CB8AC3E}">
        <p14:creationId xmlns:p14="http://schemas.microsoft.com/office/powerpoint/2010/main" val="2671611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476672"/>
            <a:ext cx="10805160" cy="1005790"/>
          </a:xfrm>
        </p:spPr>
        <p:txBody>
          <a:bodyPr/>
          <a:lstStyle/>
          <a:p>
            <a:r>
              <a:rPr lang="en-US" dirty="0" smtClean="0"/>
              <a:t>Wald test:-</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29</a:t>
            </a:fld>
            <a:endParaRPr lang="en-US" noProof="0" dirty="0"/>
          </a:p>
        </p:txBody>
      </p:sp>
      <p:graphicFrame>
        <p:nvGraphicFramePr>
          <p:cNvPr id="6" name="Table 5"/>
          <p:cNvGraphicFramePr>
            <a:graphicFrameLocks noGrp="1"/>
          </p:cNvGraphicFramePr>
          <p:nvPr>
            <p:extLst>
              <p:ext uri="{D42A27DB-BD31-4B8C-83A1-F6EECF244321}">
                <p14:modId xmlns:p14="http://schemas.microsoft.com/office/powerpoint/2010/main" val="2680191239"/>
              </p:ext>
            </p:extLst>
          </p:nvPr>
        </p:nvGraphicFramePr>
        <p:xfrm>
          <a:off x="597212" y="1124744"/>
          <a:ext cx="2946932" cy="5040566"/>
        </p:xfrm>
        <a:graphic>
          <a:graphicData uri="http://schemas.openxmlformats.org/drawingml/2006/table">
            <a:tbl>
              <a:tblPr/>
              <a:tblGrid>
                <a:gridCol w="1845151">
                  <a:extLst>
                    <a:ext uri="{9D8B030D-6E8A-4147-A177-3AD203B41FA5}">
                      <a16:colId xmlns:a16="http://schemas.microsoft.com/office/drawing/2014/main" val="2831776330"/>
                    </a:ext>
                  </a:extLst>
                </a:gridCol>
                <a:gridCol w="1101781">
                  <a:extLst>
                    <a:ext uri="{9D8B030D-6E8A-4147-A177-3AD203B41FA5}">
                      <a16:colId xmlns:a16="http://schemas.microsoft.com/office/drawing/2014/main" val="253968077"/>
                    </a:ext>
                  </a:extLst>
                </a:gridCol>
              </a:tblGrid>
              <a:tr h="178411">
                <a:tc>
                  <a:txBody>
                    <a:bodyPr/>
                    <a:lstStyle/>
                    <a:p>
                      <a:pPr algn="l" fontAlgn="b"/>
                      <a:r>
                        <a:rPr lang="en-IN" sz="900" b="1" i="0" u="none" strike="noStrike">
                          <a:solidFill>
                            <a:srgbClr val="FFFFFF"/>
                          </a:solidFill>
                          <a:effectLst/>
                          <a:latin typeface="Calibri" panose="020F0502020204030204" pitchFamily="34" charset="0"/>
                        </a:rPr>
                        <a:t>Variables</a:t>
                      </a:r>
                    </a:p>
                  </a:txBody>
                  <a:tcPr marL="6226" marR="6226" marT="6226"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900" b="1" i="0" u="none" strike="noStrike">
                          <a:solidFill>
                            <a:srgbClr val="FFFFFF"/>
                          </a:solidFill>
                          <a:effectLst/>
                          <a:latin typeface="Calibri" panose="020F0502020204030204" pitchFamily="34" charset="0"/>
                        </a:rPr>
                        <a:t>p-value</a:t>
                      </a:r>
                    </a:p>
                  </a:txBody>
                  <a:tcPr marL="6226" marR="6226" marT="6226"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741696401"/>
                  </a:ext>
                </a:extLst>
              </a:tr>
              <a:tr h="178411">
                <a:tc>
                  <a:txBody>
                    <a:bodyPr/>
                    <a:lstStyle/>
                    <a:p>
                      <a:pPr algn="l" fontAlgn="b"/>
                      <a:r>
                        <a:rPr lang="en-IN" sz="900" b="0" i="0" u="none" strike="noStrike">
                          <a:solidFill>
                            <a:srgbClr val="000000"/>
                          </a:solidFill>
                          <a:effectLst/>
                          <a:latin typeface="Calibri" panose="020F0502020204030204" pitchFamily="34" charset="0"/>
                        </a:rPr>
                        <a:t>Father Occupation_Retired</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0.0565</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394291848"/>
                  </a:ext>
                </a:extLst>
              </a:tr>
              <a:tr h="334521">
                <a:tc>
                  <a:txBody>
                    <a:bodyPr/>
                    <a:lstStyle/>
                    <a:p>
                      <a:pPr algn="l" fontAlgn="b"/>
                      <a:r>
                        <a:rPr lang="en-IN" sz="900" b="0" i="0" u="none" strike="noStrike">
                          <a:solidFill>
                            <a:srgbClr val="000000"/>
                          </a:solidFill>
                          <a:effectLst/>
                          <a:latin typeface="Calibri" panose="020F0502020204030204" pitchFamily="34" charset="0"/>
                        </a:rPr>
                        <a:t>Father Occupation_Self Employed</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0.0776</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095555214"/>
                  </a:ext>
                </a:extLst>
              </a:tr>
              <a:tr h="178411">
                <a:tc>
                  <a:txBody>
                    <a:bodyPr/>
                    <a:lstStyle/>
                    <a:p>
                      <a:pPr algn="l" fontAlgn="b"/>
                      <a:r>
                        <a:rPr lang="en-IN" sz="900" b="0" i="0" u="none" strike="noStrike" dirty="0">
                          <a:solidFill>
                            <a:srgbClr val="000000"/>
                          </a:solidFill>
                          <a:effectLst/>
                          <a:latin typeface="Calibri" panose="020F0502020204030204" pitchFamily="34" charset="0"/>
                        </a:rPr>
                        <a:t>Annual income of family_1-3</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0.1098</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549398781"/>
                  </a:ext>
                </a:extLst>
              </a:tr>
              <a:tr h="178411">
                <a:tc>
                  <a:txBody>
                    <a:bodyPr/>
                    <a:lstStyle/>
                    <a:p>
                      <a:pPr algn="l" fontAlgn="b"/>
                      <a:r>
                        <a:rPr lang="en-IN" sz="900" b="0" i="0" u="none" strike="noStrike">
                          <a:solidFill>
                            <a:srgbClr val="000000"/>
                          </a:solidFill>
                          <a:effectLst/>
                          <a:latin typeface="Calibri" panose="020F0502020204030204" pitchFamily="34" charset="0"/>
                        </a:rPr>
                        <a:t>Father Occupation_Private</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0.1482</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513224048"/>
                  </a:ext>
                </a:extLst>
              </a:tr>
              <a:tr h="334521">
                <a:tc>
                  <a:txBody>
                    <a:bodyPr/>
                    <a:lstStyle/>
                    <a:p>
                      <a:pPr algn="l" fontAlgn="b"/>
                      <a:r>
                        <a:rPr lang="en-US" sz="900" b="0" i="0" u="none" strike="noStrike">
                          <a:solidFill>
                            <a:srgbClr val="000000"/>
                          </a:solidFill>
                          <a:effectLst/>
                          <a:latin typeface="Calibri" panose="020F0502020204030204" pitchFamily="34" charset="0"/>
                        </a:rPr>
                        <a:t>Annual income of family_above 7</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0.1598</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006121408"/>
                  </a:ext>
                </a:extLst>
              </a:tr>
              <a:tr h="334521">
                <a:tc>
                  <a:txBody>
                    <a:bodyPr/>
                    <a:lstStyle/>
                    <a:p>
                      <a:pPr algn="l" fontAlgn="b"/>
                      <a:r>
                        <a:rPr lang="en-IN" sz="900" b="0" i="0" u="none" strike="noStrike">
                          <a:solidFill>
                            <a:srgbClr val="000000"/>
                          </a:solidFill>
                          <a:effectLst/>
                          <a:latin typeface="Calibri" panose="020F0502020204030204" pitchFamily="34" charset="0"/>
                        </a:rPr>
                        <a:t>Degree Specialisation_Chemistry</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0.171</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499999000"/>
                  </a:ext>
                </a:extLst>
              </a:tr>
              <a:tr h="178411">
                <a:tc>
                  <a:txBody>
                    <a:bodyPr/>
                    <a:lstStyle/>
                    <a:p>
                      <a:pPr algn="l" fontAlgn="b"/>
                      <a:r>
                        <a:rPr lang="en-IN" sz="900" b="0" i="0" u="none" strike="noStrike">
                          <a:solidFill>
                            <a:srgbClr val="000000"/>
                          </a:solidFill>
                          <a:effectLst/>
                          <a:latin typeface="Calibri" panose="020F0502020204030204" pitchFamily="34" charset="0"/>
                        </a:rPr>
                        <a:t>Institute_Somaiya University</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0.1806</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975551581"/>
                  </a:ext>
                </a:extLst>
              </a:tr>
              <a:tr h="178411">
                <a:tc>
                  <a:txBody>
                    <a:bodyPr/>
                    <a:lstStyle/>
                    <a:p>
                      <a:pPr algn="l" fontAlgn="b"/>
                      <a:r>
                        <a:rPr lang="en-IN" sz="900" b="0" i="0" u="none" strike="noStrike">
                          <a:solidFill>
                            <a:srgbClr val="000000"/>
                          </a:solidFill>
                          <a:effectLst/>
                          <a:latin typeface="Calibri" panose="020F0502020204030204" pitchFamily="34" charset="0"/>
                        </a:rPr>
                        <a:t>Percentage 12th</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0.2239</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969701538"/>
                  </a:ext>
                </a:extLst>
              </a:tr>
              <a:tr h="178411">
                <a:tc>
                  <a:txBody>
                    <a:bodyPr/>
                    <a:lstStyle/>
                    <a:p>
                      <a:pPr algn="l" fontAlgn="b"/>
                      <a:r>
                        <a:rPr lang="en-IN" sz="900" b="0" i="0" u="none" strike="noStrike">
                          <a:solidFill>
                            <a:srgbClr val="000000"/>
                          </a:solidFill>
                          <a:effectLst/>
                          <a:latin typeface="Calibri" panose="020F0502020204030204" pitchFamily="34" charset="0"/>
                        </a:rPr>
                        <a:t>Annual income of family_3-5</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0.2314</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201778529"/>
                  </a:ext>
                </a:extLst>
              </a:tr>
              <a:tr h="178411">
                <a:tc>
                  <a:txBody>
                    <a:bodyPr/>
                    <a:lstStyle/>
                    <a:p>
                      <a:pPr algn="l" fontAlgn="b"/>
                      <a:r>
                        <a:rPr lang="en-IN" sz="900" b="0" i="0" u="none" strike="noStrike">
                          <a:solidFill>
                            <a:srgbClr val="000000"/>
                          </a:solidFill>
                          <a:effectLst/>
                          <a:latin typeface="Calibri" panose="020F0502020204030204" pitchFamily="34" charset="0"/>
                        </a:rPr>
                        <a:t>Annual income of family_5-7</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0.2464</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680417968"/>
                  </a:ext>
                </a:extLst>
              </a:tr>
              <a:tr h="178411">
                <a:tc>
                  <a:txBody>
                    <a:bodyPr/>
                    <a:lstStyle/>
                    <a:p>
                      <a:pPr algn="l" fontAlgn="b"/>
                      <a:r>
                        <a:rPr lang="en-IN" sz="900" b="0" i="0" u="none" strike="noStrike">
                          <a:solidFill>
                            <a:srgbClr val="000000"/>
                          </a:solidFill>
                          <a:effectLst/>
                          <a:latin typeface="Calibri" panose="020F0502020204030204" pitchFamily="34" charset="0"/>
                        </a:rPr>
                        <a:t>earning members</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0.2521</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604578055"/>
                  </a:ext>
                </a:extLst>
              </a:tr>
              <a:tr h="334974">
                <a:tc>
                  <a:txBody>
                    <a:bodyPr/>
                    <a:lstStyle/>
                    <a:p>
                      <a:pPr algn="l" fontAlgn="b"/>
                      <a:r>
                        <a:rPr lang="en-IN" sz="900" b="0" i="0" u="none" strike="noStrike">
                          <a:solidFill>
                            <a:srgbClr val="000000"/>
                          </a:solidFill>
                          <a:effectLst/>
                          <a:latin typeface="Calibri" panose="020F0502020204030204" pitchFamily="34" charset="0"/>
                        </a:rPr>
                        <a:t>Father Occupation_Medical Representative</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0.2562</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517761301"/>
                  </a:ext>
                </a:extLst>
              </a:tr>
              <a:tr h="178411">
                <a:tc>
                  <a:txBody>
                    <a:bodyPr/>
                    <a:lstStyle/>
                    <a:p>
                      <a:pPr algn="l" fontAlgn="b"/>
                      <a:r>
                        <a:rPr lang="en-IN" sz="900" b="0" i="0" u="none" strike="noStrike">
                          <a:solidFill>
                            <a:srgbClr val="000000"/>
                          </a:solidFill>
                          <a:effectLst/>
                          <a:latin typeface="Calibri" panose="020F0502020204030204" pitchFamily="34" charset="0"/>
                        </a:rPr>
                        <a:t>members in family</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0.2815</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93825940"/>
                  </a:ext>
                </a:extLst>
              </a:tr>
              <a:tr h="178411">
                <a:tc>
                  <a:txBody>
                    <a:bodyPr/>
                    <a:lstStyle/>
                    <a:p>
                      <a:pPr algn="l" fontAlgn="b"/>
                      <a:r>
                        <a:rPr lang="en-IN" sz="900" b="0" i="0" u="none" strike="noStrike">
                          <a:solidFill>
                            <a:srgbClr val="000000"/>
                          </a:solidFill>
                          <a:effectLst/>
                          <a:latin typeface="Calibri" panose="020F0502020204030204" pitchFamily="34" charset="0"/>
                        </a:rPr>
                        <a:t>Father Occupation_unknown</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0.2827</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254006546"/>
                  </a:ext>
                </a:extLst>
              </a:tr>
              <a:tr h="178411">
                <a:tc>
                  <a:txBody>
                    <a:bodyPr/>
                    <a:lstStyle/>
                    <a:p>
                      <a:pPr algn="l" fontAlgn="b"/>
                      <a:r>
                        <a:rPr lang="en-IN" sz="900" b="0" i="0" u="none" strike="noStrike">
                          <a:solidFill>
                            <a:srgbClr val="000000"/>
                          </a:solidFill>
                          <a:effectLst/>
                          <a:latin typeface="Calibri" panose="020F0502020204030204" pitchFamily="34" charset="0"/>
                        </a:rPr>
                        <a:t>Father Occupation_Service</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0.3028</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089231905"/>
                  </a:ext>
                </a:extLst>
              </a:tr>
              <a:tr h="178411">
                <a:tc>
                  <a:txBody>
                    <a:bodyPr/>
                    <a:lstStyle/>
                    <a:p>
                      <a:pPr algn="l" fontAlgn="b"/>
                      <a:r>
                        <a:rPr lang="en-IN" sz="900" b="0" i="0" u="none" strike="noStrike">
                          <a:solidFill>
                            <a:srgbClr val="000000"/>
                          </a:solidFill>
                          <a:effectLst/>
                          <a:latin typeface="Calibri" panose="020F0502020204030204" pitchFamily="34" charset="0"/>
                        </a:rPr>
                        <a:t>Father Occupation_Farmer</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0.3337</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841842109"/>
                  </a:ext>
                </a:extLst>
              </a:tr>
              <a:tr h="334521">
                <a:tc>
                  <a:txBody>
                    <a:bodyPr/>
                    <a:lstStyle/>
                    <a:p>
                      <a:pPr algn="l" fontAlgn="b"/>
                      <a:r>
                        <a:rPr lang="en-IN" sz="900" b="0" i="0" u="none" strike="noStrike">
                          <a:solidFill>
                            <a:srgbClr val="000000"/>
                          </a:solidFill>
                          <a:effectLst/>
                          <a:latin typeface="Calibri" panose="020F0502020204030204" pitchFamily="34" charset="0"/>
                        </a:rPr>
                        <a:t>Mother Occupation_Professional</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0.3798</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602510889"/>
                  </a:ext>
                </a:extLst>
              </a:tr>
              <a:tr h="178411">
                <a:tc>
                  <a:txBody>
                    <a:bodyPr/>
                    <a:lstStyle/>
                    <a:p>
                      <a:pPr algn="l" fontAlgn="b"/>
                      <a:r>
                        <a:rPr lang="en-IN" sz="900" b="0" i="0" u="none" strike="noStrike">
                          <a:solidFill>
                            <a:srgbClr val="000000"/>
                          </a:solidFill>
                          <a:effectLst/>
                          <a:latin typeface="Calibri" panose="020F0502020204030204" pitchFamily="34" charset="0"/>
                        </a:rPr>
                        <a:t>Religion_Sikhs</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0.4672</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031530717"/>
                  </a:ext>
                </a:extLst>
              </a:tr>
              <a:tr h="178411">
                <a:tc>
                  <a:txBody>
                    <a:bodyPr/>
                    <a:lstStyle/>
                    <a:p>
                      <a:pPr algn="l" fontAlgn="b"/>
                      <a:r>
                        <a:rPr lang="en-IN" sz="900" b="0" i="0" u="none" strike="noStrike">
                          <a:solidFill>
                            <a:srgbClr val="000000"/>
                          </a:solidFill>
                          <a:effectLst/>
                          <a:latin typeface="Calibri" panose="020F0502020204030204" pitchFamily="34" charset="0"/>
                        </a:rPr>
                        <a:t>Institute_Mithibai</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0.4854</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100432699"/>
                  </a:ext>
                </a:extLst>
              </a:tr>
              <a:tr h="334521">
                <a:tc>
                  <a:txBody>
                    <a:bodyPr/>
                    <a:lstStyle/>
                    <a:p>
                      <a:pPr algn="l" fontAlgn="b"/>
                      <a:r>
                        <a:rPr lang="en-IN" sz="900" b="0" i="0" u="none" strike="noStrike">
                          <a:solidFill>
                            <a:srgbClr val="000000"/>
                          </a:solidFill>
                          <a:effectLst/>
                          <a:latin typeface="Calibri" panose="020F0502020204030204" pitchFamily="34" charset="0"/>
                        </a:rPr>
                        <a:t>Mother Occupation_Housewife</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a:solidFill>
                            <a:srgbClr val="000000"/>
                          </a:solidFill>
                          <a:effectLst/>
                          <a:latin typeface="Calibri" panose="020F0502020204030204" pitchFamily="34" charset="0"/>
                        </a:rPr>
                        <a:t>0.4854</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85230416"/>
                  </a:ext>
                </a:extLst>
              </a:tr>
              <a:tr h="178411">
                <a:tc>
                  <a:txBody>
                    <a:bodyPr/>
                    <a:lstStyle/>
                    <a:p>
                      <a:pPr algn="l" fontAlgn="b"/>
                      <a:r>
                        <a:rPr lang="en-IN" sz="900" b="0" i="0" u="none" strike="noStrike">
                          <a:solidFill>
                            <a:srgbClr val="000000"/>
                          </a:solidFill>
                          <a:effectLst/>
                          <a:latin typeface="Calibri" panose="020F0502020204030204" pitchFamily="34" charset="0"/>
                        </a:rPr>
                        <a:t>Mother Occupation_Service</a:t>
                      </a: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900" b="0" i="0" u="none" strike="noStrike">
                          <a:solidFill>
                            <a:srgbClr val="000000"/>
                          </a:solidFill>
                          <a:effectLst/>
                          <a:latin typeface="Calibri" panose="020F0502020204030204" pitchFamily="34" charset="0"/>
                        </a:rPr>
                        <a:t>0.4854</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112160599"/>
                  </a:ext>
                </a:extLst>
              </a:tr>
              <a:tr h="178411">
                <a:tc>
                  <a:txBody>
                    <a:bodyPr/>
                    <a:lstStyle/>
                    <a:p>
                      <a:pPr algn="l" fontAlgn="b"/>
                      <a:r>
                        <a:rPr lang="en-IN" sz="900" b="0" i="0" u="none" strike="noStrike" dirty="0">
                          <a:solidFill>
                            <a:srgbClr val="000000"/>
                          </a:solidFill>
                          <a:effectLst/>
                          <a:latin typeface="Calibri" panose="020F0502020204030204" pitchFamily="34" charset="0"/>
                        </a:rPr>
                        <a:t>Type of </a:t>
                      </a:r>
                      <a:r>
                        <a:rPr lang="en-IN" sz="900" b="0" i="0" u="none" strike="noStrike" dirty="0" smtClean="0">
                          <a:solidFill>
                            <a:srgbClr val="000000"/>
                          </a:solidFill>
                          <a:effectLst/>
                          <a:latin typeface="Calibri" panose="020F0502020204030204" pitchFamily="34" charset="0"/>
                        </a:rPr>
                        <a:t>family Nuclear</a:t>
                      </a:r>
                      <a:endParaRPr lang="en-IN" sz="900" b="0" i="0" u="none" strike="noStrike" dirty="0">
                        <a:solidFill>
                          <a:srgbClr val="000000"/>
                        </a:solidFill>
                        <a:effectLst/>
                        <a:latin typeface="Calibri" panose="020F0502020204030204" pitchFamily="34" charset="0"/>
                      </a:endParaRPr>
                    </a:p>
                  </a:txBody>
                  <a:tcPr marL="6226" marR="6226" marT="6226"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900" b="0" i="0" u="none" strike="noStrike" dirty="0">
                          <a:solidFill>
                            <a:srgbClr val="000000"/>
                          </a:solidFill>
                          <a:effectLst/>
                          <a:latin typeface="Calibri" panose="020F0502020204030204" pitchFamily="34" charset="0"/>
                        </a:rPr>
                        <a:t>0.4991</a:t>
                      </a:r>
                    </a:p>
                  </a:txBody>
                  <a:tcPr marL="6226" marR="6226" marT="6226"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6375358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1331550"/>
              </p:ext>
            </p:extLst>
          </p:nvPr>
        </p:nvGraphicFramePr>
        <p:xfrm>
          <a:off x="3872712" y="1268760"/>
          <a:ext cx="2819400" cy="4896547"/>
        </p:xfrm>
        <a:graphic>
          <a:graphicData uri="http://schemas.openxmlformats.org/drawingml/2006/table">
            <a:tbl>
              <a:tblPr/>
              <a:tblGrid>
                <a:gridCol w="1765300">
                  <a:extLst>
                    <a:ext uri="{9D8B030D-6E8A-4147-A177-3AD203B41FA5}">
                      <a16:colId xmlns:a16="http://schemas.microsoft.com/office/drawing/2014/main" val="526272807"/>
                    </a:ext>
                  </a:extLst>
                </a:gridCol>
                <a:gridCol w="1054100">
                  <a:extLst>
                    <a:ext uri="{9D8B030D-6E8A-4147-A177-3AD203B41FA5}">
                      <a16:colId xmlns:a16="http://schemas.microsoft.com/office/drawing/2014/main" val="3715948640"/>
                    </a:ext>
                  </a:extLst>
                </a:gridCol>
              </a:tblGrid>
              <a:tr h="216422">
                <a:tc>
                  <a:txBody>
                    <a:bodyPr/>
                    <a:lstStyle/>
                    <a:p>
                      <a:pPr algn="l" fontAlgn="b"/>
                      <a:r>
                        <a:rPr lang="en-IN" sz="1100" b="0" i="0" u="none" strike="noStrike">
                          <a:solidFill>
                            <a:srgbClr val="000000"/>
                          </a:solidFill>
                          <a:effectLst/>
                          <a:latin typeface="Calibri" panose="020F0502020204030204" pitchFamily="34" charset="0"/>
                        </a:rPr>
                        <a:t>Mother Occupation_unknown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0.5044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035360713"/>
                  </a:ext>
                </a:extLst>
              </a:tr>
              <a:tr h="216422">
                <a:tc>
                  <a:txBody>
                    <a:bodyPr/>
                    <a:lstStyle/>
                    <a:p>
                      <a:pPr algn="l" fontAlgn="b"/>
                      <a:r>
                        <a:rPr lang="en-IN" sz="1100" b="0" i="0" u="none" strike="noStrike">
                          <a:solidFill>
                            <a:srgbClr val="000000"/>
                          </a:solidFill>
                          <a:effectLst/>
                          <a:latin typeface="Calibri" panose="020F0502020204030204" pitchFamily="34" charset="0"/>
                        </a:rPr>
                        <a:t>Religion_Jain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0.5439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792373099"/>
                  </a:ext>
                </a:extLst>
              </a:tr>
              <a:tr h="216422">
                <a:tc>
                  <a:txBody>
                    <a:bodyPr/>
                    <a:lstStyle/>
                    <a:p>
                      <a:pPr algn="l" fontAlgn="b"/>
                      <a:r>
                        <a:rPr lang="en-IN" sz="1100" b="0" i="0" u="none" strike="noStrike">
                          <a:solidFill>
                            <a:srgbClr val="000000"/>
                          </a:solidFill>
                          <a:effectLst/>
                          <a:latin typeface="Calibri" panose="020F0502020204030204" pitchFamily="34" charset="0"/>
                        </a:rPr>
                        <a:t>Religion_Hindu</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0.5739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179063707"/>
                  </a:ext>
                </a:extLst>
              </a:tr>
              <a:tr h="216422">
                <a:tc>
                  <a:txBody>
                    <a:bodyPr/>
                    <a:lstStyle/>
                    <a:p>
                      <a:pPr algn="l" fontAlgn="b"/>
                      <a:r>
                        <a:rPr lang="en-IN" sz="1100" b="0" i="0" u="none" strike="noStrike">
                          <a:solidFill>
                            <a:srgbClr val="000000"/>
                          </a:solidFill>
                          <a:effectLst/>
                          <a:latin typeface="Calibri" panose="020F0502020204030204" pitchFamily="34" charset="0"/>
                        </a:rPr>
                        <a:t>Gender_Male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0.5824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57577537"/>
                  </a:ext>
                </a:extLst>
              </a:tr>
              <a:tr h="216422">
                <a:tc>
                  <a:txBody>
                    <a:bodyPr/>
                    <a:lstStyle/>
                    <a:p>
                      <a:pPr algn="l" fontAlgn="b"/>
                      <a:r>
                        <a:rPr lang="en-IN" sz="1100" b="0" i="0" u="none" strike="noStrike">
                          <a:solidFill>
                            <a:srgbClr val="000000"/>
                          </a:solidFill>
                          <a:effectLst/>
                          <a:latin typeface="Calibri" panose="020F0502020204030204" pitchFamily="34" charset="0"/>
                        </a:rPr>
                        <a:t>Degree Specialisation_Physics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0.5824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1686631107"/>
                  </a:ext>
                </a:extLst>
              </a:tr>
              <a:tr h="405791">
                <a:tc>
                  <a:txBody>
                    <a:bodyPr/>
                    <a:lstStyle/>
                    <a:p>
                      <a:pPr algn="l" fontAlgn="b"/>
                      <a:r>
                        <a:rPr lang="en-IN" sz="1100" b="0" i="0" u="none" strike="noStrike">
                          <a:solidFill>
                            <a:srgbClr val="000000"/>
                          </a:solidFill>
                          <a:effectLst/>
                          <a:latin typeface="Calibri" panose="020F0502020204030204" pitchFamily="34" charset="0"/>
                        </a:rPr>
                        <a:t>Father Occupation_Professional</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0.5997</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70596223"/>
                  </a:ext>
                </a:extLst>
              </a:tr>
              <a:tr h="216422">
                <a:tc>
                  <a:txBody>
                    <a:bodyPr/>
                    <a:lstStyle/>
                    <a:p>
                      <a:pPr algn="l" fontAlgn="b"/>
                      <a:r>
                        <a:rPr lang="en-IN" sz="1100" b="0" i="0" u="none" strike="noStrike">
                          <a:solidFill>
                            <a:srgbClr val="000000"/>
                          </a:solidFill>
                          <a:effectLst/>
                          <a:latin typeface="Calibri" panose="020F0502020204030204" pitchFamily="34" charset="0"/>
                        </a:rPr>
                        <a:t>Father Occupation_Other</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0.6209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4163026789"/>
                  </a:ext>
                </a:extLst>
              </a:tr>
              <a:tr h="216422">
                <a:tc>
                  <a:txBody>
                    <a:bodyPr/>
                    <a:lstStyle/>
                    <a:p>
                      <a:pPr algn="l" fontAlgn="b"/>
                      <a:r>
                        <a:rPr lang="en-IN" sz="1100" b="0" i="0" u="none" strike="noStrike">
                          <a:solidFill>
                            <a:srgbClr val="000000"/>
                          </a:solidFill>
                          <a:effectLst/>
                          <a:latin typeface="Calibri" panose="020F0502020204030204" pitchFamily="34" charset="0"/>
                        </a:rPr>
                        <a:t>Mother Occupation_Farmer</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0.6663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335538668"/>
                  </a:ext>
                </a:extLst>
              </a:tr>
              <a:tr h="216422">
                <a:tc>
                  <a:txBody>
                    <a:bodyPr/>
                    <a:lstStyle/>
                    <a:p>
                      <a:pPr algn="l" fontAlgn="b"/>
                      <a:r>
                        <a:rPr lang="en-IN" sz="1100" b="0" i="0" u="none" strike="noStrike">
                          <a:solidFill>
                            <a:srgbClr val="000000"/>
                          </a:solidFill>
                          <a:effectLst/>
                          <a:latin typeface="Calibri" panose="020F0502020204030204" pitchFamily="34" charset="0"/>
                        </a:rPr>
                        <a:t>Percentage 10th</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0.6985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51388046"/>
                  </a:ext>
                </a:extLst>
              </a:tr>
              <a:tr h="216422">
                <a:tc>
                  <a:txBody>
                    <a:bodyPr/>
                    <a:lstStyle/>
                    <a:p>
                      <a:pPr algn="l" fontAlgn="b"/>
                      <a:r>
                        <a:rPr lang="en-IN" sz="1100" b="0" i="0" u="none" strike="noStrike">
                          <a:solidFill>
                            <a:srgbClr val="000000"/>
                          </a:solidFill>
                          <a:effectLst/>
                          <a:latin typeface="Calibri" panose="020F0502020204030204" pitchFamily="34" charset="0"/>
                        </a:rPr>
                        <a:t>Mother Occupation_Private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0.6982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870690356"/>
                  </a:ext>
                </a:extLst>
              </a:tr>
              <a:tr h="216422">
                <a:tc>
                  <a:txBody>
                    <a:bodyPr/>
                    <a:lstStyle/>
                    <a:p>
                      <a:pPr algn="l" fontAlgn="b"/>
                      <a:r>
                        <a:rPr lang="en-IN" sz="1100" b="0" i="0" u="none" strike="noStrike">
                          <a:solidFill>
                            <a:srgbClr val="000000"/>
                          </a:solidFill>
                          <a:effectLst/>
                          <a:latin typeface="Calibri" panose="020F0502020204030204" pitchFamily="34" charset="0"/>
                        </a:rPr>
                        <a:t>Institute_R.J.College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0.6982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235600246"/>
                  </a:ext>
                </a:extLst>
              </a:tr>
              <a:tr h="405791">
                <a:tc>
                  <a:txBody>
                    <a:bodyPr/>
                    <a:lstStyle/>
                    <a:p>
                      <a:pPr algn="l" fontAlgn="b"/>
                      <a:r>
                        <a:rPr lang="en-IN" sz="1100" b="0" i="0" u="none" strike="noStrike">
                          <a:solidFill>
                            <a:srgbClr val="000000"/>
                          </a:solidFill>
                          <a:effectLst/>
                          <a:latin typeface="Calibri" panose="020F0502020204030204" pitchFamily="34" charset="0"/>
                        </a:rPr>
                        <a:t>Father Occupation_Government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0.6984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938062579"/>
                  </a:ext>
                </a:extLst>
              </a:tr>
              <a:tr h="216422">
                <a:tc>
                  <a:txBody>
                    <a:bodyPr/>
                    <a:lstStyle/>
                    <a:p>
                      <a:pPr algn="l" fontAlgn="b"/>
                      <a:r>
                        <a:rPr lang="en-IN" sz="1100" b="0" i="0" u="none" strike="noStrike">
                          <a:solidFill>
                            <a:srgbClr val="000000"/>
                          </a:solidFill>
                          <a:effectLst/>
                          <a:latin typeface="Calibri" panose="020F0502020204030204" pitchFamily="34" charset="0"/>
                        </a:rPr>
                        <a:t>Locality_Bunglow</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0.7722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828271375"/>
                  </a:ext>
                </a:extLst>
              </a:tr>
              <a:tr h="216422">
                <a:tc>
                  <a:txBody>
                    <a:bodyPr/>
                    <a:lstStyle/>
                    <a:p>
                      <a:pPr algn="l" fontAlgn="b"/>
                      <a:r>
                        <a:rPr lang="en-IN" sz="1100" b="0" i="0" u="none" strike="noStrike">
                          <a:solidFill>
                            <a:srgbClr val="000000"/>
                          </a:solidFill>
                          <a:effectLst/>
                          <a:latin typeface="Calibri" panose="020F0502020204030204" pitchFamily="34" charset="0"/>
                        </a:rPr>
                        <a:t>Locality_Society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0.7824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474700368"/>
                  </a:ext>
                </a:extLst>
              </a:tr>
              <a:tr h="216422">
                <a:tc>
                  <a:txBody>
                    <a:bodyPr/>
                    <a:lstStyle/>
                    <a:p>
                      <a:pPr algn="l" fontAlgn="b"/>
                      <a:r>
                        <a:rPr lang="en-IN" sz="1100" b="0" i="0" u="none" strike="noStrike">
                          <a:solidFill>
                            <a:srgbClr val="000000"/>
                          </a:solidFill>
                          <a:effectLst/>
                          <a:latin typeface="Calibri" panose="020F0502020204030204" pitchFamily="34" charset="0"/>
                        </a:rPr>
                        <a:t>Religion_Muslim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0.7918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766779204"/>
                  </a:ext>
                </a:extLst>
              </a:tr>
              <a:tr h="216422">
                <a:tc>
                  <a:txBody>
                    <a:bodyPr/>
                    <a:lstStyle/>
                    <a:p>
                      <a:pPr algn="l" fontAlgn="b"/>
                      <a:r>
                        <a:rPr lang="en-IN" sz="1100" b="0" i="0" u="none" strike="noStrike">
                          <a:solidFill>
                            <a:srgbClr val="000000"/>
                          </a:solidFill>
                          <a:effectLst/>
                          <a:latin typeface="Calibri" panose="020F0502020204030204" pitchFamily="34" charset="0"/>
                        </a:rPr>
                        <a:t>Age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0.7923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976042230"/>
                  </a:ext>
                </a:extLst>
              </a:tr>
              <a:tr h="216422">
                <a:tc>
                  <a:txBody>
                    <a:bodyPr/>
                    <a:lstStyle/>
                    <a:p>
                      <a:pPr algn="l" fontAlgn="b"/>
                      <a:r>
                        <a:rPr lang="en-IN" sz="1100" b="0" i="0" u="none" strike="noStrike">
                          <a:solidFill>
                            <a:srgbClr val="000000"/>
                          </a:solidFill>
                          <a:effectLst/>
                          <a:latin typeface="Calibri" panose="020F0502020204030204" pitchFamily="34" charset="0"/>
                        </a:rPr>
                        <a:t>Degree Specialisation_Maths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0.8121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830741340"/>
                  </a:ext>
                </a:extLst>
              </a:tr>
              <a:tr h="405791">
                <a:tc>
                  <a:txBody>
                    <a:bodyPr/>
                    <a:lstStyle/>
                    <a:p>
                      <a:pPr algn="l" fontAlgn="b"/>
                      <a:r>
                        <a:rPr lang="en-IN" sz="1100" b="0" i="0" u="none" strike="noStrike">
                          <a:solidFill>
                            <a:srgbClr val="000000"/>
                          </a:solidFill>
                          <a:effectLst/>
                          <a:latin typeface="Calibri" panose="020F0502020204030204" pitchFamily="34" charset="0"/>
                        </a:rPr>
                        <a:t>Mother Occupation_Government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IN" sz="1100" b="0" i="0" u="none" strike="noStrike">
                          <a:solidFill>
                            <a:srgbClr val="000000"/>
                          </a:solidFill>
                          <a:effectLst/>
                          <a:latin typeface="Calibri" panose="020F0502020204030204" pitchFamily="34" charset="0"/>
                        </a:rPr>
                        <a:t>0.8439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443416446"/>
                  </a:ext>
                </a:extLst>
              </a:tr>
              <a:tr h="216422">
                <a:tc>
                  <a:txBody>
                    <a:bodyPr/>
                    <a:lstStyle/>
                    <a:p>
                      <a:pPr algn="l" fontAlgn="b"/>
                      <a:r>
                        <a:rPr lang="en-IN" sz="1100" b="0" i="0" u="none" strike="noStrike">
                          <a:solidFill>
                            <a:srgbClr val="000000"/>
                          </a:solidFill>
                          <a:effectLst/>
                          <a:latin typeface="Calibri" panose="020F0502020204030204" pitchFamily="34" charset="0"/>
                        </a:rPr>
                        <a:t>Religion_Christian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IN" sz="1100" b="0" i="0" u="none" strike="noStrike">
                          <a:solidFill>
                            <a:srgbClr val="000000"/>
                          </a:solidFill>
                          <a:effectLst/>
                          <a:latin typeface="Calibri" panose="020F0502020204030204" pitchFamily="34" charset="0"/>
                        </a:rPr>
                        <a:t>0.8499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531437213"/>
                  </a:ext>
                </a:extLst>
              </a:tr>
              <a:tr h="216422">
                <a:tc>
                  <a:txBody>
                    <a:bodyPr/>
                    <a:lstStyle/>
                    <a:p>
                      <a:pPr algn="l" fontAlgn="b"/>
                      <a:r>
                        <a:rPr lang="en-IN" sz="1100" b="0" i="0" u="none" strike="noStrike">
                          <a:solidFill>
                            <a:srgbClr val="000000"/>
                          </a:solidFill>
                          <a:effectLst/>
                          <a:latin typeface="Calibri" panose="020F0502020204030204" pitchFamily="34" charset="0"/>
                        </a:rPr>
                        <a:t>Institute_Other</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IN" sz="1100" b="0" i="0" u="none" strike="noStrike" dirty="0">
                          <a:solidFill>
                            <a:srgbClr val="000000"/>
                          </a:solidFill>
                          <a:effectLst/>
                          <a:latin typeface="Calibri" panose="020F0502020204030204" pitchFamily="34" charset="0"/>
                        </a:rPr>
                        <a:t>0.8729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4021889114"/>
                  </a:ext>
                </a:extLst>
              </a:tr>
            </a:tbl>
          </a:graphicData>
        </a:graphic>
      </p:graphicFrame>
      <p:sp>
        <p:nvSpPr>
          <p:cNvPr id="8" name="TextBox 7"/>
          <p:cNvSpPr txBox="1"/>
          <p:nvPr/>
        </p:nvSpPr>
        <p:spPr>
          <a:xfrm>
            <a:off x="7536160" y="1508831"/>
            <a:ext cx="3744416" cy="1754326"/>
          </a:xfrm>
          <a:prstGeom prst="rect">
            <a:avLst/>
          </a:prstGeom>
          <a:noFill/>
        </p:spPr>
        <p:txBody>
          <a:bodyPr wrap="square" rtlCol="0">
            <a:spAutoFit/>
          </a:bodyPr>
          <a:lstStyle/>
          <a:p>
            <a:r>
              <a:rPr lang="en-US" dirty="0" smtClean="0"/>
              <a:t>Insights:-</a:t>
            </a:r>
          </a:p>
          <a:p>
            <a:pPr marL="285750" indent="-285750">
              <a:buFont typeface="Arial" panose="020B0604020202020204" pitchFamily="34" charset="0"/>
              <a:buChar char="•"/>
            </a:pPr>
            <a:r>
              <a:rPr lang="en-US" dirty="0" smtClean="0"/>
              <a:t>The following variables in the tables have p-value higher than 0.05 and thus they are insignificant variables. And thus they can be ignored for model building.</a:t>
            </a:r>
            <a:endParaRPr lang="en-IN" dirty="0"/>
          </a:p>
        </p:txBody>
      </p:sp>
    </p:spTree>
    <p:extLst>
      <p:ext uri="{BB962C8B-B14F-4D97-AF65-F5344CB8AC3E}">
        <p14:creationId xmlns:p14="http://schemas.microsoft.com/office/powerpoint/2010/main" val="3297703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FAB73BC-B049-4115-A692-8D63A059BFB8}" type="slidenum">
              <a:rPr lang="en-US" noProof="0" smtClean="0"/>
              <a:t>3</a:t>
            </a:fld>
            <a:endParaRPr lang="en-US" noProof="0" dirty="0"/>
          </a:p>
        </p:txBody>
      </p:sp>
      <p:sp>
        <p:nvSpPr>
          <p:cNvPr id="4" name="Title 6"/>
          <p:cNvSpPr>
            <a:spLocks noGrp="1"/>
          </p:cNvSpPr>
          <p:nvPr>
            <p:ph type="title"/>
          </p:nvPr>
        </p:nvSpPr>
        <p:spPr>
          <a:xfrm>
            <a:off x="548640" y="990600"/>
            <a:ext cx="10805160" cy="869315"/>
          </a:xfrm>
        </p:spPr>
        <p:txBody>
          <a:bodyPr/>
          <a:lstStyle/>
          <a:p>
            <a:r>
              <a:rPr lang="en-US" b="1" dirty="0">
                <a:solidFill>
                  <a:schemeClr val="tx1">
                    <a:lumMod val="85000"/>
                    <a:lumOff val="15000"/>
                  </a:schemeClr>
                </a:solidFill>
                <a:sym typeface="+mn-ea"/>
              </a:rPr>
              <a:t>Objective :</a:t>
            </a:r>
          </a:p>
        </p:txBody>
      </p:sp>
      <p:sp>
        <p:nvSpPr>
          <p:cNvPr id="5" name="Content Placeholder 7"/>
          <p:cNvSpPr txBox="1">
            <a:spLocks/>
          </p:cNvSpPr>
          <p:nvPr/>
        </p:nvSpPr>
        <p:spPr>
          <a:xfrm>
            <a:off x="548640" y="1988820"/>
            <a:ext cx="10288693" cy="3660648"/>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algn="just">
              <a:lnSpc>
                <a:spcPct val="170000"/>
              </a:lnSpc>
            </a:pPr>
            <a:r>
              <a:rPr lang="en-US" dirty="0">
                <a:solidFill>
                  <a:schemeClr val="tx1">
                    <a:lumMod val="85000"/>
                    <a:lumOff val="15000"/>
                  </a:schemeClr>
                </a:solidFill>
                <a:sym typeface="+mn-ea"/>
              </a:rPr>
              <a:t>To study &amp; predict the recruitment of a candidate in placements based on the available factors in the dataset.</a:t>
            </a:r>
          </a:p>
          <a:p>
            <a:pPr algn="just">
              <a:lnSpc>
                <a:spcPct val="170000"/>
              </a:lnSpc>
            </a:pPr>
            <a:r>
              <a:rPr lang="en-US" dirty="0">
                <a:solidFill>
                  <a:schemeClr val="tx1">
                    <a:lumMod val="85000"/>
                    <a:lumOff val="15000"/>
                  </a:schemeClr>
                </a:solidFill>
                <a:sym typeface="+mn-ea"/>
              </a:rPr>
              <a:t>To study the relationship between Internships with chances of </a:t>
            </a:r>
            <a:r>
              <a:rPr lang="en-US" dirty="0" smtClean="0">
                <a:solidFill>
                  <a:schemeClr val="tx1">
                    <a:lumMod val="85000"/>
                    <a:lumOff val="15000"/>
                  </a:schemeClr>
                </a:solidFill>
                <a:sym typeface="+mn-ea"/>
              </a:rPr>
              <a:t>getting placement </a:t>
            </a:r>
            <a:r>
              <a:rPr lang="en-US" dirty="0">
                <a:solidFill>
                  <a:schemeClr val="tx1">
                    <a:lumMod val="85000"/>
                    <a:lumOff val="15000"/>
                  </a:schemeClr>
                </a:solidFill>
                <a:sym typeface="+mn-ea"/>
              </a:rPr>
              <a:t>.</a:t>
            </a:r>
            <a:endParaRPr lang="en-US" dirty="0">
              <a:solidFill>
                <a:schemeClr val="tx1">
                  <a:lumMod val="85000"/>
                  <a:lumOff val="15000"/>
                </a:schemeClr>
              </a:solidFill>
            </a:endParaRPr>
          </a:p>
          <a:p>
            <a:pPr marL="0" indent="0" algn="just">
              <a:lnSpc>
                <a:spcPct val="170000"/>
              </a:lnSpc>
              <a:buNone/>
            </a:pPr>
            <a:endParaRPr lang="en-US" dirty="0">
              <a:solidFill>
                <a:schemeClr val="tx1">
                  <a:lumMod val="85000"/>
                  <a:lumOff val="15000"/>
                </a:schemeClr>
              </a:solidFill>
              <a:sym typeface="+mn-ea"/>
            </a:endParaRPr>
          </a:p>
        </p:txBody>
      </p:sp>
    </p:spTree>
    <p:extLst>
      <p:ext uri="{BB962C8B-B14F-4D97-AF65-F5344CB8AC3E}">
        <p14:creationId xmlns:p14="http://schemas.microsoft.com/office/powerpoint/2010/main" val="393009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764704"/>
            <a:ext cx="10805160" cy="707886"/>
          </a:xfrm>
        </p:spPr>
        <p:txBody>
          <a:bodyPr/>
          <a:lstStyle/>
          <a:p>
            <a:r>
              <a:rPr lang="en-US" dirty="0" smtClean="0"/>
              <a:t>Splitting the data:-</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30</a:t>
            </a:fld>
            <a:endParaRPr lang="en-US" noProof="0" dirty="0"/>
          </a:p>
        </p:txBody>
      </p:sp>
      <p:sp>
        <p:nvSpPr>
          <p:cNvPr id="5" name="TextBox 4"/>
          <p:cNvSpPr txBox="1"/>
          <p:nvPr/>
        </p:nvSpPr>
        <p:spPr>
          <a:xfrm>
            <a:off x="551384" y="1340768"/>
            <a:ext cx="10805160" cy="1200329"/>
          </a:xfrm>
          <a:prstGeom prst="rect">
            <a:avLst/>
          </a:prstGeom>
          <a:noFill/>
        </p:spPr>
        <p:txBody>
          <a:bodyPr wrap="square" rtlCol="0">
            <a:spAutoFit/>
          </a:bodyPr>
          <a:lstStyle/>
          <a:p>
            <a:r>
              <a:rPr lang="en-US" dirty="0" smtClean="0"/>
              <a:t>We have selected significant variables in the final model obtained from the previous tests. They are as follow</a:t>
            </a:r>
          </a:p>
          <a:p>
            <a:r>
              <a:rPr lang="en-IN" dirty="0" smtClean="0"/>
              <a:t/>
            </a:r>
            <a:br>
              <a:rPr lang="en-IN" dirty="0" smtClean="0"/>
            </a:br>
            <a:endParaRPr lang="en-IN" dirty="0" smtClean="0"/>
          </a:p>
          <a:p>
            <a:r>
              <a:rPr lang="en-US" dirty="0" smtClean="0"/>
              <a:t> </a:t>
            </a:r>
            <a:endParaRPr lang="en-IN" dirty="0"/>
          </a:p>
        </p:txBody>
      </p:sp>
      <p:sp>
        <p:nvSpPr>
          <p:cNvPr id="6" name="TextBox 5"/>
          <p:cNvSpPr txBox="1"/>
          <p:nvPr/>
        </p:nvSpPr>
        <p:spPr>
          <a:xfrm>
            <a:off x="551384" y="3489622"/>
            <a:ext cx="11017224" cy="2862322"/>
          </a:xfrm>
          <a:prstGeom prst="rect">
            <a:avLst/>
          </a:prstGeom>
          <a:noFill/>
        </p:spPr>
        <p:txBody>
          <a:bodyPr wrap="square" rtlCol="0">
            <a:spAutoFit/>
          </a:bodyPr>
          <a:lstStyle/>
          <a:p>
            <a:r>
              <a:rPr lang="en-US" dirty="0" smtClean="0"/>
              <a:t>We have partitioned the whole data into two sets of data randomly using train_test_split function into partition of size 80%-20% of the whole data into train-test sets respectively.</a:t>
            </a:r>
          </a:p>
          <a:p>
            <a:r>
              <a:rPr lang="en-US" dirty="0" smtClean="0"/>
              <a:t>Where the training data is used to train </a:t>
            </a:r>
            <a:r>
              <a:rPr lang="en-US" dirty="0"/>
              <a:t>and tune</a:t>
            </a:r>
            <a:r>
              <a:rPr lang="en-US" dirty="0" smtClean="0"/>
              <a:t> the model for prediction and than the performance of the model is tested using the test data. This helps us in getting a better idea about the prediction power of our model.</a:t>
            </a:r>
          </a:p>
          <a:p>
            <a:endParaRPr lang="en-US" dirty="0"/>
          </a:p>
          <a:p>
            <a:r>
              <a:rPr lang="en-US" dirty="0" smtClean="0"/>
              <a:t>After partition the size of two data sets is :-</a:t>
            </a:r>
          </a:p>
          <a:p>
            <a:pPr marL="285750" indent="-285750">
              <a:buFont typeface="Arial" panose="020B0604020202020204" pitchFamily="34" charset="0"/>
              <a:buChar char="•"/>
            </a:pPr>
            <a:r>
              <a:rPr lang="en-US" dirty="0" smtClean="0"/>
              <a:t>Training data set                                        </a:t>
            </a:r>
          </a:p>
          <a:p>
            <a:r>
              <a:rPr lang="en-US" dirty="0"/>
              <a:t> </a:t>
            </a:r>
            <a:r>
              <a:rPr lang="en-US" dirty="0" smtClean="0"/>
              <a:t>    size </a:t>
            </a:r>
            <a:r>
              <a:rPr lang="en-US" dirty="0"/>
              <a:t>of x_train is </a:t>
            </a:r>
            <a:r>
              <a:rPr lang="en-US" dirty="0" smtClean="0"/>
              <a:t>: (</a:t>
            </a:r>
            <a:r>
              <a:rPr lang="en-US" dirty="0"/>
              <a:t>241, 15</a:t>
            </a:r>
            <a:r>
              <a:rPr lang="en-US" dirty="0" smtClean="0"/>
              <a:t>)</a:t>
            </a:r>
          </a:p>
          <a:p>
            <a:r>
              <a:rPr lang="en-US" dirty="0" smtClean="0"/>
              <a:t>     size </a:t>
            </a:r>
            <a:r>
              <a:rPr lang="en-US" dirty="0"/>
              <a:t>of </a:t>
            </a:r>
            <a:r>
              <a:rPr lang="en-US" dirty="0" smtClean="0"/>
              <a:t>y_train </a:t>
            </a:r>
            <a:r>
              <a:rPr lang="en-US" dirty="0"/>
              <a:t>is </a:t>
            </a:r>
            <a:r>
              <a:rPr lang="en-US" dirty="0" smtClean="0"/>
              <a:t>: (</a:t>
            </a:r>
            <a:r>
              <a:rPr lang="en-US" dirty="0"/>
              <a:t>241, </a:t>
            </a:r>
            <a:r>
              <a:rPr lang="en-US" dirty="0" smtClean="0"/>
              <a:t>1)</a:t>
            </a:r>
            <a:endParaRPr lang="en-IN" dirty="0"/>
          </a:p>
          <a:p>
            <a:r>
              <a:rPr lang="en-US" dirty="0" smtClean="0"/>
              <a:t> </a:t>
            </a:r>
            <a:endParaRPr lang="en-IN" dirty="0"/>
          </a:p>
        </p:txBody>
      </p:sp>
      <p:sp>
        <p:nvSpPr>
          <p:cNvPr id="4" name="TextBox 3"/>
          <p:cNvSpPr txBox="1"/>
          <p:nvPr/>
        </p:nvSpPr>
        <p:spPr>
          <a:xfrm>
            <a:off x="568145" y="1628800"/>
            <a:ext cx="3640099" cy="1754326"/>
          </a:xfrm>
          <a:prstGeom prst="rect">
            <a:avLst/>
          </a:prstGeom>
          <a:noFill/>
        </p:spPr>
        <p:txBody>
          <a:bodyPr wrap="none" rtlCol="0">
            <a:spAutoFit/>
          </a:bodyPr>
          <a:lstStyle/>
          <a:p>
            <a:pPr marL="285750" lvl="0" indent="-285750">
              <a:buFont typeface="Arial" panose="020B0604020202020204" pitchFamily="34" charset="0"/>
              <a:buChar char="•"/>
            </a:pPr>
            <a:r>
              <a:rPr lang="en-IN" dirty="0"/>
              <a:t>I</a:t>
            </a:r>
            <a:r>
              <a:rPr lang="en-IN" dirty="0" smtClean="0"/>
              <a:t>nternship_Yes </a:t>
            </a:r>
            <a:endParaRPr lang="en-IN" dirty="0"/>
          </a:p>
          <a:p>
            <a:pPr marL="285750" lvl="0" indent="-285750">
              <a:buFont typeface="Arial" panose="020B0604020202020204" pitchFamily="34" charset="0"/>
              <a:buChar char="•"/>
            </a:pPr>
            <a:r>
              <a:rPr lang="en-IN" dirty="0"/>
              <a:t>E</a:t>
            </a:r>
            <a:r>
              <a:rPr lang="en-IN" dirty="0" smtClean="0"/>
              <a:t>xtracurricular activities_Yes</a:t>
            </a:r>
            <a:endParaRPr lang="en-IN" dirty="0"/>
          </a:p>
          <a:p>
            <a:pPr marL="285750" lvl="0" indent="-285750">
              <a:buFont typeface="Arial" panose="020B0604020202020204" pitchFamily="34" charset="0"/>
              <a:buChar char="•"/>
            </a:pPr>
            <a:r>
              <a:rPr lang="en-IN" dirty="0"/>
              <a:t>W</a:t>
            </a:r>
            <a:r>
              <a:rPr lang="en-IN" dirty="0" smtClean="0"/>
              <a:t>ork experience_Yes</a:t>
            </a:r>
            <a:endParaRPr lang="en-IN" dirty="0"/>
          </a:p>
          <a:p>
            <a:pPr marL="285750" lvl="0" indent="-285750">
              <a:buFont typeface="Arial" panose="020B0604020202020204" pitchFamily="34" charset="0"/>
              <a:buChar char="•"/>
            </a:pPr>
            <a:r>
              <a:rPr lang="en-IN" dirty="0" smtClean="0"/>
              <a:t>Problem </a:t>
            </a:r>
            <a:r>
              <a:rPr lang="en-IN" dirty="0"/>
              <a:t>solving </a:t>
            </a:r>
            <a:r>
              <a:rPr lang="en-IN" dirty="0" smtClean="0"/>
              <a:t>skills </a:t>
            </a:r>
            <a:endParaRPr lang="en-IN" dirty="0"/>
          </a:p>
          <a:p>
            <a:pPr marL="285750" lvl="0" indent="-285750">
              <a:buFont typeface="Arial" panose="020B0604020202020204" pitchFamily="34" charset="0"/>
              <a:buChar char="•"/>
            </a:pPr>
            <a:r>
              <a:rPr lang="en-IN" dirty="0"/>
              <a:t>L</a:t>
            </a:r>
            <a:r>
              <a:rPr lang="en-IN" dirty="0" smtClean="0"/>
              <a:t>eadership/Teamwork skills</a:t>
            </a:r>
            <a:endParaRPr lang="en-IN" dirty="0"/>
          </a:p>
          <a:p>
            <a:pPr marL="285750" indent="-285750">
              <a:buFont typeface="Arial" panose="020B0604020202020204" pitchFamily="34" charset="0"/>
              <a:buChar char="•"/>
            </a:pPr>
            <a:r>
              <a:rPr lang="en-IN" dirty="0"/>
              <a:t>T</a:t>
            </a:r>
            <a:r>
              <a:rPr lang="en-IN" dirty="0" smtClean="0"/>
              <a:t>echnical/non-technical events_Yes</a:t>
            </a:r>
            <a:endParaRPr lang="en-IN" dirty="0"/>
          </a:p>
        </p:txBody>
      </p:sp>
      <p:sp>
        <p:nvSpPr>
          <p:cNvPr id="7" name="TextBox 6"/>
          <p:cNvSpPr txBox="1"/>
          <p:nvPr/>
        </p:nvSpPr>
        <p:spPr>
          <a:xfrm>
            <a:off x="4369788" y="1635946"/>
            <a:ext cx="3382396" cy="1477328"/>
          </a:xfrm>
          <a:prstGeom prst="rect">
            <a:avLst/>
          </a:prstGeom>
          <a:noFill/>
        </p:spPr>
        <p:txBody>
          <a:bodyPr wrap="square" rtlCol="0">
            <a:spAutoFit/>
          </a:bodyPr>
          <a:lstStyle/>
          <a:p>
            <a:pPr marL="285750" lvl="0" indent="-285750">
              <a:buFont typeface="Arial" panose="020B0604020202020204" pitchFamily="34" charset="0"/>
              <a:buChar char="•"/>
            </a:pPr>
            <a:r>
              <a:rPr lang="en-IN" dirty="0"/>
              <a:t>C</a:t>
            </a:r>
            <a:r>
              <a:rPr lang="en-IN" dirty="0" smtClean="0"/>
              <a:t>ommunication skills</a:t>
            </a:r>
            <a:endParaRPr lang="en-IN" dirty="0"/>
          </a:p>
          <a:p>
            <a:pPr marL="285750" lvl="0" indent="-285750">
              <a:buFont typeface="Arial" panose="020B0604020202020204" pitchFamily="34" charset="0"/>
              <a:buChar char="•"/>
            </a:pPr>
            <a:r>
              <a:rPr lang="en-IN" dirty="0" smtClean="0"/>
              <a:t>Degree Specialisation_CS</a:t>
            </a:r>
            <a:endParaRPr lang="en-IN" dirty="0"/>
          </a:p>
          <a:p>
            <a:pPr marL="285750" lvl="0" indent="-285750">
              <a:buFont typeface="Arial" panose="020B0604020202020204" pitchFamily="34" charset="0"/>
              <a:buChar char="•"/>
            </a:pPr>
            <a:r>
              <a:rPr lang="en-IN" dirty="0" smtClean="0"/>
              <a:t>Education Status_Pursuing </a:t>
            </a:r>
            <a:endParaRPr lang="en-IN" dirty="0"/>
          </a:p>
          <a:p>
            <a:pPr marL="285750" lvl="0" indent="-285750">
              <a:buFont typeface="Arial" panose="020B0604020202020204" pitchFamily="34" charset="0"/>
              <a:buChar char="•"/>
            </a:pPr>
            <a:r>
              <a:rPr lang="en-IN" dirty="0" smtClean="0"/>
              <a:t>Institute_NMIMS </a:t>
            </a:r>
            <a:endParaRPr lang="en-IN" dirty="0"/>
          </a:p>
          <a:p>
            <a:pPr marL="285750" lvl="0" indent="-285750">
              <a:buFont typeface="Arial" panose="020B0604020202020204" pitchFamily="34" charset="0"/>
              <a:buChar char="•"/>
            </a:pPr>
            <a:r>
              <a:rPr lang="en-IN" dirty="0" smtClean="0"/>
              <a:t>Degree Specialisation_Statistics </a:t>
            </a:r>
            <a:endParaRPr lang="en-IN" dirty="0"/>
          </a:p>
        </p:txBody>
      </p:sp>
      <p:sp>
        <p:nvSpPr>
          <p:cNvPr id="8" name="TextBox 7"/>
          <p:cNvSpPr txBox="1"/>
          <p:nvPr/>
        </p:nvSpPr>
        <p:spPr>
          <a:xfrm>
            <a:off x="8112224" y="1742442"/>
            <a:ext cx="3473145" cy="1477328"/>
          </a:xfrm>
          <a:prstGeom prst="rect">
            <a:avLst/>
          </a:prstGeom>
          <a:noFill/>
        </p:spPr>
        <p:txBody>
          <a:bodyPr wrap="square" rtlCol="0">
            <a:spAutoFit/>
          </a:bodyPr>
          <a:lstStyle/>
          <a:p>
            <a:pPr marL="285750" lvl="0" indent="-285750">
              <a:buFont typeface="Arial" panose="020B0604020202020204" pitchFamily="34" charset="0"/>
              <a:buChar char="•"/>
            </a:pPr>
            <a:r>
              <a:rPr lang="en-IN" dirty="0"/>
              <a:t> </a:t>
            </a:r>
            <a:r>
              <a:rPr lang="en-IN" dirty="0" smtClean="0"/>
              <a:t>Institute_University </a:t>
            </a:r>
            <a:r>
              <a:rPr lang="en-IN" dirty="0"/>
              <a:t>of </a:t>
            </a:r>
            <a:r>
              <a:rPr lang="en-IN" dirty="0" smtClean="0"/>
              <a:t>Mumbai</a:t>
            </a:r>
            <a:endParaRPr lang="en-IN" dirty="0"/>
          </a:p>
          <a:p>
            <a:pPr marL="285750" lvl="0" indent="-285750">
              <a:buFont typeface="Arial" panose="020B0604020202020204" pitchFamily="34" charset="0"/>
              <a:buChar char="•"/>
            </a:pPr>
            <a:r>
              <a:rPr lang="en-IN" dirty="0"/>
              <a:t> </a:t>
            </a:r>
            <a:r>
              <a:rPr lang="en-IN" dirty="0" smtClean="0"/>
              <a:t>Degree Specialisation_Zoology</a:t>
            </a:r>
            <a:endParaRPr lang="en-IN" dirty="0"/>
          </a:p>
          <a:p>
            <a:pPr marL="285750" lvl="0" indent="-285750">
              <a:buFont typeface="Arial" panose="020B0604020202020204" pitchFamily="34" charset="0"/>
              <a:buChar char="•"/>
            </a:pPr>
            <a:r>
              <a:rPr lang="en-IN" dirty="0" smtClean="0"/>
              <a:t>CGPA</a:t>
            </a:r>
            <a:endParaRPr lang="en-IN" dirty="0"/>
          </a:p>
          <a:p>
            <a:pPr marL="285750" lvl="0" indent="-285750">
              <a:buFont typeface="Arial" panose="020B0604020202020204" pitchFamily="34" charset="0"/>
              <a:buChar char="•"/>
            </a:pPr>
            <a:r>
              <a:rPr lang="en-IN" dirty="0" smtClean="0"/>
              <a:t>Degree Specialisation_IT</a:t>
            </a:r>
            <a:endParaRPr lang="en-IN" dirty="0"/>
          </a:p>
          <a:p>
            <a:r>
              <a:rPr lang="en-IN" dirty="0"/>
              <a:t> </a:t>
            </a:r>
          </a:p>
        </p:txBody>
      </p:sp>
      <p:sp>
        <p:nvSpPr>
          <p:cNvPr id="9" name="TextBox 8"/>
          <p:cNvSpPr txBox="1"/>
          <p:nvPr/>
        </p:nvSpPr>
        <p:spPr>
          <a:xfrm>
            <a:off x="4514403" y="5143777"/>
            <a:ext cx="2879122"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Test data set </a:t>
            </a:r>
          </a:p>
          <a:p>
            <a:r>
              <a:rPr lang="en-US" dirty="0"/>
              <a:t> </a:t>
            </a:r>
            <a:r>
              <a:rPr lang="en-US" dirty="0" smtClean="0"/>
              <a:t>    size </a:t>
            </a:r>
            <a:r>
              <a:rPr lang="en-US" dirty="0"/>
              <a:t>of </a:t>
            </a:r>
            <a:r>
              <a:rPr lang="en-US" dirty="0" smtClean="0"/>
              <a:t>x_test </a:t>
            </a:r>
            <a:r>
              <a:rPr lang="en-US" dirty="0"/>
              <a:t>is </a:t>
            </a:r>
            <a:r>
              <a:rPr lang="en-US" dirty="0" smtClean="0"/>
              <a:t>:(61, </a:t>
            </a:r>
            <a:r>
              <a:rPr lang="en-US" dirty="0"/>
              <a:t>15</a:t>
            </a:r>
            <a:r>
              <a:rPr lang="en-US" dirty="0" smtClean="0"/>
              <a:t>)</a:t>
            </a:r>
          </a:p>
          <a:p>
            <a:r>
              <a:rPr lang="en-US" dirty="0" smtClean="0"/>
              <a:t>     size </a:t>
            </a:r>
            <a:r>
              <a:rPr lang="en-US" dirty="0"/>
              <a:t>of </a:t>
            </a:r>
            <a:r>
              <a:rPr lang="en-US" dirty="0" smtClean="0"/>
              <a:t>y_test is :(61, 1)</a:t>
            </a:r>
            <a:endParaRPr lang="en-IN" dirty="0"/>
          </a:p>
        </p:txBody>
      </p:sp>
    </p:spTree>
    <p:extLst>
      <p:ext uri="{BB962C8B-B14F-4D97-AF65-F5344CB8AC3E}">
        <p14:creationId xmlns:p14="http://schemas.microsoft.com/office/powerpoint/2010/main" val="3190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304181" y="404664"/>
            <a:ext cx="10805160" cy="707886"/>
          </a:xfrm>
        </p:spPr>
        <p:txBody>
          <a:bodyPr/>
          <a:lstStyle/>
          <a:p>
            <a:r>
              <a:rPr lang="en-US" dirty="0">
                <a:solidFill>
                  <a:schemeClr val="tx1"/>
                </a:solidFill>
              </a:rPr>
              <a:t>Development of a model :-</a:t>
            </a:r>
            <a:endParaRPr lang="en-IN"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255813" y="6309320"/>
            <a:ext cx="302281" cy="365760"/>
          </a:xfrm>
        </p:spPr>
        <p:txBody>
          <a:bodyPr/>
          <a:lstStyle/>
          <a:p>
            <a:fld id="{4FAB73BC-B049-4115-A692-8D63A059BFB8}" type="slidenum">
              <a:rPr lang="en-US" noProof="0" smtClean="0"/>
              <a:t>31</a:t>
            </a:fld>
            <a:endParaRPr lang="en-US" noProof="0" dirty="0"/>
          </a:p>
        </p:txBody>
      </p:sp>
      <p:sp>
        <p:nvSpPr>
          <p:cNvPr id="7" name="TextBox 6">
            <a:extLst>
              <a:ext uri="{FF2B5EF4-FFF2-40B4-BE49-F238E27FC236}">
                <a16:creationId xmlns:a16="http://schemas.microsoft.com/office/drawing/2014/main" id="{5788401F-A5B4-502B-423B-1985A70BC73C}"/>
              </a:ext>
            </a:extLst>
          </p:cNvPr>
          <p:cNvSpPr txBox="1"/>
          <p:nvPr/>
        </p:nvSpPr>
        <p:spPr>
          <a:xfrm>
            <a:off x="304181" y="980728"/>
            <a:ext cx="11583638" cy="1231106"/>
          </a:xfrm>
          <a:prstGeom prst="rect">
            <a:avLst/>
          </a:prstGeom>
          <a:noFill/>
        </p:spPr>
        <p:txBody>
          <a:bodyPr wrap="square">
            <a:spAutoFit/>
          </a:bodyPr>
          <a:lstStyle/>
          <a:p>
            <a:r>
              <a:rPr lang="en-US" sz="2000" b="1" dirty="0"/>
              <a:t>Logistic Regression Model </a:t>
            </a:r>
            <a:r>
              <a:rPr lang="en-US" b="1" dirty="0"/>
              <a:t>:-</a:t>
            </a:r>
          </a:p>
          <a:p>
            <a:r>
              <a:rPr lang="en-US" b="0" i="0" dirty="0" smtClean="0">
                <a:effectLst/>
              </a:rPr>
              <a:t>A </a:t>
            </a:r>
            <a:r>
              <a:rPr lang="en-US" b="0" i="0" dirty="0">
                <a:effectLst/>
              </a:rPr>
              <a:t>logistic model, also known as logistic regression, is a statistical model used to analyze the relationship between a binary or categorical dependent variable and one or more independent variables</a:t>
            </a:r>
            <a:r>
              <a:rPr lang="en-US" dirty="0"/>
              <a:t>, it is a regression model that estimates the probability of an event occurring based on input features.</a:t>
            </a:r>
            <a:endParaRPr lang="en-IN" dirty="0"/>
          </a:p>
        </p:txBody>
      </p:sp>
      <p:sp>
        <p:nvSpPr>
          <p:cNvPr id="10" name="TextBox 9">
            <a:extLst>
              <a:ext uri="{FF2B5EF4-FFF2-40B4-BE49-F238E27FC236}">
                <a16:creationId xmlns:a16="http://schemas.microsoft.com/office/drawing/2014/main" id="{5C302ABB-69F7-23B2-0DF4-731F084589BF}"/>
              </a:ext>
            </a:extLst>
          </p:cNvPr>
          <p:cNvSpPr txBox="1"/>
          <p:nvPr/>
        </p:nvSpPr>
        <p:spPr>
          <a:xfrm>
            <a:off x="390356" y="2357533"/>
            <a:ext cx="4711699" cy="3970318"/>
          </a:xfrm>
          <a:prstGeom prst="rect">
            <a:avLst/>
          </a:prstGeom>
          <a:noFill/>
        </p:spPr>
        <p:txBody>
          <a:bodyPr wrap="square" rtlCol="0">
            <a:spAutoFit/>
          </a:bodyPr>
          <a:lstStyle/>
          <a:p>
            <a:r>
              <a:rPr lang="en-IN" b="0" i="0" dirty="0">
                <a:effectLst/>
                <a:latin typeface="Consolas" panose="020B0609020204030204" pitchFamily="49" charset="0"/>
              </a:rPr>
              <a:t>From </a:t>
            </a:r>
            <a:r>
              <a:rPr lang="en-IN" b="0" i="0" dirty="0" smtClean="0">
                <a:effectLst/>
                <a:latin typeface="Consolas" panose="020B0609020204030204" pitchFamily="49" charset="0"/>
              </a:rPr>
              <a:t>train</a:t>
            </a:r>
            <a:r>
              <a:rPr lang="en-IN" dirty="0">
                <a:latin typeface="Consolas" panose="020B0609020204030204" pitchFamily="49" charset="0"/>
              </a:rPr>
              <a:t> </a:t>
            </a:r>
            <a:r>
              <a:rPr lang="en-IN" dirty="0" smtClean="0">
                <a:latin typeface="Consolas" panose="020B0609020204030204" pitchFamily="49" charset="0"/>
              </a:rPr>
              <a:t>data</a:t>
            </a:r>
            <a:r>
              <a:rPr lang="en-IN" b="0" dirty="0" smtClean="0">
                <a:effectLst/>
                <a:latin typeface="Consolas" panose="020B0609020204030204" pitchFamily="49" charset="0"/>
              </a:rPr>
              <a:t> </a:t>
            </a:r>
            <a:r>
              <a:rPr lang="en-IN" b="0" dirty="0">
                <a:effectLst/>
                <a:latin typeface="Consolas" panose="020B0609020204030204" pitchFamily="49" charset="0"/>
              </a:rPr>
              <a:t>:-</a:t>
            </a:r>
          </a:p>
          <a:p>
            <a:endParaRPr lang="en-IN" i="0" dirty="0">
              <a:latin typeface="Consolas" panose="020B0609020204030204" pitchFamily="49" charset="0"/>
            </a:endParaRPr>
          </a:p>
          <a:p>
            <a:endParaRPr lang="en-IN" b="1" dirty="0">
              <a:effectLst/>
              <a:latin typeface="Consolas" panose="020B0609020204030204" pitchFamily="49" charset="0"/>
            </a:endParaRPr>
          </a:p>
          <a:p>
            <a:endParaRPr lang="en-IN" b="1" i="0" dirty="0">
              <a:latin typeface="Consolas" panose="020B0609020204030204" pitchFamily="49" charset="0"/>
            </a:endParaRPr>
          </a:p>
          <a:p>
            <a:endParaRPr lang="en-IN" b="1" i="0" dirty="0">
              <a:effectLst/>
              <a:latin typeface="Consolas" panose="020B0609020204030204" pitchFamily="49" charset="0"/>
            </a:endParaRPr>
          </a:p>
          <a:p>
            <a:endParaRPr lang="en-IN" b="0" i="0" u="sng" dirty="0">
              <a:effectLst/>
              <a:latin typeface="Consolas" panose="020B0609020204030204" pitchFamily="49" charset="0"/>
            </a:endParaRPr>
          </a:p>
          <a:p>
            <a:endParaRPr lang="en-IN" b="0" i="0" u="sng" dirty="0" smtClean="0">
              <a:effectLst/>
              <a:latin typeface="Consolas" panose="020B0609020204030204" pitchFamily="49" charset="0"/>
            </a:endParaRPr>
          </a:p>
          <a:p>
            <a:endParaRPr lang="en-IN" u="sng" dirty="0">
              <a:latin typeface="Consolas" panose="020B0609020204030204" pitchFamily="49" charset="0"/>
            </a:endParaRPr>
          </a:p>
          <a:p>
            <a:endParaRPr lang="en-IN" b="0" i="0" u="sng" dirty="0" smtClean="0">
              <a:effectLst/>
              <a:latin typeface="Consolas" panose="020B0609020204030204" pitchFamily="49" charset="0"/>
            </a:endParaRPr>
          </a:p>
          <a:p>
            <a:endParaRPr lang="en-IN" b="0" i="0" u="sng" dirty="0" smtClean="0">
              <a:effectLst/>
              <a:latin typeface="Consolas" panose="020B0609020204030204" pitchFamily="49" charset="0"/>
            </a:endParaRPr>
          </a:p>
          <a:p>
            <a:endParaRPr lang="en-IN" b="0" i="0" u="sng" dirty="0" smtClean="0">
              <a:effectLst/>
              <a:latin typeface="Consolas" panose="020B0609020204030204" pitchFamily="49" charset="0"/>
            </a:endParaRPr>
          </a:p>
          <a:p>
            <a:r>
              <a:rPr lang="en-IN" b="0" i="0" u="sng" dirty="0" smtClean="0">
                <a:effectLst/>
                <a:latin typeface="Consolas" panose="020B0609020204030204" pitchFamily="49" charset="0"/>
              </a:rPr>
              <a:t>accuracy </a:t>
            </a:r>
            <a:r>
              <a:rPr lang="en-IN" b="0" i="0" u="sng" dirty="0">
                <a:effectLst/>
                <a:latin typeface="Consolas" panose="020B0609020204030204" pitchFamily="49" charset="0"/>
              </a:rPr>
              <a:t>score</a:t>
            </a:r>
            <a:r>
              <a:rPr lang="en-IN" b="0" i="0" dirty="0">
                <a:effectLst/>
                <a:latin typeface="Consolas" panose="020B0609020204030204" pitchFamily="49" charset="0"/>
              </a:rPr>
              <a:t>: 0.976923076923 </a:t>
            </a:r>
            <a:r>
              <a:rPr lang="en-IN" b="0" i="0" u="sng" dirty="0">
                <a:effectLst/>
                <a:latin typeface="Consolas" panose="020B0609020204030204" pitchFamily="49" charset="0"/>
              </a:rPr>
              <a:t>recall score</a:t>
            </a:r>
            <a:r>
              <a:rPr lang="en-IN" b="0" i="0" dirty="0">
                <a:effectLst/>
                <a:latin typeface="Consolas" panose="020B0609020204030204" pitchFamily="49" charset="0"/>
              </a:rPr>
              <a:t>: 0.99115044247787 </a:t>
            </a:r>
            <a:r>
              <a:rPr lang="en-IN" b="0" i="0" u="sng" dirty="0">
                <a:effectLst/>
                <a:latin typeface="Consolas" panose="020B0609020204030204" pitchFamily="49" charset="0"/>
              </a:rPr>
              <a:t>precision score</a:t>
            </a:r>
            <a:r>
              <a:rPr lang="en-IN" b="0" i="0" dirty="0">
                <a:effectLst/>
                <a:latin typeface="Consolas" panose="020B0609020204030204" pitchFamily="49" charset="0"/>
              </a:rPr>
              <a:t>: 0.98245614035</a:t>
            </a:r>
            <a:endParaRPr lang="en-IN" dirty="0"/>
          </a:p>
        </p:txBody>
      </p:sp>
      <p:sp>
        <p:nvSpPr>
          <p:cNvPr id="11" name="TextBox 10">
            <a:extLst>
              <a:ext uri="{FF2B5EF4-FFF2-40B4-BE49-F238E27FC236}">
                <a16:creationId xmlns:a16="http://schemas.microsoft.com/office/drawing/2014/main" id="{8E73DFF2-0A6E-54CC-2DFE-14CA371BD661}"/>
              </a:ext>
            </a:extLst>
          </p:cNvPr>
          <p:cNvSpPr txBox="1"/>
          <p:nvPr/>
        </p:nvSpPr>
        <p:spPr>
          <a:xfrm>
            <a:off x="3239776" y="2111380"/>
            <a:ext cx="6336704" cy="369332"/>
          </a:xfrm>
          <a:prstGeom prst="rect">
            <a:avLst/>
          </a:prstGeom>
          <a:noFill/>
        </p:spPr>
        <p:txBody>
          <a:bodyPr wrap="square" rtlCol="0">
            <a:spAutoFit/>
          </a:bodyPr>
          <a:lstStyle/>
          <a:p>
            <a:r>
              <a:rPr lang="en-US" dirty="0"/>
              <a:t>After fitting</a:t>
            </a:r>
            <a:r>
              <a:rPr lang="en-US" b="0" i="0" dirty="0">
                <a:effectLst/>
              </a:rPr>
              <a:t> model we get following output :-</a:t>
            </a:r>
          </a:p>
        </p:txBody>
      </p:sp>
      <p:sp>
        <p:nvSpPr>
          <p:cNvPr id="13" name="TextBox 12">
            <a:extLst>
              <a:ext uri="{FF2B5EF4-FFF2-40B4-BE49-F238E27FC236}">
                <a16:creationId xmlns:a16="http://schemas.microsoft.com/office/drawing/2014/main" id="{1EFB8EF7-E6DB-8F62-48F0-43A8011A2A7F}"/>
              </a:ext>
            </a:extLst>
          </p:cNvPr>
          <p:cNvSpPr txBox="1"/>
          <p:nvPr/>
        </p:nvSpPr>
        <p:spPr>
          <a:xfrm>
            <a:off x="6960096" y="2380257"/>
            <a:ext cx="4351659" cy="3970318"/>
          </a:xfrm>
          <a:prstGeom prst="rect">
            <a:avLst/>
          </a:prstGeom>
          <a:noFill/>
        </p:spPr>
        <p:txBody>
          <a:bodyPr wrap="square">
            <a:spAutoFit/>
          </a:bodyPr>
          <a:lstStyle/>
          <a:p>
            <a:r>
              <a:rPr lang="en-IN" b="0" i="0" dirty="0">
                <a:effectLst/>
                <a:latin typeface="Consolas" panose="020B0609020204030204" pitchFamily="49" charset="0"/>
              </a:rPr>
              <a:t>From </a:t>
            </a:r>
            <a:r>
              <a:rPr lang="en-IN" b="0" i="0" dirty="0" smtClean="0">
                <a:effectLst/>
                <a:latin typeface="Consolas" panose="020B0609020204030204" pitchFamily="49" charset="0"/>
              </a:rPr>
              <a:t>test data </a:t>
            </a:r>
            <a:r>
              <a:rPr lang="en-IN" b="0" i="0" dirty="0">
                <a:effectLst/>
                <a:latin typeface="Consolas" panose="020B0609020204030204" pitchFamily="49" charset="0"/>
              </a:rPr>
              <a:t>:-</a:t>
            </a:r>
          </a:p>
          <a:p>
            <a:endParaRPr lang="en-IN" b="0" i="0" dirty="0">
              <a:effectLst/>
              <a:latin typeface="Consolas" panose="020B0609020204030204" pitchFamily="49" charset="0"/>
            </a:endParaRPr>
          </a:p>
          <a:p>
            <a:endParaRPr lang="en-IN" dirty="0">
              <a:latin typeface="Consolas" panose="020B0609020204030204" pitchFamily="49" charset="0"/>
            </a:endParaRPr>
          </a:p>
          <a:p>
            <a:endParaRPr lang="en-IN" b="0" i="0" dirty="0">
              <a:effectLst/>
              <a:latin typeface="Consolas" panose="020B0609020204030204" pitchFamily="49" charset="0"/>
            </a:endParaRPr>
          </a:p>
          <a:p>
            <a:endParaRPr lang="en-IN" dirty="0">
              <a:latin typeface="Consolas" panose="020B0609020204030204" pitchFamily="49" charset="0"/>
            </a:endParaRPr>
          </a:p>
          <a:p>
            <a:endParaRPr lang="en-IN" b="0" i="0" dirty="0">
              <a:effectLst/>
              <a:latin typeface="Consolas" panose="020B0609020204030204" pitchFamily="49" charset="0"/>
            </a:endParaRPr>
          </a:p>
          <a:p>
            <a:endParaRPr lang="en-IN" b="0" i="0" u="sng" dirty="0" smtClean="0">
              <a:effectLst/>
              <a:latin typeface="Consolas" panose="020B0609020204030204" pitchFamily="49" charset="0"/>
            </a:endParaRPr>
          </a:p>
          <a:p>
            <a:endParaRPr lang="en-IN" u="sng" dirty="0">
              <a:latin typeface="Consolas" panose="020B0609020204030204" pitchFamily="49" charset="0"/>
            </a:endParaRPr>
          </a:p>
          <a:p>
            <a:endParaRPr lang="en-IN" b="0" i="0" u="sng" dirty="0" smtClean="0">
              <a:effectLst/>
              <a:latin typeface="Consolas" panose="020B0609020204030204" pitchFamily="49" charset="0"/>
            </a:endParaRPr>
          </a:p>
          <a:p>
            <a:endParaRPr lang="en-IN" u="sng" dirty="0">
              <a:latin typeface="Consolas" panose="020B0609020204030204" pitchFamily="49" charset="0"/>
            </a:endParaRPr>
          </a:p>
          <a:p>
            <a:endParaRPr lang="en-IN" u="sng" dirty="0">
              <a:latin typeface="Consolas" panose="020B0609020204030204" pitchFamily="49" charset="0"/>
            </a:endParaRPr>
          </a:p>
          <a:p>
            <a:r>
              <a:rPr lang="en-IN" b="0" i="0" u="sng" dirty="0" smtClean="0">
                <a:effectLst/>
                <a:latin typeface="Consolas" panose="020B0609020204030204" pitchFamily="49" charset="0"/>
              </a:rPr>
              <a:t>accuracy </a:t>
            </a:r>
            <a:r>
              <a:rPr lang="en-IN" b="0" i="0" u="sng" dirty="0">
                <a:effectLst/>
                <a:latin typeface="Consolas" panose="020B0609020204030204" pitchFamily="49" charset="0"/>
              </a:rPr>
              <a:t>score</a:t>
            </a:r>
            <a:r>
              <a:rPr lang="en-IN" b="0" i="0" dirty="0">
                <a:effectLst/>
                <a:latin typeface="Consolas" panose="020B0609020204030204" pitchFamily="49" charset="0"/>
              </a:rPr>
              <a:t>: 0.840909090909 </a:t>
            </a:r>
            <a:r>
              <a:rPr lang="en-IN" b="0" i="0" u="sng" dirty="0">
                <a:effectLst/>
                <a:latin typeface="Consolas" panose="020B0609020204030204" pitchFamily="49" charset="0"/>
              </a:rPr>
              <a:t>recall score</a:t>
            </a:r>
            <a:r>
              <a:rPr lang="en-IN" b="0" i="0" dirty="0">
                <a:effectLst/>
                <a:latin typeface="Consolas" panose="020B0609020204030204" pitchFamily="49" charset="0"/>
              </a:rPr>
              <a:t>: 0.94736842105263 </a:t>
            </a:r>
            <a:r>
              <a:rPr lang="en-IN" b="0" i="0" u="sng" dirty="0">
                <a:effectLst/>
                <a:latin typeface="Consolas" panose="020B0609020204030204" pitchFamily="49" charset="0"/>
              </a:rPr>
              <a:t>precision score</a:t>
            </a:r>
            <a:r>
              <a:rPr lang="en-IN" b="0" i="0" dirty="0">
                <a:effectLst/>
                <a:latin typeface="Consolas" panose="020B0609020204030204" pitchFamily="49" charset="0"/>
              </a:rPr>
              <a:t>: 0.878048780487</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53" y="2686989"/>
            <a:ext cx="4248766" cy="268547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81" y="2703177"/>
            <a:ext cx="4752528" cy="2669291"/>
          </a:xfrm>
          <a:prstGeom prst="rect">
            <a:avLst/>
          </a:prstGeom>
        </p:spPr>
      </p:pic>
    </p:spTree>
    <p:extLst>
      <p:ext uri="{BB962C8B-B14F-4D97-AF65-F5344CB8AC3E}">
        <p14:creationId xmlns:p14="http://schemas.microsoft.com/office/powerpoint/2010/main" val="444145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764704"/>
            <a:ext cx="10805160" cy="707886"/>
          </a:xfrm>
        </p:spPr>
        <p:txBody>
          <a:bodyPr/>
          <a:lstStyle/>
          <a:p>
            <a:r>
              <a:rPr lang="en-US" dirty="0" smtClean="0"/>
              <a:t>Logistic regression model:-</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32</a:t>
            </a:fld>
            <a:endParaRPr lang="en-US" noProof="0" dirty="0"/>
          </a:p>
        </p:txBody>
      </p:sp>
      <p:sp>
        <p:nvSpPr>
          <p:cNvPr id="4" name="TextBox 3"/>
          <p:cNvSpPr txBox="1"/>
          <p:nvPr/>
        </p:nvSpPr>
        <p:spPr>
          <a:xfrm>
            <a:off x="612810" y="1700808"/>
            <a:ext cx="11517577" cy="2585323"/>
          </a:xfrm>
          <a:prstGeom prst="rect">
            <a:avLst/>
          </a:prstGeom>
          <a:noFill/>
        </p:spPr>
        <p:txBody>
          <a:bodyPr wrap="none" rtlCol="0">
            <a:spAutoFit/>
          </a:bodyPr>
          <a:lstStyle/>
          <a:p>
            <a:r>
              <a:rPr lang="en-US" dirty="0" smtClean="0"/>
              <a:t>The Logistic regression model fitted using coefficients and variable is as follow:-</a:t>
            </a:r>
          </a:p>
          <a:p>
            <a:r>
              <a:rPr lang="en-US" dirty="0" smtClean="0"/>
              <a:t> </a:t>
            </a:r>
            <a:endParaRPr lang="en-US" dirty="0"/>
          </a:p>
          <a:p>
            <a:r>
              <a:rPr lang="en-US" dirty="0" smtClean="0"/>
              <a:t>      </a:t>
            </a:r>
            <a:r>
              <a:rPr lang="en-IN" dirty="0"/>
              <a:t>y = 1 / (1 + exp(-(0.3982 + internship_Yes * 0.8641 + extracurricular activities_Yes * 0.1858 </a:t>
            </a:r>
            <a:endParaRPr lang="en-IN" dirty="0" smtClean="0"/>
          </a:p>
          <a:p>
            <a:r>
              <a:rPr lang="en-IN" dirty="0" smtClean="0"/>
              <a:t>                      + work </a:t>
            </a:r>
            <a:r>
              <a:rPr lang="en-IN" dirty="0"/>
              <a:t>experience_Yes * 0.7525 + Problem solving skills * 0.5413 + leadership/Teamwork skills * 0.4077 </a:t>
            </a:r>
            <a:endParaRPr lang="en-IN" dirty="0" smtClean="0"/>
          </a:p>
          <a:p>
            <a:r>
              <a:rPr lang="en-IN" dirty="0"/>
              <a:t> </a:t>
            </a:r>
            <a:r>
              <a:rPr lang="en-IN" dirty="0" smtClean="0"/>
              <a:t>                     + </a:t>
            </a:r>
            <a:r>
              <a:rPr lang="en-IN" dirty="0"/>
              <a:t>technical/non-technical events_Yes * 0.3443 + communication skills * -0.2575 </a:t>
            </a:r>
            <a:endParaRPr lang="en-IN" dirty="0" smtClean="0"/>
          </a:p>
          <a:p>
            <a:r>
              <a:rPr lang="en-IN" dirty="0"/>
              <a:t> </a:t>
            </a:r>
            <a:r>
              <a:rPr lang="en-IN" dirty="0" smtClean="0"/>
              <a:t>                     + </a:t>
            </a:r>
            <a:r>
              <a:rPr lang="en-IN" dirty="0"/>
              <a:t>Degree Specialisation_CS * 0.9284 + Education Status_Pursuing * -0.5422 + Institute_NMIMS * 0.9226 </a:t>
            </a:r>
            <a:endParaRPr lang="en-IN" dirty="0" smtClean="0"/>
          </a:p>
          <a:p>
            <a:r>
              <a:rPr lang="en-IN" dirty="0"/>
              <a:t> </a:t>
            </a:r>
            <a:r>
              <a:rPr lang="en-IN" dirty="0" smtClean="0"/>
              <a:t>                     + </a:t>
            </a:r>
            <a:r>
              <a:rPr lang="en-IN" dirty="0"/>
              <a:t>Degree Specialisation_Statistics * 1.0468 + Institute_University of Mumbai * 0.7247 </a:t>
            </a:r>
            <a:endParaRPr lang="en-IN" dirty="0" smtClean="0"/>
          </a:p>
          <a:p>
            <a:r>
              <a:rPr lang="en-IN" dirty="0"/>
              <a:t> </a:t>
            </a:r>
            <a:r>
              <a:rPr lang="en-IN" dirty="0" smtClean="0"/>
              <a:t>                     + </a:t>
            </a:r>
            <a:r>
              <a:rPr lang="en-IN" dirty="0"/>
              <a:t>Degree Specialisation_Zoology * -0.3356 + CGPA * -0.2222 + Degree Specialisation_IT * 0.3520)))</a:t>
            </a:r>
          </a:p>
          <a:p>
            <a:endParaRPr lang="en-IN" dirty="0"/>
          </a:p>
        </p:txBody>
      </p:sp>
    </p:spTree>
    <p:extLst>
      <p:ext uri="{BB962C8B-B14F-4D97-AF65-F5344CB8AC3E}">
        <p14:creationId xmlns:p14="http://schemas.microsoft.com/office/powerpoint/2010/main" val="1431552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836712"/>
            <a:ext cx="10805160" cy="707886"/>
          </a:xfrm>
        </p:spPr>
        <p:txBody>
          <a:bodyPr/>
          <a:lstStyle/>
          <a:p>
            <a:r>
              <a:rPr lang="en-US" dirty="0" smtClean="0"/>
              <a:t>Odds ratio :-</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33</a:t>
            </a:fld>
            <a:endParaRPr lang="en-US" noProof="0" dirty="0"/>
          </a:p>
        </p:txBody>
      </p:sp>
      <p:pic>
        <p:nvPicPr>
          <p:cNvPr id="4" name="Picture 3"/>
          <p:cNvPicPr>
            <a:picLocks noChangeAspect="1"/>
          </p:cNvPicPr>
          <p:nvPr/>
        </p:nvPicPr>
        <p:blipFill>
          <a:blip r:embed="rId2"/>
          <a:stretch>
            <a:fillRect/>
          </a:stretch>
        </p:blipFill>
        <p:spPr>
          <a:xfrm>
            <a:off x="628788" y="1844824"/>
            <a:ext cx="4243076" cy="3672408"/>
          </a:xfrm>
          <a:prstGeom prst="rect">
            <a:avLst/>
          </a:prstGeom>
        </p:spPr>
      </p:pic>
      <p:sp>
        <p:nvSpPr>
          <p:cNvPr id="6" name="TextBox 5"/>
          <p:cNvSpPr txBox="1"/>
          <p:nvPr/>
        </p:nvSpPr>
        <p:spPr>
          <a:xfrm>
            <a:off x="5519936" y="1474241"/>
            <a:ext cx="5976664" cy="5078313"/>
          </a:xfrm>
          <a:prstGeom prst="rect">
            <a:avLst/>
          </a:prstGeom>
          <a:noFill/>
        </p:spPr>
        <p:txBody>
          <a:bodyPr wrap="square" rtlCol="0">
            <a:spAutoFit/>
          </a:bodyPr>
          <a:lstStyle/>
          <a:p>
            <a:r>
              <a:rPr lang="en-US" dirty="0" smtClean="0"/>
              <a:t>The </a:t>
            </a:r>
            <a:r>
              <a:rPr lang="en-US" dirty="0"/>
              <a:t>odds ratio is a measure of the association or relationship between two variables in a study. It quantifies the odds of an event occurring in one group relative to the odds of the event occurring in another group.</a:t>
            </a:r>
          </a:p>
          <a:p>
            <a:r>
              <a:rPr lang="en-US" dirty="0" smtClean="0"/>
              <a:t>Insights :-</a:t>
            </a:r>
          </a:p>
          <a:p>
            <a:pPr marL="285750" indent="-285750">
              <a:buFont typeface="Arial" panose="020B0604020202020204" pitchFamily="34" charset="0"/>
              <a:buChar char="•"/>
            </a:pPr>
            <a:r>
              <a:rPr lang="en-US" dirty="0" smtClean="0"/>
              <a:t>Here we can see that those who have internships have 2.3 times more odds of getting placed compared to not having internship.</a:t>
            </a:r>
          </a:p>
          <a:p>
            <a:pPr marL="285750" indent="-285750">
              <a:buFont typeface="Arial" panose="020B0604020202020204" pitchFamily="34" charset="0"/>
              <a:buChar char="•"/>
            </a:pPr>
            <a:r>
              <a:rPr lang="en-US" dirty="0" smtClean="0"/>
              <a:t>Similarly,  for other variables like extracurricular activities, Problem solving skills, communicating skills, team work skills Degree specialization have odds ratio greater than 1.4 </a:t>
            </a:r>
            <a:r>
              <a:rPr lang="en-US" dirty="0"/>
              <a:t>indicating a significant positive relationship with the target outcome</a:t>
            </a:r>
            <a:r>
              <a:rPr lang="en-US" dirty="0" smtClean="0"/>
              <a:t>.</a:t>
            </a:r>
          </a:p>
          <a:p>
            <a:pPr marL="285750" indent="-285750">
              <a:buFont typeface="Arial" panose="020B0604020202020204" pitchFamily="34" charset="0"/>
              <a:buChar char="•"/>
            </a:pPr>
            <a:r>
              <a:rPr lang="en-US" dirty="0" smtClean="0"/>
              <a:t>While CGPA with 1.1 odds ratio </a:t>
            </a:r>
            <a:r>
              <a:rPr lang="en-US" dirty="0"/>
              <a:t>suggesting indicating a modest positive association with the target outcome</a:t>
            </a:r>
            <a:r>
              <a:rPr lang="en-US" dirty="0" smtClean="0"/>
              <a:t>.</a:t>
            </a:r>
          </a:p>
          <a:p>
            <a:pPr marL="285750" indent="-285750">
              <a:buFont typeface="Arial" panose="020B0604020202020204" pitchFamily="34" charset="0"/>
              <a:buChar char="•"/>
            </a:pPr>
            <a:r>
              <a:rPr lang="en-US" dirty="0" smtClean="0"/>
              <a:t>Variables with value less than 1 indicates </a:t>
            </a:r>
            <a:r>
              <a:rPr lang="en-US" dirty="0"/>
              <a:t>modest negative association with the target outcome. </a:t>
            </a: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27164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209766" y="475437"/>
            <a:ext cx="10805160" cy="707886"/>
          </a:xfrm>
        </p:spPr>
        <p:txBody>
          <a:bodyPr>
            <a:normAutofit fontScale="90000"/>
          </a:bodyPr>
          <a:lstStyle/>
          <a:p>
            <a:r>
              <a:rPr lang="en-US" b="1" dirty="0">
                <a:latin typeface="Söhne"/>
              </a:rPr>
              <a:t>Decision Tree Model :-</a:t>
            </a:r>
            <a:br>
              <a:rPr lang="en-US" b="1" dirty="0">
                <a:latin typeface="Söhne"/>
              </a:rPr>
            </a:br>
            <a:endParaRPr lang="en-IN"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209766" y="6436477"/>
            <a:ext cx="302281" cy="365760"/>
          </a:xfrm>
        </p:spPr>
        <p:txBody>
          <a:bodyPr/>
          <a:lstStyle/>
          <a:p>
            <a:fld id="{4FAB73BC-B049-4115-A692-8D63A059BFB8}" type="slidenum">
              <a:rPr lang="en-US" noProof="0" smtClean="0"/>
              <a:t>34</a:t>
            </a:fld>
            <a:endParaRPr lang="en-US" noProof="0" dirty="0"/>
          </a:p>
        </p:txBody>
      </p:sp>
      <p:sp>
        <p:nvSpPr>
          <p:cNvPr id="5" name="TextBox 4">
            <a:extLst>
              <a:ext uri="{FF2B5EF4-FFF2-40B4-BE49-F238E27FC236}">
                <a16:creationId xmlns:a16="http://schemas.microsoft.com/office/drawing/2014/main" id="{193D81F0-0F06-8529-6D2C-42332D2CA0F8}"/>
              </a:ext>
            </a:extLst>
          </p:cNvPr>
          <p:cNvSpPr txBox="1"/>
          <p:nvPr/>
        </p:nvSpPr>
        <p:spPr>
          <a:xfrm>
            <a:off x="360906" y="1011344"/>
            <a:ext cx="11656018" cy="1200329"/>
          </a:xfrm>
          <a:prstGeom prst="rect">
            <a:avLst/>
          </a:prstGeom>
          <a:noFill/>
        </p:spPr>
        <p:txBody>
          <a:bodyPr wrap="square">
            <a:spAutoFit/>
          </a:bodyPr>
          <a:lstStyle/>
          <a:p>
            <a:pPr algn="l"/>
            <a:endParaRPr lang="en-US" b="0" i="0" dirty="0">
              <a:effectLst/>
              <a:latin typeface="Söhne"/>
            </a:endParaRPr>
          </a:p>
          <a:p>
            <a:pPr algn="l">
              <a:buFont typeface="Arial" panose="020B0604020202020204" pitchFamily="34" charset="0"/>
              <a:buChar char="•"/>
            </a:pPr>
            <a:r>
              <a:rPr lang="en-US" b="0" i="0" dirty="0">
                <a:effectLst/>
                <a:latin typeface="Söhne"/>
              </a:rPr>
              <a:t>The Decision Tree algorithm is a popular supervised machine learning model used for both classification and regression tasks.</a:t>
            </a:r>
          </a:p>
          <a:p>
            <a:pPr algn="l">
              <a:buFont typeface="Arial" panose="020B0604020202020204" pitchFamily="34" charset="0"/>
              <a:buChar char="•"/>
            </a:pPr>
            <a:r>
              <a:rPr lang="en-US" b="0" i="0" dirty="0">
                <a:effectLst/>
                <a:latin typeface="Söhne"/>
              </a:rPr>
              <a:t>It is a tree-like structure that recursively partitions the data based on feature conditions to make predictions.</a:t>
            </a:r>
          </a:p>
        </p:txBody>
      </p:sp>
      <p:sp>
        <p:nvSpPr>
          <p:cNvPr id="8" name="TextBox 7">
            <a:extLst>
              <a:ext uri="{FF2B5EF4-FFF2-40B4-BE49-F238E27FC236}">
                <a16:creationId xmlns:a16="http://schemas.microsoft.com/office/drawing/2014/main" id="{6EBB8880-AEE5-F11E-472C-1B0381FE91A2}"/>
              </a:ext>
            </a:extLst>
          </p:cNvPr>
          <p:cNvSpPr txBox="1"/>
          <p:nvPr/>
        </p:nvSpPr>
        <p:spPr>
          <a:xfrm>
            <a:off x="6605361" y="2754177"/>
            <a:ext cx="5257700" cy="369332"/>
          </a:xfrm>
          <a:prstGeom prst="rect">
            <a:avLst/>
          </a:prstGeom>
          <a:noFill/>
        </p:spPr>
        <p:txBody>
          <a:bodyPr wrap="square" rtlCol="0">
            <a:spAutoFit/>
          </a:bodyPr>
          <a:lstStyle/>
          <a:p>
            <a:r>
              <a:rPr lang="en-IN" sz="1800" b="0" i="0" kern="1200" dirty="0">
                <a:solidFill>
                  <a:srgbClr val="000000"/>
                </a:solidFill>
                <a:effectLst/>
              </a:rPr>
              <a:t>From </a:t>
            </a:r>
            <a:r>
              <a:rPr lang="en-IN" sz="1800" b="0" kern="1200" dirty="0">
                <a:solidFill>
                  <a:srgbClr val="000000"/>
                </a:solidFill>
                <a:effectLst/>
              </a:rPr>
              <a:t>test data :-</a:t>
            </a:r>
            <a:endParaRPr lang="en-US" b="1" dirty="0"/>
          </a:p>
        </p:txBody>
      </p:sp>
      <p:sp>
        <p:nvSpPr>
          <p:cNvPr id="10" name="TextBox 9">
            <a:extLst>
              <a:ext uri="{FF2B5EF4-FFF2-40B4-BE49-F238E27FC236}">
                <a16:creationId xmlns:a16="http://schemas.microsoft.com/office/drawing/2014/main" id="{F4680AD9-5BC2-022D-E5AA-ACC2D78990E9}"/>
              </a:ext>
            </a:extLst>
          </p:cNvPr>
          <p:cNvSpPr txBox="1"/>
          <p:nvPr/>
        </p:nvSpPr>
        <p:spPr>
          <a:xfrm>
            <a:off x="335360" y="2516453"/>
            <a:ext cx="6110286" cy="646331"/>
          </a:xfrm>
          <a:prstGeom prst="rect">
            <a:avLst/>
          </a:prstGeom>
          <a:noFill/>
        </p:spPr>
        <p:txBody>
          <a:bodyPr wrap="square">
            <a:spAutoFit/>
          </a:bodyPr>
          <a:lstStyle/>
          <a:p>
            <a:r>
              <a:rPr lang="en-US" dirty="0"/>
              <a:t>After fitting</a:t>
            </a:r>
            <a:r>
              <a:rPr lang="en-US" b="0" i="0" dirty="0">
                <a:effectLst/>
              </a:rPr>
              <a:t> model we get following output :-</a:t>
            </a:r>
          </a:p>
          <a:p>
            <a:r>
              <a:rPr lang="en-US" dirty="0" smtClean="0"/>
              <a:t>From </a:t>
            </a:r>
            <a:r>
              <a:rPr lang="en-US" dirty="0"/>
              <a:t>train data</a:t>
            </a:r>
            <a:r>
              <a:rPr lang="en-US" dirty="0" smtClean="0"/>
              <a:t>:-</a:t>
            </a:r>
            <a:endParaRPr lang="en-US" b="0" i="0"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15" y="3126012"/>
            <a:ext cx="4438949" cy="2535236"/>
          </a:xfrm>
          <a:prstGeom prst="rect">
            <a:avLst/>
          </a:prstGeom>
        </p:spPr>
      </p:pic>
      <p:sp>
        <p:nvSpPr>
          <p:cNvPr id="7" name="TextBox 6"/>
          <p:cNvSpPr txBox="1"/>
          <p:nvPr/>
        </p:nvSpPr>
        <p:spPr>
          <a:xfrm>
            <a:off x="839210" y="5324909"/>
            <a:ext cx="3102310" cy="1477328"/>
          </a:xfrm>
          <a:prstGeom prst="rect">
            <a:avLst/>
          </a:prstGeom>
          <a:noFill/>
        </p:spPr>
        <p:txBody>
          <a:bodyPr wrap="squar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a:t>
            </a:r>
            <a:r>
              <a:rPr lang="en-IN" u="sng" dirty="0" smtClean="0">
                <a:latin typeface="Consolas" panose="020B0609020204030204" pitchFamily="49" charset="0"/>
              </a:rPr>
              <a:t>score</a:t>
            </a:r>
            <a:r>
              <a:rPr lang="en-IN" dirty="0" smtClean="0">
                <a:latin typeface="Consolas" panose="020B0609020204030204" pitchFamily="49" charset="0"/>
              </a:rPr>
              <a:t>: 1.0</a:t>
            </a:r>
          </a:p>
          <a:p>
            <a:r>
              <a:rPr lang="en-IN" u="sng" dirty="0" smtClean="0">
                <a:latin typeface="Consolas" panose="020B0609020204030204" pitchFamily="49" charset="0"/>
              </a:rPr>
              <a:t>recall score</a:t>
            </a:r>
            <a:r>
              <a:rPr lang="en-IN" dirty="0" smtClean="0">
                <a:latin typeface="Consolas" panose="020B0609020204030204" pitchFamily="49" charset="0"/>
              </a:rPr>
              <a:t>: 1.0</a:t>
            </a:r>
          </a:p>
          <a:p>
            <a:r>
              <a:rPr lang="en-IN" u="sng" dirty="0" smtClean="0">
                <a:latin typeface="Consolas" panose="020B0609020204030204" pitchFamily="49" charset="0"/>
              </a:rPr>
              <a:t>precision score</a:t>
            </a:r>
            <a:r>
              <a:rPr lang="en-IN" dirty="0" smtClean="0">
                <a:latin typeface="Consolas" panose="020B0609020204030204" pitchFamily="49" charset="0"/>
              </a:rPr>
              <a:t>: 1.0</a:t>
            </a:r>
            <a:endParaRPr lang="en-IN" dirty="0"/>
          </a:p>
          <a:p>
            <a:endParaRPr lang="en-IN" dirty="0"/>
          </a:p>
        </p:txBody>
      </p:sp>
      <p:sp>
        <p:nvSpPr>
          <p:cNvPr id="9" name="TextBox 8"/>
          <p:cNvSpPr txBox="1"/>
          <p:nvPr/>
        </p:nvSpPr>
        <p:spPr>
          <a:xfrm>
            <a:off x="7176120" y="5324909"/>
            <a:ext cx="3350597"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a:t>
            </a:r>
            <a:r>
              <a:rPr lang="en-IN" u="sng" dirty="0" smtClean="0">
                <a:latin typeface="Consolas" panose="020B0609020204030204" pitchFamily="49" charset="0"/>
              </a:rPr>
              <a:t>score</a:t>
            </a:r>
            <a:r>
              <a:rPr lang="en-IN" dirty="0" smtClean="0">
                <a:latin typeface="Consolas" panose="020B0609020204030204" pitchFamily="49" charset="0"/>
              </a:rPr>
              <a:t>:0.78688524</a:t>
            </a:r>
          </a:p>
          <a:p>
            <a:r>
              <a:rPr lang="en-IN" u="sng" dirty="0" smtClean="0">
                <a:latin typeface="Consolas" panose="020B0609020204030204" pitchFamily="49" charset="0"/>
              </a:rPr>
              <a:t>recall score</a:t>
            </a:r>
            <a:r>
              <a:rPr lang="en-IN" dirty="0" smtClean="0">
                <a:latin typeface="Consolas" panose="020B0609020204030204" pitchFamily="49" charset="0"/>
              </a:rPr>
              <a:t>:0.7</a:t>
            </a:r>
          </a:p>
          <a:p>
            <a:r>
              <a:rPr lang="en-IN" u="sng" dirty="0" smtClean="0">
                <a:latin typeface="Consolas" panose="020B0609020204030204" pitchFamily="49" charset="0"/>
              </a:rPr>
              <a:t>precision score</a:t>
            </a:r>
            <a:r>
              <a:rPr lang="en-IN" dirty="0" smtClean="0">
                <a:latin typeface="Consolas" panose="020B0609020204030204" pitchFamily="49" charset="0"/>
              </a:rPr>
              <a:t>:0.84</a:t>
            </a:r>
            <a:endParaRPr lang="en-IN" dirty="0"/>
          </a:p>
          <a:p>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361" y="3032427"/>
            <a:ext cx="4891239" cy="2628821"/>
          </a:xfrm>
          <a:prstGeom prst="rect">
            <a:avLst/>
          </a:prstGeom>
        </p:spPr>
      </p:pic>
    </p:spTree>
    <p:extLst>
      <p:ext uri="{BB962C8B-B14F-4D97-AF65-F5344CB8AC3E}">
        <p14:creationId xmlns:p14="http://schemas.microsoft.com/office/powerpoint/2010/main" val="2940689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388071" y="574705"/>
            <a:ext cx="10805160" cy="707886"/>
          </a:xfrm>
        </p:spPr>
        <p:txBody>
          <a:bodyPr>
            <a:normAutofit fontScale="90000"/>
          </a:bodyPr>
          <a:lstStyle/>
          <a:p>
            <a:r>
              <a:rPr lang="en-US" b="1" dirty="0">
                <a:latin typeface="Söhne"/>
              </a:rPr>
              <a:t>Random Forest Model :-</a:t>
            </a:r>
            <a:br>
              <a:rPr lang="en-US" b="1" dirty="0">
                <a:latin typeface="Söhne"/>
              </a:rPr>
            </a:br>
            <a:endParaRPr lang="en-IN"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258212" y="6381328"/>
            <a:ext cx="302281" cy="365760"/>
          </a:xfrm>
        </p:spPr>
        <p:txBody>
          <a:bodyPr/>
          <a:lstStyle/>
          <a:p>
            <a:fld id="{4FAB73BC-B049-4115-A692-8D63A059BFB8}" type="slidenum">
              <a:rPr lang="en-US" noProof="0" smtClean="0"/>
              <a:t>35</a:t>
            </a:fld>
            <a:endParaRPr lang="en-US" noProof="0" dirty="0"/>
          </a:p>
        </p:txBody>
      </p:sp>
      <p:sp>
        <p:nvSpPr>
          <p:cNvPr id="5" name="TextBox 4">
            <a:extLst>
              <a:ext uri="{FF2B5EF4-FFF2-40B4-BE49-F238E27FC236}">
                <a16:creationId xmlns:a16="http://schemas.microsoft.com/office/drawing/2014/main" id="{F8F3C42B-C945-7E7D-0608-7EB196E9CA4C}"/>
              </a:ext>
            </a:extLst>
          </p:cNvPr>
          <p:cNvSpPr txBox="1"/>
          <p:nvPr/>
        </p:nvSpPr>
        <p:spPr>
          <a:xfrm>
            <a:off x="388071" y="912226"/>
            <a:ext cx="11803929" cy="1200329"/>
          </a:xfrm>
          <a:prstGeom prst="rect">
            <a:avLst/>
          </a:prstGeom>
          <a:noFill/>
        </p:spPr>
        <p:txBody>
          <a:bodyPr wrap="square" rtlCol="0">
            <a:spAutoFit/>
          </a:bodyPr>
          <a:lstStyle/>
          <a:p>
            <a:pPr algn="l"/>
            <a:endParaRPr lang="en-US" b="0" i="0" u="sng" dirty="0">
              <a:effectLst/>
              <a:latin typeface="Söhne"/>
            </a:endParaRPr>
          </a:p>
          <a:p>
            <a:pPr algn="l">
              <a:buFont typeface="Arial" panose="020B0604020202020204" pitchFamily="34" charset="0"/>
              <a:buChar char="•"/>
            </a:pPr>
            <a:r>
              <a:rPr lang="en-US" b="0" i="0" dirty="0">
                <a:effectLst/>
                <a:latin typeface="Söhne"/>
              </a:rPr>
              <a:t>Random Forest is a popular ensemble machine learning algorithm that combines the predictions of multiple decision trees to make accurate predictions.</a:t>
            </a:r>
          </a:p>
          <a:p>
            <a:pPr algn="l">
              <a:buFont typeface="Arial" panose="020B0604020202020204" pitchFamily="34" charset="0"/>
              <a:buChar char="•"/>
            </a:pPr>
            <a:r>
              <a:rPr lang="en-US" b="0" i="0" dirty="0">
                <a:effectLst/>
                <a:latin typeface="Söhne"/>
              </a:rPr>
              <a:t>It is known for its robustness, versatility, and ability to handle complex data.</a:t>
            </a:r>
          </a:p>
        </p:txBody>
      </p:sp>
      <p:sp>
        <p:nvSpPr>
          <p:cNvPr id="6" name="TextBox 5">
            <a:extLst>
              <a:ext uri="{FF2B5EF4-FFF2-40B4-BE49-F238E27FC236}">
                <a16:creationId xmlns:a16="http://schemas.microsoft.com/office/drawing/2014/main" id="{1A2A9B4C-4583-11DE-07F7-C44BC10288E4}"/>
              </a:ext>
            </a:extLst>
          </p:cNvPr>
          <p:cNvSpPr txBox="1"/>
          <p:nvPr/>
        </p:nvSpPr>
        <p:spPr>
          <a:xfrm>
            <a:off x="409353" y="2338534"/>
            <a:ext cx="6336704" cy="369332"/>
          </a:xfrm>
          <a:prstGeom prst="rect">
            <a:avLst/>
          </a:prstGeom>
          <a:noFill/>
        </p:spPr>
        <p:txBody>
          <a:bodyPr wrap="square" rtlCol="0">
            <a:spAutoFit/>
          </a:bodyPr>
          <a:lstStyle/>
          <a:p>
            <a:r>
              <a:rPr lang="en-US" dirty="0"/>
              <a:t>After fitting</a:t>
            </a:r>
            <a:r>
              <a:rPr lang="en-US" b="0" i="0" dirty="0">
                <a:effectLst/>
              </a:rPr>
              <a:t> model we get following output :-</a:t>
            </a:r>
          </a:p>
        </p:txBody>
      </p:sp>
      <p:sp>
        <p:nvSpPr>
          <p:cNvPr id="4" name="TextBox 3">
            <a:extLst>
              <a:ext uri="{FF2B5EF4-FFF2-40B4-BE49-F238E27FC236}">
                <a16:creationId xmlns:a16="http://schemas.microsoft.com/office/drawing/2014/main" id="{63562725-2910-8CB7-0A78-BFEE1C4BF07F}"/>
              </a:ext>
            </a:extLst>
          </p:cNvPr>
          <p:cNvSpPr txBox="1"/>
          <p:nvPr/>
        </p:nvSpPr>
        <p:spPr>
          <a:xfrm>
            <a:off x="284472" y="2707421"/>
            <a:ext cx="2590774" cy="369332"/>
          </a:xfrm>
          <a:prstGeom prst="rect">
            <a:avLst/>
          </a:prstGeom>
          <a:noFill/>
        </p:spPr>
        <p:txBody>
          <a:bodyPr wrap="none" rtlCol="0">
            <a:spAutoFit/>
          </a:bodyPr>
          <a:lstStyle/>
          <a:p>
            <a:r>
              <a:rPr lang="en-US" dirty="0">
                <a:latin typeface="Consolas" panose="020B0609020204030204" pitchFamily="49" charset="0"/>
              </a:rPr>
              <a:t> From Train data :-</a:t>
            </a:r>
            <a:endParaRPr lang="en-IN" dirty="0">
              <a:latin typeface="Consolas" panose="020B0609020204030204" pitchFamily="49" charset="0"/>
            </a:endParaRPr>
          </a:p>
        </p:txBody>
      </p:sp>
      <p:sp>
        <p:nvSpPr>
          <p:cNvPr id="12" name="TextBox 11">
            <a:extLst>
              <a:ext uri="{FF2B5EF4-FFF2-40B4-BE49-F238E27FC236}">
                <a16:creationId xmlns:a16="http://schemas.microsoft.com/office/drawing/2014/main" id="{71C59706-A085-B1D4-01B1-81D66C45E547}"/>
              </a:ext>
            </a:extLst>
          </p:cNvPr>
          <p:cNvSpPr txBox="1"/>
          <p:nvPr/>
        </p:nvSpPr>
        <p:spPr>
          <a:xfrm>
            <a:off x="6715574" y="2774256"/>
            <a:ext cx="3096344" cy="369332"/>
          </a:xfrm>
          <a:prstGeom prst="rect">
            <a:avLst/>
          </a:prstGeom>
          <a:noFill/>
        </p:spPr>
        <p:txBody>
          <a:bodyPr wrap="square" rtlCol="0">
            <a:spAutoFit/>
          </a:bodyPr>
          <a:lstStyle/>
          <a:p>
            <a:r>
              <a:rPr lang="en-US" dirty="0">
                <a:latin typeface="Consolas" panose="020B0609020204030204" pitchFamily="49" charset="0"/>
              </a:rPr>
              <a:t>From Test data:-</a:t>
            </a:r>
          </a:p>
        </p:txBody>
      </p:sp>
      <p:sp>
        <p:nvSpPr>
          <p:cNvPr id="7" name="TextBox 6"/>
          <p:cNvSpPr txBox="1"/>
          <p:nvPr/>
        </p:nvSpPr>
        <p:spPr>
          <a:xfrm>
            <a:off x="1127448" y="5430625"/>
            <a:ext cx="2717411"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smtClean="0">
                <a:latin typeface="Consolas" panose="020B0609020204030204" pitchFamily="49" charset="0"/>
              </a:rPr>
              <a:t>: 1.0 </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a:latin typeface="Consolas" panose="020B0609020204030204" pitchFamily="49" charset="0"/>
              </a:rPr>
              <a:t>: </a:t>
            </a:r>
            <a:r>
              <a:rPr lang="en-IN" dirty="0" smtClean="0">
                <a:latin typeface="Consolas" panose="020B0609020204030204" pitchFamily="49" charset="0"/>
              </a:rPr>
              <a:t>1.0</a:t>
            </a:r>
          </a:p>
          <a:p>
            <a:r>
              <a:rPr lang="en-IN" u="sng" dirty="0" smtClean="0">
                <a:latin typeface="Consolas" panose="020B0609020204030204" pitchFamily="49" charset="0"/>
              </a:rPr>
              <a:t>precision </a:t>
            </a:r>
            <a:r>
              <a:rPr lang="en-IN" u="sng" dirty="0">
                <a:latin typeface="Consolas" panose="020B0609020204030204" pitchFamily="49" charset="0"/>
              </a:rPr>
              <a:t>score</a:t>
            </a:r>
            <a:r>
              <a:rPr lang="en-IN" dirty="0" smtClean="0">
                <a:latin typeface="Consolas" panose="020B0609020204030204" pitchFamily="49" charset="0"/>
              </a:rPr>
              <a:t>: 1.0</a:t>
            </a:r>
            <a:endParaRPr lang="en-IN" dirty="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3142544"/>
            <a:ext cx="4680520" cy="2518704"/>
          </a:xfrm>
          <a:prstGeom prst="rect">
            <a:avLst/>
          </a:prstGeom>
        </p:spPr>
      </p:pic>
      <p:sp>
        <p:nvSpPr>
          <p:cNvPr id="9" name="TextBox 8"/>
          <p:cNvSpPr txBox="1"/>
          <p:nvPr/>
        </p:nvSpPr>
        <p:spPr>
          <a:xfrm>
            <a:off x="7118028" y="5430625"/>
            <a:ext cx="3603872"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a:latin typeface="Consolas" panose="020B0609020204030204" pitchFamily="49" charset="0"/>
              </a:rPr>
              <a:t>: </a:t>
            </a:r>
            <a:r>
              <a:rPr lang="en-IN" dirty="0" smtClean="0">
                <a:latin typeface="Consolas" panose="020B0609020204030204" pitchFamily="49" charset="0"/>
              </a:rPr>
              <a:t>0.91803278</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a:latin typeface="Consolas" panose="020B0609020204030204" pitchFamily="49" charset="0"/>
              </a:rPr>
              <a:t>: </a:t>
            </a:r>
            <a:r>
              <a:rPr lang="en-IN" dirty="0" smtClean="0">
                <a:latin typeface="Consolas" panose="020B0609020204030204" pitchFamily="49" charset="0"/>
              </a:rPr>
              <a:t>0.9</a:t>
            </a:r>
          </a:p>
          <a:p>
            <a:r>
              <a:rPr lang="en-IN" u="sng" dirty="0" smtClean="0">
                <a:latin typeface="Consolas" panose="020B0609020204030204" pitchFamily="49" charset="0"/>
              </a:rPr>
              <a:t>precision score</a:t>
            </a:r>
            <a:r>
              <a:rPr lang="en-IN" dirty="0" smtClean="0">
                <a:latin typeface="Consolas" panose="020B0609020204030204" pitchFamily="49" charset="0"/>
              </a:rPr>
              <a:t>:0.931034427</a:t>
            </a:r>
            <a:endParaRPr lang="en-IN" dirty="0"/>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574" y="3140180"/>
            <a:ext cx="4853034" cy="2521068"/>
          </a:xfrm>
          <a:prstGeom prst="rect">
            <a:avLst/>
          </a:prstGeom>
        </p:spPr>
      </p:pic>
    </p:spTree>
    <p:extLst>
      <p:ext uri="{BB962C8B-B14F-4D97-AF65-F5344CB8AC3E}">
        <p14:creationId xmlns:p14="http://schemas.microsoft.com/office/powerpoint/2010/main" val="3708421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305132" y="546334"/>
            <a:ext cx="10805160" cy="707886"/>
          </a:xfrm>
        </p:spPr>
        <p:txBody>
          <a:bodyPr>
            <a:normAutofit fontScale="90000"/>
          </a:bodyPr>
          <a:lstStyle/>
          <a:p>
            <a:r>
              <a:rPr lang="en-US" b="1" dirty="0">
                <a:latin typeface="Söhne"/>
              </a:rPr>
              <a:t>Support Vector Machine (SVM) Model :-</a:t>
            </a:r>
            <a:br>
              <a:rPr lang="en-US" b="1" dirty="0">
                <a:latin typeface="Söhne"/>
              </a:rPr>
            </a:br>
            <a:endParaRPr lang="en-IN"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262315" y="6309320"/>
            <a:ext cx="302281" cy="365760"/>
          </a:xfrm>
        </p:spPr>
        <p:txBody>
          <a:bodyPr/>
          <a:lstStyle/>
          <a:p>
            <a:fld id="{4FAB73BC-B049-4115-A692-8D63A059BFB8}" type="slidenum">
              <a:rPr lang="en-US" noProof="0" smtClean="0"/>
              <a:t>36</a:t>
            </a:fld>
            <a:endParaRPr lang="en-US" noProof="0" dirty="0"/>
          </a:p>
        </p:txBody>
      </p:sp>
      <p:sp>
        <p:nvSpPr>
          <p:cNvPr id="5" name="TextBox 4">
            <a:extLst>
              <a:ext uri="{FF2B5EF4-FFF2-40B4-BE49-F238E27FC236}">
                <a16:creationId xmlns:a16="http://schemas.microsoft.com/office/drawing/2014/main" id="{6C2AFCCA-1790-1B94-2CB6-A36A53332D9C}"/>
              </a:ext>
            </a:extLst>
          </p:cNvPr>
          <p:cNvSpPr txBox="1"/>
          <p:nvPr/>
        </p:nvSpPr>
        <p:spPr>
          <a:xfrm>
            <a:off x="335360" y="975499"/>
            <a:ext cx="11521280" cy="1200329"/>
          </a:xfrm>
          <a:prstGeom prst="rect">
            <a:avLst/>
          </a:prstGeom>
          <a:noFill/>
        </p:spPr>
        <p:txBody>
          <a:bodyPr wrap="square">
            <a:spAutoFit/>
          </a:bodyPr>
          <a:lstStyle/>
          <a:p>
            <a:pPr algn="l"/>
            <a:endParaRPr lang="en-US" b="0" i="0" u="sng" dirty="0">
              <a:effectLst/>
              <a:latin typeface="Söhne"/>
            </a:endParaRPr>
          </a:p>
          <a:p>
            <a:pPr algn="l">
              <a:buFont typeface="Arial" panose="020B0604020202020204" pitchFamily="34" charset="0"/>
              <a:buChar char="•"/>
            </a:pPr>
            <a:r>
              <a:rPr lang="en-US" b="0" i="0" dirty="0">
                <a:effectLst/>
                <a:latin typeface="Söhne"/>
              </a:rPr>
              <a:t>Support Vector Machine (SVM) is a powerful supervised machine learning algorithm used for both classification and regression tasks.</a:t>
            </a:r>
          </a:p>
          <a:p>
            <a:pPr algn="l">
              <a:buFont typeface="Arial" panose="020B0604020202020204" pitchFamily="34" charset="0"/>
              <a:buChar char="•"/>
            </a:pPr>
            <a:r>
              <a:rPr lang="en-US" b="0" i="0" dirty="0">
                <a:effectLst/>
                <a:latin typeface="Söhne"/>
              </a:rPr>
              <a:t>It is widely known for its ability to handle complex data and high-dimensional feature spaces.</a:t>
            </a:r>
          </a:p>
        </p:txBody>
      </p:sp>
      <p:sp>
        <p:nvSpPr>
          <p:cNvPr id="8" name="TextBox 7">
            <a:extLst>
              <a:ext uri="{FF2B5EF4-FFF2-40B4-BE49-F238E27FC236}">
                <a16:creationId xmlns:a16="http://schemas.microsoft.com/office/drawing/2014/main" id="{73D1DFDC-9918-832C-8E31-1CDD8D9E1C7A}"/>
              </a:ext>
            </a:extLst>
          </p:cNvPr>
          <p:cNvSpPr txBox="1"/>
          <p:nvPr/>
        </p:nvSpPr>
        <p:spPr>
          <a:xfrm>
            <a:off x="365029" y="2403560"/>
            <a:ext cx="6110286" cy="369332"/>
          </a:xfrm>
          <a:prstGeom prst="rect">
            <a:avLst/>
          </a:prstGeom>
          <a:noFill/>
        </p:spPr>
        <p:txBody>
          <a:bodyPr wrap="square">
            <a:spAutoFit/>
          </a:bodyPr>
          <a:lstStyle/>
          <a:p>
            <a:r>
              <a:rPr lang="en-US" dirty="0"/>
              <a:t>After fitting</a:t>
            </a:r>
            <a:r>
              <a:rPr lang="en-US" b="0" i="0" dirty="0">
                <a:effectLst/>
              </a:rPr>
              <a:t> model we get following output :-</a:t>
            </a:r>
          </a:p>
        </p:txBody>
      </p:sp>
      <p:sp>
        <p:nvSpPr>
          <p:cNvPr id="9" name="TextBox 8">
            <a:extLst>
              <a:ext uri="{FF2B5EF4-FFF2-40B4-BE49-F238E27FC236}">
                <a16:creationId xmlns:a16="http://schemas.microsoft.com/office/drawing/2014/main" id="{84006E44-5BE8-11EA-D812-F04FF424346D}"/>
              </a:ext>
            </a:extLst>
          </p:cNvPr>
          <p:cNvSpPr txBox="1"/>
          <p:nvPr/>
        </p:nvSpPr>
        <p:spPr>
          <a:xfrm>
            <a:off x="6824976" y="2708942"/>
            <a:ext cx="4320480" cy="369332"/>
          </a:xfrm>
          <a:prstGeom prst="rect">
            <a:avLst/>
          </a:prstGeom>
          <a:noFill/>
        </p:spPr>
        <p:txBody>
          <a:bodyPr wrap="square" rtlCol="0">
            <a:spAutoFit/>
          </a:bodyPr>
          <a:lstStyle/>
          <a:p>
            <a:r>
              <a:rPr lang="en-IN" b="0" i="0" dirty="0">
                <a:effectLst/>
              </a:rPr>
              <a:t>From </a:t>
            </a:r>
            <a:r>
              <a:rPr lang="en-IN" b="0" dirty="0">
                <a:effectLst/>
              </a:rPr>
              <a:t>test data:-</a:t>
            </a:r>
            <a:endParaRPr lang="en-US" b="1" i="0" dirty="0">
              <a:effectLst/>
            </a:endParaRPr>
          </a:p>
        </p:txBody>
      </p:sp>
      <p:sp>
        <p:nvSpPr>
          <p:cNvPr id="12" name="TextBox 11">
            <a:extLst>
              <a:ext uri="{FF2B5EF4-FFF2-40B4-BE49-F238E27FC236}">
                <a16:creationId xmlns:a16="http://schemas.microsoft.com/office/drawing/2014/main" id="{1EE1FBC0-B2F2-E243-038F-ED85D776E3D8}"/>
              </a:ext>
            </a:extLst>
          </p:cNvPr>
          <p:cNvSpPr txBox="1"/>
          <p:nvPr/>
        </p:nvSpPr>
        <p:spPr>
          <a:xfrm>
            <a:off x="396581" y="2719630"/>
            <a:ext cx="4608512" cy="369332"/>
          </a:xfrm>
          <a:prstGeom prst="rect">
            <a:avLst/>
          </a:prstGeom>
          <a:noFill/>
        </p:spPr>
        <p:txBody>
          <a:bodyPr wrap="square">
            <a:spAutoFit/>
          </a:bodyPr>
          <a:lstStyle/>
          <a:p>
            <a:r>
              <a:rPr lang="en-IN" b="0" i="0" dirty="0">
                <a:effectLst/>
              </a:rPr>
              <a:t>From </a:t>
            </a:r>
            <a:r>
              <a:rPr lang="en-IN" b="0" dirty="0">
                <a:effectLst/>
              </a:rPr>
              <a:t>train</a:t>
            </a:r>
            <a:r>
              <a:rPr lang="en-IN" dirty="0"/>
              <a:t> data</a:t>
            </a:r>
            <a:r>
              <a:rPr lang="en-IN" b="0" dirty="0">
                <a:effectLst/>
              </a:rPr>
              <a:t> :-</a:t>
            </a:r>
            <a:endParaRPr lang="en-IN" b="0" i="0" dirty="0">
              <a:effectLst/>
            </a:endParaRPr>
          </a:p>
        </p:txBody>
      </p:sp>
      <p:sp>
        <p:nvSpPr>
          <p:cNvPr id="4" name="TextBox 3"/>
          <p:cNvSpPr txBox="1"/>
          <p:nvPr/>
        </p:nvSpPr>
        <p:spPr>
          <a:xfrm>
            <a:off x="897854" y="5301208"/>
            <a:ext cx="3477234" cy="1754326"/>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smtClean="0">
                <a:latin typeface="Consolas" panose="020B0609020204030204" pitchFamily="49" charset="0"/>
              </a:rPr>
              <a:t>: 0.83817427</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smtClean="0">
                <a:latin typeface="Consolas" panose="020B0609020204030204" pitchFamily="49" charset="0"/>
              </a:rPr>
              <a:t>: 0.7933884</a:t>
            </a:r>
          </a:p>
          <a:p>
            <a:r>
              <a:rPr lang="en-IN" u="sng" dirty="0" smtClean="0">
                <a:latin typeface="Consolas" panose="020B0609020204030204" pitchFamily="49" charset="0"/>
              </a:rPr>
              <a:t>precision </a:t>
            </a:r>
            <a:r>
              <a:rPr lang="en-IN" u="sng" dirty="0">
                <a:latin typeface="Consolas" panose="020B0609020204030204" pitchFamily="49" charset="0"/>
              </a:rPr>
              <a:t>score</a:t>
            </a:r>
            <a:r>
              <a:rPr lang="en-IN" dirty="0" smtClean="0">
                <a:latin typeface="Consolas" panose="020B0609020204030204" pitchFamily="49" charset="0"/>
              </a:rPr>
              <a:t>: 0.7272727</a:t>
            </a:r>
          </a:p>
          <a:p>
            <a:endParaRPr lang="en-IN" dirty="0"/>
          </a:p>
          <a:p>
            <a:endParaRPr lang="en-IN" dirty="0"/>
          </a:p>
        </p:txBody>
      </p:sp>
      <p:sp>
        <p:nvSpPr>
          <p:cNvPr id="7" name="TextBox 6"/>
          <p:cNvSpPr txBox="1"/>
          <p:nvPr/>
        </p:nvSpPr>
        <p:spPr>
          <a:xfrm>
            <a:off x="7519802" y="5301208"/>
            <a:ext cx="3603872"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a:latin typeface="Consolas" panose="020B0609020204030204" pitchFamily="49" charset="0"/>
              </a:rPr>
              <a:t>: </a:t>
            </a:r>
            <a:r>
              <a:rPr lang="en-IN" dirty="0" smtClean="0">
                <a:latin typeface="Consolas" panose="020B0609020204030204" pitchFamily="49" charset="0"/>
              </a:rPr>
              <a:t>0.83606557</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a:latin typeface="Consolas" panose="020B0609020204030204" pitchFamily="49" charset="0"/>
              </a:rPr>
              <a:t>: </a:t>
            </a:r>
            <a:r>
              <a:rPr lang="en-IN" dirty="0" smtClean="0">
                <a:latin typeface="Consolas" panose="020B0609020204030204" pitchFamily="49" charset="0"/>
              </a:rPr>
              <a:t>0.8</a:t>
            </a:r>
          </a:p>
          <a:p>
            <a:r>
              <a:rPr lang="en-IN" u="sng" dirty="0" smtClean="0">
                <a:latin typeface="Consolas" panose="020B0609020204030204" pitchFamily="49" charset="0"/>
              </a:rPr>
              <a:t>precision score</a:t>
            </a:r>
            <a:r>
              <a:rPr lang="en-IN" dirty="0" smtClean="0">
                <a:latin typeface="Consolas" panose="020B0609020204030204" pitchFamily="49" charset="0"/>
              </a:rPr>
              <a:t>:0.857142857</a:t>
            </a:r>
            <a:endParaRPr lang="en-IN" dirty="0"/>
          </a:p>
          <a:p>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6" y="3008918"/>
            <a:ext cx="4914730" cy="265233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4" y="3078274"/>
            <a:ext cx="5067017" cy="2582974"/>
          </a:xfrm>
          <a:prstGeom prst="rect">
            <a:avLst/>
          </a:prstGeom>
        </p:spPr>
      </p:pic>
    </p:spTree>
    <p:extLst>
      <p:ext uri="{BB962C8B-B14F-4D97-AF65-F5344CB8AC3E}">
        <p14:creationId xmlns:p14="http://schemas.microsoft.com/office/powerpoint/2010/main" val="3755831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336141" y="577545"/>
            <a:ext cx="11519717" cy="707886"/>
          </a:xfrm>
        </p:spPr>
        <p:txBody>
          <a:bodyPr>
            <a:noAutofit/>
          </a:bodyPr>
          <a:lstStyle/>
          <a:p>
            <a:r>
              <a:rPr lang="en-US" sz="2800" b="1" dirty="0">
                <a:latin typeface="Söhne"/>
              </a:rPr>
              <a:t>K-Nearest Neighbors (KNN) Classification Model :-</a:t>
            </a:r>
            <a:br>
              <a:rPr lang="en-US" sz="2800" b="1" dirty="0">
                <a:latin typeface="Söhne"/>
              </a:rPr>
            </a:br>
            <a:endParaRPr lang="en-IN" sz="2800"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306008" y="6309320"/>
            <a:ext cx="302281" cy="365760"/>
          </a:xfrm>
        </p:spPr>
        <p:txBody>
          <a:bodyPr/>
          <a:lstStyle/>
          <a:p>
            <a:fld id="{4FAB73BC-B049-4115-A692-8D63A059BFB8}" type="slidenum">
              <a:rPr lang="en-US" noProof="0" smtClean="0"/>
              <a:t>37</a:t>
            </a:fld>
            <a:endParaRPr lang="en-US" noProof="0" dirty="0"/>
          </a:p>
        </p:txBody>
      </p:sp>
      <p:sp>
        <p:nvSpPr>
          <p:cNvPr id="5" name="TextBox 4">
            <a:extLst>
              <a:ext uri="{FF2B5EF4-FFF2-40B4-BE49-F238E27FC236}">
                <a16:creationId xmlns:a16="http://schemas.microsoft.com/office/drawing/2014/main" id="{6E482933-91AF-7C99-B4CB-2685C2CD94DE}"/>
              </a:ext>
            </a:extLst>
          </p:cNvPr>
          <p:cNvSpPr txBox="1"/>
          <p:nvPr/>
        </p:nvSpPr>
        <p:spPr>
          <a:xfrm>
            <a:off x="320086" y="1285431"/>
            <a:ext cx="11589096" cy="923330"/>
          </a:xfrm>
          <a:prstGeom prst="rect">
            <a:avLst/>
          </a:prstGeom>
          <a:noFill/>
        </p:spPr>
        <p:txBody>
          <a:bodyPr wrap="square">
            <a:spAutoFit/>
          </a:bodyPr>
          <a:lstStyle/>
          <a:p>
            <a:pPr algn="l">
              <a:buFont typeface="Arial" panose="020B0604020202020204" pitchFamily="34" charset="0"/>
              <a:buChar char="•"/>
            </a:pPr>
            <a:r>
              <a:rPr lang="en-US" b="0" i="0" dirty="0" smtClean="0">
                <a:effectLst/>
                <a:latin typeface="Söhne"/>
              </a:rPr>
              <a:t>The </a:t>
            </a:r>
            <a:r>
              <a:rPr lang="en-US" b="0" i="0" dirty="0">
                <a:effectLst/>
                <a:latin typeface="Söhne"/>
              </a:rPr>
              <a:t>K-Nearest Neighbors (KNN) algorithm is a simple and intuitive supervised machine learning model used for classification tasks.</a:t>
            </a:r>
          </a:p>
          <a:p>
            <a:pPr algn="l">
              <a:buFont typeface="Arial" panose="020B0604020202020204" pitchFamily="34" charset="0"/>
              <a:buChar char="•"/>
            </a:pPr>
            <a:r>
              <a:rPr lang="en-US" b="0" i="0" dirty="0">
                <a:effectLst/>
                <a:latin typeface="Söhne"/>
              </a:rPr>
              <a:t>It predicts the class of a new data point based on the classes of its k nearest neighbors in the feature space.</a:t>
            </a:r>
          </a:p>
        </p:txBody>
      </p:sp>
      <p:sp>
        <p:nvSpPr>
          <p:cNvPr id="9" name="TextBox 8">
            <a:extLst>
              <a:ext uri="{FF2B5EF4-FFF2-40B4-BE49-F238E27FC236}">
                <a16:creationId xmlns:a16="http://schemas.microsoft.com/office/drawing/2014/main" id="{F7137713-0A74-37F1-645D-08AF32B28018}"/>
              </a:ext>
            </a:extLst>
          </p:cNvPr>
          <p:cNvSpPr txBox="1"/>
          <p:nvPr/>
        </p:nvSpPr>
        <p:spPr>
          <a:xfrm>
            <a:off x="399451" y="2437805"/>
            <a:ext cx="6110286" cy="369332"/>
          </a:xfrm>
          <a:prstGeom prst="rect">
            <a:avLst/>
          </a:prstGeom>
          <a:noFill/>
        </p:spPr>
        <p:txBody>
          <a:bodyPr wrap="square">
            <a:spAutoFit/>
          </a:bodyPr>
          <a:lstStyle/>
          <a:p>
            <a:r>
              <a:rPr lang="en-US" dirty="0"/>
              <a:t>After fitting</a:t>
            </a:r>
            <a:r>
              <a:rPr lang="en-US" b="0" i="0" dirty="0">
                <a:effectLst/>
              </a:rPr>
              <a:t> model we get following output :-</a:t>
            </a:r>
          </a:p>
        </p:txBody>
      </p:sp>
      <p:sp>
        <p:nvSpPr>
          <p:cNvPr id="10" name="TextBox 9">
            <a:extLst>
              <a:ext uri="{FF2B5EF4-FFF2-40B4-BE49-F238E27FC236}">
                <a16:creationId xmlns:a16="http://schemas.microsoft.com/office/drawing/2014/main" id="{955BC2B8-6C37-4FEC-711C-A52AFB05F62B}"/>
              </a:ext>
            </a:extLst>
          </p:cNvPr>
          <p:cNvSpPr txBox="1"/>
          <p:nvPr/>
        </p:nvSpPr>
        <p:spPr>
          <a:xfrm>
            <a:off x="6456040" y="2789557"/>
            <a:ext cx="3956248" cy="369332"/>
          </a:xfrm>
          <a:prstGeom prst="rect">
            <a:avLst/>
          </a:prstGeom>
          <a:noFill/>
        </p:spPr>
        <p:txBody>
          <a:bodyPr wrap="square" rtlCol="0">
            <a:spAutoFit/>
          </a:bodyPr>
          <a:lstStyle/>
          <a:p>
            <a:r>
              <a:rPr lang="en-IN" b="0" i="0" dirty="0">
                <a:effectLst/>
              </a:rPr>
              <a:t>From </a:t>
            </a:r>
            <a:r>
              <a:rPr lang="en-IN" b="0" dirty="0">
                <a:effectLst/>
              </a:rPr>
              <a:t>test</a:t>
            </a:r>
            <a:r>
              <a:rPr lang="en-IN" dirty="0"/>
              <a:t> data</a:t>
            </a:r>
            <a:r>
              <a:rPr lang="en-IN" b="0" dirty="0">
                <a:effectLst/>
              </a:rPr>
              <a:t> :-</a:t>
            </a:r>
            <a:endParaRPr lang="en-US" b="1" dirty="0"/>
          </a:p>
        </p:txBody>
      </p:sp>
      <p:sp>
        <p:nvSpPr>
          <p:cNvPr id="12" name="TextBox 11">
            <a:extLst>
              <a:ext uri="{FF2B5EF4-FFF2-40B4-BE49-F238E27FC236}">
                <a16:creationId xmlns:a16="http://schemas.microsoft.com/office/drawing/2014/main" id="{094D8C1A-1DA2-8E14-0294-06BF188A828E}"/>
              </a:ext>
            </a:extLst>
          </p:cNvPr>
          <p:cNvSpPr txBox="1"/>
          <p:nvPr/>
        </p:nvSpPr>
        <p:spPr>
          <a:xfrm>
            <a:off x="399451" y="2799328"/>
            <a:ext cx="4448125" cy="369332"/>
          </a:xfrm>
          <a:prstGeom prst="rect">
            <a:avLst/>
          </a:prstGeom>
          <a:noFill/>
        </p:spPr>
        <p:txBody>
          <a:bodyPr wrap="square">
            <a:spAutoFit/>
          </a:bodyPr>
          <a:lstStyle/>
          <a:p>
            <a:r>
              <a:rPr lang="en-IN" b="0" i="0" dirty="0">
                <a:effectLst/>
              </a:rPr>
              <a:t>From </a:t>
            </a:r>
            <a:r>
              <a:rPr lang="en-IN" b="0" dirty="0">
                <a:effectLst/>
              </a:rPr>
              <a:t>train</a:t>
            </a:r>
            <a:r>
              <a:rPr lang="en-IN" dirty="0"/>
              <a:t> data</a:t>
            </a:r>
            <a:r>
              <a:rPr lang="en-IN" b="0" dirty="0">
                <a:effectLst/>
              </a:rPr>
              <a:t> :-</a:t>
            </a:r>
            <a:endParaRPr lang="en-IN" dirty="0"/>
          </a:p>
        </p:txBody>
      </p:sp>
      <p:sp>
        <p:nvSpPr>
          <p:cNvPr id="4" name="TextBox 3"/>
          <p:cNvSpPr txBox="1"/>
          <p:nvPr/>
        </p:nvSpPr>
        <p:spPr>
          <a:xfrm>
            <a:off x="839416" y="5380672"/>
            <a:ext cx="3857146"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a:t>
            </a:r>
            <a:r>
              <a:rPr lang="en-IN" u="sng" dirty="0" smtClean="0">
                <a:latin typeface="Consolas" panose="020B0609020204030204" pitchFamily="49" charset="0"/>
              </a:rPr>
              <a:t>score</a:t>
            </a:r>
            <a:r>
              <a:rPr lang="en-IN" dirty="0" smtClean="0">
                <a:latin typeface="Consolas" panose="020B0609020204030204" pitchFamily="49" charset="0"/>
              </a:rPr>
              <a:t>: 0.9170712448 </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a:latin typeface="Consolas" panose="020B0609020204030204" pitchFamily="49" charset="0"/>
              </a:rPr>
              <a:t>: </a:t>
            </a:r>
            <a:r>
              <a:rPr lang="en-IN" dirty="0" smtClean="0">
                <a:latin typeface="Consolas" panose="020B0609020204030204" pitchFamily="49" charset="0"/>
              </a:rPr>
              <a:t>0.8677685950</a:t>
            </a:r>
          </a:p>
          <a:p>
            <a:r>
              <a:rPr lang="en-IN" u="sng" dirty="0" smtClean="0">
                <a:latin typeface="Consolas" panose="020B0609020204030204" pitchFamily="49" charset="0"/>
              </a:rPr>
              <a:t>precision </a:t>
            </a:r>
            <a:r>
              <a:rPr lang="en-IN" u="sng" dirty="0">
                <a:latin typeface="Consolas" panose="020B0609020204030204" pitchFamily="49" charset="0"/>
              </a:rPr>
              <a:t>score</a:t>
            </a:r>
            <a:r>
              <a:rPr lang="en-IN" dirty="0" smtClean="0">
                <a:latin typeface="Consolas" panose="020B0609020204030204" pitchFamily="49" charset="0"/>
              </a:rPr>
              <a:t>: 0.96330275</a:t>
            </a:r>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23" y="3072180"/>
            <a:ext cx="5008005" cy="2589068"/>
          </a:xfrm>
          <a:prstGeom prst="rect">
            <a:avLst/>
          </a:prstGeom>
        </p:spPr>
      </p:pic>
      <p:sp>
        <p:nvSpPr>
          <p:cNvPr id="8" name="TextBox 7"/>
          <p:cNvSpPr txBox="1"/>
          <p:nvPr/>
        </p:nvSpPr>
        <p:spPr>
          <a:xfrm>
            <a:off x="6672064" y="5380672"/>
            <a:ext cx="3857146" cy="1477328"/>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a:latin typeface="Consolas" panose="020B0609020204030204" pitchFamily="49" charset="0"/>
              </a:rPr>
              <a:t>: </a:t>
            </a:r>
            <a:r>
              <a:rPr lang="en-IN" dirty="0" smtClean="0">
                <a:latin typeface="Consolas" panose="020B0609020204030204" pitchFamily="49" charset="0"/>
              </a:rPr>
              <a:t>0.83606557377</a:t>
            </a:r>
          </a:p>
          <a:p>
            <a:r>
              <a:rPr lang="en-IN" u="sng" dirty="0" smtClean="0">
                <a:latin typeface="Consolas" panose="020B0609020204030204" pitchFamily="49" charset="0"/>
              </a:rPr>
              <a:t>recall </a:t>
            </a:r>
            <a:r>
              <a:rPr lang="en-IN" u="sng" dirty="0">
                <a:latin typeface="Consolas" panose="020B0609020204030204" pitchFamily="49" charset="0"/>
              </a:rPr>
              <a:t>score</a:t>
            </a:r>
            <a:r>
              <a:rPr lang="en-IN" dirty="0">
                <a:latin typeface="Consolas" panose="020B0609020204030204" pitchFamily="49" charset="0"/>
              </a:rPr>
              <a:t>: </a:t>
            </a:r>
            <a:r>
              <a:rPr lang="en-IN" dirty="0" smtClean="0">
                <a:latin typeface="Consolas" panose="020B0609020204030204" pitchFamily="49" charset="0"/>
              </a:rPr>
              <a:t>0.766666667</a:t>
            </a:r>
          </a:p>
          <a:p>
            <a:r>
              <a:rPr lang="en-IN" u="sng" dirty="0" smtClean="0">
                <a:latin typeface="Consolas" panose="020B0609020204030204" pitchFamily="49" charset="0"/>
              </a:rPr>
              <a:t>precision </a:t>
            </a:r>
            <a:r>
              <a:rPr lang="en-IN" u="sng" dirty="0">
                <a:latin typeface="Consolas" panose="020B0609020204030204" pitchFamily="49" charset="0"/>
              </a:rPr>
              <a:t>score</a:t>
            </a:r>
            <a:r>
              <a:rPr lang="en-IN" dirty="0" smtClean="0">
                <a:latin typeface="Consolas" panose="020B0609020204030204" pitchFamily="49" charset="0"/>
              </a:rPr>
              <a:t>: 0.88461538</a:t>
            </a:r>
            <a:endParaRPr lang="en-IN" dirty="0"/>
          </a:p>
          <a:p>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4" y="3072180"/>
            <a:ext cx="5092115" cy="2589068"/>
          </a:xfrm>
          <a:prstGeom prst="rect">
            <a:avLst/>
          </a:prstGeom>
        </p:spPr>
      </p:pic>
    </p:spTree>
    <p:extLst>
      <p:ext uri="{BB962C8B-B14F-4D97-AF65-F5344CB8AC3E}">
        <p14:creationId xmlns:p14="http://schemas.microsoft.com/office/powerpoint/2010/main" val="3759336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4C88-9121-FDE0-F6E9-2DEE56A12187}"/>
              </a:ext>
            </a:extLst>
          </p:cNvPr>
          <p:cNvSpPr>
            <a:spLocks noGrp="1"/>
          </p:cNvSpPr>
          <p:nvPr>
            <p:ph type="title"/>
          </p:nvPr>
        </p:nvSpPr>
        <p:spPr>
          <a:xfrm>
            <a:off x="332028" y="530041"/>
            <a:ext cx="10805160" cy="707886"/>
          </a:xfrm>
        </p:spPr>
        <p:txBody>
          <a:bodyPr>
            <a:normAutofit fontScale="90000"/>
          </a:bodyPr>
          <a:lstStyle/>
          <a:p>
            <a:r>
              <a:rPr lang="en-US" b="1" dirty="0">
                <a:latin typeface="Söhne"/>
              </a:rPr>
              <a:t>XGBoost Model :-</a:t>
            </a:r>
            <a:br>
              <a:rPr lang="en-US" b="1" dirty="0">
                <a:latin typeface="Söhne"/>
              </a:rPr>
            </a:br>
            <a:endParaRPr lang="en-IN" dirty="0"/>
          </a:p>
        </p:txBody>
      </p:sp>
      <p:sp>
        <p:nvSpPr>
          <p:cNvPr id="3" name="Slide Number Placeholder 2">
            <a:extLst>
              <a:ext uri="{FF2B5EF4-FFF2-40B4-BE49-F238E27FC236}">
                <a16:creationId xmlns:a16="http://schemas.microsoft.com/office/drawing/2014/main" id="{52E192C2-B91A-1D32-619D-CDD07588121B}"/>
              </a:ext>
            </a:extLst>
          </p:cNvPr>
          <p:cNvSpPr>
            <a:spLocks noGrp="1"/>
          </p:cNvSpPr>
          <p:nvPr>
            <p:ph type="sldNum" sz="quarter" idx="4"/>
          </p:nvPr>
        </p:nvSpPr>
        <p:spPr>
          <a:xfrm>
            <a:off x="332028" y="6381328"/>
            <a:ext cx="302281" cy="365760"/>
          </a:xfrm>
        </p:spPr>
        <p:txBody>
          <a:bodyPr/>
          <a:lstStyle/>
          <a:p>
            <a:fld id="{4FAB73BC-B049-4115-A692-8D63A059BFB8}" type="slidenum">
              <a:rPr lang="en-US" noProof="0" smtClean="0"/>
              <a:t>38</a:t>
            </a:fld>
            <a:endParaRPr lang="en-US" noProof="0" dirty="0"/>
          </a:p>
        </p:txBody>
      </p:sp>
      <p:sp>
        <p:nvSpPr>
          <p:cNvPr id="5" name="TextBox 4">
            <a:extLst>
              <a:ext uri="{FF2B5EF4-FFF2-40B4-BE49-F238E27FC236}">
                <a16:creationId xmlns:a16="http://schemas.microsoft.com/office/drawing/2014/main" id="{AEE210AF-8EE8-421B-0C69-DC35A0D3005F}"/>
              </a:ext>
            </a:extLst>
          </p:cNvPr>
          <p:cNvSpPr txBox="1"/>
          <p:nvPr/>
        </p:nvSpPr>
        <p:spPr>
          <a:xfrm>
            <a:off x="332028" y="905874"/>
            <a:ext cx="11593288" cy="1477328"/>
          </a:xfrm>
          <a:prstGeom prst="rect">
            <a:avLst/>
          </a:prstGeom>
          <a:noFill/>
        </p:spPr>
        <p:txBody>
          <a:bodyPr wrap="square">
            <a:spAutoFit/>
          </a:bodyPr>
          <a:lstStyle/>
          <a:p>
            <a:pPr algn="l"/>
            <a:endParaRPr lang="en-US" b="0" i="0" u="sng" dirty="0">
              <a:effectLst/>
              <a:latin typeface="Söhne"/>
            </a:endParaRPr>
          </a:p>
          <a:p>
            <a:pPr algn="l">
              <a:buFont typeface="Arial" panose="020B0604020202020204" pitchFamily="34" charset="0"/>
              <a:buChar char="•"/>
            </a:pPr>
            <a:r>
              <a:rPr lang="en-US" b="0" i="0" dirty="0">
                <a:effectLst/>
                <a:latin typeface="Söhne"/>
              </a:rPr>
              <a:t>XGBoost (Extreme Gradient Boosting) is a powerful machine learning algorithm known for its effectiveness in handling structured data and a wide range of tasks.</a:t>
            </a:r>
          </a:p>
          <a:p>
            <a:pPr algn="l">
              <a:buFont typeface="Arial" panose="020B0604020202020204" pitchFamily="34" charset="0"/>
              <a:buChar char="•"/>
            </a:pPr>
            <a:r>
              <a:rPr lang="en-US" b="0" i="0" dirty="0">
                <a:effectLst/>
                <a:latin typeface="Söhne"/>
              </a:rPr>
              <a:t>It belongs to the family of gradient boosting algorithms and has gained popularity due to its exceptional performance in various machine learning competitions.</a:t>
            </a:r>
          </a:p>
        </p:txBody>
      </p:sp>
      <p:sp>
        <p:nvSpPr>
          <p:cNvPr id="8" name="TextBox 7">
            <a:extLst>
              <a:ext uri="{FF2B5EF4-FFF2-40B4-BE49-F238E27FC236}">
                <a16:creationId xmlns:a16="http://schemas.microsoft.com/office/drawing/2014/main" id="{798C8329-C7FD-B4C4-9013-0732FE29016C}"/>
              </a:ext>
            </a:extLst>
          </p:cNvPr>
          <p:cNvSpPr txBox="1"/>
          <p:nvPr/>
        </p:nvSpPr>
        <p:spPr>
          <a:xfrm>
            <a:off x="332563" y="2528992"/>
            <a:ext cx="6336704" cy="369332"/>
          </a:xfrm>
          <a:prstGeom prst="rect">
            <a:avLst/>
          </a:prstGeom>
          <a:noFill/>
        </p:spPr>
        <p:txBody>
          <a:bodyPr wrap="square" rtlCol="0">
            <a:spAutoFit/>
          </a:bodyPr>
          <a:lstStyle/>
          <a:p>
            <a:r>
              <a:rPr lang="en-US" dirty="0"/>
              <a:t>After fitting</a:t>
            </a:r>
            <a:r>
              <a:rPr lang="en-US" b="0" i="0" dirty="0">
                <a:effectLst/>
              </a:rPr>
              <a:t> model we get following output :-</a:t>
            </a:r>
          </a:p>
        </p:txBody>
      </p:sp>
      <p:sp>
        <p:nvSpPr>
          <p:cNvPr id="9" name="TextBox 8">
            <a:extLst>
              <a:ext uri="{FF2B5EF4-FFF2-40B4-BE49-F238E27FC236}">
                <a16:creationId xmlns:a16="http://schemas.microsoft.com/office/drawing/2014/main" id="{ED4584C6-8037-F882-83FB-EEBBEFCA3470}"/>
              </a:ext>
            </a:extLst>
          </p:cNvPr>
          <p:cNvSpPr txBox="1"/>
          <p:nvPr/>
        </p:nvSpPr>
        <p:spPr>
          <a:xfrm>
            <a:off x="6842470" y="2910042"/>
            <a:ext cx="3600538" cy="369332"/>
          </a:xfrm>
          <a:prstGeom prst="rect">
            <a:avLst/>
          </a:prstGeom>
          <a:noFill/>
        </p:spPr>
        <p:txBody>
          <a:bodyPr wrap="square" rtlCol="0">
            <a:spAutoFit/>
          </a:bodyPr>
          <a:lstStyle/>
          <a:p>
            <a:r>
              <a:rPr lang="en-IN" b="0" i="0" dirty="0">
                <a:effectLst/>
              </a:rPr>
              <a:t>From </a:t>
            </a:r>
            <a:r>
              <a:rPr lang="en-IN" b="0" dirty="0">
                <a:effectLst/>
              </a:rPr>
              <a:t>test</a:t>
            </a:r>
            <a:r>
              <a:rPr lang="en-IN" dirty="0"/>
              <a:t> data</a:t>
            </a:r>
            <a:r>
              <a:rPr lang="en-IN" b="0" dirty="0">
                <a:effectLst/>
              </a:rPr>
              <a:t> :-</a:t>
            </a:r>
            <a:endParaRPr lang="en-IN" b="0" i="0" dirty="0">
              <a:effectLst/>
            </a:endParaRPr>
          </a:p>
        </p:txBody>
      </p:sp>
      <p:sp>
        <p:nvSpPr>
          <p:cNvPr id="10" name="TextBox 9">
            <a:extLst>
              <a:ext uri="{FF2B5EF4-FFF2-40B4-BE49-F238E27FC236}">
                <a16:creationId xmlns:a16="http://schemas.microsoft.com/office/drawing/2014/main" id="{6529F794-410B-36D5-933F-DED1875293EE}"/>
              </a:ext>
            </a:extLst>
          </p:cNvPr>
          <p:cNvSpPr txBox="1"/>
          <p:nvPr/>
        </p:nvSpPr>
        <p:spPr>
          <a:xfrm>
            <a:off x="332028" y="2910042"/>
            <a:ext cx="5043892" cy="369332"/>
          </a:xfrm>
          <a:prstGeom prst="rect">
            <a:avLst/>
          </a:prstGeom>
          <a:noFill/>
        </p:spPr>
        <p:txBody>
          <a:bodyPr wrap="square">
            <a:spAutoFit/>
          </a:bodyPr>
          <a:lstStyle/>
          <a:p>
            <a:r>
              <a:rPr lang="en-IN" b="0" i="0" dirty="0" smtClean="0">
                <a:effectLst/>
              </a:rPr>
              <a:t>From </a:t>
            </a:r>
            <a:r>
              <a:rPr lang="en-IN" b="0" dirty="0">
                <a:effectLst/>
              </a:rPr>
              <a:t>train data:-</a:t>
            </a:r>
            <a:endParaRPr lang="en-IN" b="0" i="0" dirty="0">
              <a:effectLst/>
            </a:endParaRPr>
          </a:p>
        </p:txBody>
      </p:sp>
      <p:sp>
        <p:nvSpPr>
          <p:cNvPr id="7" name="TextBox 6"/>
          <p:cNvSpPr txBox="1"/>
          <p:nvPr/>
        </p:nvSpPr>
        <p:spPr>
          <a:xfrm>
            <a:off x="839416" y="5404930"/>
            <a:ext cx="2717411" cy="1754326"/>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smtClean="0">
                <a:latin typeface="Consolas" panose="020B0609020204030204" pitchFamily="49" charset="0"/>
              </a:rPr>
              <a:t>: 1.0</a:t>
            </a:r>
            <a:endParaRPr lang="en-IN" dirty="0">
              <a:latin typeface="Consolas" panose="020B0609020204030204" pitchFamily="49" charset="0"/>
            </a:endParaRPr>
          </a:p>
          <a:p>
            <a:r>
              <a:rPr lang="en-IN" u="sng" dirty="0">
                <a:latin typeface="Consolas" panose="020B0609020204030204" pitchFamily="49" charset="0"/>
              </a:rPr>
              <a:t>recall score</a:t>
            </a:r>
            <a:r>
              <a:rPr lang="en-IN" dirty="0" smtClean="0">
                <a:latin typeface="Consolas" panose="020B0609020204030204" pitchFamily="49" charset="0"/>
              </a:rPr>
              <a:t>: 1.0</a:t>
            </a:r>
            <a:endParaRPr lang="en-IN" dirty="0">
              <a:latin typeface="Consolas" panose="020B0609020204030204" pitchFamily="49" charset="0"/>
            </a:endParaRPr>
          </a:p>
          <a:p>
            <a:r>
              <a:rPr lang="en-IN" u="sng" dirty="0">
                <a:latin typeface="Consolas" panose="020B0609020204030204" pitchFamily="49" charset="0"/>
              </a:rPr>
              <a:t>precision score</a:t>
            </a:r>
            <a:r>
              <a:rPr lang="en-IN" dirty="0" smtClean="0">
                <a:latin typeface="Consolas" panose="020B0609020204030204" pitchFamily="49" charset="0"/>
              </a:rPr>
              <a:t>: 1.0</a:t>
            </a:r>
            <a:endParaRPr lang="en-IN" dirty="0"/>
          </a:p>
          <a:p>
            <a:endParaRPr lang="en-IN" dirty="0"/>
          </a:p>
          <a:p>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21" y="3208949"/>
            <a:ext cx="4957508" cy="2524307"/>
          </a:xfrm>
          <a:prstGeom prst="rect">
            <a:avLst/>
          </a:prstGeom>
        </p:spPr>
      </p:pic>
      <p:sp>
        <p:nvSpPr>
          <p:cNvPr id="13" name="TextBox 12"/>
          <p:cNvSpPr txBox="1"/>
          <p:nvPr/>
        </p:nvSpPr>
        <p:spPr>
          <a:xfrm>
            <a:off x="7219710" y="5406587"/>
            <a:ext cx="3730508" cy="1754326"/>
          </a:xfrm>
          <a:prstGeom prst="rect">
            <a:avLst/>
          </a:prstGeom>
          <a:noFill/>
        </p:spPr>
        <p:txBody>
          <a:bodyPr wrap="none" rtlCol="0">
            <a:spAutoFit/>
          </a:bodyPr>
          <a:lstStyle/>
          <a:p>
            <a:endParaRPr lang="en-IN" u="sng" dirty="0">
              <a:latin typeface="Consolas" panose="020B0609020204030204" pitchFamily="49" charset="0"/>
            </a:endParaRPr>
          </a:p>
          <a:p>
            <a:r>
              <a:rPr lang="en-IN" u="sng" dirty="0">
                <a:latin typeface="Consolas" panose="020B0609020204030204" pitchFamily="49" charset="0"/>
              </a:rPr>
              <a:t>accuracy score</a:t>
            </a:r>
            <a:r>
              <a:rPr lang="en-IN" dirty="0" smtClean="0">
                <a:latin typeface="Consolas" panose="020B0609020204030204" pitchFamily="49" charset="0"/>
              </a:rPr>
              <a:t>: 0.8524590</a:t>
            </a:r>
            <a:endParaRPr lang="en-IN" dirty="0">
              <a:latin typeface="Consolas" panose="020B0609020204030204" pitchFamily="49" charset="0"/>
            </a:endParaRPr>
          </a:p>
          <a:p>
            <a:r>
              <a:rPr lang="en-IN" u="sng" dirty="0">
                <a:latin typeface="Consolas" panose="020B0609020204030204" pitchFamily="49" charset="0"/>
              </a:rPr>
              <a:t>recall score</a:t>
            </a:r>
            <a:r>
              <a:rPr lang="en-IN" dirty="0" smtClean="0">
                <a:latin typeface="Consolas" panose="020B0609020204030204" pitchFamily="49" charset="0"/>
              </a:rPr>
              <a:t>: 0.8</a:t>
            </a:r>
            <a:endParaRPr lang="en-IN" dirty="0">
              <a:latin typeface="Consolas" panose="020B0609020204030204" pitchFamily="49" charset="0"/>
            </a:endParaRPr>
          </a:p>
          <a:p>
            <a:r>
              <a:rPr lang="en-IN" u="sng" dirty="0">
                <a:latin typeface="Consolas" panose="020B0609020204030204" pitchFamily="49" charset="0"/>
              </a:rPr>
              <a:t>precision score</a:t>
            </a:r>
            <a:r>
              <a:rPr lang="en-IN" dirty="0" smtClean="0">
                <a:latin typeface="Consolas" panose="020B0609020204030204" pitchFamily="49" charset="0"/>
              </a:rPr>
              <a:t>: 0.888888888</a:t>
            </a:r>
            <a:endParaRPr lang="en-IN" dirty="0"/>
          </a:p>
          <a:p>
            <a:endParaRPr lang="en-IN" dirty="0"/>
          </a:p>
          <a:p>
            <a:endParaRPr lang="en-IN"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70" y="3199268"/>
            <a:ext cx="5086178" cy="2524307"/>
          </a:xfrm>
          <a:prstGeom prst="rect">
            <a:avLst/>
          </a:prstGeom>
        </p:spPr>
      </p:pic>
    </p:spTree>
    <p:extLst>
      <p:ext uri="{BB962C8B-B14F-4D97-AF65-F5344CB8AC3E}">
        <p14:creationId xmlns:p14="http://schemas.microsoft.com/office/powerpoint/2010/main" val="1546225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59" y="704890"/>
            <a:ext cx="10805160" cy="707886"/>
          </a:xfrm>
        </p:spPr>
        <p:txBody>
          <a:bodyPr/>
          <a:lstStyle/>
          <a:p>
            <a:r>
              <a:rPr lang="en-US" dirty="0" smtClean="0"/>
              <a:t>ROC AUC curve:-</a:t>
            </a:r>
            <a:endParaRPr lang="en-IN" dirty="0"/>
          </a:p>
        </p:txBody>
      </p:sp>
      <p:sp>
        <p:nvSpPr>
          <p:cNvPr id="3" name="Slide Number Placeholder 2"/>
          <p:cNvSpPr>
            <a:spLocks noGrp="1"/>
          </p:cNvSpPr>
          <p:nvPr>
            <p:ph type="sldNum" sz="quarter" idx="4"/>
          </p:nvPr>
        </p:nvSpPr>
        <p:spPr>
          <a:xfrm>
            <a:off x="184219" y="6357333"/>
            <a:ext cx="302281" cy="365760"/>
          </a:xfrm>
        </p:spPr>
        <p:txBody>
          <a:bodyPr/>
          <a:lstStyle/>
          <a:p>
            <a:fld id="{4FAB73BC-B049-4115-A692-8D63A059BFB8}" type="slidenum">
              <a:rPr lang="en-US" noProof="0" smtClean="0"/>
              <a:t>39</a:t>
            </a:fld>
            <a:endParaRPr lang="en-US" noProof="0" dirty="0"/>
          </a:p>
        </p:txBody>
      </p:sp>
      <p:sp>
        <p:nvSpPr>
          <p:cNvPr id="4" name="TextBox 3"/>
          <p:cNvSpPr txBox="1"/>
          <p:nvPr/>
        </p:nvSpPr>
        <p:spPr>
          <a:xfrm>
            <a:off x="486500" y="1412776"/>
            <a:ext cx="11704330" cy="923330"/>
          </a:xfrm>
          <a:prstGeom prst="rect">
            <a:avLst/>
          </a:prstGeom>
          <a:noFill/>
        </p:spPr>
        <p:txBody>
          <a:bodyPr wrap="square" rtlCol="0">
            <a:spAutoFit/>
          </a:bodyPr>
          <a:lstStyle/>
          <a:p>
            <a:r>
              <a:rPr lang="en-US" dirty="0"/>
              <a:t>T</a:t>
            </a:r>
            <a:r>
              <a:rPr lang="en-US" dirty="0" smtClean="0"/>
              <a:t>he </a:t>
            </a:r>
            <a:r>
              <a:rPr lang="en-US" dirty="0"/>
              <a:t>ROC AUC curve is a powerful tool for visually assessing and comparing the performance of binary classification models</a:t>
            </a:r>
            <a:r>
              <a:rPr lang="en-US" dirty="0" smtClean="0"/>
              <a:t>. </a:t>
            </a:r>
            <a:r>
              <a:rPr lang="en-US" dirty="0"/>
              <a:t>Each point on the curve represents a different threshold, and the curve provides an overall visualization of the model's performance across all possible thresholds.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00" y="2510389"/>
            <a:ext cx="5544616" cy="3846944"/>
          </a:xfrm>
          <a:prstGeom prst="rect">
            <a:avLst/>
          </a:prstGeom>
        </p:spPr>
      </p:pic>
      <p:sp>
        <p:nvSpPr>
          <p:cNvPr id="7" name="TextBox 6"/>
          <p:cNvSpPr txBox="1"/>
          <p:nvPr/>
        </p:nvSpPr>
        <p:spPr>
          <a:xfrm>
            <a:off x="6168009" y="2636913"/>
            <a:ext cx="5832648" cy="3970318"/>
          </a:xfrm>
          <a:prstGeom prst="rect">
            <a:avLst/>
          </a:prstGeom>
          <a:noFill/>
        </p:spPr>
        <p:txBody>
          <a:bodyPr wrap="square" rtlCol="0">
            <a:spAutoFit/>
          </a:bodyPr>
          <a:lstStyle/>
          <a:p>
            <a:r>
              <a:rPr lang="en-US" dirty="0"/>
              <a:t>Here's a summary of the AUC values for </a:t>
            </a:r>
            <a:r>
              <a:rPr lang="en-US" dirty="0" smtClean="0"/>
              <a:t>the </a:t>
            </a:r>
            <a:r>
              <a:rPr lang="en-US" dirty="0"/>
              <a:t>models:</a:t>
            </a:r>
          </a:p>
          <a:p>
            <a:r>
              <a:rPr lang="en-US" dirty="0"/>
              <a:t>Logistic Regression: AUC = 0.82</a:t>
            </a:r>
          </a:p>
          <a:p>
            <a:r>
              <a:rPr lang="en-US" dirty="0"/>
              <a:t>Decision Tree: AUC = 0.84</a:t>
            </a:r>
          </a:p>
          <a:p>
            <a:r>
              <a:rPr lang="en-US" dirty="0"/>
              <a:t>Random Forest: AUC = 0.92</a:t>
            </a:r>
          </a:p>
          <a:p>
            <a:r>
              <a:rPr lang="en-US" dirty="0"/>
              <a:t>XGBoost: AUC = 0.87</a:t>
            </a:r>
          </a:p>
          <a:p>
            <a:r>
              <a:rPr lang="en-US" dirty="0"/>
              <a:t>KNN: AUC = 0.83</a:t>
            </a:r>
          </a:p>
          <a:p>
            <a:r>
              <a:rPr lang="en-US" dirty="0"/>
              <a:t>SVM: AUC = 0.85</a:t>
            </a:r>
          </a:p>
          <a:p>
            <a:r>
              <a:rPr lang="en-US" dirty="0"/>
              <a:t>The AUC values indicate the models' ability </a:t>
            </a:r>
            <a:r>
              <a:rPr lang="en-US" dirty="0" smtClean="0"/>
              <a:t>to</a:t>
            </a:r>
          </a:p>
          <a:p>
            <a:r>
              <a:rPr lang="en-US" dirty="0" smtClean="0"/>
              <a:t>distinguish </a:t>
            </a:r>
            <a:r>
              <a:rPr lang="en-US" dirty="0"/>
              <a:t>between the positive and negative classes, </a:t>
            </a:r>
            <a:endParaRPr lang="en-US" dirty="0" smtClean="0"/>
          </a:p>
          <a:p>
            <a:r>
              <a:rPr lang="en-US" dirty="0" smtClean="0"/>
              <a:t>with </a:t>
            </a:r>
            <a:r>
              <a:rPr lang="en-US" dirty="0"/>
              <a:t>higher values representing better performance</a:t>
            </a:r>
            <a:r>
              <a:rPr lang="en-US" dirty="0" smtClean="0"/>
              <a:t>.</a:t>
            </a:r>
          </a:p>
          <a:p>
            <a:r>
              <a:rPr lang="en-US" dirty="0" smtClean="0"/>
              <a:t>In </a:t>
            </a:r>
            <a:r>
              <a:rPr lang="en-US" dirty="0"/>
              <a:t>this case, the Random Forest model has the highest </a:t>
            </a:r>
            <a:endParaRPr lang="en-US" dirty="0" smtClean="0"/>
          </a:p>
          <a:p>
            <a:r>
              <a:rPr lang="en-US" dirty="0" smtClean="0"/>
              <a:t>AUC </a:t>
            </a:r>
            <a:r>
              <a:rPr lang="en-US" dirty="0"/>
              <a:t>of 0.92, </a:t>
            </a:r>
            <a:r>
              <a:rPr lang="en-US" dirty="0" smtClean="0"/>
              <a:t>followed </a:t>
            </a:r>
            <a:r>
              <a:rPr lang="en-US" dirty="0"/>
              <a:t>by XGBoost, SVM, Decision Tree, Logistic </a:t>
            </a:r>
            <a:r>
              <a:rPr lang="en-US" dirty="0" smtClean="0"/>
              <a:t>Regression, and </a:t>
            </a:r>
            <a:r>
              <a:rPr lang="en-US" dirty="0"/>
              <a:t>KNN.</a:t>
            </a:r>
          </a:p>
          <a:p>
            <a:endParaRPr lang="en-IN" dirty="0"/>
          </a:p>
        </p:txBody>
      </p:sp>
    </p:spTree>
    <p:extLst>
      <p:ext uri="{BB962C8B-B14F-4D97-AF65-F5344CB8AC3E}">
        <p14:creationId xmlns:p14="http://schemas.microsoft.com/office/powerpoint/2010/main" val="2920010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FAB73BC-B049-4115-A692-8D63A059BFB8}" type="slidenum">
              <a:rPr lang="en-US" noProof="0" smtClean="0"/>
              <a:t>4</a:t>
            </a:fld>
            <a:endParaRPr lang="en-US" noProof="0" dirty="0"/>
          </a:p>
        </p:txBody>
      </p:sp>
      <p:sp>
        <p:nvSpPr>
          <p:cNvPr id="4" name="Title 6"/>
          <p:cNvSpPr>
            <a:spLocks noGrp="1"/>
          </p:cNvSpPr>
          <p:nvPr>
            <p:ph type="title"/>
          </p:nvPr>
        </p:nvSpPr>
        <p:spPr>
          <a:xfrm>
            <a:off x="548640" y="990600"/>
            <a:ext cx="10805160" cy="956310"/>
          </a:xfrm>
        </p:spPr>
        <p:txBody>
          <a:bodyPr/>
          <a:lstStyle/>
          <a:p>
            <a:r>
              <a:rPr lang="en-IN" b="1" dirty="0">
                <a:solidFill>
                  <a:schemeClr val="tx1">
                    <a:lumMod val="85000"/>
                    <a:lumOff val="15000"/>
                  </a:schemeClr>
                </a:solidFill>
                <a:sym typeface="+mn-ea"/>
              </a:rPr>
              <a:t>APPROACH:</a:t>
            </a:r>
          </a:p>
        </p:txBody>
      </p:sp>
      <p:sp>
        <p:nvSpPr>
          <p:cNvPr id="5" name="Content Placeholder 7"/>
          <p:cNvSpPr txBox="1">
            <a:spLocks/>
          </p:cNvSpPr>
          <p:nvPr/>
        </p:nvSpPr>
        <p:spPr>
          <a:xfrm>
            <a:off x="551815" y="1917065"/>
            <a:ext cx="10288905" cy="2681605"/>
          </a:xfrm>
          <a:prstGeom prst="rect">
            <a:avLst/>
          </a:prstGeom>
        </p:spPr>
        <p:txBody>
          <a:bodyPr>
            <a:no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0" indent="0" algn="just">
              <a:lnSpc>
                <a:spcPct val="170000"/>
              </a:lnSpc>
              <a:buFont typeface="Arial" panose="020B0604020202020204" pitchFamily="34" charset="0"/>
              <a:buNone/>
            </a:pPr>
            <a:r>
              <a:rPr lang="en-US" dirty="0">
                <a:solidFill>
                  <a:schemeClr val="tx1">
                    <a:lumMod val="85000"/>
                    <a:lumOff val="15000"/>
                  </a:schemeClr>
                </a:solidFill>
                <a:sym typeface="+mn-ea"/>
              </a:rPr>
              <a:t>The classical machine learning tasks like Data Exploration, Data Cleaning ,Feature Engineering, Model Building and Model Testing. We will try out different machine learning algorithms that’s best fit for the above case.</a:t>
            </a:r>
          </a:p>
          <a:p>
            <a:pPr marL="0" indent="0">
              <a:buFont typeface="Arial" panose="020B0604020202020204" pitchFamily="34" charset="0"/>
              <a:buNone/>
            </a:pPr>
            <a:endParaRPr lang="en-IN" dirty="0">
              <a:solidFill>
                <a:schemeClr val="tx1">
                  <a:lumMod val="85000"/>
                  <a:lumOff val="15000"/>
                </a:schemeClr>
              </a:solidFill>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894615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76" y="512279"/>
            <a:ext cx="10805160" cy="707886"/>
          </a:xfrm>
        </p:spPr>
        <p:txBody>
          <a:bodyPr/>
          <a:lstStyle/>
          <a:p>
            <a:r>
              <a:rPr lang="en-US" dirty="0" smtClean="0"/>
              <a:t>Feature importance from Random Forest:-</a:t>
            </a:r>
            <a:endParaRPr lang="en-IN" dirty="0"/>
          </a:p>
        </p:txBody>
      </p:sp>
      <p:sp>
        <p:nvSpPr>
          <p:cNvPr id="3" name="Slide Number Placeholder 2"/>
          <p:cNvSpPr>
            <a:spLocks noGrp="1"/>
          </p:cNvSpPr>
          <p:nvPr>
            <p:ph type="sldNum" sz="quarter" idx="4"/>
          </p:nvPr>
        </p:nvSpPr>
        <p:spPr>
          <a:xfrm>
            <a:off x="44430" y="6453336"/>
            <a:ext cx="302281" cy="365760"/>
          </a:xfrm>
        </p:spPr>
        <p:txBody>
          <a:bodyPr/>
          <a:lstStyle/>
          <a:p>
            <a:fld id="{4FAB73BC-B049-4115-A692-8D63A059BFB8}" type="slidenum">
              <a:rPr lang="en-US" noProof="0" smtClean="0"/>
              <a:t>40</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2" y="1181261"/>
            <a:ext cx="8136904" cy="5272075"/>
          </a:xfrm>
          <a:prstGeom prst="rect">
            <a:avLst/>
          </a:prstGeom>
        </p:spPr>
      </p:pic>
      <p:sp>
        <p:nvSpPr>
          <p:cNvPr id="6" name="TextBox 5"/>
          <p:cNvSpPr txBox="1"/>
          <p:nvPr/>
        </p:nvSpPr>
        <p:spPr>
          <a:xfrm>
            <a:off x="8760296" y="1628800"/>
            <a:ext cx="3024336" cy="3139321"/>
          </a:xfrm>
          <a:prstGeom prst="rect">
            <a:avLst/>
          </a:prstGeom>
          <a:noFill/>
        </p:spPr>
        <p:txBody>
          <a:bodyPr wrap="square" rtlCol="0">
            <a:spAutoFit/>
          </a:bodyPr>
          <a:lstStyle/>
          <a:p>
            <a:r>
              <a:rPr lang="en-US" dirty="0" smtClean="0"/>
              <a:t>Insights:-</a:t>
            </a:r>
          </a:p>
          <a:p>
            <a:pPr marL="285750" indent="-285750">
              <a:buFont typeface="Arial" panose="020B0604020202020204" pitchFamily="34" charset="0"/>
              <a:buChar char="•"/>
            </a:pPr>
            <a:r>
              <a:rPr lang="en-US" dirty="0" smtClean="0"/>
              <a:t>Here we can see the importance of each &amp; every feature in our final Random Forest model.</a:t>
            </a:r>
          </a:p>
          <a:p>
            <a:pPr marL="285750" indent="-285750">
              <a:buFont typeface="Arial" panose="020B0604020202020204" pitchFamily="34" charset="0"/>
              <a:buChar char="•"/>
            </a:pPr>
            <a:r>
              <a:rPr lang="en-US" dirty="0" smtClean="0"/>
              <a:t>The variable internship has the highest importance followed by extracurricular activities , work experience, problem solving skills and so on .</a:t>
            </a:r>
            <a:endParaRPr lang="en-IN" dirty="0"/>
          </a:p>
        </p:txBody>
      </p:sp>
    </p:spTree>
    <p:extLst>
      <p:ext uri="{BB962C8B-B14F-4D97-AF65-F5344CB8AC3E}">
        <p14:creationId xmlns:p14="http://schemas.microsoft.com/office/powerpoint/2010/main" val="2755960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649693"/>
            <a:ext cx="10805160" cy="707886"/>
          </a:xfrm>
        </p:spPr>
        <p:txBody>
          <a:bodyPr/>
          <a:lstStyle/>
          <a:p>
            <a:r>
              <a:rPr lang="en-US" dirty="0" smtClean="0"/>
              <a:t>performance Comparison of all models:-</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41</a:t>
            </a:fld>
            <a:endParaRPr lang="en-US" noProof="0" dirty="0"/>
          </a:p>
        </p:txBody>
      </p:sp>
      <p:graphicFrame>
        <p:nvGraphicFramePr>
          <p:cNvPr id="10" name="Object 9"/>
          <p:cNvGraphicFramePr>
            <a:graphicFrameLocks noChangeAspect="1"/>
          </p:cNvGraphicFramePr>
          <p:nvPr>
            <p:extLst>
              <p:ext uri="{D42A27DB-BD31-4B8C-83A1-F6EECF244321}">
                <p14:modId xmlns:p14="http://schemas.microsoft.com/office/powerpoint/2010/main" val="611158673"/>
              </p:ext>
            </p:extLst>
          </p:nvPr>
        </p:nvGraphicFramePr>
        <p:xfrm>
          <a:off x="407369" y="1772816"/>
          <a:ext cx="6048672" cy="3078163"/>
        </p:xfrm>
        <a:graphic>
          <a:graphicData uri="http://schemas.openxmlformats.org/presentationml/2006/ole">
            <mc:AlternateContent xmlns:mc="http://schemas.openxmlformats.org/markup-compatibility/2006">
              <mc:Choice xmlns:v="urn:schemas-microsoft-com:vml" Requires="v">
                <p:oleObj spid="_x0000_s3112" name="Worksheet" r:id="rId3" imgW="3779632" imgH="1287793" progId="Excel.Sheet.12">
                  <p:embed/>
                </p:oleObj>
              </mc:Choice>
              <mc:Fallback>
                <p:oleObj name="Worksheet" r:id="rId3" imgW="3779632" imgH="1287793" progId="Excel.Sheet.12">
                  <p:embed/>
                  <p:pic>
                    <p:nvPicPr>
                      <p:cNvPr id="0" name=""/>
                      <p:cNvPicPr/>
                      <p:nvPr/>
                    </p:nvPicPr>
                    <p:blipFill>
                      <a:blip r:embed="rId4"/>
                      <a:stretch>
                        <a:fillRect/>
                      </a:stretch>
                    </p:blipFill>
                    <p:spPr>
                      <a:xfrm>
                        <a:off x="407369" y="1772816"/>
                        <a:ext cx="6048672" cy="3078163"/>
                      </a:xfrm>
                      <a:prstGeom prst="rect">
                        <a:avLst/>
                      </a:prstGeom>
                    </p:spPr>
                  </p:pic>
                </p:oleObj>
              </mc:Fallback>
            </mc:AlternateContent>
          </a:graphicData>
        </a:graphic>
      </p:graphicFrame>
      <p:sp>
        <p:nvSpPr>
          <p:cNvPr id="11" name="TextBox 10"/>
          <p:cNvSpPr txBox="1"/>
          <p:nvPr/>
        </p:nvSpPr>
        <p:spPr>
          <a:xfrm>
            <a:off x="6744072" y="2276872"/>
            <a:ext cx="5228547" cy="1200329"/>
          </a:xfrm>
          <a:prstGeom prst="rect">
            <a:avLst/>
          </a:prstGeom>
          <a:noFill/>
        </p:spPr>
        <p:txBody>
          <a:bodyPr wrap="none" rtlCol="0">
            <a:spAutoFit/>
          </a:bodyPr>
          <a:lstStyle/>
          <a:p>
            <a:r>
              <a:rPr lang="en-US" dirty="0" smtClean="0"/>
              <a:t>Here our top 3 models With highest test accuracy are</a:t>
            </a:r>
          </a:p>
          <a:p>
            <a:r>
              <a:rPr lang="en-US" dirty="0" smtClean="0"/>
              <a:t>Random Forest Classifier, XGBoost Classifier &amp; Logistic </a:t>
            </a:r>
          </a:p>
          <a:p>
            <a:r>
              <a:rPr lang="en-US" dirty="0" smtClean="0"/>
              <a:t>Regression. And the Best performing model is Random </a:t>
            </a:r>
          </a:p>
          <a:p>
            <a:r>
              <a:rPr lang="en-US" dirty="0" smtClean="0"/>
              <a:t>Forest Classifier with 91% test accuracy.</a:t>
            </a:r>
          </a:p>
        </p:txBody>
      </p:sp>
    </p:spTree>
    <p:extLst>
      <p:ext uri="{BB962C8B-B14F-4D97-AF65-F5344CB8AC3E}">
        <p14:creationId xmlns:p14="http://schemas.microsoft.com/office/powerpoint/2010/main" val="125930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620688"/>
            <a:ext cx="10805160" cy="707886"/>
          </a:xfrm>
        </p:spPr>
        <p:txBody>
          <a:bodyPr/>
          <a:lstStyle/>
          <a:p>
            <a:r>
              <a:rPr lang="en-IN" dirty="0"/>
              <a:t>Conclusion:-</a:t>
            </a:r>
          </a:p>
        </p:txBody>
      </p:sp>
      <p:sp>
        <p:nvSpPr>
          <p:cNvPr id="3" name="Slide Number Placeholder 2"/>
          <p:cNvSpPr>
            <a:spLocks noGrp="1"/>
          </p:cNvSpPr>
          <p:nvPr>
            <p:ph type="sldNum" sz="quarter" idx="4"/>
          </p:nvPr>
        </p:nvSpPr>
        <p:spPr/>
        <p:txBody>
          <a:bodyPr/>
          <a:lstStyle/>
          <a:p>
            <a:fld id="{4FAB73BC-B049-4115-A692-8D63A059BFB8}" type="slidenum">
              <a:rPr lang="en-US" noProof="0" smtClean="0"/>
              <a:t>42</a:t>
            </a:fld>
            <a:endParaRPr lang="en-US" noProof="0" dirty="0"/>
          </a:p>
        </p:txBody>
      </p:sp>
      <p:sp>
        <p:nvSpPr>
          <p:cNvPr id="4" name="TextBox 3">
            <a:extLst>
              <a:ext uri="{FF2B5EF4-FFF2-40B4-BE49-F238E27FC236}">
                <a16:creationId xmlns:a16="http://schemas.microsoft.com/office/drawing/2014/main" id="{4CDE2C83-2033-BC99-EFCA-9000C9C34B05}"/>
              </a:ext>
            </a:extLst>
          </p:cNvPr>
          <p:cNvSpPr txBox="1"/>
          <p:nvPr/>
        </p:nvSpPr>
        <p:spPr>
          <a:xfrm>
            <a:off x="931136" y="1412776"/>
            <a:ext cx="9937104" cy="4524315"/>
          </a:xfrm>
          <a:prstGeom prst="rect">
            <a:avLst/>
          </a:prstGeom>
          <a:noFill/>
        </p:spPr>
        <p:txBody>
          <a:bodyPr wrap="square" rtlCol="0">
            <a:spAutoFit/>
          </a:bodyPr>
          <a:lstStyle/>
          <a:p>
            <a:r>
              <a:rPr lang="en-IN" dirty="0"/>
              <a:t>On fitting the above models on the data, we observed that the Random Forest model does a good job in predicting an individuals placement on the basis of accuracy and AUC Curve 91%  &amp; 92% respectively</a:t>
            </a:r>
          </a:p>
          <a:p>
            <a:endParaRPr lang="en-IN" dirty="0"/>
          </a:p>
          <a:p>
            <a:r>
              <a:rPr lang="en-IN" dirty="0"/>
              <a:t>Hence it is a good classifier model from all the above models</a:t>
            </a:r>
          </a:p>
          <a:p>
            <a:endParaRPr lang="en-IN" dirty="0"/>
          </a:p>
          <a:p>
            <a:r>
              <a:rPr lang="en-IN" dirty="0"/>
              <a:t>Internship has a significant association with an individuals placement.</a:t>
            </a:r>
          </a:p>
          <a:p>
            <a:r>
              <a:rPr lang="en-IN" dirty="0"/>
              <a:t>From our analysis, Work experience, Communication Skills, Problem solving skills, Leadership/Teamwork Skills, Degree specialisation etc. plays an crucial role for an individual getting placed</a:t>
            </a:r>
          </a:p>
          <a:p>
            <a:endParaRPr lang="en-IN" dirty="0"/>
          </a:p>
          <a:p>
            <a:r>
              <a:rPr lang="en-US" dirty="0"/>
              <a:t>Placement prediction </a:t>
            </a:r>
            <a:r>
              <a:rPr lang="en-US" dirty="0" smtClean="0"/>
              <a:t>project provide </a:t>
            </a:r>
            <a:r>
              <a:rPr lang="en-US" dirty="0"/>
              <a:t>organizations </a:t>
            </a:r>
            <a:r>
              <a:rPr lang="en-US" dirty="0" smtClean="0"/>
              <a:t>as well as an individual with </a:t>
            </a:r>
            <a:r>
              <a:rPr lang="en-US" dirty="0"/>
              <a:t>valuable insights </a:t>
            </a:r>
            <a:r>
              <a:rPr lang="en-US" dirty="0" smtClean="0"/>
              <a:t>into important factors for placement. </a:t>
            </a:r>
            <a:r>
              <a:rPr lang="en-US" dirty="0"/>
              <a:t>By analyzing relevant factors and historical data, these projects can enhance the decision-making process and improve the efficiency of the hiring process</a:t>
            </a:r>
            <a:r>
              <a:rPr lang="en-US" dirty="0" smtClean="0"/>
              <a:t>.</a:t>
            </a:r>
          </a:p>
          <a:p>
            <a:r>
              <a:rPr lang="en-US" dirty="0"/>
              <a:t>From the study we can say that organizations give more preference to the candidates with internship/work </a:t>
            </a:r>
            <a:r>
              <a:rPr lang="en-US" dirty="0" smtClean="0"/>
              <a:t>experience. So </a:t>
            </a:r>
            <a:r>
              <a:rPr lang="en-US" dirty="0"/>
              <a:t>candidates </a:t>
            </a:r>
            <a:r>
              <a:rPr lang="en-US" dirty="0" smtClean="0"/>
              <a:t>and Institutes should emphasize on internships for increasing the probability of job placement.</a:t>
            </a:r>
            <a:endParaRPr lang="en-IN" dirty="0"/>
          </a:p>
          <a:p>
            <a:endParaRPr lang="en-IN" dirty="0"/>
          </a:p>
        </p:txBody>
      </p:sp>
    </p:spTree>
    <p:extLst>
      <p:ext uri="{BB962C8B-B14F-4D97-AF65-F5344CB8AC3E}">
        <p14:creationId xmlns:p14="http://schemas.microsoft.com/office/powerpoint/2010/main" val="2481752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4CE1-B9FE-AB73-7F19-51F8606C9186}"/>
              </a:ext>
            </a:extLst>
          </p:cNvPr>
          <p:cNvSpPr>
            <a:spLocks noGrp="1"/>
          </p:cNvSpPr>
          <p:nvPr>
            <p:ph type="title"/>
          </p:nvPr>
        </p:nvSpPr>
        <p:spPr>
          <a:xfrm>
            <a:off x="791760" y="2348880"/>
            <a:ext cx="10805160" cy="2808312"/>
          </a:xfrm>
        </p:spPr>
        <p:txBody>
          <a:bodyPr>
            <a:noAutofit/>
          </a:bodyPr>
          <a:lstStyle/>
          <a:p>
            <a:pPr algn="ctr"/>
            <a:r>
              <a:rPr lang="en-US" sz="8000" b="1" dirty="0"/>
              <a:t>THANK YOU</a:t>
            </a:r>
            <a:endParaRPr lang="en-IN" sz="8000" b="1" dirty="0"/>
          </a:p>
        </p:txBody>
      </p:sp>
      <p:sp>
        <p:nvSpPr>
          <p:cNvPr id="3" name="Slide Number Placeholder 2">
            <a:extLst>
              <a:ext uri="{FF2B5EF4-FFF2-40B4-BE49-F238E27FC236}">
                <a16:creationId xmlns:a16="http://schemas.microsoft.com/office/drawing/2014/main" id="{73B735BC-39B3-095E-04C4-198AC60FCEC3}"/>
              </a:ext>
            </a:extLst>
          </p:cNvPr>
          <p:cNvSpPr>
            <a:spLocks noGrp="1"/>
          </p:cNvSpPr>
          <p:nvPr>
            <p:ph type="sldNum" sz="quarter" idx="4"/>
          </p:nvPr>
        </p:nvSpPr>
        <p:spPr/>
        <p:txBody>
          <a:bodyPr/>
          <a:lstStyle/>
          <a:p>
            <a:fld id="{4FAB73BC-B049-4115-A692-8D63A059BFB8}" type="slidenum">
              <a:rPr lang="en-US" noProof="0" smtClean="0"/>
              <a:t>43</a:t>
            </a:fld>
            <a:endParaRPr lang="en-US" noProof="0" dirty="0"/>
          </a:p>
        </p:txBody>
      </p:sp>
    </p:spTree>
    <p:extLst>
      <p:ext uri="{BB962C8B-B14F-4D97-AF65-F5344CB8AC3E}">
        <p14:creationId xmlns:p14="http://schemas.microsoft.com/office/powerpoint/2010/main" val="3484119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FAB73BC-B049-4115-A692-8D63A059BFB8}" type="slidenum">
              <a:rPr lang="en-US" noProof="0" smtClean="0"/>
              <a:t>5</a:t>
            </a:fld>
            <a:endParaRPr lang="en-US" noProof="0" dirty="0"/>
          </a:p>
        </p:txBody>
      </p:sp>
      <p:sp>
        <p:nvSpPr>
          <p:cNvPr id="4" name="Title 6"/>
          <p:cNvSpPr>
            <a:spLocks noGrp="1"/>
          </p:cNvSpPr>
          <p:nvPr>
            <p:ph type="title"/>
          </p:nvPr>
        </p:nvSpPr>
        <p:spPr>
          <a:xfrm>
            <a:off x="548640" y="990600"/>
            <a:ext cx="10805160" cy="898525"/>
          </a:xfrm>
        </p:spPr>
        <p:txBody>
          <a:bodyPr/>
          <a:lstStyle/>
          <a:p>
            <a:r>
              <a:rPr lang="en-US" b="1" dirty="0">
                <a:solidFill>
                  <a:schemeClr val="tx1">
                    <a:lumMod val="85000"/>
                    <a:lumOff val="15000"/>
                  </a:schemeClr>
                </a:solidFill>
                <a:sym typeface="+mn-ea"/>
              </a:rPr>
              <a:t>TYPE OF DATA :</a:t>
            </a:r>
          </a:p>
        </p:txBody>
      </p:sp>
      <p:sp>
        <p:nvSpPr>
          <p:cNvPr id="5" name="Content Placeholder 7"/>
          <p:cNvSpPr txBox="1">
            <a:spLocks/>
          </p:cNvSpPr>
          <p:nvPr/>
        </p:nvSpPr>
        <p:spPr>
          <a:xfrm>
            <a:off x="548640" y="2117090"/>
            <a:ext cx="10288905" cy="320675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r>
              <a:rPr lang="en-US" dirty="0">
                <a:solidFill>
                  <a:schemeClr val="tx1">
                    <a:lumMod val="85000"/>
                    <a:lumOff val="15000"/>
                  </a:schemeClr>
                </a:solidFill>
                <a:cs typeface="+mn-lt"/>
                <a:sym typeface="+mn-ea"/>
              </a:rPr>
              <a:t>Primary data collection method is used.</a:t>
            </a:r>
          </a:p>
          <a:p>
            <a:r>
              <a:rPr lang="en-US" dirty="0">
                <a:solidFill>
                  <a:schemeClr val="tx1">
                    <a:lumMod val="85000"/>
                    <a:lumOff val="15000"/>
                  </a:schemeClr>
                </a:solidFill>
                <a:cs typeface="+mn-lt"/>
                <a:sym typeface="+mn-ea"/>
              </a:rPr>
              <a:t>The dataset consists of Placement data of students from colleges all over Mumbai.</a:t>
            </a:r>
          </a:p>
          <a:p>
            <a:r>
              <a:rPr lang="en-US" dirty="0">
                <a:solidFill>
                  <a:schemeClr val="tx1">
                    <a:lumMod val="85000"/>
                    <a:lumOff val="15000"/>
                  </a:schemeClr>
                </a:solidFill>
                <a:cs typeface="+mn-lt"/>
                <a:sym typeface="+mn-ea"/>
              </a:rPr>
              <a:t>It includes secondary</a:t>
            </a:r>
            <a:r>
              <a:rPr lang="en-US" sz="2400" dirty="0">
                <a:solidFill>
                  <a:schemeClr val="tx1">
                    <a:lumMod val="85000"/>
                    <a:lumOff val="15000"/>
                  </a:schemeClr>
                </a:solidFill>
                <a:cs typeface="+mn-lt"/>
                <a:sym typeface="+mn-ea"/>
              </a:rPr>
              <a:t> </a:t>
            </a:r>
            <a:r>
              <a:rPr lang="en-US" dirty="0">
                <a:solidFill>
                  <a:schemeClr val="tx1">
                    <a:lumMod val="85000"/>
                    <a:lumOff val="15000"/>
                  </a:schemeClr>
                </a:solidFill>
                <a:cs typeface="+mn-lt"/>
                <a:sym typeface="+mn-ea"/>
              </a:rPr>
              <a:t>and higher secondary school percentage and specialization. It also includes degree specialization, type and Work experience and salary offers to the placed students.</a:t>
            </a:r>
          </a:p>
        </p:txBody>
      </p:sp>
    </p:spTree>
    <p:extLst>
      <p:ext uri="{BB962C8B-B14F-4D97-AF65-F5344CB8AC3E}">
        <p14:creationId xmlns:p14="http://schemas.microsoft.com/office/powerpoint/2010/main" val="205804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80" y="803738"/>
            <a:ext cx="10805160" cy="707886"/>
          </a:xfrm>
        </p:spPr>
        <p:txBody>
          <a:bodyPr/>
          <a:lstStyle/>
          <a:p>
            <a:r>
              <a:rPr lang="en-US" dirty="0"/>
              <a:t>Data Collection:-</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6</a:t>
            </a:fld>
            <a:endParaRPr lang="en-US" noProof="0" dirty="0"/>
          </a:p>
        </p:txBody>
      </p:sp>
      <p:sp>
        <p:nvSpPr>
          <p:cNvPr id="10" name="TextBox 9"/>
          <p:cNvSpPr txBox="1"/>
          <p:nvPr/>
        </p:nvSpPr>
        <p:spPr>
          <a:xfrm>
            <a:off x="835456" y="1478799"/>
            <a:ext cx="10805160" cy="1200329"/>
          </a:xfrm>
          <a:prstGeom prst="rect">
            <a:avLst/>
          </a:prstGeom>
          <a:noFill/>
        </p:spPr>
        <p:txBody>
          <a:bodyPr wrap="square" rtlCol="0">
            <a:spAutoFit/>
          </a:bodyPr>
          <a:lstStyle/>
          <a:p>
            <a:r>
              <a:rPr lang="en-US" sz="2400" dirty="0"/>
              <a:t>The sample data was collected by survey conducted on the students from different campus and fields regarding placements through questionnaire. The following image represents the data obtained after the survey.</a:t>
            </a:r>
            <a:endParaRPr lang="en-IN"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 y="3356991"/>
            <a:ext cx="12138817" cy="3348609"/>
          </a:xfrm>
          <a:prstGeom prst="rect">
            <a:avLst/>
          </a:prstGeom>
        </p:spPr>
      </p:pic>
      <p:sp>
        <p:nvSpPr>
          <p:cNvPr id="12" name="TextBox 11"/>
          <p:cNvSpPr txBox="1"/>
          <p:nvPr/>
        </p:nvSpPr>
        <p:spPr>
          <a:xfrm>
            <a:off x="191344" y="2838990"/>
            <a:ext cx="4896277" cy="400110"/>
          </a:xfrm>
          <a:prstGeom prst="rect">
            <a:avLst/>
          </a:prstGeom>
          <a:noFill/>
        </p:spPr>
        <p:txBody>
          <a:bodyPr wrap="none" rtlCol="0">
            <a:spAutoFit/>
          </a:bodyPr>
          <a:lstStyle/>
          <a:p>
            <a:r>
              <a:rPr lang="en-US" sz="2000" dirty="0"/>
              <a:t>Till now 174 observations have been collected</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620688"/>
            <a:ext cx="10805160" cy="707886"/>
          </a:xfrm>
        </p:spPr>
        <p:txBody>
          <a:bodyPr/>
          <a:lstStyle/>
          <a:p>
            <a:r>
              <a:rPr lang="en-US" dirty="0"/>
              <a:t>Variables:-</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7</a:t>
            </a:fld>
            <a:endParaRPr lang="en-US" noProof="0" dirty="0"/>
          </a:p>
        </p:txBody>
      </p:sp>
      <p:sp>
        <p:nvSpPr>
          <p:cNvPr id="4" name="TextBox 3"/>
          <p:cNvSpPr txBox="1"/>
          <p:nvPr/>
        </p:nvSpPr>
        <p:spPr>
          <a:xfrm>
            <a:off x="407368" y="1328574"/>
            <a:ext cx="33843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Religion</a:t>
            </a:r>
          </a:p>
          <a:p>
            <a:pPr marL="285750" indent="-285750">
              <a:buFont typeface="Arial" panose="020B0604020202020204" pitchFamily="34" charset="0"/>
              <a:buChar char="•"/>
            </a:pPr>
            <a:r>
              <a:rPr lang="en-US" dirty="0"/>
              <a:t>Members in family</a:t>
            </a:r>
          </a:p>
          <a:p>
            <a:pPr marL="285750" indent="-285750">
              <a:buFont typeface="Arial" panose="020B0604020202020204" pitchFamily="34" charset="0"/>
              <a:buChar char="•"/>
            </a:pPr>
            <a:r>
              <a:rPr lang="en-US" dirty="0"/>
              <a:t>Father’s occupation</a:t>
            </a:r>
          </a:p>
          <a:p>
            <a:pPr marL="285750" indent="-285750">
              <a:buFont typeface="Arial" panose="020B0604020202020204" pitchFamily="34" charset="0"/>
              <a:buChar char="•"/>
            </a:pPr>
            <a:r>
              <a:rPr lang="en-US" dirty="0"/>
              <a:t>Mother’s occupation </a:t>
            </a:r>
          </a:p>
          <a:p>
            <a:pPr marL="285750" indent="-285750">
              <a:buFont typeface="Arial" panose="020B0604020202020204" pitchFamily="34" charset="0"/>
              <a:buChar char="•"/>
            </a:pPr>
            <a:r>
              <a:rPr lang="en-US" dirty="0"/>
              <a:t>Earning members in family</a:t>
            </a:r>
          </a:p>
          <a:p>
            <a:pPr marL="285750" indent="-285750">
              <a:buFont typeface="Arial" panose="020B0604020202020204" pitchFamily="34" charset="0"/>
              <a:buChar char="•"/>
            </a:pPr>
            <a:r>
              <a:rPr lang="en-US" dirty="0"/>
              <a:t>Type of family </a:t>
            </a:r>
          </a:p>
          <a:p>
            <a:pPr marL="285750" indent="-285750">
              <a:buFont typeface="Arial" panose="020B0604020202020204" pitchFamily="34" charset="0"/>
              <a:buChar char="•"/>
            </a:pPr>
            <a:r>
              <a:rPr lang="en-US" dirty="0"/>
              <a:t>Locality</a:t>
            </a:r>
          </a:p>
          <a:p>
            <a:pPr marL="285750" indent="-285750">
              <a:buFont typeface="Arial" panose="020B0604020202020204" pitchFamily="34" charset="0"/>
              <a:buChar char="•"/>
            </a:pPr>
            <a:r>
              <a:rPr lang="en-US" dirty="0"/>
              <a:t>Annual income of family</a:t>
            </a:r>
          </a:p>
          <a:p>
            <a:pPr marL="285750" indent="-285750">
              <a:buFont typeface="Arial" panose="020B0604020202020204" pitchFamily="34" charset="0"/>
              <a:buChar char="•"/>
            </a:pPr>
            <a:endParaRPr lang="en-US" dirty="0"/>
          </a:p>
          <a:p>
            <a:endParaRPr lang="en-US" dirty="0"/>
          </a:p>
        </p:txBody>
      </p:sp>
      <p:sp>
        <p:nvSpPr>
          <p:cNvPr id="5" name="TextBox 4"/>
          <p:cNvSpPr txBox="1"/>
          <p:nvPr/>
        </p:nvSpPr>
        <p:spPr>
          <a:xfrm>
            <a:off x="8256240" y="1314835"/>
            <a:ext cx="35283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Communication skills</a:t>
            </a:r>
          </a:p>
          <a:p>
            <a:pPr marL="285750" indent="-285750">
              <a:buFont typeface="Arial" panose="020B0604020202020204" pitchFamily="34" charset="0"/>
              <a:buChar char="•"/>
            </a:pPr>
            <a:r>
              <a:rPr lang="en-US" dirty="0"/>
              <a:t>Problem solving skills</a:t>
            </a:r>
          </a:p>
          <a:p>
            <a:pPr marL="285750" indent="-285750">
              <a:buFont typeface="Arial" panose="020B0604020202020204" pitchFamily="34" charset="0"/>
              <a:buChar char="•"/>
            </a:pPr>
            <a:r>
              <a:rPr lang="en-US" dirty="0"/>
              <a:t>Leadership/Teamwork skills</a:t>
            </a:r>
          </a:p>
          <a:p>
            <a:pPr marL="285750" indent="-285750">
              <a:buFont typeface="Arial" panose="020B0604020202020204" pitchFamily="34" charset="0"/>
              <a:buChar char="•"/>
            </a:pPr>
            <a:r>
              <a:rPr lang="en-US" dirty="0"/>
              <a:t>Work experience</a:t>
            </a:r>
          </a:p>
          <a:p>
            <a:pPr marL="285750" indent="-285750">
              <a:buFont typeface="Arial" panose="020B0604020202020204" pitchFamily="34" charset="0"/>
              <a:buChar char="•"/>
            </a:pPr>
            <a:r>
              <a:rPr lang="en-US" dirty="0"/>
              <a:t>Internship</a:t>
            </a:r>
          </a:p>
          <a:p>
            <a:pPr marL="285750" indent="-285750">
              <a:buFont typeface="Arial" panose="020B0604020202020204" pitchFamily="34" charset="0"/>
              <a:buChar char="•"/>
            </a:pPr>
            <a:r>
              <a:rPr lang="en-US" dirty="0"/>
              <a:t>Placed in the campus </a:t>
            </a:r>
          </a:p>
          <a:p>
            <a:pPr marL="285750" indent="-285750">
              <a:buFont typeface="Arial" panose="020B0604020202020204" pitchFamily="34" charset="0"/>
              <a:buChar char="•"/>
            </a:pPr>
            <a:r>
              <a:rPr lang="en-US" dirty="0"/>
              <a:t>Placed off-campus</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98" y="4362918"/>
            <a:ext cx="10783593" cy="1976922"/>
          </a:xfrm>
          <a:prstGeom prst="rect">
            <a:avLst/>
          </a:prstGeom>
          <a:ln>
            <a:solidFill>
              <a:schemeClr val="tx1"/>
            </a:solidFill>
          </a:ln>
        </p:spPr>
      </p:pic>
      <p:sp>
        <p:nvSpPr>
          <p:cNvPr id="7" name="TextBox 6"/>
          <p:cNvSpPr txBox="1"/>
          <p:nvPr/>
        </p:nvSpPr>
        <p:spPr>
          <a:xfrm>
            <a:off x="4021796" y="1314835"/>
            <a:ext cx="3288272" cy="2585323"/>
          </a:xfrm>
          <a:prstGeom prst="rect">
            <a:avLst/>
          </a:prstGeom>
          <a:noFill/>
        </p:spPr>
        <p:txBody>
          <a:bodyPr wrap="none" rtlCol="0">
            <a:spAutoFit/>
          </a:bodyPr>
          <a:lstStyle/>
          <a:p>
            <a:pPr marL="285750" indent="-285750">
              <a:buFont typeface="Arial" panose="020B0604020202020204" pitchFamily="34" charset="0"/>
              <a:buChar char="•"/>
            </a:pPr>
            <a:r>
              <a:rPr lang="en-US" dirty="0"/>
              <a:t>Percentage obtained in 10</a:t>
            </a:r>
            <a:r>
              <a:rPr lang="en-US" baseline="30000" dirty="0"/>
              <a:t>th</a:t>
            </a:r>
            <a:endParaRPr lang="en-US" dirty="0"/>
          </a:p>
          <a:p>
            <a:pPr marL="285750" indent="-285750">
              <a:buFont typeface="Arial" panose="020B0604020202020204" pitchFamily="34" charset="0"/>
              <a:buChar char="•"/>
            </a:pPr>
            <a:r>
              <a:rPr lang="en-US" dirty="0"/>
              <a:t>Percentage obtained in 12</a:t>
            </a:r>
            <a:r>
              <a:rPr lang="en-US" baseline="30000" dirty="0"/>
              <a:t>th</a:t>
            </a:r>
            <a:endParaRPr lang="en-US" dirty="0"/>
          </a:p>
          <a:p>
            <a:pPr marL="285750" indent="-285750">
              <a:buFont typeface="Arial" panose="020B0604020202020204" pitchFamily="34" charset="0"/>
              <a:buChar char="•"/>
            </a:pPr>
            <a:r>
              <a:rPr lang="en-US" dirty="0"/>
              <a:t>Degree CGPA</a:t>
            </a:r>
          </a:p>
          <a:p>
            <a:pPr marL="285750" indent="-285750">
              <a:buFont typeface="Arial" panose="020B0604020202020204" pitchFamily="34" charset="0"/>
              <a:buChar char="•"/>
            </a:pPr>
            <a:r>
              <a:rPr lang="en-US" dirty="0"/>
              <a:t>Degree Specialization</a:t>
            </a:r>
          </a:p>
          <a:p>
            <a:pPr marL="285750" indent="-285750">
              <a:buFont typeface="Arial" panose="020B0604020202020204" pitchFamily="34" charset="0"/>
              <a:buChar char="•"/>
            </a:pPr>
            <a:r>
              <a:rPr lang="en-US" dirty="0"/>
              <a:t>Education status </a:t>
            </a:r>
          </a:p>
          <a:p>
            <a:pPr marL="285750" indent="-285750">
              <a:buFont typeface="Arial" panose="020B0604020202020204" pitchFamily="34" charset="0"/>
              <a:buChar char="•"/>
            </a:pPr>
            <a:r>
              <a:rPr lang="en-US" dirty="0"/>
              <a:t>Institute </a:t>
            </a:r>
          </a:p>
          <a:p>
            <a:pPr marL="285750" indent="-285750">
              <a:buFont typeface="Arial" panose="020B0604020202020204" pitchFamily="34" charset="0"/>
              <a:buChar char="•"/>
            </a:pPr>
            <a:r>
              <a:rPr lang="en-US" dirty="0"/>
              <a:t>Extracurricular activities</a:t>
            </a:r>
          </a:p>
          <a:p>
            <a:pPr marL="285750" indent="-285750">
              <a:buFont typeface="Arial" panose="020B0604020202020204" pitchFamily="34" charset="0"/>
              <a:buChar char="•"/>
            </a:pPr>
            <a:r>
              <a:rPr lang="en-US" dirty="0"/>
              <a:t>Technical/non-technical events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6" y="344850"/>
            <a:ext cx="10805160" cy="702624"/>
          </a:xfrm>
        </p:spPr>
        <p:txBody>
          <a:bodyPr/>
          <a:lstStyle/>
          <a:p>
            <a:r>
              <a:rPr lang="en-US" dirty="0"/>
              <a:t>Exploratory data analysis(EDA):-</a:t>
            </a:r>
            <a:endParaRPr lang="en-IN"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t>8</a:t>
            </a:fld>
            <a:endParaRPr lang="en-US" noProof="0" dirty="0"/>
          </a:p>
        </p:txBody>
      </p:sp>
      <p:pic>
        <p:nvPicPr>
          <p:cNvPr id="8" name="Picture 7">
            <a:extLst>
              <a:ext uri="{FF2B5EF4-FFF2-40B4-BE49-F238E27FC236}">
                <a16:creationId xmlns:a16="http://schemas.microsoft.com/office/drawing/2014/main" id="{B2EA52A3-E91E-72C4-AAF8-712BA6851A97}"/>
              </a:ext>
            </a:extLst>
          </p:cNvPr>
          <p:cNvPicPr>
            <a:picLocks noChangeAspect="1"/>
          </p:cNvPicPr>
          <p:nvPr/>
        </p:nvPicPr>
        <p:blipFill>
          <a:blip r:embed="rId2"/>
          <a:srcRect/>
          <a:stretch/>
        </p:blipFill>
        <p:spPr>
          <a:xfrm>
            <a:off x="95283" y="1003398"/>
            <a:ext cx="3202402" cy="585242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F98E7FB-2771-0B97-7FE7-83BC00AEA8D8}"/>
              </a:ext>
            </a:extLst>
          </p:cNvPr>
          <p:cNvPicPr>
            <a:picLocks noChangeAspect="1"/>
          </p:cNvPicPr>
          <p:nvPr/>
        </p:nvPicPr>
        <p:blipFill>
          <a:blip r:embed="rId3"/>
          <a:srcRect/>
          <a:stretch/>
        </p:blipFill>
        <p:spPr>
          <a:xfrm>
            <a:off x="6096000" y="764704"/>
            <a:ext cx="3024336" cy="6093295"/>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6D805CD-814A-94B0-C860-BF455B41A6F7}"/>
              </a:ext>
            </a:extLst>
          </p:cNvPr>
          <p:cNvSpPr txBox="1"/>
          <p:nvPr/>
        </p:nvSpPr>
        <p:spPr>
          <a:xfrm>
            <a:off x="3497861" y="1266289"/>
            <a:ext cx="1908213" cy="523220"/>
          </a:xfrm>
          <a:prstGeom prst="rect">
            <a:avLst/>
          </a:prstGeom>
          <a:noFill/>
        </p:spPr>
        <p:txBody>
          <a:bodyPr wrap="square" rtlCol="0">
            <a:spAutoFit/>
          </a:bodyPr>
          <a:lstStyle/>
          <a:p>
            <a:r>
              <a:rPr lang="en-US" sz="2800" b="1" dirty="0"/>
              <a:t>Gender</a:t>
            </a:r>
            <a:endParaRPr lang="en-IN" sz="2800" b="1" dirty="0"/>
          </a:p>
        </p:txBody>
      </p:sp>
      <p:sp>
        <p:nvSpPr>
          <p:cNvPr id="13" name="TextBox 12">
            <a:extLst>
              <a:ext uri="{FF2B5EF4-FFF2-40B4-BE49-F238E27FC236}">
                <a16:creationId xmlns:a16="http://schemas.microsoft.com/office/drawing/2014/main" id="{D8B5163A-C2EA-2BEA-24CC-ABC626BF3A57}"/>
              </a:ext>
            </a:extLst>
          </p:cNvPr>
          <p:cNvSpPr txBox="1"/>
          <p:nvPr/>
        </p:nvSpPr>
        <p:spPr>
          <a:xfrm>
            <a:off x="3511393" y="2295550"/>
            <a:ext cx="1152128" cy="523220"/>
          </a:xfrm>
          <a:prstGeom prst="rect">
            <a:avLst/>
          </a:prstGeom>
          <a:noFill/>
        </p:spPr>
        <p:txBody>
          <a:bodyPr wrap="square" rtlCol="0">
            <a:spAutoFit/>
          </a:bodyPr>
          <a:lstStyle/>
          <a:p>
            <a:r>
              <a:rPr lang="en-US" sz="2800" b="1" dirty="0"/>
              <a:t>Age</a:t>
            </a:r>
            <a:endParaRPr lang="en-IN" sz="2800" b="1" dirty="0"/>
          </a:p>
        </p:txBody>
      </p:sp>
      <p:sp>
        <p:nvSpPr>
          <p:cNvPr id="14" name="TextBox 13">
            <a:extLst>
              <a:ext uri="{FF2B5EF4-FFF2-40B4-BE49-F238E27FC236}">
                <a16:creationId xmlns:a16="http://schemas.microsoft.com/office/drawing/2014/main" id="{A805CFD7-2D76-0AE2-4FE5-7F21660ABDCD}"/>
              </a:ext>
            </a:extLst>
          </p:cNvPr>
          <p:cNvSpPr txBox="1"/>
          <p:nvPr/>
        </p:nvSpPr>
        <p:spPr>
          <a:xfrm>
            <a:off x="3414676" y="3462132"/>
            <a:ext cx="1728194" cy="523220"/>
          </a:xfrm>
          <a:prstGeom prst="rect">
            <a:avLst/>
          </a:prstGeom>
          <a:noFill/>
        </p:spPr>
        <p:txBody>
          <a:bodyPr wrap="square" rtlCol="0">
            <a:spAutoFit/>
          </a:bodyPr>
          <a:lstStyle/>
          <a:p>
            <a:r>
              <a:rPr lang="en-US" sz="2800" b="1" dirty="0"/>
              <a:t>Religion</a:t>
            </a:r>
            <a:endParaRPr lang="en-IN" sz="2800" b="1" dirty="0"/>
          </a:p>
        </p:txBody>
      </p:sp>
      <p:sp>
        <p:nvSpPr>
          <p:cNvPr id="15" name="TextBox 14">
            <a:extLst>
              <a:ext uri="{FF2B5EF4-FFF2-40B4-BE49-F238E27FC236}">
                <a16:creationId xmlns:a16="http://schemas.microsoft.com/office/drawing/2014/main" id="{9F02A20D-538C-CD58-F313-8721EE27918E}"/>
              </a:ext>
            </a:extLst>
          </p:cNvPr>
          <p:cNvSpPr txBox="1"/>
          <p:nvPr/>
        </p:nvSpPr>
        <p:spPr>
          <a:xfrm>
            <a:off x="3515864" y="4630939"/>
            <a:ext cx="1872209" cy="954107"/>
          </a:xfrm>
          <a:prstGeom prst="rect">
            <a:avLst/>
          </a:prstGeom>
          <a:noFill/>
        </p:spPr>
        <p:txBody>
          <a:bodyPr wrap="square" rtlCol="0">
            <a:spAutoFit/>
          </a:bodyPr>
          <a:lstStyle/>
          <a:p>
            <a:r>
              <a:rPr lang="en-US" sz="2800" b="1" dirty="0"/>
              <a:t>Members in family</a:t>
            </a:r>
            <a:endParaRPr lang="en-IN" sz="2800" b="1" dirty="0"/>
          </a:p>
        </p:txBody>
      </p:sp>
      <p:sp>
        <p:nvSpPr>
          <p:cNvPr id="16" name="TextBox 15">
            <a:extLst>
              <a:ext uri="{FF2B5EF4-FFF2-40B4-BE49-F238E27FC236}">
                <a16:creationId xmlns:a16="http://schemas.microsoft.com/office/drawing/2014/main" id="{6DE4169C-2CAF-3A0F-8340-B66D24380600}"/>
              </a:ext>
            </a:extLst>
          </p:cNvPr>
          <p:cNvSpPr txBox="1"/>
          <p:nvPr/>
        </p:nvSpPr>
        <p:spPr>
          <a:xfrm>
            <a:off x="3415546" y="5822654"/>
            <a:ext cx="2726671" cy="954107"/>
          </a:xfrm>
          <a:prstGeom prst="rect">
            <a:avLst/>
          </a:prstGeom>
          <a:noFill/>
        </p:spPr>
        <p:txBody>
          <a:bodyPr wrap="square" rtlCol="0">
            <a:spAutoFit/>
          </a:bodyPr>
          <a:lstStyle/>
          <a:p>
            <a:r>
              <a:rPr lang="en-US" sz="2800" b="1" dirty="0"/>
              <a:t>Father Occupation</a:t>
            </a:r>
            <a:endParaRPr lang="en-IN" sz="2800" b="1" dirty="0"/>
          </a:p>
        </p:txBody>
      </p:sp>
      <p:sp>
        <p:nvSpPr>
          <p:cNvPr id="17" name="TextBox 16">
            <a:extLst>
              <a:ext uri="{FF2B5EF4-FFF2-40B4-BE49-F238E27FC236}">
                <a16:creationId xmlns:a16="http://schemas.microsoft.com/office/drawing/2014/main" id="{8EB081F2-D548-51B6-68A0-637CA9F91304}"/>
              </a:ext>
            </a:extLst>
          </p:cNvPr>
          <p:cNvSpPr txBox="1"/>
          <p:nvPr/>
        </p:nvSpPr>
        <p:spPr>
          <a:xfrm>
            <a:off x="9502044" y="835402"/>
            <a:ext cx="2376263" cy="954107"/>
          </a:xfrm>
          <a:prstGeom prst="rect">
            <a:avLst/>
          </a:prstGeom>
          <a:noFill/>
        </p:spPr>
        <p:txBody>
          <a:bodyPr wrap="square" rtlCol="0">
            <a:spAutoFit/>
          </a:bodyPr>
          <a:lstStyle/>
          <a:p>
            <a:r>
              <a:rPr lang="en-US" sz="2800" b="1" dirty="0"/>
              <a:t>Mother Occupation</a:t>
            </a:r>
            <a:endParaRPr lang="en-IN" sz="2800" b="1" dirty="0"/>
          </a:p>
        </p:txBody>
      </p:sp>
      <p:sp>
        <p:nvSpPr>
          <p:cNvPr id="19" name="TextBox 18">
            <a:extLst>
              <a:ext uri="{FF2B5EF4-FFF2-40B4-BE49-F238E27FC236}">
                <a16:creationId xmlns:a16="http://schemas.microsoft.com/office/drawing/2014/main" id="{E826535C-7964-A5C9-616F-A55C27ADFFA4}"/>
              </a:ext>
            </a:extLst>
          </p:cNvPr>
          <p:cNvSpPr txBox="1"/>
          <p:nvPr/>
        </p:nvSpPr>
        <p:spPr>
          <a:xfrm>
            <a:off x="9450286" y="2178619"/>
            <a:ext cx="2880320" cy="523220"/>
          </a:xfrm>
          <a:prstGeom prst="rect">
            <a:avLst/>
          </a:prstGeom>
          <a:noFill/>
        </p:spPr>
        <p:txBody>
          <a:bodyPr wrap="square" rtlCol="0">
            <a:spAutoFit/>
          </a:bodyPr>
          <a:lstStyle/>
          <a:p>
            <a:r>
              <a:rPr lang="en-US" sz="2800" b="1" dirty="0"/>
              <a:t>Earning members</a:t>
            </a:r>
            <a:endParaRPr lang="en-IN" sz="2800" b="1" dirty="0"/>
          </a:p>
        </p:txBody>
      </p:sp>
      <p:sp>
        <p:nvSpPr>
          <p:cNvPr id="34" name="TextBox 33">
            <a:extLst>
              <a:ext uri="{FF2B5EF4-FFF2-40B4-BE49-F238E27FC236}">
                <a16:creationId xmlns:a16="http://schemas.microsoft.com/office/drawing/2014/main" id="{7DBD7462-331D-7743-D6E9-35E4DCAEA42B}"/>
              </a:ext>
            </a:extLst>
          </p:cNvPr>
          <p:cNvSpPr txBox="1"/>
          <p:nvPr/>
        </p:nvSpPr>
        <p:spPr>
          <a:xfrm>
            <a:off x="9502044" y="3472387"/>
            <a:ext cx="2016224" cy="523220"/>
          </a:xfrm>
          <a:prstGeom prst="rect">
            <a:avLst/>
          </a:prstGeom>
          <a:noFill/>
        </p:spPr>
        <p:txBody>
          <a:bodyPr wrap="square" rtlCol="0">
            <a:spAutoFit/>
          </a:bodyPr>
          <a:lstStyle/>
          <a:p>
            <a:r>
              <a:rPr lang="en-US" sz="2800" b="1" dirty="0"/>
              <a:t>Locality</a:t>
            </a:r>
            <a:endParaRPr lang="en-IN" sz="2800" b="1" dirty="0"/>
          </a:p>
        </p:txBody>
      </p:sp>
      <p:sp>
        <p:nvSpPr>
          <p:cNvPr id="37" name="TextBox 36">
            <a:extLst>
              <a:ext uri="{FF2B5EF4-FFF2-40B4-BE49-F238E27FC236}">
                <a16:creationId xmlns:a16="http://schemas.microsoft.com/office/drawing/2014/main" id="{F873F1AF-3563-4B8C-71F9-0E95A3446827}"/>
              </a:ext>
            </a:extLst>
          </p:cNvPr>
          <p:cNvSpPr txBox="1"/>
          <p:nvPr/>
        </p:nvSpPr>
        <p:spPr>
          <a:xfrm>
            <a:off x="9502044" y="4646327"/>
            <a:ext cx="2312528" cy="461665"/>
          </a:xfrm>
          <a:prstGeom prst="rect">
            <a:avLst/>
          </a:prstGeom>
          <a:noFill/>
        </p:spPr>
        <p:txBody>
          <a:bodyPr wrap="square" rtlCol="0">
            <a:spAutoFit/>
          </a:bodyPr>
          <a:lstStyle/>
          <a:p>
            <a:r>
              <a:rPr lang="en-US" sz="2400" b="1" dirty="0"/>
              <a:t>Type of family</a:t>
            </a:r>
            <a:endParaRPr lang="en-IN" sz="2400" b="1" dirty="0"/>
          </a:p>
        </p:txBody>
      </p:sp>
      <p:sp>
        <p:nvSpPr>
          <p:cNvPr id="42" name="TextBox 41">
            <a:extLst>
              <a:ext uri="{FF2B5EF4-FFF2-40B4-BE49-F238E27FC236}">
                <a16:creationId xmlns:a16="http://schemas.microsoft.com/office/drawing/2014/main" id="{12AE19EA-FB79-96A6-DAEF-A4663D1C60BC}"/>
              </a:ext>
            </a:extLst>
          </p:cNvPr>
          <p:cNvSpPr txBox="1"/>
          <p:nvPr/>
        </p:nvSpPr>
        <p:spPr>
          <a:xfrm>
            <a:off x="9502044" y="5691723"/>
            <a:ext cx="2234119" cy="830997"/>
          </a:xfrm>
          <a:prstGeom prst="rect">
            <a:avLst/>
          </a:prstGeom>
          <a:noFill/>
        </p:spPr>
        <p:txBody>
          <a:bodyPr wrap="square" rtlCol="0">
            <a:spAutoFit/>
          </a:bodyPr>
          <a:lstStyle/>
          <a:p>
            <a:r>
              <a:rPr lang="en-US" sz="2400" b="1" dirty="0"/>
              <a:t>Annual income of family</a:t>
            </a:r>
            <a:endParaRPr lang="en-IN"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4" name="Slide Number Placeholder 1049113"/>
          <p:cNvSpPr>
            <a:spLocks noGrp="1"/>
          </p:cNvSpPr>
          <p:nvPr>
            <p:ph type="sldNum" sz="quarter" idx="4"/>
          </p:nvPr>
        </p:nvSpPr>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t>9</a:t>
            </a:fld>
            <a:endParaRPr lang="en-US" noProof="0" dirty="0"/>
          </a:p>
        </p:txBody>
      </p:sp>
      <p:pic>
        <p:nvPicPr>
          <p:cNvPr id="2097175" name="Picture 2097174"/>
          <p:cNvPicPr>
            <a:picLocks/>
          </p:cNvPicPr>
          <p:nvPr/>
        </p:nvPicPr>
        <p:blipFill>
          <a:blip r:embed="rId2"/>
          <a:stretch>
            <a:fillRect/>
          </a:stretch>
        </p:blipFill>
        <p:spPr>
          <a:xfrm>
            <a:off x="256412" y="806184"/>
            <a:ext cx="3022579" cy="5726563"/>
          </a:xfrm>
          <a:prstGeom prst="rect">
            <a:avLst/>
          </a:prstGeom>
          <a:ln>
            <a:noFill/>
          </a:ln>
          <a:effectLst>
            <a:outerShdw blurRad="292100" dist="139700" dir="2700000" algn="tl" rotWithShape="0">
              <a:srgbClr val="333333">
                <a:alpha val="65000"/>
              </a:srgbClr>
            </a:outerShdw>
          </a:effectLst>
        </p:spPr>
      </p:pic>
      <p:pic>
        <p:nvPicPr>
          <p:cNvPr id="2097176" name="Picture 2097175"/>
          <p:cNvPicPr>
            <a:picLocks/>
          </p:cNvPicPr>
          <p:nvPr/>
        </p:nvPicPr>
        <p:blipFill>
          <a:blip r:embed="rId3"/>
          <a:stretch>
            <a:fillRect/>
          </a:stretch>
        </p:blipFill>
        <p:spPr>
          <a:xfrm>
            <a:off x="6044725" y="764704"/>
            <a:ext cx="2684618" cy="580952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3C92D57A-0FD9-673C-F46D-80AB6B41FB95}"/>
              </a:ext>
            </a:extLst>
          </p:cNvPr>
          <p:cNvSpPr txBox="1"/>
          <p:nvPr/>
        </p:nvSpPr>
        <p:spPr>
          <a:xfrm>
            <a:off x="3500541" y="764704"/>
            <a:ext cx="2437782" cy="954107"/>
          </a:xfrm>
          <a:prstGeom prst="rect">
            <a:avLst/>
          </a:prstGeom>
          <a:noFill/>
        </p:spPr>
        <p:txBody>
          <a:bodyPr wrap="square" rtlCol="0">
            <a:spAutoFit/>
          </a:bodyPr>
          <a:lstStyle/>
          <a:p>
            <a:r>
              <a:rPr lang="en-US" sz="2800" b="1" dirty="0"/>
              <a:t>Percentage In 10th</a:t>
            </a:r>
            <a:endParaRPr lang="en-IN" sz="2800" b="1" dirty="0"/>
          </a:p>
        </p:txBody>
      </p:sp>
      <p:sp>
        <p:nvSpPr>
          <p:cNvPr id="5" name="TextBox 4">
            <a:extLst>
              <a:ext uri="{FF2B5EF4-FFF2-40B4-BE49-F238E27FC236}">
                <a16:creationId xmlns:a16="http://schemas.microsoft.com/office/drawing/2014/main" id="{F673C56F-3C74-ADAD-D200-D1C56C73B081}"/>
              </a:ext>
            </a:extLst>
          </p:cNvPr>
          <p:cNvSpPr txBox="1"/>
          <p:nvPr/>
        </p:nvSpPr>
        <p:spPr>
          <a:xfrm>
            <a:off x="3564969" y="2051228"/>
            <a:ext cx="2475196" cy="954107"/>
          </a:xfrm>
          <a:prstGeom prst="rect">
            <a:avLst/>
          </a:prstGeom>
          <a:noFill/>
        </p:spPr>
        <p:txBody>
          <a:bodyPr wrap="square" rtlCol="0">
            <a:spAutoFit/>
          </a:bodyPr>
          <a:lstStyle/>
          <a:p>
            <a:r>
              <a:rPr lang="en-US" sz="2800" b="1" dirty="0"/>
              <a:t>Percentage In 12th</a:t>
            </a:r>
            <a:endParaRPr lang="en-IN" sz="2800" b="1" dirty="0"/>
          </a:p>
        </p:txBody>
      </p:sp>
      <p:sp>
        <p:nvSpPr>
          <p:cNvPr id="7" name="TextBox 6">
            <a:extLst>
              <a:ext uri="{FF2B5EF4-FFF2-40B4-BE49-F238E27FC236}">
                <a16:creationId xmlns:a16="http://schemas.microsoft.com/office/drawing/2014/main" id="{D60CC9C5-B40C-51B6-C0CC-E82D7C13AC14}"/>
              </a:ext>
            </a:extLst>
          </p:cNvPr>
          <p:cNvSpPr txBox="1"/>
          <p:nvPr/>
        </p:nvSpPr>
        <p:spPr>
          <a:xfrm>
            <a:off x="3564969" y="3136731"/>
            <a:ext cx="2352824" cy="523220"/>
          </a:xfrm>
          <a:prstGeom prst="rect">
            <a:avLst/>
          </a:prstGeom>
          <a:noFill/>
        </p:spPr>
        <p:txBody>
          <a:bodyPr wrap="square" rtlCol="0">
            <a:spAutoFit/>
          </a:bodyPr>
          <a:lstStyle/>
          <a:p>
            <a:r>
              <a:rPr lang="en-US" sz="2800" b="1" dirty="0"/>
              <a:t>CGPA</a:t>
            </a:r>
            <a:endParaRPr lang="en-IN" sz="2800" b="1" dirty="0"/>
          </a:p>
        </p:txBody>
      </p:sp>
      <p:sp>
        <p:nvSpPr>
          <p:cNvPr id="8" name="TextBox 7">
            <a:extLst>
              <a:ext uri="{FF2B5EF4-FFF2-40B4-BE49-F238E27FC236}">
                <a16:creationId xmlns:a16="http://schemas.microsoft.com/office/drawing/2014/main" id="{DDDE27FE-3D2A-EFAD-FCDE-8AAD0097ADCF}"/>
              </a:ext>
            </a:extLst>
          </p:cNvPr>
          <p:cNvSpPr txBox="1"/>
          <p:nvPr/>
        </p:nvSpPr>
        <p:spPr>
          <a:xfrm>
            <a:off x="3578910" y="4128720"/>
            <a:ext cx="2362365" cy="892552"/>
          </a:xfrm>
          <a:prstGeom prst="rect">
            <a:avLst/>
          </a:prstGeom>
          <a:noFill/>
        </p:spPr>
        <p:txBody>
          <a:bodyPr wrap="square" rtlCol="0">
            <a:spAutoFit/>
          </a:bodyPr>
          <a:lstStyle/>
          <a:p>
            <a:r>
              <a:rPr lang="en-US" sz="2400" b="1" dirty="0"/>
              <a:t>Degree </a:t>
            </a:r>
            <a:r>
              <a:rPr lang="en-US" sz="2800" b="1" dirty="0"/>
              <a:t>Specialisation</a:t>
            </a:r>
            <a:endParaRPr lang="en-IN" sz="2800" b="1" dirty="0"/>
          </a:p>
        </p:txBody>
      </p:sp>
      <p:sp>
        <p:nvSpPr>
          <p:cNvPr id="9" name="TextBox 8">
            <a:extLst>
              <a:ext uri="{FF2B5EF4-FFF2-40B4-BE49-F238E27FC236}">
                <a16:creationId xmlns:a16="http://schemas.microsoft.com/office/drawing/2014/main" id="{7E132CD7-95E8-893C-9F1C-69E36F592024}"/>
              </a:ext>
            </a:extLst>
          </p:cNvPr>
          <p:cNvSpPr txBox="1"/>
          <p:nvPr/>
        </p:nvSpPr>
        <p:spPr>
          <a:xfrm>
            <a:off x="3500541" y="5374035"/>
            <a:ext cx="2160240" cy="954107"/>
          </a:xfrm>
          <a:prstGeom prst="rect">
            <a:avLst/>
          </a:prstGeom>
          <a:noFill/>
        </p:spPr>
        <p:txBody>
          <a:bodyPr wrap="square" rtlCol="0">
            <a:spAutoFit/>
          </a:bodyPr>
          <a:lstStyle/>
          <a:p>
            <a:r>
              <a:rPr lang="en-US" sz="2800" b="1" dirty="0"/>
              <a:t>Education Status</a:t>
            </a:r>
            <a:endParaRPr lang="en-IN" sz="2800" b="1" dirty="0"/>
          </a:p>
        </p:txBody>
      </p:sp>
      <p:sp>
        <p:nvSpPr>
          <p:cNvPr id="10" name="TextBox 9">
            <a:extLst>
              <a:ext uri="{FF2B5EF4-FFF2-40B4-BE49-F238E27FC236}">
                <a16:creationId xmlns:a16="http://schemas.microsoft.com/office/drawing/2014/main" id="{284F62F2-7B17-48C7-8DE6-335B89260A7E}"/>
              </a:ext>
            </a:extLst>
          </p:cNvPr>
          <p:cNvSpPr txBox="1"/>
          <p:nvPr/>
        </p:nvSpPr>
        <p:spPr>
          <a:xfrm>
            <a:off x="9005990" y="773955"/>
            <a:ext cx="2277604" cy="523220"/>
          </a:xfrm>
          <a:prstGeom prst="rect">
            <a:avLst/>
          </a:prstGeom>
          <a:noFill/>
        </p:spPr>
        <p:txBody>
          <a:bodyPr wrap="square" rtlCol="0">
            <a:spAutoFit/>
          </a:bodyPr>
          <a:lstStyle/>
          <a:p>
            <a:r>
              <a:rPr lang="en-US" sz="2800" b="1" dirty="0"/>
              <a:t>Institute</a:t>
            </a:r>
            <a:endParaRPr lang="en-IN" sz="2800" b="1" dirty="0"/>
          </a:p>
        </p:txBody>
      </p:sp>
      <p:sp>
        <p:nvSpPr>
          <p:cNvPr id="11" name="TextBox 10">
            <a:extLst>
              <a:ext uri="{FF2B5EF4-FFF2-40B4-BE49-F238E27FC236}">
                <a16:creationId xmlns:a16="http://schemas.microsoft.com/office/drawing/2014/main" id="{DB380300-CACA-45DD-4844-03ED436F8382}"/>
              </a:ext>
            </a:extLst>
          </p:cNvPr>
          <p:cNvSpPr txBox="1"/>
          <p:nvPr/>
        </p:nvSpPr>
        <p:spPr>
          <a:xfrm>
            <a:off x="8953937" y="2051228"/>
            <a:ext cx="2355973" cy="954107"/>
          </a:xfrm>
          <a:prstGeom prst="rect">
            <a:avLst/>
          </a:prstGeom>
          <a:noFill/>
        </p:spPr>
        <p:txBody>
          <a:bodyPr wrap="square" rtlCol="0">
            <a:spAutoFit/>
          </a:bodyPr>
          <a:lstStyle/>
          <a:p>
            <a:r>
              <a:rPr lang="en-IN" sz="2800" b="1" dirty="0"/>
              <a:t>Extracurricular activitie</a:t>
            </a:r>
            <a:r>
              <a:rPr lang="en-US" sz="2800" b="1" dirty="0"/>
              <a:t>s</a:t>
            </a:r>
            <a:endParaRPr lang="en-IN" sz="2800" b="1" dirty="0"/>
          </a:p>
        </p:txBody>
      </p:sp>
      <p:sp>
        <p:nvSpPr>
          <p:cNvPr id="12" name="TextBox 11">
            <a:extLst>
              <a:ext uri="{FF2B5EF4-FFF2-40B4-BE49-F238E27FC236}">
                <a16:creationId xmlns:a16="http://schemas.microsoft.com/office/drawing/2014/main" id="{C64DC1E7-B45D-0A69-C883-C18169D27D81}"/>
              </a:ext>
            </a:extLst>
          </p:cNvPr>
          <p:cNvSpPr txBox="1"/>
          <p:nvPr/>
        </p:nvSpPr>
        <p:spPr>
          <a:xfrm>
            <a:off x="9005990" y="3092126"/>
            <a:ext cx="2355973" cy="1384995"/>
          </a:xfrm>
          <a:prstGeom prst="rect">
            <a:avLst/>
          </a:prstGeom>
          <a:noFill/>
        </p:spPr>
        <p:txBody>
          <a:bodyPr wrap="square" rtlCol="0">
            <a:spAutoFit/>
          </a:bodyPr>
          <a:lstStyle/>
          <a:p>
            <a:r>
              <a:rPr lang="en-IN" sz="2800" b="1" dirty="0"/>
              <a:t>Technical/non technical events</a:t>
            </a:r>
          </a:p>
        </p:txBody>
      </p:sp>
      <p:sp>
        <p:nvSpPr>
          <p:cNvPr id="13" name="TextBox 12">
            <a:extLst>
              <a:ext uri="{FF2B5EF4-FFF2-40B4-BE49-F238E27FC236}">
                <a16:creationId xmlns:a16="http://schemas.microsoft.com/office/drawing/2014/main" id="{6DD28D2F-6F9E-BBEF-9AAD-387D825A3DC2}"/>
              </a:ext>
            </a:extLst>
          </p:cNvPr>
          <p:cNvSpPr txBox="1"/>
          <p:nvPr/>
        </p:nvSpPr>
        <p:spPr>
          <a:xfrm>
            <a:off x="8936489" y="4419928"/>
            <a:ext cx="2945514" cy="954107"/>
          </a:xfrm>
          <a:prstGeom prst="rect">
            <a:avLst/>
          </a:prstGeom>
          <a:noFill/>
        </p:spPr>
        <p:txBody>
          <a:bodyPr wrap="square" rtlCol="0">
            <a:spAutoFit/>
          </a:bodyPr>
          <a:lstStyle/>
          <a:p>
            <a:r>
              <a:rPr lang="en-IN" sz="2800" b="1" dirty="0"/>
              <a:t>Communication skills </a:t>
            </a:r>
          </a:p>
        </p:txBody>
      </p:sp>
      <p:sp>
        <p:nvSpPr>
          <p:cNvPr id="14" name="TextBox 13">
            <a:extLst>
              <a:ext uri="{FF2B5EF4-FFF2-40B4-BE49-F238E27FC236}">
                <a16:creationId xmlns:a16="http://schemas.microsoft.com/office/drawing/2014/main" id="{95D937E5-F56C-AC1E-0E64-979D5DB2B5FF}"/>
              </a:ext>
            </a:extLst>
          </p:cNvPr>
          <p:cNvSpPr txBox="1"/>
          <p:nvPr/>
        </p:nvSpPr>
        <p:spPr>
          <a:xfrm>
            <a:off x="9005990" y="5497011"/>
            <a:ext cx="2067391" cy="954107"/>
          </a:xfrm>
          <a:prstGeom prst="rect">
            <a:avLst/>
          </a:prstGeom>
          <a:noFill/>
        </p:spPr>
        <p:txBody>
          <a:bodyPr wrap="square" rtlCol="0">
            <a:spAutoFit/>
          </a:bodyPr>
          <a:lstStyle/>
          <a:p>
            <a:r>
              <a:rPr lang="en-IN" sz="2800" b="1" dirty="0"/>
              <a:t>Problem solving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3732</Words>
  <Application>Microsoft Office PowerPoint</Application>
  <PresentationFormat>Widescreen</PresentationFormat>
  <Paragraphs>551</Paragraphs>
  <Slides>43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Arial Black</vt:lpstr>
      <vt:lpstr>Calibri</vt:lpstr>
      <vt:lpstr>Consolas</vt:lpstr>
      <vt:lpstr>Söhne</vt:lpstr>
      <vt:lpstr>Tw Cen MT</vt:lpstr>
      <vt:lpstr>Tw Cen MT Condensed</vt:lpstr>
      <vt:lpstr>Wingdings 3</vt:lpstr>
      <vt:lpstr>ModernClassicBlock-3</vt:lpstr>
      <vt:lpstr>Worksheet</vt:lpstr>
      <vt:lpstr>placement prediction</vt:lpstr>
      <vt:lpstr>PowerPoint Presentation</vt:lpstr>
      <vt:lpstr>Objective :</vt:lpstr>
      <vt:lpstr>APPROACH:</vt:lpstr>
      <vt:lpstr>TYPE OF DATA :</vt:lpstr>
      <vt:lpstr>Data Collection:-</vt:lpstr>
      <vt:lpstr>Variables:-</vt:lpstr>
      <vt:lpstr>Exploratory data analysis(EDA):-</vt:lpstr>
      <vt:lpstr>PowerPoint Presentation</vt:lpstr>
      <vt:lpstr>PowerPoint Presentation</vt:lpstr>
      <vt:lpstr>Missing values:-</vt:lpstr>
      <vt:lpstr>Handling missing values:-</vt:lpstr>
      <vt:lpstr>Detection of outliers :-</vt:lpstr>
      <vt:lpstr>PowerPoint Presentation</vt:lpstr>
      <vt:lpstr>Handling Outliers:-  </vt:lpstr>
      <vt:lpstr>Relationship between Internship &amp; placement:- </vt:lpstr>
      <vt:lpstr>Relationship between Extracurricular activities &amp; placements :-</vt:lpstr>
      <vt:lpstr>Placements of different institutes:- </vt:lpstr>
      <vt:lpstr>Testing the Hypothesis:-</vt:lpstr>
      <vt:lpstr>Checking normality :-</vt:lpstr>
      <vt:lpstr>checking normality using histogram</vt:lpstr>
      <vt:lpstr>Q-Q Plot (Quantile-Quantile Plot):</vt:lpstr>
      <vt:lpstr>Imbalanced data:-</vt:lpstr>
      <vt:lpstr>Feature encoding:- </vt:lpstr>
      <vt:lpstr>Feature scaling:-   </vt:lpstr>
      <vt:lpstr>feature importance (for Numeric data):  </vt:lpstr>
      <vt:lpstr>Feature importance (for categorical):-</vt:lpstr>
      <vt:lpstr>Wald test:-</vt:lpstr>
      <vt:lpstr>Wald test:-</vt:lpstr>
      <vt:lpstr>Splitting the data:-</vt:lpstr>
      <vt:lpstr>Development of a model :-</vt:lpstr>
      <vt:lpstr>Logistic regression model:-</vt:lpstr>
      <vt:lpstr>Odds ratio :-</vt:lpstr>
      <vt:lpstr>Decision Tree Model :- </vt:lpstr>
      <vt:lpstr>Random Forest Model :- </vt:lpstr>
      <vt:lpstr>Support Vector Machine (SVM) Model :- </vt:lpstr>
      <vt:lpstr>K-Nearest Neighbors (KNN) Classification Model :- </vt:lpstr>
      <vt:lpstr>XGBoost Model :- </vt:lpstr>
      <vt:lpstr>ROC AUC curve:-</vt:lpstr>
      <vt:lpstr>Feature importance from Random Forest:-</vt:lpstr>
      <vt:lpstr>performance Comparison of all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2023-03-30T10:55:00Z</dcterms:created>
  <dcterms:modified xsi:type="dcterms:W3CDTF">2023-06-29T12:08:34Z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965A820B38404063903531D23A396A18</vt:lpwstr>
  </property>
  <property fmtid="{D5CDD505-2E9C-101B-9397-08002B2CF9AE}" pid="4" name="KSOProductBuildVer">
    <vt:lpwstr>1033-11.2.0.11219</vt:lpwstr>
  </property>
</Properties>
</file>