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390168d5e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390168d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390168d5e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390168d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rgbClr val="E3E3E3"/>
                </a:solidFill>
              </a:rPr>
              <a:t>Introduction to Java</a:t>
            </a:r>
            <a:endParaRPr sz="3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E3E3E3"/>
                </a:solidFill>
              </a:rPr>
              <a:t>and Object-Oriented Programming</a:t>
            </a:r>
            <a:endParaRPr sz="16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Java</a:t>
            </a:r>
            <a:endParaRPr/>
          </a:p>
        </p:txBody>
      </p:sp>
      <p:sp>
        <p:nvSpPr>
          <p:cNvPr id="74" name="Google Shape;74;p14"/>
          <p:cNvSpPr txBox="1"/>
          <p:nvPr>
            <p:ph idx="1" type="body"/>
          </p:nvPr>
        </p:nvSpPr>
        <p:spPr>
          <a:xfrm>
            <a:off x="471900" y="1919075"/>
            <a:ext cx="5770500" cy="29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31314"/>
              </a:buClr>
              <a:buSzPts val="1800"/>
              <a:buChar char="●"/>
            </a:pPr>
            <a:r>
              <a:rPr lang="en">
                <a:solidFill>
                  <a:srgbClr val="131314"/>
                </a:solidFill>
              </a:rPr>
              <a:t>Java is a high level, class-based, object oriented language</a:t>
            </a:r>
            <a:br>
              <a:rPr lang="en">
                <a:solidFill>
                  <a:srgbClr val="131314"/>
                </a:solidFill>
              </a:rPr>
            </a:br>
            <a:endParaRPr>
              <a:solidFill>
                <a:srgbClr val="131314"/>
              </a:solidFill>
            </a:endParaRPr>
          </a:p>
          <a:p>
            <a:pPr indent="-342900" lvl="0" marL="457200" rtl="0" algn="l">
              <a:spcBef>
                <a:spcPts val="0"/>
              </a:spcBef>
              <a:spcAft>
                <a:spcPts val="0"/>
              </a:spcAft>
              <a:buClr>
                <a:srgbClr val="131314"/>
              </a:buClr>
              <a:buSzPts val="1800"/>
              <a:buChar char="●"/>
            </a:pPr>
            <a:r>
              <a:rPr lang="en">
                <a:solidFill>
                  <a:srgbClr val="131314"/>
                </a:solidFill>
              </a:rPr>
              <a:t>It is a general purpose programming </a:t>
            </a:r>
            <a:r>
              <a:rPr lang="en">
                <a:solidFill>
                  <a:srgbClr val="131314"/>
                </a:solidFill>
              </a:rPr>
              <a:t>language</a:t>
            </a:r>
            <a:r>
              <a:rPr lang="en">
                <a:solidFill>
                  <a:srgbClr val="131314"/>
                </a:solidFill>
              </a:rPr>
              <a:t> intended to let programmer write once run anywhere, meaning that compiled java code can run on any platform that supports java without the need to recompile.</a:t>
            </a:r>
            <a:endParaRPr>
              <a:solidFill>
                <a:srgbClr val="131314"/>
              </a:solidFill>
            </a:endParaRPr>
          </a:p>
        </p:txBody>
      </p:sp>
      <p:pic>
        <p:nvPicPr>
          <p:cNvPr id="75" name="Google Shape;75;p14"/>
          <p:cNvPicPr preferRelativeResize="0"/>
          <p:nvPr/>
        </p:nvPicPr>
        <p:blipFill>
          <a:blip r:embed="rId3">
            <a:alphaModFix/>
          </a:blip>
          <a:stretch>
            <a:fillRect/>
          </a:stretch>
        </p:blipFill>
        <p:spPr>
          <a:xfrm>
            <a:off x="6242375" y="1862450"/>
            <a:ext cx="2977826" cy="2977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 of Java</a:t>
            </a:r>
            <a:endParaRPr/>
          </a:p>
        </p:txBody>
      </p:sp>
      <p:sp>
        <p:nvSpPr>
          <p:cNvPr id="81" name="Google Shape;81;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n" sz="1800">
                <a:solidFill>
                  <a:srgbClr val="000000"/>
                </a:solidFill>
                <a:latin typeface="Arial"/>
                <a:ea typeface="Arial"/>
                <a:cs typeface="Arial"/>
                <a:sym typeface="Arial"/>
              </a:rPr>
              <a:t>Java was created by James Gosling and his team at Sun Microsystems </a:t>
            </a:r>
            <a:r>
              <a:rPr lang="en" sz="1800">
                <a:solidFill>
                  <a:srgbClr val="131314"/>
                </a:solidFill>
                <a:highlight>
                  <a:srgbClr val="FFFFFF"/>
                </a:highlight>
                <a:latin typeface="Arial"/>
                <a:ea typeface="Arial"/>
                <a:cs typeface="Arial"/>
                <a:sym typeface="Arial"/>
              </a:rPr>
              <a:t>in May 1995</a:t>
            </a:r>
            <a:r>
              <a:rPr lang="en" sz="1800">
                <a:solidFill>
                  <a:srgbClr val="131314"/>
                </a:solidFill>
                <a:latin typeface="Arial"/>
                <a:ea typeface="Arial"/>
                <a:cs typeface="Arial"/>
                <a:sym typeface="Arial"/>
              </a:rPr>
              <a:t>.</a:t>
            </a:r>
            <a:endParaRPr sz="1800">
              <a:solidFill>
                <a:srgbClr val="131314"/>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It was designed to be a general-purpose, object-oriented programming language that could run on any device with a Java Virtual Machine (JVM).</a:t>
            </a:r>
            <a:endParaRPr sz="18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82" name="Google Shape;82;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131314"/>
              </a:buClr>
              <a:buSzPts val="1800"/>
              <a:buChar char="●"/>
            </a:pPr>
            <a:r>
              <a:rPr lang="en" sz="1800">
                <a:solidFill>
                  <a:srgbClr val="000000"/>
                </a:solidFill>
                <a:latin typeface="Arial"/>
                <a:ea typeface="Arial"/>
                <a:cs typeface="Arial"/>
                <a:sym typeface="Arial"/>
              </a:rPr>
              <a:t>Java gained popularity due to its simplicity, platform independence, and robustness.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language was initially called Oak after an oak tree that stood outside Gosling's office.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Gosling designed Java with a C/C++-style syntax.</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Object-Oriented Programming in Java</a:t>
            </a:r>
            <a:endParaRPr/>
          </a:p>
        </p:txBody>
      </p:sp>
      <p:sp>
        <p:nvSpPr>
          <p:cNvPr id="88" name="Google Shape;88;p16"/>
          <p:cNvSpPr txBox="1"/>
          <p:nvPr/>
        </p:nvSpPr>
        <p:spPr>
          <a:xfrm>
            <a:off x="278225" y="1910025"/>
            <a:ext cx="8595000" cy="299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131314"/>
              </a:buClr>
              <a:buSzPts val="1800"/>
              <a:buFont typeface="Roboto"/>
              <a:buChar char="●"/>
            </a:pPr>
            <a:r>
              <a:rPr lang="en" sz="1800">
                <a:solidFill>
                  <a:srgbClr val="131314"/>
                </a:solidFill>
                <a:latin typeface="Roboto"/>
                <a:ea typeface="Roboto"/>
                <a:cs typeface="Roboto"/>
                <a:sym typeface="Roboto"/>
              </a:rPr>
              <a:t>Object-oriented programming (OOP) is a programming paradigm that organizes software design around objects rather than functions or logic. </a:t>
            </a:r>
            <a:endParaRPr sz="1800">
              <a:solidFill>
                <a:srgbClr val="131314"/>
              </a:solidFill>
              <a:latin typeface="Roboto"/>
              <a:ea typeface="Roboto"/>
              <a:cs typeface="Roboto"/>
              <a:sym typeface="Roboto"/>
            </a:endParaRPr>
          </a:p>
          <a:p>
            <a:pPr indent="-342900" lvl="0" marL="457200" rtl="0" algn="l">
              <a:spcBef>
                <a:spcPts val="0"/>
              </a:spcBef>
              <a:spcAft>
                <a:spcPts val="0"/>
              </a:spcAft>
              <a:buClr>
                <a:srgbClr val="131314"/>
              </a:buClr>
              <a:buSzPts val="1800"/>
              <a:buFont typeface="Roboto"/>
              <a:buChar char="●"/>
            </a:pPr>
            <a:r>
              <a:rPr lang="en" sz="1800">
                <a:solidFill>
                  <a:srgbClr val="131314"/>
                </a:solidFill>
                <a:latin typeface="Roboto"/>
                <a:ea typeface="Roboto"/>
                <a:cs typeface="Roboto"/>
                <a:sym typeface="Roboto"/>
              </a:rPr>
              <a:t>It is based on the concept of objects, which can contain data and code that manipulate that data. </a:t>
            </a:r>
            <a:endParaRPr sz="1800">
              <a:solidFill>
                <a:srgbClr val="131314"/>
              </a:solidFill>
              <a:latin typeface="Roboto"/>
              <a:ea typeface="Roboto"/>
              <a:cs typeface="Roboto"/>
              <a:sym typeface="Roboto"/>
            </a:endParaRPr>
          </a:p>
          <a:p>
            <a:pPr indent="-342900" lvl="0" marL="457200" rtl="0" algn="l">
              <a:spcBef>
                <a:spcPts val="0"/>
              </a:spcBef>
              <a:spcAft>
                <a:spcPts val="0"/>
              </a:spcAft>
              <a:buClr>
                <a:srgbClr val="131314"/>
              </a:buClr>
              <a:buSzPts val="1800"/>
              <a:buFont typeface="Roboto"/>
              <a:buChar char="●"/>
            </a:pPr>
            <a:r>
              <a:rPr lang="en" sz="1800">
                <a:solidFill>
                  <a:srgbClr val="131314"/>
                </a:solidFill>
                <a:latin typeface="Roboto"/>
                <a:ea typeface="Roboto"/>
                <a:cs typeface="Roboto"/>
                <a:sym typeface="Roboto"/>
              </a:rPr>
              <a:t>OOP allows for modular and reusable code by providing a way to structure and organize complex programs.</a:t>
            </a:r>
            <a:endParaRPr sz="1800">
              <a:solidFill>
                <a:srgbClr val="131314"/>
              </a:solidFill>
              <a:latin typeface="Roboto"/>
              <a:ea typeface="Roboto"/>
              <a:cs typeface="Roboto"/>
              <a:sym typeface="Roboto"/>
            </a:endParaRPr>
          </a:p>
          <a:p>
            <a:pPr indent="-342900" lvl="0" marL="457200" rtl="0" algn="l">
              <a:spcBef>
                <a:spcPts val="0"/>
              </a:spcBef>
              <a:spcAft>
                <a:spcPts val="0"/>
              </a:spcAft>
              <a:buClr>
                <a:srgbClr val="131314"/>
              </a:buClr>
              <a:buSzPts val="1800"/>
              <a:buFont typeface="Roboto"/>
              <a:buChar char="●"/>
            </a:pPr>
            <a:r>
              <a:rPr lang="en" sz="1800">
                <a:solidFill>
                  <a:srgbClr val="131314"/>
                </a:solidFill>
                <a:latin typeface="Roboto"/>
                <a:ea typeface="Roboto"/>
                <a:cs typeface="Roboto"/>
                <a:sym typeface="Roboto"/>
              </a:rPr>
              <a:t>The main aim of object-oriented programming is to implement real-world entities, for example, object, classes, abstraction, inheritance, polymorphism, etc.</a:t>
            </a:r>
            <a:endParaRPr sz="1800">
              <a:solidFill>
                <a:srgbClr val="131314"/>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25" y="-37600"/>
            <a:ext cx="9144000" cy="766800"/>
          </a:xfrm>
          <a:prstGeom prst="rect">
            <a:avLst/>
          </a:prstGeom>
          <a:solidFill>
            <a:srgbClr val="4285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4285F4"/>
              </a:solidFill>
              <a:highlight>
                <a:srgbClr val="4285F4"/>
              </a:highlight>
              <a:latin typeface="Roboto"/>
              <a:ea typeface="Roboto"/>
              <a:cs typeface="Roboto"/>
              <a:sym typeface="Roboto"/>
            </a:endParaRPr>
          </a:p>
        </p:txBody>
      </p:sp>
      <p:sp>
        <p:nvSpPr>
          <p:cNvPr id="94" name="Google Shape;94;p17"/>
          <p:cNvSpPr txBox="1"/>
          <p:nvPr>
            <p:ph idx="4294967295" type="body"/>
          </p:nvPr>
        </p:nvSpPr>
        <p:spPr>
          <a:xfrm>
            <a:off x="103425" y="255675"/>
            <a:ext cx="2197500" cy="47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31314"/>
                </a:solidFill>
              </a:rPr>
              <a:t>Encapsulation</a:t>
            </a:r>
            <a:endParaRPr sz="1800">
              <a:solidFill>
                <a:srgbClr val="131314"/>
              </a:solidFill>
            </a:endParaRPr>
          </a:p>
          <a:p>
            <a:pPr indent="0" lvl="0" marL="0" rtl="0" algn="l">
              <a:spcBef>
                <a:spcPts val="1600"/>
              </a:spcBef>
              <a:spcAft>
                <a:spcPts val="0"/>
              </a:spcAft>
              <a:buNone/>
            </a:pPr>
            <a:r>
              <a:rPr lang="en" sz="1200">
                <a:solidFill>
                  <a:srgbClr val="131314"/>
                </a:solidFill>
              </a:rPr>
              <a:t>Encapsulation refers to the bundling of data and methods that operate on that data into a single unit called an object.</a:t>
            </a:r>
            <a:endParaRPr sz="1200">
              <a:solidFill>
                <a:srgbClr val="131314"/>
              </a:solidFill>
            </a:endParaRPr>
          </a:p>
          <a:p>
            <a:pPr indent="0" lvl="0" marL="0" rtl="0" algn="l">
              <a:spcBef>
                <a:spcPts val="1600"/>
              </a:spcBef>
              <a:spcAft>
                <a:spcPts val="0"/>
              </a:spcAft>
              <a:buNone/>
            </a:pPr>
            <a:r>
              <a:rPr lang="en" sz="1200">
                <a:solidFill>
                  <a:srgbClr val="131314"/>
                </a:solidFill>
              </a:rPr>
              <a:t>In Java, encapsulation is achieved through the use of classes and objects. </a:t>
            </a:r>
            <a:endParaRPr sz="1200">
              <a:solidFill>
                <a:srgbClr val="131314"/>
              </a:solidFill>
            </a:endParaRPr>
          </a:p>
          <a:p>
            <a:pPr indent="0" lvl="0" marL="0" rtl="0" algn="l">
              <a:spcBef>
                <a:spcPts val="1600"/>
              </a:spcBef>
              <a:spcAft>
                <a:spcPts val="1600"/>
              </a:spcAft>
              <a:buNone/>
            </a:pPr>
            <a:r>
              <a:rPr lang="en" sz="1200">
                <a:solidFill>
                  <a:srgbClr val="131314"/>
                </a:solidFill>
              </a:rPr>
              <a:t>It allows for data hiding, which means that the internal details of an object are hidden from the outside world and can only be accessed through specific methods.</a:t>
            </a:r>
            <a:endParaRPr sz="1200">
              <a:solidFill>
                <a:srgbClr val="131314"/>
              </a:solidFill>
            </a:endParaRPr>
          </a:p>
        </p:txBody>
      </p:sp>
      <p:sp>
        <p:nvSpPr>
          <p:cNvPr id="95" name="Google Shape;95;p17"/>
          <p:cNvSpPr txBox="1"/>
          <p:nvPr>
            <p:ph idx="4294967295" type="body"/>
          </p:nvPr>
        </p:nvSpPr>
        <p:spPr>
          <a:xfrm>
            <a:off x="2422925" y="255675"/>
            <a:ext cx="2039700" cy="47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31314"/>
                </a:solidFill>
              </a:rPr>
              <a:t>Inheritance</a:t>
            </a:r>
            <a:endParaRPr sz="1800">
              <a:solidFill>
                <a:srgbClr val="131314"/>
              </a:solidFill>
            </a:endParaRPr>
          </a:p>
          <a:p>
            <a:pPr indent="0" lvl="0" marL="0" rtl="0" algn="l">
              <a:spcBef>
                <a:spcPts val="1600"/>
              </a:spcBef>
              <a:spcAft>
                <a:spcPts val="0"/>
              </a:spcAft>
              <a:buNone/>
            </a:pPr>
            <a:r>
              <a:rPr lang="en" sz="1200">
                <a:solidFill>
                  <a:srgbClr val="131314"/>
                </a:solidFill>
              </a:rPr>
              <a:t>Inheritance allows for the creation of new classes that inherit the properties and methods of existing classes.</a:t>
            </a:r>
            <a:endParaRPr sz="1200">
              <a:solidFill>
                <a:srgbClr val="131314"/>
              </a:solidFill>
            </a:endParaRPr>
          </a:p>
          <a:p>
            <a:pPr indent="0" lvl="0" marL="0" rtl="0" algn="l">
              <a:spcBef>
                <a:spcPts val="1600"/>
              </a:spcBef>
              <a:spcAft>
                <a:spcPts val="0"/>
              </a:spcAft>
              <a:buNone/>
            </a:pPr>
            <a:r>
              <a:rPr lang="en" sz="1200">
                <a:solidFill>
                  <a:srgbClr val="131314"/>
                </a:solidFill>
              </a:rPr>
              <a:t>This promotes code reuse and allows for the creation of hierarchies of classes.</a:t>
            </a:r>
            <a:endParaRPr sz="1200">
              <a:solidFill>
                <a:srgbClr val="131314"/>
              </a:solidFill>
            </a:endParaRPr>
          </a:p>
          <a:p>
            <a:pPr indent="0" lvl="0" marL="0" rtl="0" algn="l">
              <a:spcBef>
                <a:spcPts val="1600"/>
              </a:spcBef>
              <a:spcAft>
                <a:spcPts val="1600"/>
              </a:spcAft>
              <a:buNone/>
            </a:pPr>
            <a:r>
              <a:rPr lang="en" sz="1200">
                <a:solidFill>
                  <a:srgbClr val="131314"/>
                </a:solidFill>
              </a:rPr>
              <a:t>In Java, inheritance is implemented using the 'extends' keyword.</a:t>
            </a:r>
            <a:endParaRPr sz="1200">
              <a:solidFill>
                <a:srgbClr val="131314"/>
              </a:solidFill>
            </a:endParaRPr>
          </a:p>
        </p:txBody>
      </p:sp>
      <p:sp>
        <p:nvSpPr>
          <p:cNvPr id="96" name="Google Shape;96;p17"/>
          <p:cNvSpPr txBox="1"/>
          <p:nvPr>
            <p:ph idx="4294967295" type="body"/>
          </p:nvPr>
        </p:nvSpPr>
        <p:spPr>
          <a:xfrm>
            <a:off x="4584625" y="255675"/>
            <a:ext cx="2197500" cy="47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31314"/>
                </a:solidFill>
              </a:rPr>
              <a:t>Polymorphism</a:t>
            </a:r>
            <a:endParaRPr sz="1800">
              <a:solidFill>
                <a:srgbClr val="131314"/>
              </a:solidFill>
            </a:endParaRPr>
          </a:p>
          <a:p>
            <a:pPr indent="0" lvl="0" marL="0" rtl="0" algn="l">
              <a:spcBef>
                <a:spcPts val="1600"/>
              </a:spcBef>
              <a:spcAft>
                <a:spcPts val="0"/>
              </a:spcAft>
              <a:buNone/>
            </a:pPr>
            <a:r>
              <a:rPr lang="en" sz="1200">
                <a:solidFill>
                  <a:srgbClr val="131314"/>
                </a:solidFill>
              </a:rPr>
              <a:t>Polymorphism is the ability of an object to take on many forms.</a:t>
            </a:r>
            <a:endParaRPr sz="1200">
              <a:solidFill>
                <a:srgbClr val="131314"/>
              </a:solidFill>
            </a:endParaRPr>
          </a:p>
          <a:p>
            <a:pPr indent="0" lvl="0" marL="0" rtl="0" algn="l">
              <a:spcBef>
                <a:spcPts val="1600"/>
              </a:spcBef>
              <a:spcAft>
                <a:spcPts val="0"/>
              </a:spcAft>
              <a:buNone/>
            </a:pPr>
            <a:r>
              <a:rPr lang="en" sz="1200">
                <a:solidFill>
                  <a:srgbClr val="131314"/>
                </a:solidFill>
              </a:rPr>
              <a:t>In Java, polymorphism is achieved through method overriding and method overloading.</a:t>
            </a:r>
            <a:endParaRPr sz="1200">
              <a:solidFill>
                <a:srgbClr val="131314"/>
              </a:solidFill>
            </a:endParaRPr>
          </a:p>
          <a:p>
            <a:pPr indent="0" lvl="0" marL="0" rtl="0" algn="l">
              <a:spcBef>
                <a:spcPts val="1600"/>
              </a:spcBef>
              <a:spcAft>
                <a:spcPts val="0"/>
              </a:spcAft>
              <a:buNone/>
            </a:pPr>
            <a:r>
              <a:rPr lang="en" sz="1200">
                <a:solidFill>
                  <a:srgbClr val="131314"/>
                </a:solidFill>
              </a:rPr>
              <a:t>Method overriding allows a subclass to provide a specific implementation of a method that is already defined in its superclass.</a:t>
            </a:r>
            <a:endParaRPr sz="1200">
              <a:solidFill>
                <a:srgbClr val="131314"/>
              </a:solidFill>
            </a:endParaRPr>
          </a:p>
          <a:p>
            <a:pPr indent="0" lvl="0" marL="0" rtl="0" algn="l">
              <a:spcBef>
                <a:spcPts val="1600"/>
              </a:spcBef>
              <a:spcAft>
                <a:spcPts val="1600"/>
              </a:spcAft>
              <a:buNone/>
            </a:pPr>
            <a:r>
              <a:rPr lang="en" sz="1200">
                <a:solidFill>
                  <a:srgbClr val="131314"/>
                </a:solidFill>
              </a:rPr>
              <a:t>Method overloading allows multiple methods with the same name but different parameters to coexist in the same class.</a:t>
            </a:r>
            <a:endParaRPr sz="1200">
              <a:solidFill>
                <a:srgbClr val="131314"/>
              </a:solidFill>
            </a:endParaRPr>
          </a:p>
        </p:txBody>
      </p:sp>
      <p:sp>
        <p:nvSpPr>
          <p:cNvPr id="97" name="Google Shape;97;p17"/>
          <p:cNvSpPr txBox="1"/>
          <p:nvPr>
            <p:ph idx="4294967295" type="body"/>
          </p:nvPr>
        </p:nvSpPr>
        <p:spPr>
          <a:xfrm>
            <a:off x="6881775" y="255675"/>
            <a:ext cx="2197500" cy="47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31314"/>
                </a:solidFill>
              </a:rPr>
              <a:t>Abstraction</a:t>
            </a:r>
            <a:endParaRPr sz="1800">
              <a:solidFill>
                <a:srgbClr val="131314"/>
              </a:solidFill>
            </a:endParaRPr>
          </a:p>
          <a:p>
            <a:pPr indent="0" lvl="0" marL="0" rtl="0" algn="l">
              <a:spcBef>
                <a:spcPts val="1600"/>
              </a:spcBef>
              <a:spcAft>
                <a:spcPts val="0"/>
              </a:spcAft>
              <a:buNone/>
            </a:pPr>
            <a:r>
              <a:rPr lang="en" sz="1200">
                <a:solidFill>
                  <a:srgbClr val="131314"/>
                </a:solidFill>
              </a:rPr>
              <a:t>Abstraction is a process of hiding the implementation details and showing only functionality to the user.</a:t>
            </a:r>
            <a:endParaRPr sz="1200">
              <a:solidFill>
                <a:srgbClr val="131314"/>
              </a:solidFill>
            </a:endParaRPr>
          </a:p>
          <a:p>
            <a:pPr indent="0" lvl="0" marL="0" rtl="0" algn="l">
              <a:spcBef>
                <a:spcPts val="1600"/>
              </a:spcBef>
              <a:spcAft>
                <a:spcPts val="0"/>
              </a:spcAft>
              <a:buNone/>
            </a:pPr>
            <a:r>
              <a:rPr lang="en" sz="1200">
                <a:solidFill>
                  <a:srgbClr val="131314"/>
                </a:solidFill>
              </a:rPr>
              <a:t>Another way, it shows only essential things to the user and hides the internal details, for example, sending SMS where you type the text and send the message. You don't know the internal processing about the message delivery.</a:t>
            </a:r>
            <a:endParaRPr sz="1200">
              <a:solidFill>
                <a:srgbClr val="131314"/>
              </a:solidFill>
            </a:endParaRPr>
          </a:p>
          <a:p>
            <a:pPr indent="0" lvl="0" marL="0" rtl="0" algn="l">
              <a:spcBef>
                <a:spcPts val="1600"/>
              </a:spcBef>
              <a:spcAft>
                <a:spcPts val="1600"/>
              </a:spcAft>
              <a:buNone/>
            </a:pPr>
            <a:r>
              <a:rPr lang="en" sz="1200">
                <a:solidFill>
                  <a:srgbClr val="131314"/>
                </a:solidFill>
              </a:rPr>
              <a:t>Abstraction lets you focus on what the object does instead of how it does it.</a:t>
            </a:r>
            <a:endParaRPr sz="1200">
              <a:solidFill>
                <a:srgbClr val="13131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